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63" r:id="rId6"/>
    <p:sldId id="258" r:id="rId7"/>
    <p:sldId id="261" r:id="rId8"/>
    <p:sldId id="266"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3" r:id="rId25"/>
    <p:sldId id="284" r:id="rId26"/>
    <p:sldId id="279" r:id="rId27"/>
    <p:sldId id="285" r:id="rId28"/>
    <p:sldId id="286" r:id="rId29"/>
    <p:sldId id="287" r:id="rId30"/>
    <p:sldId id="288" r:id="rId31"/>
    <p:sldId id="281" r:id="rId32"/>
    <p:sldId id="289" r:id="rId33"/>
    <p:sldId id="290" r:id="rId34"/>
    <p:sldId id="291" r:id="rId35"/>
    <p:sldId id="292"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12632-C33A-40CF-BD08-4F8625CBEA2D}" v="3630" dt="2022-12-31T11:56:28.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7F21-C2B1-4CC0-9726-41AD1790245F}" type="datetimeFigureOut">
              <a:rPr lang="pt-PT" smtClean="0"/>
              <a:t>01/01/2023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E1ADB-7C5A-4B55-AC5E-239B409E03C8}" type="slidenum">
              <a:rPr lang="pt-PT" smtClean="0"/>
              <a:t>‹nº›</a:t>
            </a:fld>
            <a:endParaRPr lang="pt-PT"/>
          </a:p>
        </p:txBody>
      </p:sp>
    </p:spTree>
    <p:extLst>
      <p:ext uri="{BB962C8B-B14F-4D97-AF65-F5344CB8AC3E}">
        <p14:creationId xmlns:p14="http://schemas.microsoft.com/office/powerpoint/2010/main" val="119977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C53E1ADB-7C5A-4B55-AC5E-239B409E03C8}" type="slidenum">
              <a:rPr lang="pt-PT" smtClean="0"/>
              <a:t>5</a:t>
            </a:fld>
            <a:endParaRPr lang="pt-PT"/>
          </a:p>
        </p:txBody>
      </p:sp>
    </p:spTree>
    <p:extLst>
      <p:ext uri="{BB962C8B-B14F-4D97-AF65-F5344CB8AC3E}">
        <p14:creationId xmlns:p14="http://schemas.microsoft.com/office/powerpoint/2010/main" val="109934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C53E1ADB-7C5A-4B55-AC5E-239B409E03C8}" type="slidenum">
              <a:rPr lang="pt-PT" smtClean="0"/>
              <a:t>29</a:t>
            </a:fld>
            <a:endParaRPr lang="pt-PT"/>
          </a:p>
        </p:txBody>
      </p:sp>
    </p:spTree>
    <p:extLst>
      <p:ext uri="{BB962C8B-B14F-4D97-AF65-F5344CB8AC3E}">
        <p14:creationId xmlns:p14="http://schemas.microsoft.com/office/powerpoint/2010/main" val="78686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01/01/2023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0226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01/01/2023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56465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01/01/2023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00381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01/01/2023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285292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924D172-C6E6-4296-933A-0C1E619C1D6C}" type="datetimeFigureOut">
              <a:rPr lang="pt-PT" smtClean="0"/>
              <a:t>01/01/2023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38370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3924D172-C6E6-4296-933A-0C1E619C1D6C}" type="datetimeFigureOut">
              <a:rPr lang="pt-PT" smtClean="0"/>
              <a:t>01/01/2023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336950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Clique para editar o estilo de título do Modelo Global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3924D172-C6E6-4296-933A-0C1E619C1D6C}" type="datetimeFigureOut">
              <a:rPr lang="pt-PT" smtClean="0"/>
              <a:t>01/01/2023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9202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3924D172-C6E6-4296-933A-0C1E619C1D6C}" type="datetimeFigureOut">
              <a:rPr lang="pt-PT" smtClean="0"/>
              <a:t>01/01/2023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5831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4D172-C6E6-4296-933A-0C1E619C1D6C}" type="datetimeFigureOut">
              <a:rPr lang="pt-PT" smtClean="0"/>
              <a:t>01/01/2023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06852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924D172-C6E6-4296-933A-0C1E619C1D6C}" type="datetimeFigureOut">
              <a:rPr lang="pt-PT" smtClean="0"/>
              <a:t>01/01/2023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72956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924D172-C6E6-4296-933A-0C1E619C1D6C}" type="datetimeFigureOut">
              <a:rPr lang="pt-PT" smtClean="0"/>
              <a:t>01/01/2023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137876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4D172-C6E6-4296-933A-0C1E619C1D6C}" type="datetimeFigureOut">
              <a:rPr lang="pt-PT" smtClean="0"/>
              <a:t>01/01/2023</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4C953-A2FB-4307-ADFE-5384F688C389}" type="slidenum">
              <a:rPr lang="pt-PT" smtClean="0"/>
              <a:t>‹nº›</a:t>
            </a:fld>
            <a:endParaRPr lang="pt-PT"/>
          </a:p>
        </p:txBody>
      </p:sp>
    </p:spTree>
    <p:extLst>
      <p:ext uri="{BB962C8B-B14F-4D97-AF65-F5344CB8AC3E}">
        <p14:creationId xmlns:p14="http://schemas.microsoft.com/office/powerpoint/2010/main" val="788086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Imagem 35">
            <a:extLst>
              <a:ext uri="{FF2B5EF4-FFF2-40B4-BE49-F238E27FC236}">
                <a16:creationId xmlns:a16="http://schemas.microsoft.com/office/drawing/2014/main" id="{0D4660D3-4014-7414-F98A-5E512840DB84}"/>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30" name="Título 1">
            <a:extLst>
              <a:ext uri="{FF2B5EF4-FFF2-40B4-BE49-F238E27FC236}">
                <a16:creationId xmlns:a16="http://schemas.microsoft.com/office/drawing/2014/main" id="{A1C1369F-DBB2-28B8-68E0-3731020BB844}"/>
              </a:ext>
            </a:extLst>
          </p:cNvPr>
          <p:cNvSpPr>
            <a:spLocks noGrp="1"/>
          </p:cNvSpPr>
          <p:nvPr>
            <p:ph type="ctrTitle"/>
          </p:nvPr>
        </p:nvSpPr>
        <p:spPr>
          <a:xfrm>
            <a:off x="2286000" y="1600201"/>
            <a:ext cx="9144000" cy="2900518"/>
          </a:xfrm>
        </p:spPr>
        <p:txBody>
          <a:bodyPr>
            <a:normAutofit fontScale="90000"/>
          </a:bodyPr>
          <a:lstStyle/>
          <a:p>
            <a:r>
              <a:rPr lang="pt-PT" sz="9600" b="0" i="0" dirty="0" err="1">
                <a:effectLst/>
                <a:latin typeface="+mn-lt"/>
                <a:ea typeface="Kigelia" panose="020B0502040204020203" pitchFamily="34" charset="0"/>
                <a:cs typeface="Kigelia" panose="020B0502040204020203" pitchFamily="34" charset="0"/>
              </a:rPr>
              <a:t>Rope</a:t>
            </a:r>
            <a:r>
              <a:rPr lang="pt-PT" sz="9600" b="0" i="0" dirty="0">
                <a:effectLst/>
                <a:latin typeface="+mn-lt"/>
                <a:ea typeface="Kigelia" panose="020B0502040204020203" pitchFamily="34" charset="0"/>
                <a:cs typeface="Kigelia" panose="020B0502040204020203" pitchFamily="34" charset="0"/>
              </a:rPr>
              <a:t> </a:t>
            </a:r>
            <a:br>
              <a:rPr lang="pt-PT" sz="9600" b="0" i="0" dirty="0">
                <a:effectLst/>
                <a:latin typeface="+mn-lt"/>
                <a:ea typeface="Kigelia" panose="020B0502040204020203" pitchFamily="34" charset="0"/>
                <a:cs typeface="Kigelia" panose="020B0502040204020203" pitchFamily="34" charset="0"/>
              </a:rPr>
            </a:br>
            <a:r>
              <a:rPr lang="pt-PT" b="0" i="0" dirty="0">
                <a:effectLst/>
                <a:latin typeface="+mn-lt"/>
                <a:ea typeface="Kigelia" panose="020B0502040204020203" pitchFamily="34" charset="0"/>
                <a:cs typeface="Kigelia" panose="020B0502040204020203" pitchFamily="34" charset="0"/>
              </a:rPr>
              <a:t>(Estrutura de Dados)</a:t>
            </a:r>
            <a:br>
              <a:rPr lang="pt-PT" b="0" i="0" dirty="0">
                <a:effectLst/>
                <a:latin typeface="+mn-lt"/>
                <a:ea typeface="Kigelia" panose="020B0502040204020203" pitchFamily="34" charset="0"/>
                <a:cs typeface="Kigelia" panose="020B0502040204020203" pitchFamily="34" charset="0"/>
              </a:rPr>
            </a:br>
            <a:endParaRPr lang="pt-PT" dirty="0">
              <a:latin typeface="+mn-lt"/>
              <a:ea typeface="Kigelia" panose="020B0502040204020203" pitchFamily="34" charset="0"/>
              <a:cs typeface="Kigelia" panose="020B0502040204020203" pitchFamily="34" charset="0"/>
            </a:endParaRPr>
          </a:p>
        </p:txBody>
      </p:sp>
      <p:sp>
        <p:nvSpPr>
          <p:cNvPr id="31" name="Subtítulo 2">
            <a:extLst>
              <a:ext uri="{FF2B5EF4-FFF2-40B4-BE49-F238E27FC236}">
                <a16:creationId xmlns:a16="http://schemas.microsoft.com/office/drawing/2014/main" id="{FC1A3F63-C701-0641-EA52-187ABB6DF9B3}"/>
              </a:ext>
            </a:extLst>
          </p:cNvPr>
          <p:cNvSpPr>
            <a:spLocks noGrp="1"/>
          </p:cNvSpPr>
          <p:nvPr>
            <p:ph type="subTitle" idx="1"/>
          </p:nvPr>
        </p:nvSpPr>
        <p:spPr>
          <a:xfrm>
            <a:off x="2285999" y="3870540"/>
            <a:ext cx="9144000" cy="1098395"/>
          </a:xfrm>
        </p:spPr>
        <p:txBody>
          <a:bodyPr>
            <a:normAutofit/>
          </a:bodyPr>
          <a:lstStyle/>
          <a:p>
            <a:r>
              <a:rPr lang="pt-PT" sz="2000" i="1" dirty="0">
                <a:solidFill>
                  <a:schemeClr val="tx1">
                    <a:lumMod val="85000"/>
                    <a:lumOff val="15000"/>
                  </a:schemeClr>
                </a:solidFill>
                <a:latin typeface="Barlow Light" panose="020B0604020202020204" charset="0"/>
                <a:cs typeface="Calibri Light" panose="020F0302020204030204" pitchFamily="34" charset="0"/>
              </a:rPr>
              <a:t>LICENCIATURA</a:t>
            </a:r>
            <a:r>
              <a:rPr lang="en-US" sz="2000" i="1" dirty="0">
                <a:solidFill>
                  <a:schemeClr val="tx1">
                    <a:lumMod val="85000"/>
                    <a:lumOff val="15000"/>
                  </a:schemeClr>
                </a:solidFill>
                <a:latin typeface="Barlow Light" panose="020B0604020202020204" charset="0"/>
                <a:cs typeface="Calibri Light" panose="020F0302020204030204" pitchFamily="34" charset="0"/>
              </a:rPr>
              <a:t> </a:t>
            </a:r>
            <a:r>
              <a:rPr lang="pt-PT" sz="2000" i="1" dirty="0">
                <a:solidFill>
                  <a:schemeClr val="tx1">
                    <a:lumMod val="85000"/>
                    <a:lumOff val="15000"/>
                  </a:schemeClr>
                </a:solidFill>
                <a:latin typeface="Barlow Light" panose="020B0604020202020204" charset="0"/>
                <a:cs typeface="Calibri Light" panose="020F0302020204030204" pitchFamily="34" charset="0"/>
              </a:rPr>
              <a:t>EM</a:t>
            </a:r>
            <a:r>
              <a:rPr lang="en-US" sz="2000" i="1" dirty="0">
                <a:solidFill>
                  <a:schemeClr val="tx1">
                    <a:lumMod val="85000"/>
                    <a:lumOff val="15000"/>
                  </a:schemeClr>
                </a:solidFill>
                <a:latin typeface="Barlow Light" panose="020B0604020202020204" charset="0"/>
                <a:cs typeface="Calibri Light" panose="020F0302020204030204" pitchFamily="34" charset="0"/>
              </a:rPr>
              <a:t> </a:t>
            </a:r>
            <a:r>
              <a:rPr lang="pt-PT" sz="2000" i="1" dirty="0">
                <a:solidFill>
                  <a:schemeClr val="tx1">
                    <a:lumMod val="85000"/>
                    <a:lumOff val="15000"/>
                  </a:schemeClr>
                </a:solidFill>
                <a:latin typeface="Barlow Light" panose="020B0604020202020204" charset="0"/>
                <a:cs typeface="Calibri Light" panose="020F0302020204030204" pitchFamily="34" charset="0"/>
              </a:rPr>
              <a:t>ENGENHARIA</a:t>
            </a:r>
            <a:r>
              <a:rPr lang="en-US" sz="2000" i="1" dirty="0">
                <a:solidFill>
                  <a:schemeClr val="tx1">
                    <a:lumMod val="85000"/>
                    <a:lumOff val="15000"/>
                  </a:schemeClr>
                </a:solidFill>
                <a:latin typeface="Barlow Light" panose="020B0604020202020204" charset="0"/>
                <a:cs typeface="Calibri Light" panose="020F0302020204030204" pitchFamily="34" charset="0"/>
              </a:rPr>
              <a:t> INFORMÁTICA</a:t>
            </a:r>
          </a:p>
          <a:p>
            <a:endParaRPr lang="pt-PT" dirty="0">
              <a:solidFill>
                <a:srgbClr val="FFFFFF"/>
              </a:solidFill>
            </a:endParaRPr>
          </a:p>
        </p:txBody>
      </p:sp>
      <p:pic>
        <p:nvPicPr>
          <p:cNvPr id="32" name="Imagem 31">
            <a:extLst>
              <a:ext uri="{FF2B5EF4-FFF2-40B4-BE49-F238E27FC236}">
                <a16:creationId xmlns:a16="http://schemas.microsoft.com/office/drawing/2014/main" id="{0D15DA65-0D25-7E8F-9874-71578FF4C143}"/>
              </a:ext>
            </a:extLst>
          </p:cNvPr>
          <p:cNvPicPr>
            <a:picLocks noChangeAspect="1"/>
          </p:cNvPicPr>
          <p:nvPr/>
        </p:nvPicPr>
        <p:blipFill>
          <a:blip r:embed="rId3"/>
          <a:stretch>
            <a:fillRect/>
          </a:stretch>
        </p:blipFill>
        <p:spPr>
          <a:xfrm>
            <a:off x="10021455" y="202268"/>
            <a:ext cx="1787246" cy="710927"/>
          </a:xfrm>
          <a:prstGeom prst="rect">
            <a:avLst/>
          </a:prstGeom>
        </p:spPr>
      </p:pic>
      <p:sp>
        <p:nvSpPr>
          <p:cNvPr id="33" name="CaixaDeTexto 32">
            <a:extLst>
              <a:ext uri="{FF2B5EF4-FFF2-40B4-BE49-F238E27FC236}">
                <a16:creationId xmlns:a16="http://schemas.microsoft.com/office/drawing/2014/main" id="{75464255-69D8-0D63-AE82-6512772FB1EC}"/>
              </a:ext>
            </a:extLst>
          </p:cNvPr>
          <p:cNvSpPr txBox="1"/>
          <p:nvPr/>
        </p:nvSpPr>
        <p:spPr>
          <a:xfrm>
            <a:off x="8783782" y="5671127"/>
            <a:ext cx="2781274" cy="646331"/>
          </a:xfrm>
          <a:prstGeom prst="rect">
            <a:avLst/>
          </a:prstGeom>
          <a:noFill/>
        </p:spPr>
        <p:txBody>
          <a:bodyPr wrap="none" rtlCol="0">
            <a:spAutoFit/>
          </a:bodyPr>
          <a:lstStyle/>
          <a:p>
            <a:r>
              <a:rPr lang="pt-PT" dirty="0"/>
              <a:t>Beatriz Maia - 2020128841</a:t>
            </a:r>
          </a:p>
          <a:p>
            <a:r>
              <a:rPr lang="pt-PT" dirty="0"/>
              <a:t>Pedro Morais - 2018020733</a:t>
            </a:r>
          </a:p>
        </p:txBody>
      </p:sp>
    </p:spTree>
    <p:extLst>
      <p:ext uri="{BB962C8B-B14F-4D97-AF65-F5344CB8AC3E}">
        <p14:creationId xmlns:p14="http://schemas.microsoft.com/office/powerpoint/2010/main" val="10762233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último caracter </a:t>
            </a:r>
          </a:p>
        </p:txBody>
      </p:sp>
      <p:pic>
        <p:nvPicPr>
          <p:cNvPr id="7" name="Picture 2">
            <a:extLst>
              <a:ext uri="{FF2B5EF4-FFF2-40B4-BE49-F238E27FC236}">
                <a16:creationId xmlns:a16="http://schemas.microsoft.com/office/drawing/2014/main" id="{2AAC6D90-7DB6-E8C1-F908-2487EE973AA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66217"/>
          <a:stretch/>
        </p:blipFill>
        <p:spPr bwMode="auto">
          <a:xfrm>
            <a:off x="2831407" y="2060576"/>
            <a:ext cx="7922317" cy="3841750"/>
          </a:xfrm>
          <a:prstGeom prst="rect">
            <a:avLst/>
          </a:prstGeom>
          <a:noFill/>
          <a:effectLst>
            <a:outerShdw blurRad="254000" dist="25400" dir="5400000" algn="ctr" rotWithShape="0">
              <a:schemeClr val="tx1"/>
            </a:outerShdw>
          </a:effectLst>
        </p:spPr>
      </p:pic>
      <p:cxnSp>
        <p:nvCxnSpPr>
          <p:cNvPr id="13" name="Conexão reta 12">
            <a:extLst>
              <a:ext uri="{FF2B5EF4-FFF2-40B4-BE49-F238E27FC236}">
                <a16:creationId xmlns:a16="http://schemas.microsoft.com/office/drawing/2014/main" id="{4ADF57B1-9D9E-D45B-8C53-0BB59701E102}"/>
              </a:ext>
            </a:extLst>
          </p:cNvPr>
          <p:cNvCxnSpPr>
            <a:cxnSpLocks/>
          </p:cNvCxnSpPr>
          <p:nvPr/>
        </p:nvCxnSpPr>
        <p:spPr>
          <a:xfrm flipV="1">
            <a:off x="6505575" y="2486025"/>
            <a:ext cx="3543300" cy="310817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F55FA564-DA44-BF4E-E628-3D14604DCB87}"/>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11</a:t>
            </a:r>
          </a:p>
        </p:txBody>
      </p:sp>
    </p:spTree>
    <p:extLst>
      <p:ext uri="{BB962C8B-B14F-4D97-AF65-F5344CB8AC3E}">
        <p14:creationId xmlns:p14="http://schemas.microsoft.com/office/powerpoint/2010/main" val="31262831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7856"/>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último caracter </a:t>
            </a:r>
            <a:endParaRPr lang="pt-PT">
              <a:solidFill>
                <a:srgbClr val="FFFFFF"/>
              </a:solidFill>
              <a:cs typeface="Calibri Light"/>
            </a:endParaRPr>
          </a:p>
        </p:txBody>
      </p:sp>
      <p:pic>
        <p:nvPicPr>
          <p:cNvPr id="17" name="Picture 2">
            <a:extLst>
              <a:ext uri="{FF2B5EF4-FFF2-40B4-BE49-F238E27FC236}">
                <a16:creationId xmlns:a16="http://schemas.microsoft.com/office/drawing/2014/main" id="{9E6C9C72-BEE5-F810-1D2B-07570AFA09F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4659" b="31630"/>
          <a:stretch/>
        </p:blipFill>
        <p:spPr bwMode="auto">
          <a:xfrm>
            <a:off x="2763648" y="2182507"/>
            <a:ext cx="7990076" cy="3866242"/>
          </a:xfrm>
          <a:prstGeom prst="rect">
            <a:avLst/>
          </a:prstGeom>
          <a:noFill/>
          <a:effectLst>
            <a:outerShdw blurRad="254000" dist="25400" dir="5400000" algn="ctr" rotWithShape="0">
              <a:schemeClr val="tx1"/>
            </a:outerShdw>
          </a:effectLst>
          <a:extLst>
            <a:ext uri="{909E8E84-426E-40DD-AFC4-6F175D3DCCD1}">
              <a14:hiddenFill xmlns:a14="http://schemas.microsoft.com/office/drawing/2010/main">
                <a:solidFill>
                  <a:srgbClr val="FFFFFF"/>
                </a:solidFill>
              </a14:hiddenFill>
            </a:ext>
          </a:extLst>
        </p:spPr>
      </p:pic>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6505575" y="2486025"/>
            <a:ext cx="3543300" cy="310817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9" name="Marcador de Posição de Conteúdo 8">
            <a:extLst>
              <a:ext uri="{FF2B5EF4-FFF2-40B4-BE49-F238E27FC236}">
                <a16:creationId xmlns:a16="http://schemas.microsoft.com/office/drawing/2014/main" id="{A548A5EE-3C59-4506-272B-BB777B34ABC4}"/>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11</a:t>
            </a:r>
          </a:p>
        </p:txBody>
      </p:sp>
    </p:spTree>
    <p:extLst>
      <p:ext uri="{BB962C8B-B14F-4D97-AF65-F5344CB8AC3E}">
        <p14:creationId xmlns:p14="http://schemas.microsoft.com/office/powerpoint/2010/main" val="41597604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último caracter </a:t>
            </a:r>
            <a:endParaRPr lang="pt-PT">
              <a:solidFill>
                <a:srgbClr val="FFFFFF"/>
              </a:solidFill>
              <a:cs typeface="Calibri Light"/>
            </a:endParaRPr>
          </a:p>
        </p:txBody>
      </p:sp>
      <p:pic>
        <p:nvPicPr>
          <p:cNvPr id="12" name="Picture 2">
            <a:extLst>
              <a:ext uri="{FF2B5EF4-FFF2-40B4-BE49-F238E27FC236}">
                <a16:creationId xmlns:a16="http://schemas.microsoft.com/office/drawing/2014/main" id="{5891A280-5FCA-6EA7-CBD1-C029F5A3A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333"/>
          <a:stretch/>
        </p:blipFill>
        <p:spPr bwMode="auto">
          <a:xfrm>
            <a:off x="2696274" y="2027238"/>
            <a:ext cx="8086724" cy="3791861"/>
          </a:xfrm>
          <a:prstGeom prst="rect">
            <a:avLst/>
          </a:prstGeom>
          <a:noFill/>
          <a:effectLst>
            <a:outerShdw blurRad="254000" dist="25400" dir="5400000" algn="ctr" rotWithShape="0">
              <a:schemeClr val="tx1"/>
            </a:outerShdw>
          </a:effectLst>
          <a:extLst>
            <a:ext uri="{909E8E84-426E-40DD-AFC4-6F175D3DCCD1}">
              <a14:hiddenFill xmlns:a14="http://schemas.microsoft.com/office/drawing/2010/main">
                <a:solidFill>
                  <a:srgbClr val="FFFFFF"/>
                </a:solidFill>
              </a14:hiddenFill>
            </a:ext>
          </a:extLst>
        </p:spPr>
      </p:pic>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6505575" y="2486025"/>
            <a:ext cx="3543300" cy="310817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980EA480-ED37-CBB4-BAF3-12D3A32151FE}"/>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11</a:t>
            </a:r>
          </a:p>
        </p:txBody>
      </p:sp>
    </p:spTree>
    <p:extLst>
      <p:ext uri="{BB962C8B-B14F-4D97-AF65-F5344CB8AC3E}">
        <p14:creationId xmlns:p14="http://schemas.microsoft.com/office/powerpoint/2010/main" val="5956006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endParaRPr lang="pt-PT">
              <a:solidFill>
                <a:srgbClr val="FFFFFF"/>
              </a:solidFill>
              <a:cs typeface="Calibri Light"/>
            </a:endParaRPr>
          </a:p>
        </p:txBody>
      </p:sp>
      <p:pic>
        <p:nvPicPr>
          <p:cNvPr id="8" name="Imagem 7">
            <a:extLst>
              <a:ext uri="{FF2B5EF4-FFF2-40B4-BE49-F238E27FC236}">
                <a16:creationId xmlns:a16="http://schemas.microsoft.com/office/drawing/2014/main" id="{AB4081BF-C877-205A-32C0-541A66360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926" y="2127367"/>
            <a:ext cx="7251298" cy="3825488"/>
          </a:xfrm>
          <a:prstGeom prst="rect">
            <a:avLst/>
          </a:prstGeom>
        </p:spPr>
      </p:pic>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7153275" y="2409825"/>
            <a:ext cx="2977949" cy="354303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E800D314-2505-D34B-C504-13D9A34B1C2F}"/>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spTree>
    <p:extLst>
      <p:ext uri="{BB962C8B-B14F-4D97-AF65-F5344CB8AC3E}">
        <p14:creationId xmlns:p14="http://schemas.microsoft.com/office/powerpoint/2010/main" val="6999406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p>
        </p:txBody>
      </p:sp>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7153275" y="2409825"/>
            <a:ext cx="2977949" cy="3543030"/>
          </a:xfrm>
          <a:prstGeom prst="line">
            <a:avLst/>
          </a:prstGeom>
          <a:ln w="28575"/>
        </p:spPr>
        <p:style>
          <a:lnRef idx="1">
            <a:schemeClr val="accent6"/>
          </a:lnRef>
          <a:fillRef idx="0">
            <a:schemeClr val="accent6"/>
          </a:fillRef>
          <a:effectRef idx="0">
            <a:schemeClr val="accent6"/>
          </a:effectRef>
          <a:fontRef idx="minor">
            <a:schemeClr val="tx1"/>
          </a:fontRef>
        </p:style>
      </p:cxnSp>
      <p:pic>
        <p:nvPicPr>
          <p:cNvPr id="5" name="Imagem 4">
            <a:extLst>
              <a:ext uri="{FF2B5EF4-FFF2-40B4-BE49-F238E27FC236}">
                <a16:creationId xmlns:a16="http://schemas.microsoft.com/office/drawing/2014/main" id="{E70AFA39-A573-ABF9-235D-B65771096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61" y="1638587"/>
            <a:ext cx="6824663" cy="4854288"/>
          </a:xfrm>
          <a:prstGeom prst="rect">
            <a:avLst/>
          </a:prstGeom>
        </p:spPr>
      </p:pic>
      <p:sp>
        <p:nvSpPr>
          <p:cNvPr id="7" name="Marcador de Posição de Conteúdo 8">
            <a:extLst>
              <a:ext uri="{FF2B5EF4-FFF2-40B4-BE49-F238E27FC236}">
                <a16:creationId xmlns:a16="http://schemas.microsoft.com/office/drawing/2014/main" id="{DFD9D12E-D3AA-EE11-7A4E-3D0D2FEBAD03}"/>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spTree>
    <p:extLst>
      <p:ext uri="{BB962C8B-B14F-4D97-AF65-F5344CB8AC3E}">
        <p14:creationId xmlns:p14="http://schemas.microsoft.com/office/powerpoint/2010/main" val="27948062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endParaRPr lang="pt-PT">
              <a:solidFill>
                <a:srgbClr val="FFFFFF"/>
              </a:solidFill>
              <a:cs typeface="Calibri Light"/>
            </a:endParaRPr>
          </a:p>
        </p:txBody>
      </p:sp>
      <p:sp>
        <p:nvSpPr>
          <p:cNvPr id="7" name="Marcador de Posição de Conteúdo 8">
            <a:extLst>
              <a:ext uri="{FF2B5EF4-FFF2-40B4-BE49-F238E27FC236}">
                <a16:creationId xmlns:a16="http://schemas.microsoft.com/office/drawing/2014/main" id="{BC06BA59-0F9B-DA6B-CA66-A9934137EDB1}"/>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pic>
        <p:nvPicPr>
          <p:cNvPr id="14" name="Imagem 13">
            <a:extLst>
              <a:ext uri="{FF2B5EF4-FFF2-40B4-BE49-F238E27FC236}">
                <a16:creationId xmlns:a16="http://schemas.microsoft.com/office/drawing/2014/main" id="{3CBB61E8-A0BE-A7B1-D1AF-E124C7F10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130" y="2116414"/>
            <a:ext cx="8442535" cy="4477352"/>
          </a:xfrm>
          <a:prstGeom prst="rect">
            <a:avLst/>
          </a:prstGeom>
        </p:spPr>
      </p:pic>
    </p:spTree>
    <p:extLst>
      <p:ext uri="{BB962C8B-B14F-4D97-AF65-F5344CB8AC3E}">
        <p14:creationId xmlns:p14="http://schemas.microsoft.com/office/powerpoint/2010/main" val="24049535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endParaRPr lang="pt-PT">
              <a:solidFill>
                <a:srgbClr val="FFFFFF"/>
              </a:solidFill>
              <a:cs typeface="Calibri Light"/>
            </a:endParaRPr>
          </a:p>
        </p:txBody>
      </p:sp>
      <p:sp>
        <p:nvSpPr>
          <p:cNvPr id="7" name="Marcador de Posição de Conteúdo 8">
            <a:extLst>
              <a:ext uri="{FF2B5EF4-FFF2-40B4-BE49-F238E27FC236}">
                <a16:creationId xmlns:a16="http://schemas.microsoft.com/office/drawing/2014/main" id="{805D0DE8-D46B-0DAD-97C1-2142A7719787}"/>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pic>
        <p:nvPicPr>
          <p:cNvPr id="8" name="Imagem 7" descr="Uma imagem com bola de bilhar&#10;&#10;Descrição gerada automaticamente">
            <a:extLst>
              <a:ext uri="{FF2B5EF4-FFF2-40B4-BE49-F238E27FC236}">
                <a16:creationId xmlns:a16="http://schemas.microsoft.com/office/drawing/2014/main" id="{EB3C5A1B-28CE-26E7-E5BB-6D4E7789D31C}"/>
              </a:ext>
            </a:extLst>
          </p:cNvPr>
          <p:cNvPicPr>
            <a:picLocks noChangeAspect="1"/>
          </p:cNvPicPr>
          <p:nvPr/>
        </p:nvPicPr>
        <p:blipFill rotWithShape="1">
          <a:blip r:embed="rId3">
            <a:extLst>
              <a:ext uri="{28A0092B-C50C-407E-A947-70E740481C1C}">
                <a14:useLocalDpi xmlns:a14="http://schemas.microsoft.com/office/drawing/2010/main" val="0"/>
              </a:ext>
            </a:extLst>
          </a:blip>
          <a:srcRect l="64908"/>
          <a:stretch/>
        </p:blipFill>
        <p:spPr>
          <a:xfrm>
            <a:off x="8136480" y="2293696"/>
            <a:ext cx="3031487" cy="3397978"/>
          </a:xfrm>
          <a:prstGeom prst="rect">
            <a:avLst/>
          </a:prstGeom>
        </p:spPr>
      </p:pic>
      <p:pic>
        <p:nvPicPr>
          <p:cNvPr id="3" name="Imagem 2">
            <a:extLst>
              <a:ext uri="{FF2B5EF4-FFF2-40B4-BE49-F238E27FC236}">
                <a16:creationId xmlns:a16="http://schemas.microsoft.com/office/drawing/2014/main" id="{51903519-0613-8738-F10D-9F71334AF39E}"/>
              </a:ext>
            </a:extLst>
          </p:cNvPr>
          <p:cNvPicPr>
            <a:picLocks noChangeAspect="1"/>
          </p:cNvPicPr>
          <p:nvPr/>
        </p:nvPicPr>
        <p:blipFill rotWithShape="1">
          <a:blip r:embed="rId4">
            <a:extLst>
              <a:ext uri="{28A0092B-C50C-407E-A947-70E740481C1C}">
                <a14:useLocalDpi xmlns:a14="http://schemas.microsoft.com/office/drawing/2010/main" val="0"/>
              </a:ext>
            </a:extLst>
          </a:blip>
          <a:srcRect r="37797"/>
          <a:stretch/>
        </p:blipFill>
        <p:spPr>
          <a:xfrm>
            <a:off x="2537750" y="2116414"/>
            <a:ext cx="4882893" cy="4163088"/>
          </a:xfrm>
          <a:prstGeom prst="rect">
            <a:avLst/>
          </a:prstGeom>
        </p:spPr>
      </p:pic>
    </p:spTree>
    <p:extLst>
      <p:ext uri="{BB962C8B-B14F-4D97-AF65-F5344CB8AC3E}">
        <p14:creationId xmlns:p14="http://schemas.microsoft.com/office/powerpoint/2010/main" val="315181354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663570" y="847074"/>
            <a:ext cx="8486775" cy="1325563"/>
          </a:xfrm>
        </p:spPr>
        <p:txBody>
          <a:bodyPr>
            <a:normAutofit/>
          </a:bodyPr>
          <a:lstStyle/>
          <a:p>
            <a:r>
              <a:rPr lang="pt-PT" dirty="0">
                <a:solidFill>
                  <a:srgbClr val="FFFFFF"/>
                </a:solidFill>
              </a:rPr>
              <a:t>Inserção</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663570" y="2310114"/>
            <a:ext cx="7669150" cy="3084846"/>
          </a:xfrm>
        </p:spPr>
        <p:txBody>
          <a:bodyPr vert="horz" lIns="91440" tIns="45720" rIns="91440" bIns="45720" rtlCol="0" anchor="t">
            <a:normAutofit/>
          </a:bodyPr>
          <a:lstStyle/>
          <a:p>
            <a:pPr marL="0" indent="0" algn="just">
              <a:buNone/>
            </a:pPr>
            <a:r>
              <a:rPr lang="pt-PT" sz="2000" dirty="0">
                <a:ea typeface="+mn-lt"/>
                <a:cs typeface="+mn-lt"/>
              </a:rPr>
              <a:t>Numa estrutura de dados do tipo </a:t>
            </a:r>
            <a:r>
              <a:rPr lang="pt-PT" sz="2000" i="1" dirty="0" err="1">
                <a:ea typeface="+mn-lt"/>
                <a:cs typeface="+mn-lt"/>
              </a:rPr>
              <a:t>Rope</a:t>
            </a:r>
            <a:r>
              <a:rPr lang="pt-PT" sz="2000" dirty="0">
                <a:ea typeface="+mn-lt"/>
                <a:cs typeface="+mn-lt"/>
              </a:rPr>
              <a:t> para inserir uma </a:t>
            </a:r>
            <a:r>
              <a:rPr lang="pt-PT" sz="2000" i="1" dirty="0" err="1">
                <a:ea typeface="+mn-lt"/>
                <a:cs typeface="+mn-lt"/>
              </a:rPr>
              <a:t>String</a:t>
            </a:r>
            <a:r>
              <a:rPr lang="pt-PT" sz="2000" dirty="0">
                <a:ea typeface="+mn-lt"/>
                <a:cs typeface="+mn-lt"/>
              </a:rPr>
              <a:t>, na posição i vamos:</a:t>
            </a:r>
          </a:p>
          <a:p>
            <a:pPr marL="0" indent="0" algn="just">
              <a:buNone/>
            </a:pPr>
            <a:r>
              <a:rPr lang="pt-PT" sz="2000" dirty="0">
                <a:cs typeface="Calibri"/>
              </a:rPr>
              <a:t>1. Dividir a árvore original em S1 e S2 em i</a:t>
            </a:r>
          </a:p>
          <a:p>
            <a:pPr marL="0" indent="0" algn="just">
              <a:buNone/>
            </a:pPr>
            <a:r>
              <a:rPr lang="pt-PT" sz="2000" dirty="0">
                <a:cs typeface="Calibri"/>
              </a:rPr>
              <a:t>2. Concatenar a nova </a:t>
            </a:r>
            <a:r>
              <a:rPr lang="pt-PT" sz="2000" i="1" dirty="0" err="1">
                <a:cs typeface="Calibri"/>
              </a:rPr>
              <a:t>String</a:t>
            </a:r>
            <a:r>
              <a:rPr lang="pt-PT" sz="2000" dirty="0">
                <a:cs typeface="Calibri"/>
              </a:rPr>
              <a:t> e S2 -&gt; S3</a:t>
            </a:r>
          </a:p>
          <a:p>
            <a:pPr marL="0" indent="0" algn="just">
              <a:buNone/>
            </a:pPr>
            <a:r>
              <a:rPr lang="pt-PT" sz="2000" dirty="0">
                <a:cs typeface="Calibri"/>
              </a:rPr>
              <a:t>3. Concatenar S1 e S3</a:t>
            </a:r>
          </a:p>
        </p:txBody>
      </p:sp>
      <p:sp>
        <p:nvSpPr>
          <p:cNvPr id="5" name="CaixaDeTexto 4">
            <a:extLst>
              <a:ext uri="{FF2B5EF4-FFF2-40B4-BE49-F238E27FC236}">
                <a16:creationId xmlns:a16="http://schemas.microsoft.com/office/drawing/2014/main" id="{7CD106B2-AFFB-69E9-1BA5-E58C2E1EEDBF}"/>
              </a:ext>
            </a:extLst>
          </p:cNvPr>
          <p:cNvSpPr txBox="1"/>
          <p:nvPr/>
        </p:nvSpPr>
        <p:spPr>
          <a:xfrm>
            <a:off x="-3" y="6488668"/>
            <a:ext cx="4118948" cy="369332"/>
          </a:xfrm>
          <a:prstGeom prst="rect">
            <a:avLst/>
          </a:prstGeom>
          <a:noFill/>
        </p:spPr>
        <p:txBody>
          <a:bodyPr wrap="none" rtlCol="0">
            <a:spAutoFit/>
          </a:bodyPr>
          <a:lstStyle/>
          <a:p>
            <a:r>
              <a:rPr lang="pt-PT" dirty="0"/>
              <a:t>Complexidade temporal: O(log N) ou O(N)</a:t>
            </a:r>
          </a:p>
        </p:txBody>
      </p:sp>
    </p:spTree>
    <p:extLst>
      <p:ext uri="{BB962C8B-B14F-4D97-AF65-F5344CB8AC3E}">
        <p14:creationId xmlns:p14="http://schemas.microsoft.com/office/powerpoint/2010/main" val="27325498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srcRect r="-3615" b="-257"/>
          <a:stretch/>
        </p:blipFill>
        <p:spPr>
          <a:xfrm>
            <a:off x="2683940" y="2286298"/>
            <a:ext cx="7533612" cy="3424046"/>
          </a:xfrm>
          <a:prstGeom prst="rect">
            <a:avLst/>
          </a:prstGeom>
          <a:effectLst/>
        </p:spPr>
      </p:pic>
      <p:sp>
        <p:nvSpPr>
          <p:cNvPr id="5" name="CaixaDeTexto 4">
            <a:extLst>
              <a:ext uri="{FF2B5EF4-FFF2-40B4-BE49-F238E27FC236}">
                <a16:creationId xmlns:a16="http://schemas.microsoft.com/office/drawing/2014/main" id="{B3236E57-D249-C86E-BA85-700CD70012CC}"/>
              </a:ext>
            </a:extLst>
          </p:cNvPr>
          <p:cNvSpPr txBox="1"/>
          <p:nvPr/>
        </p:nvSpPr>
        <p:spPr>
          <a:xfrm>
            <a:off x="8283575" y="5337041"/>
            <a:ext cx="420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16</a:t>
            </a:r>
          </a:p>
        </p:txBody>
      </p:sp>
      <p:cxnSp>
        <p:nvCxnSpPr>
          <p:cNvPr id="10" name="Conexão reta 9">
            <a:extLst>
              <a:ext uri="{FF2B5EF4-FFF2-40B4-BE49-F238E27FC236}">
                <a16:creationId xmlns:a16="http://schemas.microsoft.com/office/drawing/2014/main" id="{7F88316C-0CA1-F24C-6998-F55C21F680E9}"/>
              </a:ext>
            </a:extLst>
          </p:cNvPr>
          <p:cNvCxnSpPr>
            <a:cxnSpLocks/>
          </p:cNvCxnSpPr>
          <p:nvPr/>
        </p:nvCxnSpPr>
        <p:spPr>
          <a:xfrm flipV="1">
            <a:off x="8703989" y="4404163"/>
            <a:ext cx="1029576" cy="94479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8C83C149-4D68-6AB6-EEFB-FCBBA57D3FCD}"/>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19622498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7856"/>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r="10141" b="-514"/>
          <a:stretch/>
        </p:blipFill>
        <p:spPr>
          <a:xfrm>
            <a:off x="2683940" y="2286298"/>
            <a:ext cx="6533438" cy="3432830"/>
          </a:xfrm>
          <a:prstGeom prst="rect">
            <a:avLst/>
          </a:prstGeom>
          <a:effectLst/>
        </p:spPr>
      </p:pic>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9217378" y="4885584"/>
            <a:ext cx="1054502" cy="833544"/>
          </a:xfrm>
          <a:prstGeom prst="rect">
            <a:avLst/>
          </a:prstGeom>
          <a:effectLst/>
        </p:spPr>
      </p:pic>
      <p:sp>
        <p:nvSpPr>
          <p:cNvPr id="13" name="Marcador de Posição de Conteúdo 8">
            <a:extLst>
              <a:ext uri="{FF2B5EF4-FFF2-40B4-BE49-F238E27FC236}">
                <a16:creationId xmlns:a16="http://schemas.microsoft.com/office/drawing/2014/main" id="{75435560-F248-6084-7DC3-87BEECD9B0DE}"/>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1704125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7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m 9">
            <a:extLst>
              <a:ext uri="{FF2B5EF4-FFF2-40B4-BE49-F238E27FC236}">
                <a16:creationId xmlns:a16="http://schemas.microsoft.com/office/drawing/2014/main" id="{F92F125B-C1A3-19E3-B9DB-D4AAAB75DCDB}"/>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8" name="CaixaDeTexto 7">
            <a:extLst>
              <a:ext uri="{FF2B5EF4-FFF2-40B4-BE49-F238E27FC236}">
                <a16:creationId xmlns:a16="http://schemas.microsoft.com/office/drawing/2014/main" id="{285B0C78-F2A3-E5BD-78CF-B26B438B71F8}"/>
              </a:ext>
            </a:extLst>
          </p:cNvPr>
          <p:cNvSpPr txBox="1"/>
          <p:nvPr/>
        </p:nvSpPr>
        <p:spPr>
          <a:xfrm>
            <a:off x="2421537" y="824959"/>
            <a:ext cx="9484225" cy="14617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pt-PT" sz="4000" b="1" u="sng" dirty="0">
                <a:latin typeface="+mj-lt"/>
                <a:ea typeface="+mj-ea"/>
                <a:cs typeface="+mj-cs"/>
              </a:rPr>
              <a:t>Introdução</a:t>
            </a:r>
          </a:p>
        </p:txBody>
      </p:sp>
      <p:sp>
        <p:nvSpPr>
          <p:cNvPr id="9" name="CaixaDeTexto 13">
            <a:extLst>
              <a:ext uri="{FF2B5EF4-FFF2-40B4-BE49-F238E27FC236}">
                <a16:creationId xmlns:a16="http://schemas.microsoft.com/office/drawing/2014/main" id="{8F52DEAB-B1B4-E494-6FF5-C2E9BA9FEE3A}"/>
              </a:ext>
            </a:extLst>
          </p:cNvPr>
          <p:cNvSpPr txBox="1"/>
          <p:nvPr/>
        </p:nvSpPr>
        <p:spPr>
          <a:xfrm>
            <a:off x="2743574" y="2286737"/>
            <a:ext cx="7647439" cy="3397152"/>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pt-PT" sz="1600" dirty="0"/>
              <a:t>O propósito deste trabalho consiste em estudar e pesquisar o algoritmo </a:t>
            </a:r>
            <a:r>
              <a:rPr lang="pt-PT" sz="1600" b="1" i="1" dirty="0" err="1"/>
              <a:t>Rope</a:t>
            </a:r>
            <a:r>
              <a:rPr lang="pt-PT" sz="1600" dirty="0"/>
              <a:t>, também conhecido por </a:t>
            </a:r>
            <a:r>
              <a:rPr lang="pt-PT" sz="1600" b="1" dirty="0"/>
              <a:t>Corda</a:t>
            </a:r>
            <a:r>
              <a:rPr lang="pt-PT" sz="1600" dirty="0"/>
              <a:t>.</a:t>
            </a:r>
          </a:p>
          <a:p>
            <a:pPr indent="-228600" algn="just" defTabSz="914400">
              <a:lnSpc>
                <a:spcPct val="90000"/>
              </a:lnSpc>
              <a:spcAft>
                <a:spcPts val="600"/>
              </a:spcAft>
              <a:buFont typeface="Arial" panose="020B0604020202020204" pitchFamily="34" charset="0"/>
              <a:buChar char="•"/>
            </a:pPr>
            <a:endParaRPr lang="pt-PT" sz="1600" dirty="0"/>
          </a:p>
          <a:p>
            <a:pPr indent="-228600" algn="just" defTabSz="914400">
              <a:lnSpc>
                <a:spcPct val="90000"/>
              </a:lnSpc>
              <a:spcAft>
                <a:spcPts val="600"/>
              </a:spcAft>
              <a:buFont typeface="Arial" panose="020B0604020202020204" pitchFamily="34" charset="0"/>
              <a:buChar char="•"/>
            </a:pPr>
            <a:r>
              <a:rPr lang="pt-PT" sz="1600" b="0" i="0" dirty="0">
                <a:effectLst/>
              </a:rPr>
              <a:t>Uma estrutura de dados </a:t>
            </a:r>
            <a:r>
              <a:rPr lang="pt-PT" sz="1600" b="0" i="1" dirty="0" err="1">
                <a:effectLst/>
              </a:rPr>
              <a:t>Rope</a:t>
            </a:r>
            <a:r>
              <a:rPr lang="pt-PT" sz="1600" b="0" i="0" dirty="0">
                <a:effectLst/>
              </a:rPr>
              <a:t> é uma estrutura de dados em árvore que é usada para armazenar ou manipular </a:t>
            </a:r>
            <a:r>
              <a:rPr lang="pt-PT" sz="1600" b="0" i="1" dirty="0" err="1">
                <a:effectLst/>
              </a:rPr>
              <a:t>strings</a:t>
            </a:r>
            <a:r>
              <a:rPr lang="pt-PT" sz="1600" b="0" i="0" dirty="0">
                <a:effectLst/>
              </a:rPr>
              <a:t> grandes de maneira mais eficiente. </a:t>
            </a:r>
          </a:p>
          <a:p>
            <a:pPr indent="-228600" algn="just" defTabSz="914400">
              <a:lnSpc>
                <a:spcPct val="90000"/>
              </a:lnSpc>
              <a:spcAft>
                <a:spcPts val="600"/>
              </a:spcAft>
              <a:buFont typeface="Arial" panose="020B0604020202020204" pitchFamily="34" charset="0"/>
              <a:buChar char="•"/>
            </a:pPr>
            <a:endParaRPr lang="pt-PT" sz="1600" b="0" i="0" dirty="0">
              <a:effectLst/>
            </a:endParaRPr>
          </a:p>
          <a:p>
            <a:pPr indent="-228600" algn="just" defTabSz="914400">
              <a:lnSpc>
                <a:spcPct val="90000"/>
              </a:lnSpc>
              <a:spcAft>
                <a:spcPts val="600"/>
              </a:spcAft>
              <a:buFont typeface="Arial" panose="020B0604020202020204" pitchFamily="34" charset="0"/>
              <a:buChar char="•"/>
            </a:pPr>
            <a:r>
              <a:rPr lang="pt-PT" sz="1600" b="0" i="0" dirty="0">
                <a:effectLst/>
              </a:rPr>
              <a:t>Ele permite que operações como inserção, exclusão, pesquisa e acesso aleatório sejam executadas com mais rapidez e eficiência em comparação com uma </a:t>
            </a:r>
            <a:r>
              <a:rPr lang="pt-PT" sz="1600" b="0" i="1" dirty="0" err="1">
                <a:effectLst/>
              </a:rPr>
              <a:t>String</a:t>
            </a:r>
            <a:r>
              <a:rPr lang="pt-PT" sz="1600" b="0" i="0" dirty="0">
                <a:effectLst/>
              </a:rPr>
              <a:t> tradicional.</a:t>
            </a:r>
          </a:p>
          <a:p>
            <a:pPr indent="-228600" algn="just" defTabSz="914400">
              <a:lnSpc>
                <a:spcPct val="90000"/>
              </a:lnSpc>
              <a:spcAft>
                <a:spcPts val="600"/>
              </a:spcAft>
              <a:buFont typeface="Arial" panose="020B0604020202020204" pitchFamily="34" charset="0"/>
              <a:buChar char="•"/>
            </a:pPr>
            <a:endParaRPr lang="pt-PT" sz="1600" b="0" i="0" dirty="0">
              <a:effectLst/>
            </a:endParaRPr>
          </a:p>
          <a:p>
            <a:pPr indent="-228600" algn="just" defTabSz="914400">
              <a:lnSpc>
                <a:spcPct val="90000"/>
              </a:lnSpc>
              <a:spcAft>
                <a:spcPts val="600"/>
              </a:spcAft>
              <a:buFont typeface="Arial" panose="020B0604020202020204" pitchFamily="34" charset="0"/>
              <a:buChar char="•"/>
            </a:pPr>
            <a:r>
              <a:rPr lang="pt-PT" sz="1600" b="0" i="0" dirty="0">
                <a:effectLst/>
              </a:rPr>
              <a:t>Esta estrutura de dados é amplamente utilizada por softwares de edição de texto como </a:t>
            </a:r>
            <a:r>
              <a:rPr lang="pt-PT" sz="1600" b="1" i="0" dirty="0">
                <a:effectLst/>
              </a:rPr>
              <a:t>Sublime</a:t>
            </a:r>
            <a:r>
              <a:rPr lang="pt-PT" sz="1600" b="0" i="0" dirty="0">
                <a:effectLst/>
              </a:rPr>
              <a:t> , sistemas de e-mail como </a:t>
            </a:r>
            <a:r>
              <a:rPr lang="pt-PT" sz="1600" b="1" i="0" dirty="0" err="1">
                <a:effectLst/>
              </a:rPr>
              <a:t>Gmail</a:t>
            </a:r>
            <a:r>
              <a:rPr lang="pt-PT" sz="1600" b="0" i="0" dirty="0">
                <a:effectLst/>
              </a:rPr>
              <a:t> e buffers de texto.</a:t>
            </a:r>
          </a:p>
          <a:p>
            <a:pPr indent="-228600" defTabSz="914400">
              <a:lnSpc>
                <a:spcPct val="90000"/>
              </a:lnSpc>
              <a:spcAft>
                <a:spcPts val="600"/>
              </a:spcAft>
              <a:buFont typeface="Arial" panose="020B0604020202020204" pitchFamily="34" charset="0"/>
              <a:buChar char="•"/>
            </a:pPr>
            <a:endParaRPr lang="pt-PT" sz="1300" dirty="0"/>
          </a:p>
        </p:txBody>
      </p:sp>
    </p:spTree>
    <p:extLst>
      <p:ext uri="{BB962C8B-B14F-4D97-AF65-F5344CB8AC3E}">
        <p14:creationId xmlns:p14="http://schemas.microsoft.com/office/powerpoint/2010/main" val="64226748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r="10141" b="-514"/>
          <a:stretch/>
        </p:blipFill>
        <p:spPr>
          <a:xfrm>
            <a:off x="2683940" y="2286298"/>
            <a:ext cx="6533438" cy="3432830"/>
          </a:xfrm>
          <a:prstGeom prst="rect">
            <a:avLst/>
          </a:prstGeom>
          <a:effectLst/>
        </p:spPr>
      </p:pic>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10358437" y="4910137"/>
            <a:ext cx="1054502" cy="833544"/>
          </a:xfrm>
          <a:prstGeom prst="rect">
            <a:avLst/>
          </a:prstGeom>
          <a:effectLst/>
        </p:spPr>
      </p:pic>
      <p:pic>
        <p:nvPicPr>
          <p:cNvPr id="27" name="Imagem 26" descr="Uma imagem com texto, relógio, manómetro&#10;&#10;Descrição gerada automaticamente">
            <a:extLst>
              <a:ext uri="{FF2B5EF4-FFF2-40B4-BE49-F238E27FC236}">
                <a16:creationId xmlns:a16="http://schemas.microsoft.com/office/drawing/2014/main" id="{31E4ED41-7818-AFC1-4332-CEA41C298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9833" y="4942391"/>
            <a:ext cx="781050" cy="676275"/>
          </a:xfrm>
          <a:prstGeom prst="rect">
            <a:avLst/>
          </a:prstGeom>
        </p:spPr>
      </p:pic>
      <p:sp>
        <p:nvSpPr>
          <p:cNvPr id="31" name="Marcador de Posição de Conteúdo 8">
            <a:extLst>
              <a:ext uri="{FF2B5EF4-FFF2-40B4-BE49-F238E27FC236}">
                <a16:creationId xmlns:a16="http://schemas.microsoft.com/office/drawing/2014/main" id="{777C9F68-C5DD-ACAD-29B3-42939915B5BA}"/>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228387993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r="10141" b="-514"/>
          <a:stretch/>
        </p:blipFill>
        <p:spPr>
          <a:xfrm>
            <a:off x="2683940" y="2286298"/>
            <a:ext cx="6533438" cy="3432830"/>
          </a:xfrm>
          <a:prstGeom prst="rect">
            <a:avLst/>
          </a:prstGeom>
          <a:effectLst/>
        </p:spPr>
      </p:pic>
      <p:grpSp>
        <p:nvGrpSpPr>
          <p:cNvPr id="21" name="Agrupar 20">
            <a:extLst>
              <a:ext uri="{FF2B5EF4-FFF2-40B4-BE49-F238E27FC236}">
                <a16:creationId xmlns:a16="http://schemas.microsoft.com/office/drawing/2014/main" id="{5E2CDE60-3197-1FE2-9EF5-EE446D55D99B}"/>
              </a:ext>
            </a:extLst>
          </p:cNvPr>
          <p:cNvGrpSpPr/>
          <p:nvPr/>
        </p:nvGrpSpPr>
        <p:grpSpPr>
          <a:xfrm>
            <a:off x="9029833" y="4347192"/>
            <a:ext cx="2304266" cy="1389901"/>
            <a:chOff x="9029833" y="4347192"/>
            <a:chExt cx="2304266" cy="1389901"/>
          </a:xfrm>
        </p:grpSpPr>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10279597" y="4903549"/>
              <a:ext cx="1054502" cy="833544"/>
            </a:xfrm>
            <a:prstGeom prst="rect">
              <a:avLst/>
            </a:prstGeom>
            <a:effectLst/>
          </p:spPr>
        </p:pic>
        <p:cxnSp>
          <p:nvCxnSpPr>
            <p:cNvPr id="19" name="Conexão reta 18">
              <a:extLst>
                <a:ext uri="{FF2B5EF4-FFF2-40B4-BE49-F238E27FC236}">
                  <a16:creationId xmlns:a16="http://schemas.microsoft.com/office/drawing/2014/main" id="{D4131030-742A-EF22-0AA0-FD449DBD381F}"/>
                </a:ext>
              </a:extLst>
            </p:cNvPr>
            <p:cNvCxnSpPr>
              <a:cxnSpLocks/>
            </p:cNvCxnSpPr>
            <p:nvPr/>
          </p:nvCxnSpPr>
          <p:spPr>
            <a:xfrm flipV="1">
              <a:off x="9587044" y="4692361"/>
              <a:ext cx="366713" cy="428625"/>
            </a:xfrm>
            <a:prstGeom prst="line">
              <a:avLst/>
            </a:prstGeom>
            <a:ln w="25400"/>
          </p:spPr>
          <p:style>
            <a:lnRef idx="1">
              <a:schemeClr val="dk1"/>
            </a:lnRef>
            <a:fillRef idx="0">
              <a:schemeClr val="dk1"/>
            </a:fillRef>
            <a:effectRef idx="0">
              <a:schemeClr val="dk1"/>
            </a:effectRef>
            <a:fontRef idx="minor">
              <a:schemeClr val="tx1"/>
            </a:fontRef>
          </p:style>
        </p:cxnSp>
        <p:cxnSp>
          <p:nvCxnSpPr>
            <p:cNvPr id="5" name="Conexão reta 4">
              <a:extLst>
                <a:ext uri="{FF2B5EF4-FFF2-40B4-BE49-F238E27FC236}">
                  <a16:creationId xmlns:a16="http://schemas.microsoft.com/office/drawing/2014/main" id="{F356F4E9-90F5-D5DB-A2F4-A072D77DE1F0}"/>
                </a:ext>
              </a:extLst>
            </p:cNvPr>
            <p:cNvCxnSpPr>
              <a:cxnSpLocks/>
            </p:cNvCxnSpPr>
            <p:nvPr/>
          </p:nvCxnSpPr>
          <p:spPr>
            <a:xfrm>
              <a:off x="10136723" y="4729163"/>
              <a:ext cx="382549" cy="391823"/>
            </a:xfrm>
            <a:prstGeom prst="line">
              <a:avLst/>
            </a:prstGeom>
            <a:ln w="25400"/>
          </p:spPr>
          <p:style>
            <a:lnRef idx="1">
              <a:schemeClr val="dk1"/>
            </a:lnRef>
            <a:fillRef idx="0">
              <a:schemeClr val="dk1"/>
            </a:fillRef>
            <a:effectRef idx="0">
              <a:schemeClr val="dk1"/>
            </a:effectRef>
            <a:fontRef idx="minor">
              <a:schemeClr val="tx1"/>
            </a:fontRef>
          </p:style>
        </p:cxnSp>
        <p:pic>
          <p:nvPicPr>
            <p:cNvPr id="25" name="Imagem 24" descr="Uma imagem com texto, relógio, manómetro&#10;&#10;Descrição gerada automaticamente">
              <a:extLst>
                <a:ext uri="{FF2B5EF4-FFF2-40B4-BE49-F238E27FC236}">
                  <a16:creationId xmlns:a16="http://schemas.microsoft.com/office/drawing/2014/main" id="{6D7C5F5D-774C-5054-0C4F-28FC965EF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2456" y="4347192"/>
              <a:ext cx="685800" cy="495300"/>
            </a:xfrm>
            <a:prstGeom prst="rect">
              <a:avLst/>
            </a:prstGeom>
          </p:spPr>
        </p:pic>
        <p:pic>
          <p:nvPicPr>
            <p:cNvPr id="27" name="Imagem 26" descr="Uma imagem com texto, relógio, manómetro&#10;&#10;Descrição gerada automaticamente">
              <a:extLst>
                <a:ext uri="{FF2B5EF4-FFF2-40B4-BE49-F238E27FC236}">
                  <a16:creationId xmlns:a16="http://schemas.microsoft.com/office/drawing/2014/main" id="{31E4ED41-7818-AFC1-4332-CEA41C298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9833" y="4942391"/>
              <a:ext cx="781050" cy="676275"/>
            </a:xfrm>
            <a:prstGeom prst="rect">
              <a:avLst/>
            </a:prstGeom>
          </p:spPr>
        </p:pic>
      </p:grpSp>
      <p:sp>
        <p:nvSpPr>
          <p:cNvPr id="22" name="Marcador de Posição de Conteúdo 8">
            <a:extLst>
              <a:ext uri="{FF2B5EF4-FFF2-40B4-BE49-F238E27FC236}">
                <a16:creationId xmlns:a16="http://schemas.microsoft.com/office/drawing/2014/main" id="{C8242359-3F2D-7848-8D64-9AE22A06813E}"/>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323011393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sp>
        <p:nvSpPr>
          <p:cNvPr id="16" name="Marcador de Posição de Conteúdo 8">
            <a:extLst>
              <a:ext uri="{FF2B5EF4-FFF2-40B4-BE49-F238E27FC236}">
                <a16:creationId xmlns:a16="http://schemas.microsoft.com/office/drawing/2014/main" id="{057E5AA3-599B-8A6A-7A06-51A6B4D7B448}"/>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grpSp>
        <p:nvGrpSpPr>
          <p:cNvPr id="10" name="Agrupar 9">
            <a:extLst>
              <a:ext uri="{FF2B5EF4-FFF2-40B4-BE49-F238E27FC236}">
                <a16:creationId xmlns:a16="http://schemas.microsoft.com/office/drawing/2014/main" id="{7D84669C-D74E-D0BB-8158-333A856359D4}"/>
              </a:ext>
            </a:extLst>
          </p:cNvPr>
          <p:cNvGrpSpPr/>
          <p:nvPr/>
        </p:nvGrpSpPr>
        <p:grpSpPr>
          <a:xfrm>
            <a:off x="2683940" y="2337098"/>
            <a:ext cx="8173909" cy="3991928"/>
            <a:chOff x="2683940" y="2337098"/>
            <a:chExt cx="8173909" cy="3991928"/>
          </a:xfrm>
        </p:grpSpPr>
        <p:grpSp>
          <p:nvGrpSpPr>
            <p:cNvPr id="12" name="Agrupar 11">
              <a:extLst>
                <a:ext uri="{FF2B5EF4-FFF2-40B4-BE49-F238E27FC236}">
                  <a16:creationId xmlns:a16="http://schemas.microsoft.com/office/drawing/2014/main" id="{4A6E7433-B9E6-D23F-2F1B-B23DDA276F2C}"/>
                </a:ext>
              </a:extLst>
            </p:cNvPr>
            <p:cNvGrpSpPr/>
            <p:nvPr/>
          </p:nvGrpSpPr>
          <p:grpSpPr>
            <a:xfrm>
              <a:off x="2683940" y="3019425"/>
              <a:ext cx="8173909" cy="3309601"/>
              <a:chOff x="2683940" y="3019425"/>
              <a:chExt cx="8173909" cy="3309601"/>
            </a:xfrm>
          </p:grpSpPr>
          <p:cxnSp>
            <p:nvCxnSpPr>
              <p:cNvPr id="7" name="Conexão reta 6">
                <a:extLst>
                  <a:ext uri="{FF2B5EF4-FFF2-40B4-BE49-F238E27FC236}">
                    <a16:creationId xmlns:a16="http://schemas.microsoft.com/office/drawing/2014/main" id="{59255DAD-F929-E4A9-DEE9-5490942150A8}"/>
                  </a:ext>
                </a:extLst>
              </p:cNvPr>
              <p:cNvCxnSpPr>
                <a:cxnSpLocks/>
              </p:cNvCxnSpPr>
              <p:nvPr/>
            </p:nvCxnSpPr>
            <p:spPr>
              <a:xfrm>
                <a:off x="8922170" y="4578350"/>
                <a:ext cx="625055" cy="644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t="21466" r="10141" b="-514"/>
              <a:stretch/>
            </p:blipFill>
            <p:spPr>
              <a:xfrm>
                <a:off x="2683940" y="3019425"/>
                <a:ext cx="6533438" cy="2699702"/>
              </a:xfrm>
              <a:prstGeom prst="rect">
                <a:avLst/>
              </a:prstGeom>
              <a:effectLst/>
            </p:spPr>
          </p:pic>
          <p:grpSp>
            <p:nvGrpSpPr>
              <p:cNvPr id="21" name="Agrupar 20">
                <a:extLst>
                  <a:ext uri="{FF2B5EF4-FFF2-40B4-BE49-F238E27FC236}">
                    <a16:creationId xmlns:a16="http://schemas.microsoft.com/office/drawing/2014/main" id="{5E2CDE60-3197-1FE2-9EF5-EE446D55D99B}"/>
                  </a:ext>
                </a:extLst>
              </p:cNvPr>
              <p:cNvGrpSpPr/>
              <p:nvPr/>
            </p:nvGrpSpPr>
            <p:grpSpPr>
              <a:xfrm>
                <a:off x="8553583" y="4939125"/>
                <a:ext cx="2304266" cy="1389901"/>
                <a:chOff x="9029833" y="4347192"/>
                <a:chExt cx="2304266" cy="1389901"/>
              </a:xfrm>
            </p:grpSpPr>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10279597" y="4903549"/>
                  <a:ext cx="1054502" cy="833544"/>
                </a:xfrm>
                <a:prstGeom prst="rect">
                  <a:avLst/>
                </a:prstGeom>
                <a:effectLst/>
              </p:spPr>
            </p:pic>
            <p:cxnSp>
              <p:nvCxnSpPr>
                <p:cNvPr id="19" name="Conexão reta 18">
                  <a:extLst>
                    <a:ext uri="{FF2B5EF4-FFF2-40B4-BE49-F238E27FC236}">
                      <a16:creationId xmlns:a16="http://schemas.microsoft.com/office/drawing/2014/main" id="{D4131030-742A-EF22-0AA0-FD449DBD381F}"/>
                    </a:ext>
                  </a:extLst>
                </p:cNvPr>
                <p:cNvCxnSpPr>
                  <a:cxnSpLocks/>
                </p:cNvCxnSpPr>
                <p:nvPr/>
              </p:nvCxnSpPr>
              <p:spPr>
                <a:xfrm flipV="1">
                  <a:off x="9587044" y="4692361"/>
                  <a:ext cx="366713" cy="428625"/>
                </a:xfrm>
                <a:prstGeom prst="line">
                  <a:avLst/>
                </a:prstGeom>
                <a:ln w="25400"/>
              </p:spPr>
              <p:style>
                <a:lnRef idx="1">
                  <a:schemeClr val="dk1"/>
                </a:lnRef>
                <a:fillRef idx="0">
                  <a:schemeClr val="dk1"/>
                </a:fillRef>
                <a:effectRef idx="0">
                  <a:schemeClr val="dk1"/>
                </a:effectRef>
                <a:fontRef idx="minor">
                  <a:schemeClr val="tx1"/>
                </a:fontRef>
              </p:style>
            </p:cxnSp>
            <p:cxnSp>
              <p:nvCxnSpPr>
                <p:cNvPr id="5" name="Conexão reta 4">
                  <a:extLst>
                    <a:ext uri="{FF2B5EF4-FFF2-40B4-BE49-F238E27FC236}">
                      <a16:creationId xmlns:a16="http://schemas.microsoft.com/office/drawing/2014/main" id="{F356F4E9-90F5-D5DB-A2F4-A072D77DE1F0}"/>
                    </a:ext>
                  </a:extLst>
                </p:cNvPr>
                <p:cNvCxnSpPr>
                  <a:cxnSpLocks/>
                </p:cNvCxnSpPr>
                <p:nvPr/>
              </p:nvCxnSpPr>
              <p:spPr>
                <a:xfrm>
                  <a:off x="10136723" y="4729163"/>
                  <a:ext cx="382549" cy="391823"/>
                </a:xfrm>
                <a:prstGeom prst="line">
                  <a:avLst/>
                </a:prstGeom>
                <a:ln w="25400"/>
              </p:spPr>
              <p:style>
                <a:lnRef idx="1">
                  <a:schemeClr val="dk1"/>
                </a:lnRef>
                <a:fillRef idx="0">
                  <a:schemeClr val="dk1"/>
                </a:fillRef>
                <a:effectRef idx="0">
                  <a:schemeClr val="dk1"/>
                </a:effectRef>
                <a:fontRef idx="minor">
                  <a:schemeClr val="tx1"/>
                </a:fontRef>
              </p:style>
            </p:cxnSp>
            <p:pic>
              <p:nvPicPr>
                <p:cNvPr id="25" name="Imagem 24" descr="Uma imagem com texto, relógio, manómetro&#10;&#10;Descrição gerada automaticamente">
                  <a:extLst>
                    <a:ext uri="{FF2B5EF4-FFF2-40B4-BE49-F238E27FC236}">
                      <a16:creationId xmlns:a16="http://schemas.microsoft.com/office/drawing/2014/main" id="{6D7C5F5D-774C-5054-0C4F-28FC965EF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2456" y="4347192"/>
                  <a:ext cx="685800" cy="495300"/>
                </a:xfrm>
                <a:prstGeom prst="rect">
                  <a:avLst/>
                </a:prstGeom>
              </p:spPr>
            </p:pic>
            <p:pic>
              <p:nvPicPr>
                <p:cNvPr id="27" name="Imagem 26" descr="Uma imagem com texto, relógio, manómetro&#10;&#10;Descrição gerada automaticamente">
                  <a:extLst>
                    <a:ext uri="{FF2B5EF4-FFF2-40B4-BE49-F238E27FC236}">
                      <a16:creationId xmlns:a16="http://schemas.microsoft.com/office/drawing/2014/main" id="{31E4ED41-7818-AFC1-4332-CEA41C298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9833" y="4942391"/>
                  <a:ext cx="781050" cy="676275"/>
                </a:xfrm>
                <a:prstGeom prst="rect">
                  <a:avLst/>
                </a:prstGeom>
              </p:spPr>
            </p:pic>
          </p:grpSp>
        </p:grpSp>
        <p:pic>
          <p:nvPicPr>
            <p:cNvPr id="9" name="Imagem 8">
              <a:extLst>
                <a:ext uri="{FF2B5EF4-FFF2-40B4-BE49-F238E27FC236}">
                  <a16:creationId xmlns:a16="http://schemas.microsoft.com/office/drawing/2014/main" id="{7C23DDDA-975F-DF15-6BF1-6CA34BCF34ED}"/>
                </a:ext>
              </a:extLst>
            </p:cNvPr>
            <p:cNvPicPr>
              <a:picLocks noChangeAspect="1"/>
            </p:cNvPicPr>
            <p:nvPr/>
          </p:nvPicPr>
          <p:blipFill rotWithShape="1">
            <a:blip r:embed="rId8">
              <a:extLst>
                <a:ext uri="{28A0092B-C50C-407E-A947-70E740481C1C}">
                  <a14:useLocalDpi xmlns:a14="http://schemas.microsoft.com/office/drawing/2010/main" val="0"/>
                </a:ext>
              </a:extLst>
            </a:blip>
            <a:srcRect l="39669" t="1" r="49141" b="81058"/>
            <a:stretch/>
          </p:blipFill>
          <p:spPr>
            <a:xfrm>
              <a:off x="5824538" y="2337098"/>
              <a:ext cx="884237" cy="744240"/>
            </a:xfrm>
            <a:prstGeom prst="rect">
              <a:avLst/>
            </a:prstGeom>
          </p:spPr>
        </p:pic>
      </p:grpSp>
    </p:spTree>
    <p:extLst>
      <p:ext uri="{BB962C8B-B14F-4D97-AF65-F5344CB8AC3E}">
        <p14:creationId xmlns:p14="http://schemas.microsoft.com/office/powerpoint/2010/main" val="42801254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581274" y="1027906"/>
            <a:ext cx="8486775" cy="1325563"/>
          </a:xfrm>
        </p:spPr>
        <p:txBody>
          <a:bodyPr>
            <a:normAutofit/>
          </a:bodyPr>
          <a:lstStyle/>
          <a:p>
            <a:r>
              <a:rPr lang="pt-PT" dirty="0">
                <a:solidFill>
                  <a:srgbClr val="FFFFFF"/>
                </a:solidFill>
              </a:rPr>
              <a:t>Exclusão</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581274" y="2452612"/>
            <a:ext cx="7943852" cy="3274132"/>
          </a:xfrm>
        </p:spPr>
        <p:txBody>
          <a:bodyPr vert="horz" lIns="91440" tIns="45720" rIns="91440" bIns="45720" rtlCol="0" anchor="t">
            <a:normAutofit/>
          </a:bodyPr>
          <a:lstStyle/>
          <a:p>
            <a:pPr marL="0" indent="0" algn="just">
              <a:buNone/>
            </a:pPr>
            <a:r>
              <a:rPr lang="pt-PT" sz="2000" dirty="0">
                <a:ea typeface="+mn-lt"/>
                <a:cs typeface="+mn-lt"/>
              </a:rPr>
              <a:t>Numa estrutura de dados do tipo </a:t>
            </a:r>
            <a:r>
              <a:rPr lang="pt-PT" sz="2000" i="1" dirty="0" err="1">
                <a:ea typeface="+mn-lt"/>
                <a:cs typeface="+mn-lt"/>
              </a:rPr>
              <a:t>Rope</a:t>
            </a:r>
            <a:r>
              <a:rPr lang="pt-PT" sz="2000" dirty="0">
                <a:ea typeface="+mn-lt"/>
                <a:cs typeface="+mn-lt"/>
              </a:rPr>
              <a:t> para excluir uma parte da </a:t>
            </a:r>
            <a:r>
              <a:rPr lang="pt-PT" sz="2000" i="1" dirty="0" err="1">
                <a:ea typeface="+mn-lt"/>
                <a:cs typeface="+mn-lt"/>
              </a:rPr>
              <a:t>String</a:t>
            </a:r>
            <a:r>
              <a:rPr lang="pt-PT" sz="2000" dirty="0">
                <a:ea typeface="+mn-lt"/>
                <a:cs typeface="+mn-lt"/>
              </a:rPr>
              <a:t> do meio, começando em i e com tamanho j:</a:t>
            </a:r>
          </a:p>
          <a:p>
            <a:pPr marL="0" indent="0" algn="just">
              <a:buNone/>
            </a:pPr>
            <a:r>
              <a:rPr lang="pt-PT" sz="2000" dirty="0">
                <a:cs typeface="Calibri"/>
              </a:rPr>
              <a:t>1. Dividir a </a:t>
            </a:r>
            <a:r>
              <a:rPr lang="pt-PT" sz="2000" dirty="0" err="1">
                <a:cs typeface="Calibri"/>
              </a:rPr>
              <a:t>String</a:t>
            </a:r>
            <a:r>
              <a:rPr lang="pt-PT" sz="2000" dirty="0">
                <a:cs typeface="Calibri"/>
              </a:rPr>
              <a:t> original em S1 e S2 em i</a:t>
            </a:r>
          </a:p>
          <a:p>
            <a:pPr marL="0" indent="0" algn="just">
              <a:buNone/>
            </a:pPr>
            <a:r>
              <a:rPr lang="pt-PT" sz="2000" dirty="0">
                <a:cs typeface="Calibri"/>
              </a:rPr>
              <a:t>2. Dividir S2 em S3 e S4 em i + j</a:t>
            </a:r>
          </a:p>
          <a:p>
            <a:pPr marL="0" indent="0" algn="just">
              <a:buNone/>
            </a:pPr>
            <a:r>
              <a:rPr lang="pt-PT" sz="2000" dirty="0">
                <a:cs typeface="Calibri"/>
              </a:rPr>
              <a:t>3. Concatenar S1 e S4</a:t>
            </a:r>
          </a:p>
        </p:txBody>
      </p:sp>
      <p:sp>
        <p:nvSpPr>
          <p:cNvPr id="4" name="CaixaDeTexto 3">
            <a:extLst>
              <a:ext uri="{FF2B5EF4-FFF2-40B4-BE49-F238E27FC236}">
                <a16:creationId xmlns:a16="http://schemas.microsoft.com/office/drawing/2014/main" id="{14AD80CB-809F-4ED4-42F7-E26F49DCCAF0}"/>
              </a:ext>
            </a:extLst>
          </p:cNvPr>
          <p:cNvSpPr txBox="1"/>
          <p:nvPr/>
        </p:nvSpPr>
        <p:spPr>
          <a:xfrm>
            <a:off x="-3" y="6488668"/>
            <a:ext cx="3327065" cy="369332"/>
          </a:xfrm>
          <a:prstGeom prst="rect">
            <a:avLst/>
          </a:prstGeom>
          <a:noFill/>
        </p:spPr>
        <p:txBody>
          <a:bodyPr wrap="none" rtlCol="0">
            <a:spAutoFit/>
          </a:bodyPr>
          <a:lstStyle/>
          <a:p>
            <a:r>
              <a:rPr lang="pt-PT"/>
              <a:t>Complexidade temporal: O(log N)</a:t>
            </a:r>
          </a:p>
        </p:txBody>
      </p:sp>
    </p:spTree>
    <p:extLst>
      <p:ext uri="{BB962C8B-B14F-4D97-AF65-F5344CB8AC3E}">
        <p14:creationId xmlns:p14="http://schemas.microsoft.com/office/powerpoint/2010/main" val="138541646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3"/>
          <a:srcRect r="-3615" b="-257"/>
          <a:stretch/>
        </p:blipFill>
        <p:spPr>
          <a:xfrm>
            <a:off x="2683940" y="2286298"/>
            <a:ext cx="7533612" cy="3424046"/>
          </a:xfrm>
          <a:prstGeom prst="rect">
            <a:avLst/>
          </a:prstGeom>
          <a:effectLst/>
        </p:spPr>
      </p:pic>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sp>
        <p:nvSpPr>
          <p:cNvPr id="19" name="Arco 18">
            <a:extLst>
              <a:ext uri="{FF2B5EF4-FFF2-40B4-BE49-F238E27FC236}">
                <a16:creationId xmlns:a16="http://schemas.microsoft.com/office/drawing/2014/main" id="{F65E46D2-A876-1328-426B-45F4C6DF05F5}"/>
              </a:ext>
            </a:extLst>
          </p:cNvPr>
          <p:cNvSpPr/>
          <p:nvPr/>
        </p:nvSpPr>
        <p:spPr>
          <a:xfrm rot="1221610">
            <a:off x="4894728" y="3974628"/>
            <a:ext cx="2715768" cy="2100962"/>
          </a:xfrm>
          <a:prstGeom prst="arc">
            <a:avLst>
              <a:gd name="adj1" fmla="val 9968305"/>
              <a:gd name="adj2" fmla="val 1401334"/>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pt-PT"/>
          </a:p>
        </p:txBody>
      </p:sp>
      <p:sp>
        <p:nvSpPr>
          <p:cNvPr id="20" name="CaixaDeTexto 19">
            <a:extLst>
              <a:ext uri="{FF2B5EF4-FFF2-40B4-BE49-F238E27FC236}">
                <a16:creationId xmlns:a16="http://schemas.microsoft.com/office/drawing/2014/main" id="{29186543-6E3D-56FD-DB62-E20F2CF8F3A6}"/>
              </a:ext>
            </a:extLst>
          </p:cNvPr>
          <p:cNvSpPr txBox="1"/>
          <p:nvPr/>
        </p:nvSpPr>
        <p:spPr>
          <a:xfrm>
            <a:off x="7891145" y="2447537"/>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err="1">
                <a:solidFill>
                  <a:srgbClr val="FFC000"/>
                </a:solidFill>
                <a:cs typeface="Calibri"/>
              </a:rPr>
              <a:t>String</a:t>
            </a:r>
            <a:endParaRPr lang="pt-PT" dirty="0">
              <a:solidFill>
                <a:srgbClr val="FFC000"/>
              </a:solidFill>
              <a:cs typeface="Calibri"/>
            </a:endParaRPr>
          </a:p>
        </p:txBody>
      </p:sp>
    </p:spTree>
    <p:extLst>
      <p:ext uri="{BB962C8B-B14F-4D97-AF65-F5344CB8AC3E}">
        <p14:creationId xmlns:p14="http://schemas.microsoft.com/office/powerpoint/2010/main" val="30893922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0"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grpSp>
        <p:nvGrpSpPr>
          <p:cNvPr id="16" name="Agrupar 15">
            <a:extLst>
              <a:ext uri="{FF2B5EF4-FFF2-40B4-BE49-F238E27FC236}">
                <a16:creationId xmlns:a16="http://schemas.microsoft.com/office/drawing/2014/main" id="{20FA5933-BA2D-E457-C62D-FAAE6336134D}"/>
              </a:ext>
            </a:extLst>
          </p:cNvPr>
          <p:cNvGrpSpPr/>
          <p:nvPr/>
        </p:nvGrpSpPr>
        <p:grpSpPr>
          <a:xfrm>
            <a:off x="2578301" y="2271683"/>
            <a:ext cx="4247213" cy="2785065"/>
            <a:chOff x="2578301" y="2271683"/>
            <a:chExt cx="4247213" cy="2785065"/>
          </a:xfrm>
        </p:grpSpPr>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3"/>
            <a:srcRect l="1" r="41584" b="73153"/>
            <a:stretch/>
          </p:blipFill>
          <p:spPr>
            <a:xfrm>
              <a:off x="2578302" y="2271683"/>
              <a:ext cx="4247212" cy="916896"/>
            </a:xfrm>
            <a:prstGeom prst="rect">
              <a:avLst/>
            </a:prstGeom>
            <a:effectLst/>
          </p:spPr>
        </p:pic>
        <p:pic>
          <p:nvPicPr>
            <p:cNvPr id="3" name="Imagem 2">
              <a:extLst>
                <a:ext uri="{FF2B5EF4-FFF2-40B4-BE49-F238E27FC236}">
                  <a16:creationId xmlns:a16="http://schemas.microsoft.com/office/drawing/2014/main" id="{14CBA357-AC68-CA03-689C-BBC703738E00}"/>
                </a:ext>
              </a:extLst>
            </p:cNvPr>
            <p:cNvPicPr>
              <a:picLocks noChangeAspect="1"/>
            </p:cNvPicPr>
            <p:nvPr/>
          </p:nvPicPr>
          <p:blipFill rotWithShape="1">
            <a:blip r:embed="rId3"/>
            <a:srcRect l="1" r="56968" b="49312"/>
            <a:stretch/>
          </p:blipFill>
          <p:spPr>
            <a:xfrm>
              <a:off x="2578302" y="2274794"/>
              <a:ext cx="3128691" cy="1731126"/>
            </a:xfrm>
            <a:prstGeom prst="rect">
              <a:avLst/>
            </a:prstGeom>
            <a:effectLst/>
          </p:spPr>
        </p:pic>
        <p:pic>
          <p:nvPicPr>
            <p:cNvPr id="5" name="Imagem 4">
              <a:extLst>
                <a:ext uri="{FF2B5EF4-FFF2-40B4-BE49-F238E27FC236}">
                  <a16:creationId xmlns:a16="http://schemas.microsoft.com/office/drawing/2014/main" id="{4158C7CB-4596-5FBF-D1E2-6EFFD5821CB0}"/>
                </a:ext>
              </a:extLst>
            </p:cNvPr>
            <p:cNvPicPr>
              <a:picLocks noChangeAspect="1"/>
            </p:cNvPicPr>
            <p:nvPr/>
          </p:nvPicPr>
          <p:blipFill rotWithShape="1">
            <a:blip r:embed="rId3"/>
            <a:srcRect l="1" t="1" r="70537" b="18757"/>
            <a:stretch/>
          </p:blipFill>
          <p:spPr>
            <a:xfrm>
              <a:off x="2578301" y="2282096"/>
              <a:ext cx="2142061" cy="2774652"/>
            </a:xfrm>
            <a:prstGeom prst="rect">
              <a:avLst/>
            </a:prstGeom>
            <a:effectLst/>
          </p:spPr>
        </p:pic>
        <p:pic>
          <p:nvPicPr>
            <p:cNvPr id="7" name="Imagem 6">
              <a:extLst>
                <a:ext uri="{FF2B5EF4-FFF2-40B4-BE49-F238E27FC236}">
                  <a16:creationId xmlns:a16="http://schemas.microsoft.com/office/drawing/2014/main" id="{E995C9E8-BEB8-283C-DE06-F7022A9CDDA0}"/>
                </a:ext>
              </a:extLst>
            </p:cNvPr>
            <p:cNvPicPr>
              <a:picLocks noChangeAspect="1"/>
            </p:cNvPicPr>
            <p:nvPr/>
          </p:nvPicPr>
          <p:blipFill rotWithShape="1">
            <a:blip r:embed="rId3"/>
            <a:srcRect l="42224" t="25532" r="56739" b="68866"/>
            <a:stretch/>
          </p:blipFill>
          <p:spPr>
            <a:xfrm>
              <a:off x="5648315" y="3145119"/>
              <a:ext cx="75407" cy="191294"/>
            </a:xfrm>
            <a:prstGeom prst="rect">
              <a:avLst/>
            </a:prstGeom>
            <a:effectLst/>
          </p:spPr>
        </p:pic>
      </p:grpSp>
      <p:grpSp>
        <p:nvGrpSpPr>
          <p:cNvPr id="13" name="Agrupar 12">
            <a:extLst>
              <a:ext uri="{FF2B5EF4-FFF2-40B4-BE49-F238E27FC236}">
                <a16:creationId xmlns:a16="http://schemas.microsoft.com/office/drawing/2014/main" id="{82BF7335-BB31-647B-BFAB-10A50308C502}"/>
              </a:ext>
            </a:extLst>
          </p:cNvPr>
          <p:cNvGrpSpPr/>
          <p:nvPr/>
        </p:nvGrpSpPr>
        <p:grpSpPr>
          <a:xfrm>
            <a:off x="5753953" y="3619367"/>
            <a:ext cx="4959748" cy="2011469"/>
            <a:chOff x="5257801" y="3698874"/>
            <a:chExt cx="4959748" cy="2011469"/>
          </a:xfrm>
        </p:grpSpPr>
        <p:pic>
          <p:nvPicPr>
            <p:cNvPr id="2" name="Imagem 1">
              <a:extLst>
                <a:ext uri="{FF2B5EF4-FFF2-40B4-BE49-F238E27FC236}">
                  <a16:creationId xmlns:a16="http://schemas.microsoft.com/office/drawing/2014/main" id="{FD76D216-941C-D4C0-0A62-B613B9B7BA14}"/>
                </a:ext>
              </a:extLst>
            </p:cNvPr>
            <p:cNvPicPr>
              <a:picLocks noChangeAspect="1"/>
            </p:cNvPicPr>
            <p:nvPr/>
          </p:nvPicPr>
          <p:blipFill rotWithShape="1">
            <a:blip r:embed="rId4"/>
            <a:srcRect l="64876" t="41359" r="-3615" b="-256"/>
            <a:stretch/>
          </p:blipFill>
          <p:spPr>
            <a:xfrm>
              <a:off x="7400924" y="3698874"/>
              <a:ext cx="2816625" cy="2011469"/>
            </a:xfrm>
            <a:prstGeom prst="rect">
              <a:avLst/>
            </a:prstGeom>
            <a:effectLst/>
          </p:spPr>
        </p:pic>
        <p:pic>
          <p:nvPicPr>
            <p:cNvPr id="9" name="Imagem 8">
              <a:extLst>
                <a:ext uri="{FF2B5EF4-FFF2-40B4-BE49-F238E27FC236}">
                  <a16:creationId xmlns:a16="http://schemas.microsoft.com/office/drawing/2014/main" id="{A1EF2F02-B721-1545-DB0C-56A445FD2624}"/>
                </a:ext>
              </a:extLst>
            </p:cNvPr>
            <p:cNvPicPr>
              <a:picLocks noChangeAspect="1"/>
            </p:cNvPicPr>
            <p:nvPr/>
          </p:nvPicPr>
          <p:blipFill rotWithShape="1">
            <a:blip r:embed="rId4"/>
            <a:srcRect l="35401" t="47290" r="-3615" b="-256"/>
            <a:stretch/>
          </p:blipFill>
          <p:spPr>
            <a:xfrm>
              <a:off x="5257801" y="3901440"/>
              <a:ext cx="4959748" cy="1808903"/>
            </a:xfrm>
            <a:prstGeom prst="rect">
              <a:avLst/>
            </a:prstGeom>
            <a:effectLst/>
          </p:spPr>
        </p:pic>
      </p:grpSp>
      <p:sp>
        <p:nvSpPr>
          <p:cNvPr id="17" name="CaixaDeTexto 16">
            <a:extLst>
              <a:ext uri="{FF2B5EF4-FFF2-40B4-BE49-F238E27FC236}">
                <a16:creationId xmlns:a16="http://schemas.microsoft.com/office/drawing/2014/main" id="{8EE22D34-5E11-CA16-089B-E4CBFC68A02E}"/>
              </a:ext>
            </a:extLst>
          </p:cNvPr>
          <p:cNvSpPr txBox="1"/>
          <p:nvPr/>
        </p:nvSpPr>
        <p:spPr>
          <a:xfrm>
            <a:off x="6367461" y="2225437"/>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S1</a:t>
            </a:r>
          </a:p>
        </p:txBody>
      </p:sp>
      <p:sp>
        <p:nvSpPr>
          <p:cNvPr id="18" name="CaixaDeTexto 17">
            <a:extLst>
              <a:ext uri="{FF2B5EF4-FFF2-40B4-BE49-F238E27FC236}">
                <a16:creationId xmlns:a16="http://schemas.microsoft.com/office/drawing/2014/main" id="{7BA88568-CA0D-255E-2222-D0FCEE805817}"/>
              </a:ext>
            </a:extLst>
          </p:cNvPr>
          <p:cNvSpPr txBox="1"/>
          <p:nvPr/>
        </p:nvSpPr>
        <p:spPr>
          <a:xfrm>
            <a:off x="8000873" y="3217492"/>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S2</a:t>
            </a:r>
          </a:p>
        </p:txBody>
      </p:sp>
    </p:spTree>
    <p:extLst>
      <p:ext uri="{BB962C8B-B14F-4D97-AF65-F5344CB8AC3E}">
        <p14:creationId xmlns:p14="http://schemas.microsoft.com/office/powerpoint/2010/main" val="156110224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1524"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grpSp>
        <p:nvGrpSpPr>
          <p:cNvPr id="16" name="Agrupar 15">
            <a:extLst>
              <a:ext uri="{FF2B5EF4-FFF2-40B4-BE49-F238E27FC236}">
                <a16:creationId xmlns:a16="http://schemas.microsoft.com/office/drawing/2014/main" id="{20FA5933-BA2D-E457-C62D-FAAE6336134D}"/>
              </a:ext>
            </a:extLst>
          </p:cNvPr>
          <p:cNvGrpSpPr/>
          <p:nvPr/>
        </p:nvGrpSpPr>
        <p:grpSpPr>
          <a:xfrm>
            <a:off x="2578301" y="2271683"/>
            <a:ext cx="4247213" cy="2785065"/>
            <a:chOff x="2578301" y="2271683"/>
            <a:chExt cx="4247213" cy="2785065"/>
          </a:xfrm>
        </p:grpSpPr>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3"/>
            <a:srcRect l="1" r="41584" b="73153"/>
            <a:stretch/>
          </p:blipFill>
          <p:spPr>
            <a:xfrm>
              <a:off x="2578302" y="2271683"/>
              <a:ext cx="4247212" cy="916896"/>
            </a:xfrm>
            <a:prstGeom prst="rect">
              <a:avLst/>
            </a:prstGeom>
            <a:effectLst/>
          </p:spPr>
        </p:pic>
        <p:pic>
          <p:nvPicPr>
            <p:cNvPr id="3" name="Imagem 2">
              <a:extLst>
                <a:ext uri="{FF2B5EF4-FFF2-40B4-BE49-F238E27FC236}">
                  <a16:creationId xmlns:a16="http://schemas.microsoft.com/office/drawing/2014/main" id="{14CBA357-AC68-CA03-689C-BBC703738E00}"/>
                </a:ext>
              </a:extLst>
            </p:cNvPr>
            <p:cNvPicPr>
              <a:picLocks noChangeAspect="1"/>
            </p:cNvPicPr>
            <p:nvPr/>
          </p:nvPicPr>
          <p:blipFill rotWithShape="1">
            <a:blip r:embed="rId3"/>
            <a:srcRect l="1" r="56968" b="49312"/>
            <a:stretch/>
          </p:blipFill>
          <p:spPr>
            <a:xfrm>
              <a:off x="2578302" y="2274794"/>
              <a:ext cx="3128691" cy="1731126"/>
            </a:xfrm>
            <a:prstGeom prst="rect">
              <a:avLst/>
            </a:prstGeom>
            <a:effectLst/>
          </p:spPr>
        </p:pic>
        <p:pic>
          <p:nvPicPr>
            <p:cNvPr id="5" name="Imagem 4">
              <a:extLst>
                <a:ext uri="{FF2B5EF4-FFF2-40B4-BE49-F238E27FC236}">
                  <a16:creationId xmlns:a16="http://schemas.microsoft.com/office/drawing/2014/main" id="{4158C7CB-4596-5FBF-D1E2-6EFFD5821CB0}"/>
                </a:ext>
              </a:extLst>
            </p:cNvPr>
            <p:cNvPicPr>
              <a:picLocks noChangeAspect="1"/>
            </p:cNvPicPr>
            <p:nvPr/>
          </p:nvPicPr>
          <p:blipFill rotWithShape="1">
            <a:blip r:embed="rId3"/>
            <a:srcRect l="1" t="1" r="70537" b="18757"/>
            <a:stretch/>
          </p:blipFill>
          <p:spPr>
            <a:xfrm>
              <a:off x="2578301" y="2282096"/>
              <a:ext cx="2142061" cy="2774652"/>
            </a:xfrm>
            <a:prstGeom prst="rect">
              <a:avLst/>
            </a:prstGeom>
            <a:effectLst/>
          </p:spPr>
        </p:pic>
        <p:pic>
          <p:nvPicPr>
            <p:cNvPr id="7" name="Imagem 6">
              <a:extLst>
                <a:ext uri="{FF2B5EF4-FFF2-40B4-BE49-F238E27FC236}">
                  <a16:creationId xmlns:a16="http://schemas.microsoft.com/office/drawing/2014/main" id="{E995C9E8-BEB8-283C-DE06-F7022A9CDDA0}"/>
                </a:ext>
              </a:extLst>
            </p:cNvPr>
            <p:cNvPicPr>
              <a:picLocks noChangeAspect="1"/>
            </p:cNvPicPr>
            <p:nvPr/>
          </p:nvPicPr>
          <p:blipFill rotWithShape="1">
            <a:blip r:embed="rId3"/>
            <a:srcRect l="42224" t="25532" r="56739" b="68866"/>
            <a:stretch/>
          </p:blipFill>
          <p:spPr>
            <a:xfrm>
              <a:off x="5648315" y="3145119"/>
              <a:ext cx="75407" cy="191294"/>
            </a:xfrm>
            <a:prstGeom prst="rect">
              <a:avLst/>
            </a:prstGeom>
            <a:effectLst/>
          </p:spPr>
        </p:pic>
      </p:grpSp>
      <p:grpSp>
        <p:nvGrpSpPr>
          <p:cNvPr id="23" name="Agrupar 22">
            <a:extLst>
              <a:ext uri="{FF2B5EF4-FFF2-40B4-BE49-F238E27FC236}">
                <a16:creationId xmlns:a16="http://schemas.microsoft.com/office/drawing/2014/main" id="{8644EF9D-F202-09DD-6819-64BC0A2274B3}"/>
              </a:ext>
            </a:extLst>
          </p:cNvPr>
          <p:cNvGrpSpPr/>
          <p:nvPr/>
        </p:nvGrpSpPr>
        <p:grpSpPr>
          <a:xfrm>
            <a:off x="5753952" y="3619367"/>
            <a:ext cx="2626459" cy="2011468"/>
            <a:chOff x="5753952" y="3619367"/>
            <a:chExt cx="2626459" cy="2011468"/>
          </a:xfrm>
        </p:grpSpPr>
        <p:pic>
          <p:nvPicPr>
            <p:cNvPr id="2" name="Imagem 1">
              <a:extLst>
                <a:ext uri="{FF2B5EF4-FFF2-40B4-BE49-F238E27FC236}">
                  <a16:creationId xmlns:a16="http://schemas.microsoft.com/office/drawing/2014/main" id="{FD76D216-941C-D4C0-0A62-B613B9B7BA14}"/>
                </a:ext>
              </a:extLst>
            </p:cNvPr>
            <p:cNvPicPr>
              <a:picLocks noChangeAspect="1"/>
            </p:cNvPicPr>
            <p:nvPr/>
          </p:nvPicPr>
          <p:blipFill rotWithShape="1">
            <a:blip r:embed="rId4"/>
            <a:srcRect l="64876" t="41359" r="28520" b="50967"/>
            <a:stretch/>
          </p:blipFill>
          <p:spPr>
            <a:xfrm>
              <a:off x="7900250" y="3619367"/>
              <a:ext cx="480161" cy="262072"/>
            </a:xfrm>
            <a:prstGeom prst="rect">
              <a:avLst/>
            </a:prstGeom>
            <a:effectLst/>
          </p:spPr>
        </p:pic>
        <p:pic>
          <p:nvPicPr>
            <p:cNvPr id="9" name="Imagem 8">
              <a:extLst>
                <a:ext uri="{FF2B5EF4-FFF2-40B4-BE49-F238E27FC236}">
                  <a16:creationId xmlns:a16="http://schemas.microsoft.com/office/drawing/2014/main" id="{A1EF2F02-B721-1545-DB0C-56A445FD2624}"/>
                </a:ext>
              </a:extLst>
            </p:cNvPr>
            <p:cNvPicPr>
              <a:picLocks noChangeAspect="1"/>
            </p:cNvPicPr>
            <p:nvPr/>
          </p:nvPicPr>
          <p:blipFill rotWithShape="1">
            <a:blip r:embed="rId4"/>
            <a:srcRect l="35401" t="47290" r="30354" b="-256"/>
            <a:stretch/>
          </p:blipFill>
          <p:spPr>
            <a:xfrm>
              <a:off x="5753952" y="3821932"/>
              <a:ext cx="2489936" cy="1808903"/>
            </a:xfrm>
            <a:prstGeom prst="rect">
              <a:avLst/>
            </a:prstGeom>
            <a:effectLst/>
          </p:spPr>
        </p:pic>
      </p:grpSp>
      <p:grpSp>
        <p:nvGrpSpPr>
          <p:cNvPr id="22" name="Agrupar 21">
            <a:extLst>
              <a:ext uri="{FF2B5EF4-FFF2-40B4-BE49-F238E27FC236}">
                <a16:creationId xmlns:a16="http://schemas.microsoft.com/office/drawing/2014/main" id="{70467ADB-6A7F-C2D6-C508-4CBA14553AAE}"/>
              </a:ext>
            </a:extLst>
          </p:cNvPr>
          <p:cNvGrpSpPr/>
          <p:nvPr/>
        </p:nvGrpSpPr>
        <p:grpSpPr>
          <a:xfrm>
            <a:off x="8377237" y="4224338"/>
            <a:ext cx="2336464" cy="1406497"/>
            <a:chOff x="8377237" y="4224338"/>
            <a:chExt cx="2336464" cy="1406497"/>
          </a:xfrm>
        </p:grpSpPr>
        <p:pic>
          <p:nvPicPr>
            <p:cNvPr id="14" name="Imagem 13">
              <a:extLst>
                <a:ext uri="{FF2B5EF4-FFF2-40B4-BE49-F238E27FC236}">
                  <a16:creationId xmlns:a16="http://schemas.microsoft.com/office/drawing/2014/main" id="{48C2DDA1-DD80-7DC7-9FE7-EADCBBE78179}"/>
                </a:ext>
              </a:extLst>
            </p:cNvPr>
            <p:cNvPicPr>
              <a:picLocks noChangeAspect="1"/>
            </p:cNvPicPr>
            <p:nvPr/>
          </p:nvPicPr>
          <p:blipFill rotWithShape="1">
            <a:blip r:embed="rId4"/>
            <a:srcRect l="82812" t="59073" r="-3615" b="-257"/>
            <a:stretch/>
          </p:blipFill>
          <p:spPr>
            <a:xfrm>
              <a:off x="9201150" y="4224338"/>
              <a:ext cx="1512551" cy="1406497"/>
            </a:xfrm>
            <a:prstGeom prst="rect">
              <a:avLst/>
            </a:prstGeom>
            <a:effectLst/>
          </p:spPr>
        </p:pic>
        <p:pic>
          <p:nvPicPr>
            <p:cNvPr id="20" name="Imagem 19">
              <a:extLst>
                <a:ext uri="{FF2B5EF4-FFF2-40B4-BE49-F238E27FC236}">
                  <a16:creationId xmlns:a16="http://schemas.microsoft.com/office/drawing/2014/main" id="{E81E4E75-F72B-4B5A-4E83-9A4AFF654BC0}"/>
                </a:ext>
              </a:extLst>
            </p:cNvPr>
            <p:cNvPicPr>
              <a:picLocks noChangeAspect="1"/>
            </p:cNvPicPr>
            <p:nvPr/>
          </p:nvPicPr>
          <p:blipFill rotWithShape="1">
            <a:blip r:embed="rId4"/>
            <a:srcRect l="71480" t="64651" r="-3615" b="-257"/>
            <a:stretch/>
          </p:blipFill>
          <p:spPr>
            <a:xfrm>
              <a:off x="8377237" y="4414838"/>
              <a:ext cx="2336463" cy="1215997"/>
            </a:xfrm>
            <a:prstGeom prst="rect">
              <a:avLst/>
            </a:prstGeom>
            <a:effectLst/>
          </p:spPr>
        </p:pic>
      </p:grpSp>
      <p:sp>
        <p:nvSpPr>
          <p:cNvPr id="24" name="CaixaDeTexto 23">
            <a:extLst>
              <a:ext uri="{FF2B5EF4-FFF2-40B4-BE49-F238E27FC236}">
                <a16:creationId xmlns:a16="http://schemas.microsoft.com/office/drawing/2014/main" id="{65F46460-AB7B-DB2A-C766-76C885A35ED7}"/>
              </a:ext>
            </a:extLst>
          </p:cNvPr>
          <p:cNvSpPr txBox="1"/>
          <p:nvPr/>
        </p:nvSpPr>
        <p:spPr>
          <a:xfrm>
            <a:off x="6367461" y="2225437"/>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S1</a:t>
            </a:r>
          </a:p>
        </p:txBody>
      </p:sp>
      <p:sp>
        <p:nvSpPr>
          <p:cNvPr id="25" name="CaixaDeTexto 24">
            <a:extLst>
              <a:ext uri="{FF2B5EF4-FFF2-40B4-BE49-F238E27FC236}">
                <a16:creationId xmlns:a16="http://schemas.microsoft.com/office/drawing/2014/main" id="{7021445F-8B9F-62AC-BEC8-371D33E9F6F8}"/>
              </a:ext>
            </a:extLst>
          </p:cNvPr>
          <p:cNvSpPr txBox="1"/>
          <p:nvPr/>
        </p:nvSpPr>
        <p:spPr>
          <a:xfrm>
            <a:off x="8380601" y="3250035"/>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S3</a:t>
            </a:r>
          </a:p>
        </p:txBody>
      </p:sp>
      <p:sp>
        <p:nvSpPr>
          <p:cNvPr id="26" name="CaixaDeTexto 25">
            <a:extLst>
              <a:ext uri="{FF2B5EF4-FFF2-40B4-BE49-F238E27FC236}">
                <a16:creationId xmlns:a16="http://schemas.microsoft.com/office/drawing/2014/main" id="{9DB6C4C3-A7FC-EA0E-F54A-F7B228E0E9F2}"/>
              </a:ext>
            </a:extLst>
          </p:cNvPr>
          <p:cNvSpPr txBox="1"/>
          <p:nvPr/>
        </p:nvSpPr>
        <p:spPr>
          <a:xfrm>
            <a:off x="9430671" y="3855006"/>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S4</a:t>
            </a:r>
          </a:p>
        </p:txBody>
      </p:sp>
    </p:spTree>
    <p:extLst>
      <p:ext uri="{BB962C8B-B14F-4D97-AF65-F5344CB8AC3E}">
        <p14:creationId xmlns:p14="http://schemas.microsoft.com/office/powerpoint/2010/main" val="381820215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1524"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grpSp>
        <p:nvGrpSpPr>
          <p:cNvPr id="33" name="Agrupar 32">
            <a:extLst>
              <a:ext uri="{FF2B5EF4-FFF2-40B4-BE49-F238E27FC236}">
                <a16:creationId xmlns:a16="http://schemas.microsoft.com/office/drawing/2014/main" id="{2964CDD5-70A4-F643-4C02-3371D9B6CAC4}"/>
              </a:ext>
            </a:extLst>
          </p:cNvPr>
          <p:cNvGrpSpPr/>
          <p:nvPr/>
        </p:nvGrpSpPr>
        <p:grpSpPr>
          <a:xfrm>
            <a:off x="3096461" y="2414569"/>
            <a:ext cx="5369849" cy="2785065"/>
            <a:chOff x="2578301" y="2271683"/>
            <a:chExt cx="5369849" cy="2785065"/>
          </a:xfrm>
        </p:grpSpPr>
        <p:grpSp>
          <p:nvGrpSpPr>
            <p:cNvPr id="13" name="Agrupar 12">
              <a:extLst>
                <a:ext uri="{FF2B5EF4-FFF2-40B4-BE49-F238E27FC236}">
                  <a16:creationId xmlns:a16="http://schemas.microsoft.com/office/drawing/2014/main" id="{A260AEB0-7090-D4F1-B503-32D440256CCB}"/>
                </a:ext>
              </a:extLst>
            </p:cNvPr>
            <p:cNvGrpSpPr/>
            <p:nvPr/>
          </p:nvGrpSpPr>
          <p:grpSpPr>
            <a:xfrm>
              <a:off x="2578301" y="2271683"/>
              <a:ext cx="5369849" cy="2785065"/>
              <a:chOff x="2578301" y="2271683"/>
              <a:chExt cx="5369849" cy="2785065"/>
            </a:xfrm>
          </p:grpSpPr>
          <p:pic>
            <p:nvPicPr>
              <p:cNvPr id="20" name="Imagem 19">
                <a:extLst>
                  <a:ext uri="{FF2B5EF4-FFF2-40B4-BE49-F238E27FC236}">
                    <a16:creationId xmlns:a16="http://schemas.microsoft.com/office/drawing/2014/main" id="{E81E4E75-F72B-4B5A-4E83-9A4AFF654BC0}"/>
                  </a:ext>
                </a:extLst>
              </p:cNvPr>
              <p:cNvPicPr>
                <a:picLocks noChangeAspect="1"/>
              </p:cNvPicPr>
              <p:nvPr/>
            </p:nvPicPr>
            <p:blipFill rotWithShape="1">
              <a:blip r:embed="rId3"/>
              <a:srcRect l="71480" t="51812" r="-3615" b="-258"/>
              <a:stretch/>
            </p:blipFill>
            <p:spPr>
              <a:xfrm>
                <a:off x="5611687" y="3253466"/>
                <a:ext cx="2336463" cy="1654483"/>
              </a:xfrm>
              <a:prstGeom prst="rect">
                <a:avLst/>
              </a:prstGeom>
              <a:effectLst/>
            </p:spPr>
          </p:pic>
          <p:grpSp>
            <p:nvGrpSpPr>
              <p:cNvPr id="8" name="Agrupar 7">
                <a:extLst>
                  <a:ext uri="{FF2B5EF4-FFF2-40B4-BE49-F238E27FC236}">
                    <a16:creationId xmlns:a16="http://schemas.microsoft.com/office/drawing/2014/main" id="{8611E0D3-C454-FCB2-ECE3-B4470A5F2075}"/>
                  </a:ext>
                </a:extLst>
              </p:cNvPr>
              <p:cNvGrpSpPr/>
              <p:nvPr/>
            </p:nvGrpSpPr>
            <p:grpSpPr>
              <a:xfrm>
                <a:off x="2578301" y="2271683"/>
                <a:ext cx="4247213" cy="2785065"/>
                <a:chOff x="2578301" y="2271683"/>
                <a:chExt cx="4247213" cy="2785065"/>
              </a:xfrm>
            </p:grpSpPr>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4"/>
                <a:srcRect l="1" r="41584" b="73153"/>
                <a:stretch/>
              </p:blipFill>
              <p:spPr>
                <a:xfrm>
                  <a:off x="2578302" y="2271683"/>
                  <a:ext cx="4247212" cy="916896"/>
                </a:xfrm>
                <a:prstGeom prst="rect">
                  <a:avLst/>
                </a:prstGeom>
                <a:effectLst/>
              </p:spPr>
            </p:pic>
            <p:pic>
              <p:nvPicPr>
                <p:cNvPr id="3" name="Imagem 2">
                  <a:extLst>
                    <a:ext uri="{FF2B5EF4-FFF2-40B4-BE49-F238E27FC236}">
                      <a16:creationId xmlns:a16="http://schemas.microsoft.com/office/drawing/2014/main" id="{14CBA357-AC68-CA03-689C-BBC703738E00}"/>
                    </a:ext>
                  </a:extLst>
                </p:cNvPr>
                <p:cNvPicPr>
                  <a:picLocks noChangeAspect="1"/>
                </p:cNvPicPr>
                <p:nvPr/>
              </p:nvPicPr>
              <p:blipFill rotWithShape="1">
                <a:blip r:embed="rId4"/>
                <a:srcRect l="1" r="56759" b="49312"/>
                <a:stretch/>
              </p:blipFill>
              <p:spPr>
                <a:xfrm>
                  <a:off x="2578302" y="2274794"/>
                  <a:ext cx="3143897" cy="1731126"/>
                </a:xfrm>
                <a:prstGeom prst="rect">
                  <a:avLst/>
                </a:prstGeom>
                <a:effectLst/>
              </p:spPr>
            </p:pic>
            <p:pic>
              <p:nvPicPr>
                <p:cNvPr id="5" name="Imagem 4">
                  <a:extLst>
                    <a:ext uri="{FF2B5EF4-FFF2-40B4-BE49-F238E27FC236}">
                      <a16:creationId xmlns:a16="http://schemas.microsoft.com/office/drawing/2014/main" id="{4158C7CB-4596-5FBF-D1E2-6EFFD5821CB0}"/>
                    </a:ext>
                  </a:extLst>
                </p:cNvPr>
                <p:cNvPicPr>
                  <a:picLocks noChangeAspect="1"/>
                </p:cNvPicPr>
                <p:nvPr/>
              </p:nvPicPr>
              <p:blipFill rotWithShape="1">
                <a:blip r:embed="rId4"/>
                <a:srcRect l="1" t="1" r="70537" b="18757"/>
                <a:stretch/>
              </p:blipFill>
              <p:spPr>
                <a:xfrm>
                  <a:off x="2578301" y="2282096"/>
                  <a:ext cx="2142061" cy="2774652"/>
                </a:xfrm>
                <a:prstGeom prst="rect">
                  <a:avLst/>
                </a:prstGeom>
                <a:effectLst/>
              </p:spPr>
            </p:pic>
            <p:pic>
              <p:nvPicPr>
                <p:cNvPr id="7" name="Imagem 6">
                  <a:extLst>
                    <a:ext uri="{FF2B5EF4-FFF2-40B4-BE49-F238E27FC236}">
                      <a16:creationId xmlns:a16="http://schemas.microsoft.com/office/drawing/2014/main" id="{E995C9E8-BEB8-283C-DE06-F7022A9CDDA0}"/>
                    </a:ext>
                  </a:extLst>
                </p:cNvPr>
                <p:cNvPicPr>
                  <a:picLocks noChangeAspect="1"/>
                </p:cNvPicPr>
                <p:nvPr/>
              </p:nvPicPr>
              <p:blipFill rotWithShape="1">
                <a:blip r:embed="rId4"/>
                <a:srcRect l="42224" t="25532" r="56739" b="68866"/>
                <a:stretch/>
              </p:blipFill>
              <p:spPr>
                <a:xfrm>
                  <a:off x="5648315" y="3145119"/>
                  <a:ext cx="75407" cy="191294"/>
                </a:xfrm>
                <a:prstGeom prst="rect">
                  <a:avLst/>
                </a:prstGeom>
                <a:effectLst/>
              </p:spPr>
            </p:pic>
          </p:grpSp>
        </p:grpSp>
        <p:pic>
          <p:nvPicPr>
            <p:cNvPr id="32" name="Imagem 31">
              <a:extLst>
                <a:ext uri="{FF2B5EF4-FFF2-40B4-BE49-F238E27FC236}">
                  <a16:creationId xmlns:a16="http://schemas.microsoft.com/office/drawing/2014/main" id="{EC714C4F-39E5-8D5F-A6B1-57AAE73F9A8B}"/>
                </a:ext>
              </a:extLst>
            </p:cNvPr>
            <p:cNvPicPr>
              <a:picLocks noChangeAspect="1"/>
            </p:cNvPicPr>
            <p:nvPr/>
          </p:nvPicPr>
          <p:blipFill>
            <a:blip r:embed="rId5"/>
            <a:stretch>
              <a:fillRect/>
            </a:stretch>
          </p:blipFill>
          <p:spPr>
            <a:xfrm>
              <a:off x="6096477" y="2534529"/>
              <a:ext cx="187641" cy="158420"/>
            </a:xfrm>
            <a:prstGeom prst="rect">
              <a:avLst/>
            </a:prstGeom>
          </p:spPr>
        </p:pic>
        <p:pic>
          <p:nvPicPr>
            <p:cNvPr id="21" name="Imagem 20">
              <a:extLst>
                <a:ext uri="{FF2B5EF4-FFF2-40B4-BE49-F238E27FC236}">
                  <a16:creationId xmlns:a16="http://schemas.microsoft.com/office/drawing/2014/main" id="{75A11F7F-136C-900B-EA15-2D97F45EBB6E}"/>
                </a:ext>
              </a:extLst>
            </p:cNvPr>
            <p:cNvPicPr>
              <a:picLocks noChangeAspect="1"/>
            </p:cNvPicPr>
            <p:nvPr/>
          </p:nvPicPr>
          <p:blipFill>
            <a:blip r:embed="rId6"/>
            <a:stretch>
              <a:fillRect/>
            </a:stretch>
          </p:blipFill>
          <p:spPr>
            <a:xfrm>
              <a:off x="6133509" y="2534529"/>
              <a:ext cx="119593" cy="151321"/>
            </a:xfrm>
            <a:prstGeom prst="rect">
              <a:avLst/>
            </a:prstGeom>
          </p:spPr>
        </p:pic>
      </p:grpSp>
    </p:spTree>
    <p:extLst>
      <p:ext uri="{BB962C8B-B14F-4D97-AF65-F5344CB8AC3E}">
        <p14:creationId xmlns:p14="http://schemas.microsoft.com/office/powerpoint/2010/main" val="166377506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297809" y="1122291"/>
            <a:ext cx="8486775" cy="1325563"/>
          </a:xfrm>
        </p:spPr>
        <p:txBody>
          <a:bodyPr>
            <a:normAutofit/>
          </a:bodyPr>
          <a:lstStyle/>
          <a:p>
            <a:r>
              <a:rPr lang="pt-PT" dirty="0" err="1">
                <a:solidFill>
                  <a:srgbClr val="FFFFFF"/>
                </a:solidFill>
              </a:rPr>
              <a:t>Report</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297810" y="2447854"/>
            <a:ext cx="8793862" cy="3283648"/>
          </a:xfrm>
        </p:spPr>
        <p:txBody>
          <a:bodyPr vert="horz" lIns="91440" tIns="45720" rIns="91440" bIns="45720" rtlCol="0" anchor="t">
            <a:normAutofit/>
          </a:bodyPr>
          <a:lstStyle/>
          <a:p>
            <a:pPr marL="0" indent="0" algn="just">
              <a:buNone/>
            </a:pPr>
            <a:r>
              <a:rPr lang="pt-PT" sz="2000" dirty="0">
                <a:ea typeface="+mn-lt"/>
                <a:cs typeface="+mn-lt"/>
              </a:rPr>
              <a:t>A operação </a:t>
            </a:r>
            <a:r>
              <a:rPr lang="pt-PT" sz="2000" i="1" dirty="0" err="1">
                <a:ea typeface="+mn-lt"/>
                <a:cs typeface="+mn-lt"/>
              </a:rPr>
              <a:t>Report</a:t>
            </a:r>
            <a:r>
              <a:rPr lang="pt-PT" sz="2000" dirty="0">
                <a:ea typeface="+mn-lt"/>
                <a:cs typeface="+mn-lt"/>
              </a:rPr>
              <a:t> permite obter uma </a:t>
            </a:r>
            <a:r>
              <a:rPr lang="pt-PT" sz="2000" i="1" dirty="0" err="1">
                <a:ea typeface="+mn-lt"/>
                <a:cs typeface="+mn-lt"/>
              </a:rPr>
              <a:t>Substring</a:t>
            </a:r>
            <a:r>
              <a:rPr lang="pt-PT" sz="2000" dirty="0">
                <a:ea typeface="+mn-lt"/>
                <a:cs typeface="+mn-lt"/>
              </a:rPr>
              <a:t> começando em i, e com tamanho j. Para isso vamos:</a:t>
            </a:r>
          </a:p>
          <a:p>
            <a:pPr marL="0" indent="0" algn="just">
              <a:buNone/>
            </a:pPr>
            <a:r>
              <a:rPr lang="pt-PT" sz="2000" dirty="0">
                <a:ea typeface="+mn-lt"/>
                <a:cs typeface="+mn-lt"/>
              </a:rPr>
              <a:t>1. Encontrar o nó que contém o caractere inicial.</a:t>
            </a:r>
          </a:p>
          <a:p>
            <a:pPr marL="0" indent="0" algn="just">
              <a:buNone/>
            </a:pPr>
            <a:r>
              <a:rPr lang="pt-PT" sz="2000" dirty="0">
                <a:ea typeface="+mn-lt"/>
                <a:cs typeface="+mn-lt"/>
              </a:rPr>
              <a:t>2. Encontrar o primeiro nó com peso maior que o índice final.</a:t>
            </a:r>
          </a:p>
          <a:p>
            <a:pPr marL="0" indent="0" algn="just">
              <a:buNone/>
            </a:pPr>
            <a:r>
              <a:rPr lang="pt-PT" sz="2000" dirty="0">
                <a:ea typeface="+mn-lt"/>
                <a:cs typeface="+mn-lt"/>
              </a:rPr>
              <a:t>3. Percorrer a árvore entre esses nós e armazenar os valores dos nós folha numa </a:t>
            </a:r>
            <a:r>
              <a:rPr lang="pt-PT" sz="2000" i="1" dirty="0" err="1">
                <a:ea typeface="+mn-lt"/>
                <a:cs typeface="+mn-lt"/>
              </a:rPr>
              <a:t>String</a:t>
            </a:r>
            <a:r>
              <a:rPr lang="pt-PT" sz="2000" dirty="0">
                <a:ea typeface="+mn-lt"/>
                <a:cs typeface="+mn-lt"/>
              </a:rPr>
              <a:t> s.</a:t>
            </a:r>
          </a:p>
          <a:p>
            <a:pPr marL="0" indent="0" algn="just">
              <a:buNone/>
            </a:pPr>
            <a:r>
              <a:rPr lang="pt-PT" sz="2000" dirty="0">
                <a:ea typeface="+mn-lt"/>
                <a:cs typeface="+mn-lt"/>
              </a:rPr>
              <a:t>4. Devolver a </a:t>
            </a:r>
            <a:r>
              <a:rPr lang="pt-PT" sz="2000" i="1" dirty="0" err="1">
                <a:ea typeface="+mn-lt"/>
                <a:cs typeface="+mn-lt"/>
              </a:rPr>
              <a:t>String</a:t>
            </a:r>
            <a:r>
              <a:rPr lang="pt-PT" sz="2000" dirty="0">
                <a:ea typeface="+mn-lt"/>
                <a:cs typeface="+mn-lt"/>
              </a:rPr>
              <a:t> s.</a:t>
            </a:r>
          </a:p>
        </p:txBody>
      </p:sp>
      <p:sp>
        <p:nvSpPr>
          <p:cNvPr id="4" name="CaixaDeTexto 3">
            <a:extLst>
              <a:ext uri="{FF2B5EF4-FFF2-40B4-BE49-F238E27FC236}">
                <a16:creationId xmlns:a16="http://schemas.microsoft.com/office/drawing/2014/main" id="{14AD80CB-809F-4ED4-42F7-E26F49DCCAF0}"/>
              </a:ext>
            </a:extLst>
          </p:cNvPr>
          <p:cNvSpPr txBox="1"/>
          <p:nvPr/>
        </p:nvSpPr>
        <p:spPr>
          <a:xfrm>
            <a:off x="-3" y="6488668"/>
            <a:ext cx="3679662" cy="369332"/>
          </a:xfrm>
          <a:prstGeom prst="rect">
            <a:avLst/>
          </a:prstGeom>
          <a:noFill/>
        </p:spPr>
        <p:txBody>
          <a:bodyPr wrap="none" lIns="91440" tIns="45720" rIns="91440" bIns="45720" rtlCol="0" anchor="t">
            <a:spAutoFit/>
          </a:bodyPr>
          <a:lstStyle/>
          <a:p>
            <a:r>
              <a:rPr lang="pt-PT" dirty="0">
                <a:ea typeface="+mn-lt"/>
                <a:cs typeface="+mn-lt"/>
              </a:rPr>
              <a:t>Complexidade de tempo: O( j + log N)</a:t>
            </a:r>
          </a:p>
        </p:txBody>
      </p:sp>
    </p:spTree>
    <p:extLst>
      <p:ext uri="{BB962C8B-B14F-4D97-AF65-F5344CB8AC3E}">
        <p14:creationId xmlns:p14="http://schemas.microsoft.com/office/powerpoint/2010/main" val="267610965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3">
            <a:alphaModFix amt="35000"/>
          </a:blip>
          <a:srcRect l="6432"/>
          <a:stretch/>
        </p:blipFill>
        <p:spPr>
          <a:xfrm>
            <a:off x="-2"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err="1">
                <a:solidFill>
                  <a:srgbClr val="FFFFFF"/>
                </a:solidFill>
              </a:rPr>
              <a:t>Report</a:t>
            </a:r>
            <a:endParaRPr lang="pt-PT" dirty="0">
              <a:solidFill>
                <a:srgbClr val="FFFFFF"/>
              </a:solidFill>
              <a:cs typeface="Calibri Light"/>
            </a:endParaRPr>
          </a:p>
        </p:txBody>
      </p:sp>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4"/>
          <a:srcRect r="-3615" b="-257"/>
          <a:stretch/>
        </p:blipFill>
        <p:spPr>
          <a:xfrm>
            <a:off x="2683940" y="2286298"/>
            <a:ext cx="7533612" cy="3424046"/>
          </a:xfrm>
          <a:prstGeom prst="rect">
            <a:avLst/>
          </a:prstGeom>
          <a:effectLst/>
        </p:spPr>
      </p:pic>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Mostrar os caracteres a começar em 8, e tamanho 6</a:t>
            </a:r>
          </a:p>
        </p:txBody>
      </p:sp>
      <p:cxnSp>
        <p:nvCxnSpPr>
          <p:cNvPr id="5" name="Conexão reta 4">
            <a:extLst>
              <a:ext uri="{FF2B5EF4-FFF2-40B4-BE49-F238E27FC236}">
                <a16:creationId xmlns:a16="http://schemas.microsoft.com/office/drawing/2014/main" id="{9CBC12A1-4E9A-1F26-F8ED-8A3EABEBADB2}"/>
              </a:ext>
            </a:extLst>
          </p:cNvPr>
          <p:cNvCxnSpPr>
            <a:cxnSpLocks/>
          </p:cNvCxnSpPr>
          <p:nvPr/>
        </p:nvCxnSpPr>
        <p:spPr>
          <a:xfrm flipV="1">
            <a:off x="4333875" y="4767507"/>
            <a:ext cx="0" cy="95712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8" name="Conexão reta 7">
            <a:extLst>
              <a:ext uri="{FF2B5EF4-FFF2-40B4-BE49-F238E27FC236}">
                <a16:creationId xmlns:a16="http://schemas.microsoft.com/office/drawing/2014/main" id="{639927BC-F553-8B90-8BC2-3B89D4C0ADB1}"/>
              </a:ext>
            </a:extLst>
          </p:cNvPr>
          <p:cNvCxnSpPr>
            <a:cxnSpLocks/>
          </p:cNvCxnSpPr>
          <p:nvPr/>
        </p:nvCxnSpPr>
        <p:spPr>
          <a:xfrm flipV="1">
            <a:off x="4333876" y="5697644"/>
            <a:ext cx="2755900" cy="1270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4" name="Conexão reta 13">
            <a:extLst>
              <a:ext uri="{FF2B5EF4-FFF2-40B4-BE49-F238E27FC236}">
                <a16:creationId xmlns:a16="http://schemas.microsoft.com/office/drawing/2014/main" id="{AB5F65C4-5E88-ED15-C65C-124D8456DDC8}"/>
              </a:ext>
            </a:extLst>
          </p:cNvPr>
          <p:cNvCxnSpPr>
            <a:cxnSpLocks/>
          </p:cNvCxnSpPr>
          <p:nvPr/>
        </p:nvCxnSpPr>
        <p:spPr>
          <a:xfrm>
            <a:off x="7089776" y="5368131"/>
            <a:ext cx="0" cy="344594"/>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CaixaDeTexto 22">
            <a:extLst>
              <a:ext uri="{FF2B5EF4-FFF2-40B4-BE49-F238E27FC236}">
                <a16:creationId xmlns:a16="http://schemas.microsoft.com/office/drawing/2014/main" id="{F6AEA982-817E-327E-13A5-5F1F20E6269E}"/>
              </a:ext>
            </a:extLst>
          </p:cNvPr>
          <p:cNvSpPr txBox="1"/>
          <p:nvPr/>
        </p:nvSpPr>
        <p:spPr>
          <a:xfrm>
            <a:off x="4333875" y="4863244"/>
            <a:ext cx="6496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8</a:t>
            </a:r>
          </a:p>
        </p:txBody>
      </p:sp>
      <p:sp>
        <p:nvSpPr>
          <p:cNvPr id="24" name="CaixaDeTexto 23">
            <a:extLst>
              <a:ext uri="{FF2B5EF4-FFF2-40B4-BE49-F238E27FC236}">
                <a16:creationId xmlns:a16="http://schemas.microsoft.com/office/drawing/2014/main" id="{F3EA7DB4-94F1-555B-D265-E53AB6F80D0E}"/>
              </a:ext>
            </a:extLst>
          </p:cNvPr>
          <p:cNvSpPr txBox="1"/>
          <p:nvPr/>
        </p:nvSpPr>
        <p:spPr>
          <a:xfrm>
            <a:off x="6584030" y="5703994"/>
            <a:ext cx="920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8+6=14</a:t>
            </a:r>
          </a:p>
        </p:txBody>
      </p:sp>
      <p:sp>
        <p:nvSpPr>
          <p:cNvPr id="25" name="CaixaDeTexto 24">
            <a:extLst>
              <a:ext uri="{FF2B5EF4-FFF2-40B4-BE49-F238E27FC236}">
                <a16:creationId xmlns:a16="http://schemas.microsoft.com/office/drawing/2014/main" id="{8C8AC4AB-D3EC-2501-9A81-072A7528884A}"/>
              </a:ext>
            </a:extLst>
          </p:cNvPr>
          <p:cNvSpPr txBox="1"/>
          <p:nvPr/>
        </p:nvSpPr>
        <p:spPr>
          <a:xfrm>
            <a:off x="5163122" y="5674684"/>
            <a:ext cx="1097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err="1">
                <a:solidFill>
                  <a:srgbClr val="FFC000"/>
                </a:solidFill>
                <a:cs typeface="Calibri"/>
              </a:rPr>
              <a:t>y_name</a:t>
            </a:r>
            <a:r>
              <a:rPr lang="pt-PT" dirty="0">
                <a:solidFill>
                  <a:srgbClr val="FFC000"/>
                </a:solidFill>
                <a:cs typeface="Calibri"/>
              </a:rPr>
              <a:t>_</a:t>
            </a:r>
          </a:p>
        </p:txBody>
      </p:sp>
    </p:spTree>
    <p:extLst>
      <p:ext uri="{BB962C8B-B14F-4D97-AF65-F5344CB8AC3E}">
        <p14:creationId xmlns:p14="http://schemas.microsoft.com/office/powerpoint/2010/main" val="32352196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ECC33BAA-D735-0942-7052-69F6474A12B5}"/>
              </a:ext>
            </a:extLst>
          </p:cNvPr>
          <p:cNvSpPr txBox="1"/>
          <p:nvPr/>
        </p:nvSpPr>
        <p:spPr>
          <a:xfrm>
            <a:off x="6622292" y="1316736"/>
            <a:ext cx="4953934" cy="13363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pt-PT" sz="4000" b="1" u="sng" kern="1200" dirty="0">
                <a:solidFill>
                  <a:schemeClr val="tx1"/>
                </a:solidFill>
                <a:latin typeface="+mj-lt"/>
                <a:ea typeface="+mj-ea"/>
                <a:cs typeface="+mj-cs"/>
              </a:rPr>
              <a:t>Funcionamento</a:t>
            </a:r>
          </a:p>
        </p:txBody>
      </p:sp>
      <p:sp>
        <p:nvSpPr>
          <p:cNvPr id="33" name="Rectangle 32">
            <a:extLst>
              <a:ext uri="{FF2B5EF4-FFF2-40B4-BE49-F238E27FC236}">
                <a16:creationId xmlns:a16="http://schemas.microsoft.com/office/drawing/2014/main" id="{787900AF-3ED0-4C02-A309-3984EBBD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ounded Rectangle 20">
            <a:extLst>
              <a:ext uri="{FF2B5EF4-FFF2-40B4-BE49-F238E27FC236}">
                <a16:creationId xmlns:a16="http://schemas.microsoft.com/office/drawing/2014/main" id="{8DEDEE5C-3126-4336-A7D4-9277AF5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138" y="559407"/>
            <a:ext cx="5109725"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Imagem 1">
            <a:extLst>
              <a:ext uri="{FF2B5EF4-FFF2-40B4-BE49-F238E27FC236}">
                <a16:creationId xmlns:a16="http://schemas.microsoft.com/office/drawing/2014/main" id="{05193F62-7D64-F4E9-1F60-5354AA18CF91}"/>
              </a:ext>
            </a:extLst>
          </p:cNvPr>
          <p:cNvPicPr>
            <a:picLocks noChangeAspect="1"/>
          </p:cNvPicPr>
          <p:nvPr/>
        </p:nvPicPr>
        <p:blipFill>
          <a:blip r:embed="rId2"/>
          <a:stretch>
            <a:fillRect/>
          </a:stretch>
        </p:blipFill>
        <p:spPr>
          <a:xfrm>
            <a:off x="765802" y="2356366"/>
            <a:ext cx="4564396" cy="2145266"/>
          </a:xfrm>
          <a:prstGeom prst="rect">
            <a:avLst/>
          </a:prstGeom>
          <a:effectLst/>
        </p:spPr>
      </p:pic>
      <p:sp>
        <p:nvSpPr>
          <p:cNvPr id="14" name="CaixaDeTexto 13">
            <a:extLst>
              <a:ext uri="{FF2B5EF4-FFF2-40B4-BE49-F238E27FC236}">
                <a16:creationId xmlns:a16="http://schemas.microsoft.com/office/drawing/2014/main" id="{12B9A7D4-051D-934A-A032-5733FB3C8C4A}"/>
              </a:ext>
            </a:extLst>
          </p:cNvPr>
          <p:cNvSpPr txBox="1"/>
          <p:nvPr/>
        </p:nvSpPr>
        <p:spPr>
          <a:xfrm>
            <a:off x="6462188" y="2653075"/>
            <a:ext cx="5274141" cy="2176272"/>
          </a:xfrm>
          <a:prstGeom prst="rect">
            <a:avLst/>
          </a:prstGeom>
        </p:spPr>
        <p:txBody>
          <a:bodyPr vert="horz" lIns="91440" tIns="45720" rIns="91440" bIns="45720" rtlCol="0" anchor="t">
            <a:normAutofit/>
          </a:bodyPr>
          <a:lstStyle/>
          <a:p>
            <a:pPr indent="-228600" algn="just" defTabSz="914400">
              <a:lnSpc>
                <a:spcPct val="90000"/>
              </a:lnSpc>
              <a:spcAft>
                <a:spcPts val="600"/>
              </a:spcAft>
              <a:buFont typeface="Arial" panose="020B0604020202020204" pitchFamily="34" charset="0"/>
              <a:buChar char="•"/>
            </a:pPr>
            <a:r>
              <a:rPr lang="pt-PT" b="0" i="0" dirty="0">
                <a:solidFill>
                  <a:srgbClr val="292929"/>
                </a:solidFill>
                <a:effectLst/>
                <a:latin typeface="source-serif-pro"/>
              </a:rPr>
              <a:t>Uma corda é uma </a:t>
            </a:r>
            <a:r>
              <a:rPr lang="pt-PT" b="1" i="0" u="sng" dirty="0">
                <a:effectLst/>
                <a:latin typeface="source-serif-pro"/>
              </a:rPr>
              <a:t>árvore binária</a:t>
            </a:r>
            <a:r>
              <a:rPr lang="pt-PT" b="1" i="0" dirty="0">
                <a:solidFill>
                  <a:srgbClr val="292929"/>
                </a:solidFill>
                <a:effectLst/>
                <a:latin typeface="source-serif-pro"/>
              </a:rPr>
              <a:t> </a:t>
            </a:r>
            <a:r>
              <a:rPr lang="pt-PT" b="0" i="0" dirty="0">
                <a:solidFill>
                  <a:srgbClr val="292929"/>
                </a:solidFill>
                <a:effectLst/>
                <a:latin typeface="source-serif-pro"/>
              </a:rPr>
              <a:t>(ou seja, cada nó pode ter no máximo 2 filhos) onde cada folha (nó final) contém uma </a:t>
            </a:r>
            <a:r>
              <a:rPr lang="pt-PT" i="1" dirty="0" err="1">
                <a:solidFill>
                  <a:srgbClr val="292929"/>
                </a:solidFill>
                <a:latin typeface="source-serif-pro"/>
              </a:rPr>
              <a:t>String</a:t>
            </a:r>
            <a:r>
              <a:rPr lang="pt-PT" dirty="0">
                <a:solidFill>
                  <a:srgbClr val="292929"/>
                </a:solidFill>
                <a:latin typeface="source-serif-pro"/>
              </a:rPr>
              <a:t> ou </a:t>
            </a:r>
            <a:r>
              <a:rPr lang="pt-PT" i="1" dirty="0" err="1">
                <a:solidFill>
                  <a:srgbClr val="292929"/>
                </a:solidFill>
                <a:latin typeface="source-serif-pro"/>
              </a:rPr>
              <a:t>Substring</a:t>
            </a:r>
            <a:r>
              <a:rPr lang="pt-PT" b="0" i="0" dirty="0">
                <a:solidFill>
                  <a:srgbClr val="292929"/>
                </a:solidFill>
                <a:effectLst/>
                <a:latin typeface="source-serif-pro"/>
              </a:rPr>
              <a:t> e um comprimento (também conhecido como </a:t>
            </a:r>
            <a:r>
              <a:rPr lang="pt-PT" b="1" i="0" dirty="0">
                <a:solidFill>
                  <a:srgbClr val="292929"/>
                </a:solidFill>
                <a:effectLst/>
                <a:latin typeface="source-serif-pro"/>
              </a:rPr>
              <a:t>“peso”</a:t>
            </a:r>
            <a:r>
              <a:rPr lang="pt-PT" b="0" i="0" dirty="0">
                <a:solidFill>
                  <a:srgbClr val="292929"/>
                </a:solidFill>
                <a:effectLst/>
                <a:latin typeface="source-serif-pro"/>
              </a:rPr>
              <a:t> ). Cada nó, </a:t>
            </a:r>
            <a:r>
              <a:rPr lang="pt-PT" dirty="0">
                <a:solidFill>
                  <a:srgbClr val="292929"/>
                </a:solidFill>
                <a:latin typeface="source-serif-pro"/>
              </a:rPr>
              <a:t>exceto</a:t>
            </a:r>
            <a:r>
              <a:rPr lang="pt-PT" b="0" i="0" dirty="0">
                <a:solidFill>
                  <a:srgbClr val="292929"/>
                </a:solidFill>
                <a:effectLst/>
                <a:latin typeface="source-serif-pro"/>
              </a:rPr>
              <a:t> os nós de folha, contém a soma dos comprimentos de todas as folhas na sua </a:t>
            </a:r>
            <a:r>
              <a:rPr lang="pt-PT" b="0" i="0" dirty="0">
                <a:effectLst/>
                <a:latin typeface="source-serif-pro"/>
              </a:rPr>
              <a:t>subárvore</a:t>
            </a:r>
            <a:r>
              <a:rPr lang="pt-PT" b="0" i="0" dirty="0">
                <a:solidFill>
                  <a:srgbClr val="292929"/>
                </a:solidFill>
                <a:effectLst/>
                <a:latin typeface="source-serif-pro"/>
              </a:rPr>
              <a:t> esquerda .</a:t>
            </a:r>
            <a:endParaRPr lang="en-US" dirty="0"/>
          </a:p>
          <a:p>
            <a:pPr indent="-228600" algn="just" defTabSz="914400">
              <a:lnSpc>
                <a:spcPct val="90000"/>
              </a:lnSpc>
              <a:spcAft>
                <a:spcPts val="600"/>
              </a:spcAft>
              <a:buFont typeface="Arial" panose="020B0604020202020204" pitchFamily="34" charset="0"/>
              <a:buChar char="•"/>
            </a:pPr>
            <a:endParaRPr lang="pt-PT" sz="1400" dirty="0">
              <a:solidFill>
                <a:srgbClr val="273239"/>
              </a:solidFill>
              <a:latin typeface="urw-din"/>
            </a:endParaRPr>
          </a:p>
        </p:txBody>
      </p:sp>
    </p:spTree>
    <p:extLst>
      <p:ext uri="{BB962C8B-B14F-4D97-AF65-F5344CB8AC3E}">
        <p14:creationId xmlns:p14="http://schemas.microsoft.com/office/powerpoint/2010/main" val="4261403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544698" y="1335024"/>
            <a:ext cx="8486775" cy="1325563"/>
          </a:xfrm>
        </p:spPr>
        <p:txBody>
          <a:bodyPr>
            <a:normAutofit/>
          </a:bodyPr>
          <a:lstStyle/>
          <a:p>
            <a:r>
              <a:rPr lang="pt-PT" dirty="0">
                <a:solidFill>
                  <a:srgbClr val="FFFFFF"/>
                </a:solidFill>
              </a:rPr>
              <a:t>Reequilibrar</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544698" y="2838102"/>
            <a:ext cx="8821294" cy="2684874"/>
          </a:xfrm>
        </p:spPr>
        <p:txBody>
          <a:bodyPr vert="horz" lIns="91440" tIns="45720" rIns="91440" bIns="45720" rtlCol="0" anchor="t">
            <a:normAutofit/>
          </a:bodyPr>
          <a:lstStyle/>
          <a:p>
            <a:pPr marL="0" indent="0" algn="just">
              <a:buNone/>
            </a:pPr>
            <a:r>
              <a:rPr lang="pt-PT" sz="2000" dirty="0">
                <a:ea typeface="+mn-lt"/>
                <a:cs typeface="+mn-lt"/>
              </a:rPr>
              <a:t>Ao realizarmos diversas operações será necessário realizar o reequilíbrio da árvore.</a:t>
            </a:r>
          </a:p>
          <a:p>
            <a:pPr marL="0" indent="0" algn="just">
              <a:buNone/>
            </a:pPr>
            <a:r>
              <a:rPr lang="pt-PT" sz="2000" dirty="0">
                <a:ea typeface="+mn-lt"/>
                <a:cs typeface="+mn-lt"/>
              </a:rPr>
              <a:t>Para reequilibrar a árvores vamos:</a:t>
            </a:r>
          </a:p>
          <a:p>
            <a:pPr marL="457200" indent="-457200" algn="just">
              <a:buFont typeface="+mj-lt"/>
              <a:buAutoNum type="arabicPeriod"/>
            </a:pPr>
            <a:r>
              <a:rPr lang="pt-PT" sz="2000" dirty="0">
                <a:ea typeface="+mn-lt"/>
                <a:cs typeface="+mn-lt"/>
              </a:rPr>
              <a:t>Guardar todos os nós folhas (nós com dados)</a:t>
            </a:r>
          </a:p>
          <a:p>
            <a:pPr marL="457200" indent="-457200" algn="just">
              <a:buFont typeface="+mj-lt"/>
              <a:buAutoNum type="arabicPeriod"/>
            </a:pPr>
            <a:r>
              <a:rPr lang="pt-PT" sz="2000" dirty="0">
                <a:ea typeface="+mn-lt"/>
                <a:cs typeface="+mn-lt"/>
              </a:rPr>
              <a:t>Recriar a árvore binária de baixo para cima</a:t>
            </a:r>
          </a:p>
        </p:txBody>
      </p:sp>
      <p:sp>
        <p:nvSpPr>
          <p:cNvPr id="4" name="CaixaDeTexto 3">
            <a:extLst>
              <a:ext uri="{FF2B5EF4-FFF2-40B4-BE49-F238E27FC236}">
                <a16:creationId xmlns:a16="http://schemas.microsoft.com/office/drawing/2014/main" id="{14AD80CB-809F-4ED4-42F7-E26F49DCCAF0}"/>
              </a:ext>
            </a:extLst>
          </p:cNvPr>
          <p:cNvSpPr txBox="1"/>
          <p:nvPr/>
        </p:nvSpPr>
        <p:spPr>
          <a:xfrm>
            <a:off x="-3" y="6488668"/>
            <a:ext cx="3041667" cy="369332"/>
          </a:xfrm>
          <a:prstGeom prst="rect">
            <a:avLst/>
          </a:prstGeom>
          <a:noFill/>
        </p:spPr>
        <p:txBody>
          <a:bodyPr wrap="none" lIns="91440" tIns="45720" rIns="91440" bIns="45720" rtlCol="0" anchor="t">
            <a:spAutoFit/>
          </a:bodyPr>
          <a:lstStyle/>
          <a:p>
            <a:r>
              <a:rPr lang="pt-PT" dirty="0">
                <a:ea typeface="+mn-lt"/>
                <a:cs typeface="+mn-lt"/>
              </a:rPr>
              <a:t>Complexidade de tempo: O(N)</a:t>
            </a:r>
          </a:p>
        </p:txBody>
      </p:sp>
    </p:spTree>
    <p:extLst>
      <p:ext uri="{BB962C8B-B14F-4D97-AF65-F5344CB8AC3E}">
        <p14:creationId xmlns:p14="http://schemas.microsoft.com/office/powerpoint/2010/main" val="74453458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dirty="0">
                <a:solidFill>
                  <a:srgbClr val="FFFFFF"/>
                </a:solidFill>
              </a:rPr>
              <a:t>Reequilibrar</a:t>
            </a:r>
            <a:endParaRPr lang="pt-PT" dirty="0">
              <a:solidFill>
                <a:srgbClr val="FFFFFF"/>
              </a:solidFill>
              <a:cs typeface="Calibri Light"/>
            </a:endParaRPr>
          </a:p>
        </p:txBody>
      </p:sp>
      <p:pic>
        <p:nvPicPr>
          <p:cNvPr id="8" name="Marcador de Posição de Conteúdo 7">
            <a:extLst>
              <a:ext uri="{FF2B5EF4-FFF2-40B4-BE49-F238E27FC236}">
                <a16:creationId xmlns:a16="http://schemas.microsoft.com/office/drawing/2014/main" id="{FAA239A0-2722-F45A-41FE-756F045A7C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6659" y="1611809"/>
            <a:ext cx="6718678" cy="4571732"/>
          </a:xfrm>
        </p:spPr>
      </p:pic>
    </p:spTree>
    <p:extLst>
      <p:ext uri="{BB962C8B-B14F-4D97-AF65-F5344CB8AC3E}">
        <p14:creationId xmlns:p14="http://schemas.microsoft.com/office/powerpoint/2010/main" val="140422135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dirty="0">
                <a:solidFill>
                  <a:srgbClr val="FFFFFF"/>
                </a:solidFill>
              </a:rPr>
              <a:t>Reequilibrar</a:t>
            </a:r>
            <a:endParaRPr lang="pt-PT" dirty="0">
              <a:solidFill>
                <a:srgbClr val="FFFFFF"/>
              </a:solidFill>
              <a:cs typeface="Calibri Light"/>
            </a:endParaRPr>
          </a:p>
        </p:txBody>
      </p:sp>
      <p:pic>
        <p:nvPicPr>
          <p:cNvPr id="9" name="Marcador de Posição de Conteúdo 8">
            <a:extLst>
              <a:ext uri="{FF2B5EF4-FFF2-40B4-BE49-F238E27FC236}">
                <a16:creationId xmlns:a16="http://schemas.microsoft.com/office/drawing/2014/main" id="{F43A6D1B-F974-8DE8-0E7D-1C31670D4E6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6468"/>
          <a:stretch/>
        </p:blipFill>
        <p:spPr>
          <a:xfrm>
            <a:off x="2741986" y="1639604"/>
            <a:ext cx="6708023" cy="3578791"/>
          </a:xfrm>
        </p:spPr>
      </p:pic>
    </p:spTree>
    <p:extLst>
      <p:ext uri="{BB962C8B-B14F-4D97-AF65-F5344CB8AC3E}">
        <p14:creationId xmlns:p14="http://schemas.microsoft.com/office/powerpoint/2010/main" val="37159241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7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m 9">
            <a:extLst>
              <a:ext uri="{FF2B5EF4-FFF2-40B4-BE49-F238E27FC236}">
                <a16:creationId xmlns:a16="http://schemas.microsoft.com/office/drawing/2014/main" id="{F92F125B-C1A3-19E3-B9DB-D4AAAB75DCDB}"/>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8" name="CaixaDeTexto 7">
            <a:extLst>
              <a:ext uri="{FF2B5EF4-FFF2-40B4-BE49-F238E27FC236}">
                <a16:creationId xmlns:a16="http://schemas.microsoft.com/office/drawing/2014/main" id="{285B0C78-F2A3-E5BD-78CF-B26B438B71F8}"/>
              </a:ext>
            </a:extLst>
          </p:cNvPr>
          <p:cNvSpPr txBox="1"/>
          <p:nvPr/>
        </p:nvSpPr>
        <p:spPr>
          <a:xfrm>
            <a:off x="2458113" y="1111580"/>
            <a:ext cx="9484225" cy="132061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pt-PT" sz="4000" b="1" u="sng" dirty="0">
                <a:latin typeface="+mj-lt"/>
                <a:ea typeface="+mj-ea"/>
                <a:cs typeface="+mj-cs"/>
              </a:rPr>
              <a:t>Conclusão</a:t>
            </a:r>
          </a:p>
        </p:txBody>
      </p:sp>
      <p:sp>
        <p:nvSpPr>
          <p:cNvPr id="9" name="CaixaDeTexto 13">
            <a:extLst>
              <a:ext uri="{FF2B5EF4-FFF2-40B4-BE49-F238E27FC236}">
                <a16:creationId xmlns:a16="http://schemas.microsoft.com/office/drawing/2014/main" id="{8F52DEAB-B1B4-E494-6FF5-C2E9BA9FEE3A}"/>
              </a:ext>
            </a:extLst>
          </p:cNvPr>
          <p:cNvSpPr txBox="1"/>
          <p:nvPr/>
        </p:nvSpPr>
        <p:spPr>
          <a:xfrm>
            <a:off x="2458112" y="2349268"/>
            <a:ext cx="8697568" cy="3397152"/>
          </a:xfrm>
          <a:prstGeom prst="rect">
            <a:avLst/>
          </a:prstGeom>
        </p:spPr>
        <p:txBody>
          <a:bodyPr vert="horz" lIns="91440" tIns="45720" rIns="91440" bIns="45720" rtlCol="0" anchor="t">
            <a:normAutofit/>
          </a:bodyPr>
          <a:lstStyle/>
          <a:p>
            <a:pPr algn="just" defTabSz="914400">
              <a:lnSpc>
                <a:spcPct val="90000"/>
              </a:lnSpc>
              <a:spcAft>
                <a:spcPts val="600"/>
              </a:spcAft>
            </a:pPr>
            <a:r>
              <a:rPr lang="pt-PT" sz="2000" dirty="0">
                <a:ea typeface="+mn-lt"/>
                <a:cs typeface="+mn-lt"/>
              </a:rPr>
              <a:t>Podemos assim concluir que as cordas são particularmente úteis para operações de edição, como inserir, eliminar ou substituir texto, porque permitem que essas operações sejam executadas com uma complexidade de tempo logarítmica e usando menos memória do que uma </a:t>
            </a:r>
            <a:r>
              <a:rPr lang="pt-PT" sz="2000" i="1" dirty="0" err="1">
                <a:ea typeface="+mn-lt"/>
                <a:cs typeface="+mn-lt"/>
              </a:rPr>
              <a:t>String</a:t>
            </a:r>
            <a:r>
              <a:rPr lang="pt-PT" sz="2000" dirty="0">
                <a:ea typeface="+mn-lt"/>
                <a:cs typeface="+mn-lt"/>
              </a:rPr>
              <a:t> tradicional. </a:t>
            </a:r>
          </a:p>
          <a:p>
            <a:pPr algn="just" defTabSz="914400">
              <a:lnSpc>
                <a:spcPct val="90000"/>
              </a:lnSpc>
              <a:spcAft>
                <a:spcPts val="600"/>
              </a:spcAft>
            </a:pPr>
            <a:endParaRPr lang="pt-PT" sz="2000" dirty="0">
              <a:ea typeface="+mn-lt"/>
              <a:cs typeface="+mn-lt"/>
            </a:endParaRPr>
          </a:p>
          <a:p>
            <a:pPr algn="just" defTabSz="914400">
              <a:lnSpc>
                <a:spcPct val="90000"/>
              </a:lnSpc>
              <a:spcAft>
                <a:spcPts val="600"/>
              </a:spcAft>
            </a:pPr>
            <a:r>
              <a:rPr lang="pt-PT" sz="2000" dirty="0">
                <a:ea typeface="+mn-lt"/>
                <a:cs typeface="+mn-lt"/>
              </a:rPr>
              <a:t>No geral, as cordas são uma ferramenta valiosa para quem trabalha com grandes quantidades de texto ou outros dados e podem ser usadas em qualquer aplicação que exija manipulação eficiente de </a:t>
            </a:r>
            <a:r>
              <a:rPr lang="pt-PT" sz="2000" i="1" dirty="0" err="1">
                <a:ea typeface="+mn-lt"/>
                <a:cs typeface="+mn-lt"/>
              </a:rPr>
              <a:t>Strings</a:t>
            </a:r>
            <a:r>
              <a:rPr lang="pt-PT" sz="2000" dirty="0">
                <a:ea typeface="+mn-lt"/>
                <a:cs typeface="+mn-lt"/>
              </a:rPr>
              <a:t>.</a:t>
            </a:r>
            <a:endParaRPr lang="pt-PT" sz="2000" dirty="0">
              <a:cs typeface="Calibri"/>
            </a:endParaRPr>
          </a:p>
          <a:p>
            <a:pPr indent="-228600" defTabSz="914400">
              <a:lnSpc>
                <a:spcPct val="90000"/>
              </a:lnSpc>
              <a:spcAft>
                <a:spcPts val="600"/>
              </a:spcAft>
              <a:buFont typeface="Arial" panose="020B0604020202020204" pitchFamily="34" charset="0"/>
              <a:buChar char="•"/>
            </a:pPr>
            <a:endParaRPr lang="pt-PT" sz="1300" dirty="0"/>
          </a:p>
        </p:txBody>
      </p:sp>
    </p:spTree>
    <p:extLst>
      <p:ext uri="{BB962C8B-B14F-4D97-AF65-F5344CB8AC3E}">
        <p14:creationId xmlns:p14="http://schemas.microsoft.com/office/powerpoint/2010/main" val="28382377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A29A0E13-FC0D-271A-C16A-1055CACC0938}"/>
              </a:ext>
            </a:extLst>
          </p:cNvPr>
          <p:cNvPicPr>
            <a:picLocks noChangeAspect="1"/>
          </p:cNvPicPr>
          <p:nvPr/>
        </p:nvPicPr>
        <p:blipFill rotWithShape="1">
          <a:blip r:embed="rId2">
            <a:alphaModFix amt="35000"/>
          </a:blip>
          <a:srcRect l="6432"/>
          <a:stretch/>
        </p:blipFill>
        <p:spPr>
          <a:xfrm>
            <a:off x="-1" y="0"/>
            <a:ext cx="12192001" cy="6858000"/>
          </a:xfrm>
          <a:prstGeom prst="rect">
            <a:avLst/>
          </a:prstGeom>
          <a:solidFill>
            <a:schemeClr val="bg1"/>
          </a:solidFill>
        </p:spPr>
      </p:pic>
      <p:sp>
        <p:nvSpPr>
          <p:cNvPr id="13" name="CaixaDeTexto 12">
            <a:extLst>
              <a:ext uri="{FF2B5EF4-FFF2-40B4-BE49-F238E27FC236}">
                <a16:creationId xmlns:a16="http://schemas.microsoft.com/office/drawing/2014/main" id="{ECC33BAA-D735-0942-7052-69F6474A12B5}"/>
              </a:ext>
            </a:extLst>
          </p:cNvPr>
          <p:cNvSpPr txBox="1"/>
          <p:nvPr/>
        </p:nvSpPr>
        <p:spPr>
          <a:xfrm>
            <a:off x="4290216" y="658238"/>
            <a:ext cx="3611566" cy="830997"/>
          </a:xfrm>
          <a:prstGeom prst="rect">
            <a:avLst/>
          </a:prstGeom>
          <a:noFill/>
        </p:spPr>
        <p:txBody>
          <a:bodyPr wrap="square" lIns="91440" tIns="45720" rIns="91440" bIns="45720" rtlCol="0" anchor="t">
            <a:spAutoFit/>
          </a:bodyPr>
          <a:lstStyle/>
          <a:p>
            <a:r>
              <a:rPr lang="pt-PT" sz="4800" b="1" u="sng" dirty="0">
                <a:latin typeface="Barlow Light"/>
              </a:rPr>
              <a:t>Performance</a:t>
            </a:r>
            <a:endParaRPr lang="pt-PT" sz="4800" b="1" u="sng" dirty="0">
              <a:latin typeface="Barlow Light" panose="00000400000000000000" pitchFamily="2" charset="0"/>
            </a:endParaRPr>
          </a:p>
        </p:txBody>
      </p:sp>
      <p:sp>
        <p:nvSpPr>
          <p:cNvPr id="3" name="CaixaDeTexto 2">
            <a:extLst>
              <a:ext uri="{FF2B5EF4-FFF2-40B4-BE49-F238E27FC236}">
                <a16:creationId xmlns:a16="http://schemas.microsoft.com/office/drawing/2014/main" id="{AD9A0FD4-79F4-3430-EEFE-9DB3EDD44456}"/>
              </a:ext>
            </a:extLst>
          </p:cNvPr>
          <p:cNvSpPr txBox="1"/>
          <p:nvPr/>
        </p:nvSpPr>
        <p:spPr>
          <a:xfrm>
            <a:off x="2066544" y="1896071"/>
            <a:ext cx="9226296"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2000" b="1" dirty="0">
                <a:cs typeface="Calibri"/>
              </a:rPr>
              <a:t>Vantagens:</a:t>
            </a:r>
          </a:p>
          <a:p>
            <a:pPr algn="just"/>
            <a:r>
              <a:rPr lang="pt-PT" dirty="0">
                <a:cs typeface="Calibri"/>
              </a:rPr>
              <a:t>-&gt; As cordas permitem a adição e remoção de texto de forma rápida em comparação com </a:t>
            </a:r>
            <a:r>
              <a:rPr lang="pt-PT" dirty="0" err="1">
                <a:cs typeface="Calibri"/>
              </a:rPr>
              <a:t>arrays</a:t>
            </a:r>
            <a:r>
              <a:rPr lang="pt-PT" dirty="0">
                <a:cs typeface="Calibri"/>
              </a:rPr>
              <a:t>.</a:t>
            </a:r>
            <a:endParaRPr lang="pt-PT" dirty="0"/>
          </a:p>
          <a:p>
            <a:pPr algn="just"/>
            <a:r>
              <a:rPr lang="pt-PT" dirty="0">
                <a:cs typeface="Calibri"/>
              </a:rPr>
              <a:t>-&gt;</a:t>
            </a:r>
            <a:r>
              <a:rPr lang="pt-PT" dirty="0">
                <a:ea typeface="+mn-lt"/>
                <a:cs typeface="+mn-lt"/>
              </a:rPr>
              <a:t> Não requerem memória adicional O(n) para executar operações como inserção/exclusão/pesquisa</a:t>
            </a:r>
            <a:r>
              <a:rPr lang="pt-PT" dirty="0">
                <a:cs typeface="Calibri"/>
              </a:rPr>
              <a:t>, ao contrário dos </a:t>
            </a:r>
            <a:r>
              <a:rPr lang="pt-PT" i="1" dirty="0" err="1">
                <a:cs typeface="Calibri"/>
              </a:rPr>
              <a:t>arrays</a:t>
            </a:r>
            <a:r>
              <a:rPr lang="pt-PT" dirty="0">
                <a:cs typeface="Calibri"/>
              </a:rPr>
              <a:t> que necessitam dessa memória para operações de cópia.</a:t>
            </a:r>
          </a:p>
          <a:p>
            <a:pPr algn="just"/>
            <a:r>
              <a:rPr lang="pt-PT" dirty="0">
                <a:ea typeface="+mn-lt"/>
                <a:cs typeface="+mn-lt"/>
              </a:rPr>
              <a:t>-&gt; Ao contrário dos </a:t>
            </a:r>
            <a:r>
              <a:rPr lang="pt-PT" i="1" dirty="0" err="1">
                <a:ea typeface="+mn-lt"/>
                <a:cs typeface="+mn-lt"/>
              </a:rPr>
              <a:t>arrays</a:t>
            </a:r>
            <a:r>
              <a:rPr lang="pt-PT" dirty="0">
                <a:ea typeface="+mn-lt"/>
                <a:cs typeface="+mn-lt"/>
              </a:rPr>
              <a:t>, as cordas não requerem grandes alocações de memória.</a:t>
            </a:r>
          </a:p>
          <a:p>
            <a:pPr algn="just"/>
            <a:r>
              <a:rPr lang="pt-PT" dirty="0">
                <a:cs typeface="Calibri"/>
              </a:rPr>
              <a:t>-&gt; Desempenho estável independentemente do tamanho.</a:t>
            </a:r>
          </a:p>
          <a:p>
            <a:pPr algn="just"/>
            <a:r>
              <a:rPr lang="pt-PT" dirty="0">
                <a:ea typeface="+mn-lt"/>
                <a:cs typeface="+mn-lt"/>
              </a:rPr>
              <a:t>-&gt; Reduzem drasticamente o custo de anexar duas cordas. </a:t>
            </a:r>
            <a:endParaRPr lang="pt-PT" dirty="0"/>
          </a:p>
          <a:p>
            <a:pPr algn="just"/>
            <a:endParaRPr lang="pt-PT" dirty="0">
              <a:cs typeface="Calibri"/>
            </a:endParaRPr>
          </a:p>
          <a:p>
            <a:pPr algn="just"/>
            <a:r>
              <a:rPr lang="pt-PT" b="1" dirty="0">
                <a:ea typeface="+mn-lt"/>
                <a:cs typeface="+mn-lt"/>
              </a:rPr>
              <a:t>Desvantagens:</a:t>
            </a:r>
            <a:endParaRPr lang="pt-PT" dirty="0"/>
          </a:p>
          <a:p>
            <a:pPr algn="just"/>
            <a:r>
              <a:rPr lang="pt-PT" dirty="0">
                <a:cs typeface="Calibri"/>
              </a:rPr>
              <a:t>-&gt; A complexidade do código-fonte aumenta, aumentado o risco de bugs.</a:t>
            </a:r>
          </a:p>
          <a:p>
            <a:pPr algn="just"/>
            <a:r>
              <a:rPr lang="pt-PT" dirty="0">
                <a:cs typeface="Calibri"/>
              </a:rPr>
              <a:t>-&gt; Mais lento em cordas pequenas.</a:t>
            </a:r>
          </a:p>
          <a:p>
            <a:pPr algn="just"/>
            <a:r>
              <a:rPr lang="pt-PT" dirty="0">
                <a:cs typeface="Calibri"/>
              </a:rPr>
              <a:t>-&gt; </a:t>
            </a:r>
            <a:r>
              <a:rPr lang="pt-PT" dirty="0">
                <a:ea typeface="+mn-lt"/>
                <a:cs typeface="+mn-lt"/>
              </a:rPr>
              <a:t>Mais memória necessária para armazenar o nó pai.</a:t>
            </a:r>
            <a:endParaRPr lang="pt-PT" dirty="0">
              <a:cs typeface="Calibri"/>
            </a:endParaRPr>
          </a:p>
          <a:p>
            <a:pPr algn="just"/>
            <a:endParaRPr lang="pt-PT" dirty="0">
              <a:cs typeface="Calibri"/>
            </a:endParaRPr>
          </a:p>
          <a:p>
            <a:pPr algn="just"/>
            <a:endParaRPr lang="pt-PT" dirty="0">
              <a:cs typeface="Calibri"/>
            </a:endParaRPr>
          </a:p>
          <a:p>
            <a:pPr algn="just"/>
            <a:endParaRPr lang="pt-PT" dirty="0">
              <a:cs typeface="Calibri"/>
            </a:endParaRPr>
          </a:p>
        </p:txBody>
      </p:sp>
    </p:spTree>
    <p:extLst>
      <p:ext uri="{BB962C8B-B14F-4D97-AF65-F5344CB8AC3E}">
        <p14:creationId xmlns:p14="http://schemas.microsoft.com/office/powerpoint/2010/main" val="19337128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5AE4B95-339D-D630-55AD-44C3CCAF2A54}"/>
              </a:ext>
            </a:extLst>
          </p:cNvPr>
          <p:cNvPicPr>
            <a:picLocks noChangeAspect="1"/>
          </p:cNvPicPr>
          <p:nvPr/>
        </p:nvPicPr>
        <p:blipFill rotWithShape="1">
          <a:blip r:embed="rId3">
            <a:alphaModFix amt="35000"/>
          </a:blip>
          <a:srcRect l="6432"/>
          <a:stretch/>
        </p:blipFill>
        <p:spPr>
          <a:xfrm>
            <a:off x="-2" y="0"/>
            <a:ext cx="12192001" cy="6858000"/>
          </a:xfrm>
          <a:prstGeom prst="rect">
            <a:avLst/>
          </a:prstGeom>
          <a:solidFill>
            <a:schemeClr val="bg1"/>
          </a:solidFill>
        </p:spPr>
      </p:pic>
      <p:sp>
        <p:nvSpPr>
          <p:cNvPr id="13" name="CaixaDeTexto 12">
            <a:extLst>
              <a:ext uri="{FF2B5EF4-FFF2-40B4-BE49-F238E27FC236}">
                <a16:creationId xmlns:a16="http://schemas.microsoft.com/office/drawing/2014/main" id="{ECC33BAA-D735-0942-7052-69F6474A12B5}"/>
              </a:ext>
            </a:extLst>
          </p:cNvPr>
          <p:cNvSpPr txBox="1"/>
          <p:nvPr/>
        </p:nvSpPr>
        <p:spPr>
          <a:xfrm>
            <a:off x="4290217" y="658239"/>
            <a:ext cx="3611566" cy="830997"/>
          </a:xfrm>
          <a:prstGeom prst="rect">
            <a:avLst/>
          </a:prstGeom>
          <a:noFill/>
        </p:spPr>
        <p:txBody>
          <a:bodyPr wrap="square" lIns="91440" tIns="45720" rIns="91440" bIns="45720" rtlCol="0" anchor="t">
            <a:spAutoFit/>
          </a:bodyPr>
          <a:lstStyle/>
          <a:p>
            <a:r>
              <a:rPr lang="pt-PT" sz="4800" b="1" u="sng">
                <a:latin typeface="Barlow Light"/>
              </a:rPr>
              <a:t>Performance</a:t>
            </a:r>
            <a:endParaRPr lang="pt-PT" sz="4800" b="1" u="sng">
              <a:latin typeface="Barlow Light" panose="00000400000000000000" pitchFamily="2" charset="0"/>
            </a:endParaRPr>
          </a:p>
        </p:txBody>
      </p:sp>
      <p:sp>
        <p:nvSpPr>
          <p:cNvPr id="14" name="CaixaDeTexto 13">
            <a:extLst>
              <a:ext uri="{FF2B5EF4-FFF2-40B4-BE49-F238E27FC236}">
                <a16:creationId xmlns:a16="http://schemas.microsoft.com/office/drawing/2014/main" id="{12B9A7D4-051D-934A-A032-5733FB3C8C4A}"/>
              </a:ext>
            </a:extLst>
          </p:cNvPr>
          <p:cNvSpPr txBox="1"/>
          <p:nvPr/>
        </p:nvSpPr>
        <p:spPr>
          <a:xfrm>
            <a:off x="2084832" y="1858151"/>
            <a:ext cx="9473184" cy="1107996"/>
          </a:xfrm>
          <a:prstGeom prst="rect">
            <a:avLst/>
          </a:prstGeom>
          <a:noFill/>
        </p:spPr>
        <p:txBody>
          <a:bodyPr wrap="square" lIns="91440" tIns="45720" rIns="91440" bIns="45720" rtlCol="0" anchor="t">
            <a:spAutoFit/>
          </a:bodyPr>
          <a:lstStyle/>
          <a:p>
            <a:pPr algn="just"/>
            <a:r>
              <a:rPr lang="pt-PT" sz="1600" dirty="0">
                <a:cs typeface="Calibri"/>
              </a:rPr>
              <a:t>As </a:t>
            </a:r>
            <a:r>
              <a:rPr lang="pt-PT" sz="1600" dirty="0" err="1">
                <a:cs typeface="Calibri"/>
              </a:rPr>
              <a:t>Strings</a:t>
            </a:r>
            <a:r>
              <a:rPr lang="pt-PT" sz="1600" dirty="0">
                <a:cs typeface="Calibri"/>
              </a:rPr>
              <a:t> baseadas em vetores têm menor sobrecarga então operações como a de concatenação e divisão são mais rápidas em pequenos conjuntos de dados. No entanto, quando estas </a:t>
            </a:r>
            <a:r>
              <a:rPr lang="pt-PT" sz="1600" i="1" dirty="0" err="1">
                <a:cs typeface="Calibri"/>
              </a:rPr>
              <a:t>Strings</a:t>
            </a:r>
            <a:r>
              <a:rPr lang="pt-PT" sz="1600" dirty="0">
                <a:cs typeface="Calibri"/>
              </a:rPr>
              <a:t> são usadas para grupos de dados maiores, a complexidade de tempo e uso de memória para inserir e eliminar caracteres torna-se maior.</a:t>
            </a:r>
          </a:p>
          <a:p>
            <a:pPr algn="just"/>
            <a:endParaRPr lang="pt-PT" b="0" i="0" dirty="0">
              <a:effectLst/>
              <a:latin typeface="Calibri" panose="020F0502020204030204"/>
              <a:cs typeface="Calibri" panose="020F0502020204030204"/>
            </a:endParaRPr>
          </a:p>
        </p:txBody>
      </p:sp>
      <p:pic>
        <p:nvPicPr>
          <p:cNvPr id="2" name="Imagem 2" descr="Uma imagem com mesa&#10;&#10;Descrição gerada automaticamente">
            <a:extLst>
              <a:ext uri="{FF2B5EF4-FFF2-40B4-BE49-F238E27FC236}">
                <a16:creationId xmlns:a16="http://schemas.microsoft.com/office/drawing/2014/main" id="{F1E2D9B2-D930-D767-0DDE-24028FA10DE5}"/>
              </a:ext>
            </a:extLst>
          </p:cNvPr>
          <p:cNvPicPr>
            <a:picLocks noChangeAspect="1"/>
          </p:cNvPicPr>
          <p:nvPr/>
        </p:nvPicPr>
        <p:blipFill>
          <a:blip r:embed="rId4"/>
          <a:stretch>
            <a:fillRect/>
          </a:stretch>
        </p:blipFill>
        <p:spPr>
          <a:xfrm>
            <a:off x="6095998" y="3039967"/>
            <a:ext cx="5790731" cy="3568661"/>
          </a:xfrm>
          <a:prstGeom prst="rect">
            <a:avLst/>
          </a:prstGeom>
          <a:ln>
            <a:noFill/>
          </a:ln>
          <a:effectLst>
            <a:outerShdw blurRad="292100" dist="139700" dir="2700000" algn="tl" rotWithShape="0">
              <a:srgbClr val="333333">
                <a:alpha val="65000"/>
              </a:srgbClr>
            </a:outerShdw>
          </a:effectLst>
        </p:spPr>
      </p:pic>
      <p:sp>
        <p:nvSpPr>
          <p:cNvPr id="3" name="CaixaDeTexto 2">
            <a:extLst>
              <a:ext uri="{FF2B5EF4-FFF2-40B4-BE49-F238E27FC236}">
                <a16:creationId xmlns:a16="http://schemas.microsoft.com/office/drawing/2014/main" id="{AD9A0FD4-79F4-3430-EEFE-9DB3EDD44456}"/>
              </a:ext>
            </a:extLst>
          </p:cNvPr>
          <p:cNvSpPr txBox="1"/>
          <p:nvPr/>
        </p:nvSpPr>
        <p:spPr>
          <a:xfrm>
            <a:off x="2084832" y="2871282"/>
            <a:ext cx="378269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1600" dirty="0">
                <a:cs typeface="Calibri"/>
              </a:rPr>
              <a:t>Por outro lado, a estrutura de dados </a:t>
            </a:r>
            <a:r>
              <a:rPr lang="pt-PT" sz="1600" i="1" dirty="0" err="1">
                <a:cs typeface="Calibri"/>
              </a:rPr>
              <a:t>Rope</a:t>
            </a:r>
            <a:r>
              <a:rPr lang="pt-PT" sz="1600" dirty="0">
                <a:cs typeface="Calibri"/>
              </a:rPr>
              <a:t> tem um desempenho estável, independentemente do tamanho dos dados.</a:t>
            </a:r>
            <a:endParaRPr lang="pt-PT" sz="1600" dirty="0"/>
          </a:p>
          <a:p>
            <a:pPr algn="just"/>
            <a:endParaRPr lang="pt-PT" sz="1600" dirty="0">
              <a:cs typeface="Calibri"/>
            </a:endParaRPr>
          </a:p>
          <a:p>
            <a:pPr algn="just"/>
            <a:r>
              <a:rPr lang="pt-PT" sz="1600" dirty="0">
                <a:cs typeface="Calibri"/>
              </a:rPr>
              <a:t>Com isto, podemos concluir que a estrutura de dados </a:t>
            </a:r>
            <a:r>
              <a:rPr lang="pt-PT" sz="1600" i="1" dirty="0" err="1">
                <a:cs typeface="Calibri"/>
              </a:rPr>
              <a:t>Rope</a:t>
            </a:r>
            <a:r>
              <a:rPr lang="pt-PT" sz="1600" dirty="0">
                <a:cs typeface="Calibri"/>
              </a:rPr>
              <a:t> é preferível quando o tamanho dos dados é grande e deve ser modificado regularmente, ao contrário das </a:t>
            </a:r>
            <a:r>
              <a:rPr lang="pt-PT" sz="1600" i="1" dirty="0" err="1">
                <a:cs typeface="Calibri"/>
              </a:rPr>
              <a:t>Strings</a:t>
            </a:r>
            <a:r>
              <a:rPr lang="pt-PT" sz="1600" dirty="0">
                <a:cs typeface="Calibri"/>
              </a:rPr>
              <a:t> que devem ser usadas em dados menores e quando não há tantas operações.</a:t>
            </a:r>
          </a:p>
        </p:txBody>
      </p:sp>
    </p:spTree>
    <p:extLst>
      <p:ext uri="{BB962C8B-B14F-4D97-AF65-F5344CB8AC3E}">
        <p14:creationId xmlns:p14="http://schemas.microsoft.com/office/powerpoint/2010/main" val="22930035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0B64C50-A780-E081-B07E-44809749433E}"/>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Retângulo 1">
            <a:extLst>
              <a:ext uri="{FF2B5EF4-FFF2-40B4-BE49-F238E27FC236}">
                <a16:creationId xmlns:a16="http://schemas.microsoft.com/office/drawing/2014/main" id="{F9881F8A-714B-5E3C-66F6-F01C2790A4EA}"/>
              </a:ext>
            </a:extLst>
          </p:cNvPr>
          <p:cNvSpPr/>
          <p:nvPr/>
        </p:nvSpPr>
        <p:spPr>
          <a:xfrm>
            <a:off x="2276475" y="554"/>
            <a:ext cx="9908613" cy="6857999"/>
          </a:xfrm>
          <a:prstGeom prst="rect">
            <a:avLst/>
          </a:prstGeom>
          <a:solidFill>
            <a:schemeClr val="bg1">
              <a:lumMod val="75000"/>
              <a:lumOff val="25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aixaDeTexto 12">
            <a:extLst>
              <a:ext uri="{FF2B5EF4-FFF2-40B4-BE49-F238E27FC236}">
                <a16:creationId xmlns:a16="http://schemas.microsoft.com/office/drawing/2014/main" id="{ECC33BAA-D735-0942-7052-69F6474A12B5}"/>
              </a:ext>
            </a:extLst>
          </p:cNvPr>
          <p:cNvSpPr txBox="1"/>
          <p:nvPr/>
        </p:nvSpPr>
        <p:spPr>
          <a:xfrm>
            <a:off x="5726922" y="566276"/>
            <a:ext cx="3007717" cy="830997"/>
          </a:xfrm>
          <a:prstGeom prst="rect">
            <a:avLst/>
          </a:prstGeom>
          <a:noFill/>
        </p:spPr>
        <p:txBody>
          <a:bodyPr wrap="square" lIns="91440" tIns="45720" rIns="91440" bIns="45720" rtlCol="0" anchor="t">
            <a:spAutoFit/>
          </a:bodyPr>
          <a:lstStyle/>
          <a:p>
            <a:r>
              <a:rPr lang="pt-PT" sz="4800" b="1" u="sng" dirty="0">
                <a:latin typeface="Barlow Light"/>
              </a:rPr>
              <a:t>Operações</a:t>
            </a:r>
            <a:endParaRPr lang="pt-PT" sz="4800" b="1" u="sng" dirty="0">
              <a:latin typeface="Barlow Light" panose="00000400000000000000" pitchFamily="2" charset="0"/>
            </a:endParaRPr>
          </a:p>
        </p:txBody>
      </p:sp>
      <p:sp>
        <p:nvSpPr>
          <p:cNvPr id="3" name="CaixaDeTexto 2">
            <a:extLst>
              <a:ext uri="{FF2B5EF4-FFF2-40B4-BE49-F238E27FC236}">
                <a16:creationId xmlns:a16="http://schemas.microsoft.com/office/drawing/2014/main" id="{67B24740-5AD6-1DD4-2A76-75F00D75E233}"/>
              </a:ext>
            </a:extLst>
          </p:cNvPr>
          <p:cNvSpPr txBox="1"/>
          <p:nvPr/>
        </p:nvSpPr>
        <p:spPr>
          <a:xfrm>
            <a:off x="3697689" y="1962994"/>
            <a:ext cx="566517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pt-PT" sz="3600" b="1" dirty="0">
                <a:latin typeface="Barlow Light"/>
                <a:cs typeface="Calibri"/>
              </a:rPr>
              <a:t>Pesquisa</a:t>
            </a:r>
          </a:p>
          <a:p>
            <a:pPr marL="742950" indent="-742950">
              <a:buFont typeface="+mj-lt"/>
              <a:buAutoNum type="arabicPeriod"/>
            </a:pPr>
            <a:r>
              <a:rPr lang="pt-PT" sz="3600" b="1" dirty="0">
                <a:latin typeface="Barlow Light"/>
                <a:cs typeface="Calibri"/>
              </a:rPr>
              <a:t>Concatenação</a:t>
            </a:r>
          </a:p>
          <a:p>
            <a:pPr marL="742950" indent="-742950">
              <a:buFont typeface="+mj-lt"/>
              <a:buAutoNum type="arabicPeriod"/>
            </a:pPr>
            <a:r>
              <a:rPr lang="pt-PT" sz="3600" b="1" dirty="0">
                <a:latin typeface="Barlow Light"/>
                <a:cs typeface="Calibri"/>
              </a:rPr>
              <a:t>Divisão</a:t>
            </a:r>
          </a:p>
          <a:p>
            <a:pPr marL="742950" indent="-742950">
              <a:buFont typeface="+mj-lt"/>
              <a:buAutoNum type="arabicPeriod"/>
            </a:pPr>
            <a:r>
              <a:rPr lang="pt-PT" sz="3600" b="1" dirty="0">
                <a:latin typeface="Barlow Light"/>
                <a:cs typeface="Calibri"/>
              </a:rPr>
              <a:t>Inserção</a:t>
            </a:r>
          </a:p>
          <a:p>
            <a:pPr marL="742950" indent="-742950">
              <a:buFont typeface="+mj-lt"/>
              <a:buAutoNum type="arabicPeriod"/>
            </a:pPr>
            <a:r>
              <a:rPr lang="pt-PT" sz="3600" b="1" dirty="0">
                <a:latin typeface="Barlow Light"/>
                <a:cs typeface="Calibri"/>
              </a:rPr>
              <a:t>Exclusão</a:t>
            </a:r>
          </a:p>
          <a:p>
            <a:pPr marL="742950" indent="-742950">
              <a:buFont typeface="+mj-lt"/>
              <a:buAutoNum type="arabicPeriod"/>
            </a:pPr>
            <a:r>
              <a:rPr lang="pt-PT" sz="3600" b="1" dirty="0" err="1">
                <a:latin typeface="Barlow Light"/>
                <a:cs typeface="Calibri"/>
              </a:rPr>
              <a:t>Report</a:t>
            </a:r>
            <a:endParaRPr lang="pt-PT" sz="3600" b="1" dirty="0">
              <a:latin typeface="Barlow Light"/>
              <a:cs typeface="Calibri"/>
            </a:endParaRPr>
          </a:p>
          <a:p>
            <a:pPr marL="742950" indent="-742950">
              <a:buFont typeface="+mj-lt"/>
              <a:buAutoNum type="arabicPeriod"/>
            </a:pPr>
            <a:r>
              <a:rPr lang="pt-PT" sz="3600" b="1" dirty="0">
                <a:latin typeface="Barlow Light"/>
                <a:cs typeface="Calibri"/>
              </a:rPr>
              <a:t>Reequilibrar</a:t>
            </a:r>
          </a:p>
          <a:p>
            <a:pPr marL="742950" indent="-742950">
              <a:buAutoNum type="arabicPeriod"/>
            </a:pPr>
            <a:endParaRPr lang="pt-PT" sz="3600" b="1" dirty="0">
              <a:latin typeface="Barlow Light"/>
            </a:endParaRPr>
          </a:p>
        </p:txBody>
      </p:sp>
    </p:spTree>
    <p:extLst>
      <p:ext uri="{BB962C8B-B14F-4D97-AF65-F5344CB8AC3E}">
        <p14:creationId xmlns:p14="http://schemas.microsoft.com/office/powerpoint/2010/main" val="36871452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Pesquisa</a:t>
            </a: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124074" y="1690688"/>
            <a:ext cx="8486776" cy="4351338"/>
          </a:xfrm>
        </p:spPr>
        <p:txBody>
          <a:bodyPr>
            <a:normAutofit/>
          </a:bodyPr>
          <a:lstStyle/>
          <a:p>
            <a:pPr marL="0" indent="0" algn="just">
              <a:buNone/>
            </a:pPr>
            <a:r>
              <a:rPr lang="pt-PT" sz="2000" dirty="0"/>
              <a:t>Numa estrutura de dados do tipo </a:t>
            </a:r>
            <a:r>
              <a:rPr lang="pt-PT" sz="2000" i="1" dirty="0" err="1"/>
              <a:t>Rope</a:t>
            </a:r>
            <a:r>
              <a:rPr lang="pt-PT" sz="2000" dirty="0"/>
              <a:t> temos uma pesquisa binária.</a:t>
            </a:r>
          </a:p>
          <a:p>
            <a:pPr marL="0" indent="0" algn="just">
              <a:buNone/>
            </a:pPr>
            <a:r>
              <a:rPr lang="pt-PT" sz="2000" dirty="0"/>
              <a:t>Para encontrar o caracter na posição 10 (i = 10) seguimos o seguinte algoritmo:</a:t>
            </a:r>
          </a:p>
          <a:p>
            <a:pPr lvl="1" algn="just"/>
            <a:r>
              <a:rPr lang="pt-PT" sz="1800" dirty="0"/>
              <a:t>Se o peso do nó atual for inferior ao i, subtraímos a i o peso do nó atual e vamos para a subárvore direita.</a:t>
            </a:r>
          </a:p>
          <a:p>
            <a:pPr lvl="1" algn="just"/>
            <a:r>
              <a:rPr lang="pt-PT" sz="1800" dirty="0"/>
              <a:t>Se o peso do nó atual for superior a i, simplesmente continuamos para a sua subárvore esquerda.</a:t>
            </a:r>
          </a:p>
        </p:txBody>
      </p:sp>
      <p:grpSp>
        <p:nvGrpSpPr>
          <p:cNvPr id="40" name="Agrupar 39">
            <a:extLst>
              <a:ext uri="{FF2B5EF4-FFF2-40B4-BE49-F238E27FC236}">
                <a16:creationId xmlns:a16="http://schemas.microsoft.com/office/drawing/2014/main" id="{54DCB164-5A76-ABB2-B0F5-DE6880518409}"/>
              </a:ext>
            </a:extLst>
          </p:cNvPr>
          <p:cNvGrpSpPr/>
          <p:nvPr/>
        </p:nvGrpSpPr>
        <p:grpSpPr>
          <a:xfrm>
            <a:off x="5321300" y="3594100"/>
            <a:ext cx="6870699" cy="3263900"/>
            <a:chOff x="2624138" y="3381376"/>
            <a:chExt cx="6263450" cy="2933700"/>
          </a:xfrm>
        </p:grpSpPr>
        <p:pic>
          <p:nvPicPr>
            <p:cNvPr id="1030" name="Picture 6" descr="Rope (data structure) - Wikipedia">
              <a:extLst>
                <a:ext uri="{FF2B5EF4-FFF2-40B4-BE49-F238E27FC236}">
                  <a16:creationId xmlns:a16="http://schemas.microsoft.com/office/drawing/2014/main" id="{23B2891B-61E0-F899-4364-BD14088F1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3381376"/>
              <a:ext cx="6263450" cy="29337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xão reta unidirecional 16">
              <a:extLst>
                <a:ext uri="{FF2B5EF4-FFF2-40B4-BE49-F238E27FC236}">
                  <a16:creationId xmlns:a16="http://schemas.microsoft.com/office/drawing/2014/main" id="{1EE5B780-9737-B0A8-6BD6-2B842AC24D8E}"/>
                </a:ext>
              </a:extLst>
            </p:cNvPr>
            <p:cNvCxnSpPr>
              <a:cxnSpLocks/>
            </p:cNvCxnSpPr>
            <p:nvPr/>
          </p:nvCxnSpPr>
          <p:spPr>
            <a:xfrm flipH="1">
              <a:off x="5381626" y="3866357"/>
              <a:ext cx="350043" cy="360362"/>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cxnSp>
          <p:nvCxnSpPr>
            <p:cNvPr id="22" name="Conexão reta unidirecional 21">
              <a:extLst>
                <a:ext uri="{FF2B5EF4-FFF2-40B4-BE49-F238E27FC236}">
                  <a16:creationId xmlns:a16="http://schemas.microsoft.com/office/drawing/2014/main" id="{E174ACB3-9A55-6EA2-AA56-D74B6284D498}"/>
                </a:ext>
              </a:extLst>
            </p:cNvPr>
            <p:cNvCxnSpPr>
              <a:cxnSpLocks/>
            </p:cNvCxnSpPr>
            <p:nvPr/>
          </p:nvCxnSpPr>
          <p:spPr>
            <a:xfrm>
              <a:off x="5324475" y="4355306"/>
              <a:ext cx="1321594" cy="419100"/>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cxnSp>
          <p:nvCxnSpPr>
            <p:cNvPr id="25" name="Conexão reta unidirecional 24">
              <a:extLst>
                <a:ext uri="{FF2B5EF4-FFF2-40B4-BE49-F238E27FC236}">
                  <a16:creationId xmlns:a16="http://schemas.microsoft.com/office/drawing/2014/main" id="{67B77E2E-3913-E9A9-D38D-B99D9056224E}"/>
                </a:ext>
              </a:extLst>
            </p:cNvPr>
            <p:cNvCxnSpPr>
              <a:cxnSpLocks/>
            </p:cNvCxnSpPr>
            <p:nvPr/>
          </p:nvCxnSpPr>
          <p:spPr>
            <a:xfrm flipH="1">
              <a:off x="5938838" y="4902993"/>
              <a:ext cx="776287" cy="426245"/>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cxnSp>
          <p:nvCxnSpPr>
            <p:cNvPr id="28" name="Conexão reta unidirecional 27">
              <a:extLst>
                <a:ext uri="{FF2B5EF4-FFF2-40B4-BE49-F238E27FC236}">
                  <a16:creationId xmlns:a16="http://schemas.microsoft.com/office/drawing/2014/main" id="{1A759ABF-BB91-26A3-8157-CF15E493D517}"/>
                </a:ext>
              </a:extLst>
            </p:cNvPr>
            <p:cNvCxnSpPr>
              <a:cxnSpLocks/>
            </p:cNvCxnSpPr>
            <p:nvPr/>
          </p:nvCxnSpPr>
          <p:spPr>
            <a:xfrm flipH="1">
              <a:off x="5381626" y="5534025"/>
              <a:ext cx="283368" cy="290513"/>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sp>
          <p:nvSpPr>
            <p:cNvPr id="32" name="CaixaDeTexto 31">
              <a:extLst>
                <a:ext uri="{FF2B5EF4-FFF2-40B4-BE49-F238E27FC236}">
                  <a16:creationId xmlns:a16="http://schemas.microsoft.com/office/drawing/2014/main" id="{12627112-4570-CB0A-94B3-0B980AC2CB2D}"/>
                </a:ext>
              </a:extLst>
            </p:cNvPr>
            <p:cNvSpPr txBox="1"/>
            <p:nvPr/>
          </p:nvSpPr>
          <p:spPr>
            <a:xfrm>
              <a:off x="5465343" y="5611348"/>
              <a:ext cx="251641" cy="276640"/>
            </a:xfrm>
            <a:prstGeom prst="rect">
              <a:avLst/>
            </a:prstGeom>
            <a:noFill/>
          </p:spPr>
          <p:txBody>
            <a:bodyPr wrap="none" rtlCol="0">
              <a:spAutoFit/>
            </a:bodyPr>
            <a:lstStyle/>
            <a:p>
              <a:r>
                <a:rPr lang="pt-PT" sz="1400">
                  <a:solidFill>
                    <a:srgbClr val="F19D19"/>
                  </a:solidFill>
                </a:rPr>
                <a:t>1</a:t>
              </a:r>
            </a:p>
          </p:txBody>
        </p:sp>
        <p:sp>
          <p:nvSpPr>
            <p:cNvPr id="33" name="CaixaDeTexto 32">
              <a:extLst>
                <a:ext uri="{FF2B5EF4-FFF2-40B4-BE49-F238E27FC236}">
                  <a16:creationId xmlns:a16="http://schemas.microsoft.com/office/drawing/2014/main" id="{CABA0C10-9D5C-FC95-D282-7CA3EB8EF106}"/>
                </a:ext>
              </a:extLst>
            </p:cNvPr>
            <p:cNvSpPr txBox="1"/>
            <p:nvPr/>
          </p:nvSpPr>
          <p:spPr>
            <a:xfrm>
              <a:off x="6348366" y="5024531"/>
              <a:ext cx="251641" cy="276640"/>
            </a:xfrm>
            <a:prstGeom prst="rect">
              <a:avLst/>
            </a:prstGeom>
            <a:noFill/>
          </p:spPr>
          <p:txBody>
            <a:bodyPr wrap="none" rtlCol="0">
              <a:spAutoFit/>
            </a:bodyPr>
            <a:lstStyle/>
            <a:p>
              <a:r>
                <a:rPr lang="pt-PT" sz="1400">
                  <a:solidFill>
                    <a:srgbClr val="F19D19"/>
                  </a:solidFill>
                </a:rPr>
                <a:t>1</a:t>
              </a:r>
            </a:p>
          </p:txBody>
        </p:sp>
        <p:sp>
          <p:nvSpPr>
            <p:cNvPr id="34" name="CaixaDeTexto 33">
              <a:extLst>
                <a:ext uri="{FF2B5EF4-FFF2-40B4-BE49-F238E27FC236}">
                  <a16:creationId xmlns:a16="http://schemas.microsoft.com/office/drawing/2014/main" id="{93E5D189-C4EA-9E0E-8AEC-BA3BA406B295}"/>
                </a:ext>
              </a:extLst>
            </p:cNvPr>
            <p:cNvSpPr txBox="1"/>
            <p:nvPr/>
          </p:nvSpPr>
          <p:spPr>
            <a:xfrm>
              <a:off x="5818078" y="4529319"/>
              <a:ext cx="251641" cy="276640"/>
            </a:xfrm>
            <a:prstGeom prst="rect">
              <a:avLst/>
            </a:prstGeom>
            <a:noFill/>
          </p:spPr>
          <p:txBody>
            <a:bodyPr wrap="none" rtlCol="0">
              <a:spAutoFit/>
            </a:bodyPr>
            <a:lstStyle/>
            <a:p>
              <a:r>
                <a:rPr lang="pt-PT" sz="1400">
                  <a:solidFill>
                    <a:srgbClr val="F19D19"/>
                  </a:solidFill>
                </a:rPr>
                <a:t>1</a:t>
              </a:r>
            </a:p>
          </p:txBody>
        </p:sp>
        <p:sp>
          <p:nvSpPr>
            <p:cNvPr id="35" name="CaixaDeTexto 34">
              <a:extLst>
                <a:ext uri="{FF2B5EF4-FFF2-40B4-BE49-F238E27FC236}">
                  <a16:creationId xmlns:a16="http://schemas.microsoft.com/office/drawing/2014/main" id="{71710307-3E78-A635-BF36-7ABA957D7AB4}"/>
                </a:ext>
              </a:extLst>
            </p:cNvPr>
            <p:cNvSpPr txBox="1"/>
            <p:nvPr/>
          </p:nvSpPr>
          <p:spPr>
            <a:xfrm>
              <a:off x="5539558" y="3970773"/>
              <a:ext cx="341760" cy="276999"/>
            </a:xfrm>
            <a:prstGeom prst="rect">
              <a:avLst/>
            </a:prstGeom>
            <a:noFill/>
          </p:spPr>
          <p:txBody>
            <a:bodyPr wrap="none" rtlCol="0">
              <a:spAutoFit/>
            </a:bodyPr>
            <a:lstStyle/>
            <a:p>
              <a:r>
                <a:rPr lang="pt-PT" sz="1400">
                  <a:solidFill>
                    <a:srgbClr val="F19D19"/>
                  </a:solidFill>
                </a:rPr>
                <a:t>10</a:t>
              </a:r>
            </a:p>
          </p:txBody>
        </p:sp>
      </p:grpSp>
      <p:sp>
        <p:nvSpPr>
          <p:cNvPr id="41" name="CaixaDeTexto 40">
            <a:extLst>
              <a:ext uri="{FF2B5EF4-FFF2-40B4-BE49-F238E27FC236}">
                <a16:creationId xmlns:a16="http://schemas.microsoft.com/office/drawing/2014/main" id="{D7E1B7B1-9BFF-0FED-C2D5-96D63B7B8414}"/>
              </a:ext>
            </a:extLst>
          </p:cNvPr>
          <p:cNvSpPr txBox="1"/>
          <p:nvPr/>
        </p:nvSpPr>
        <p:spPr>
          <a:xfrm>
            <a:off x="0" y="6505188"/>
            <a:ext cx="3327065" cy="369332"/>
          </a:xfrm>
          <a:prstGeom prst="rect">
            <a:avLst/>
          </a:prstGeom>
          <a:noFill/>
        </p:spPr>
        <p:txBody>
          <a:bodyPr wrap="none" rtlCol="0">
            <a:spAutoFit/>
          </a:bodyPr>
          <a:lstStyle/>
          <a:p>
            <a:r>
              <a:rPr lang="pt-PT"/>
              <a:t>Complexidade temporal: O(log N)</a:t>
            </a:r>
          </a:p>
        </p:txBody>
      </p:sp>
    </p:spTree>
    <p:extLst>
      <p:ext uri="{BB962C8B-B14F-4D97-AF65-F5344CB8AC3E}">
        <p14:creationId xmlns:p14="http://schemas.microsoft.com/office/powerpoint/2010/main" val="29753333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Concatenação</a:t>
            </a:r>
            <a:endParaRPr lang="pt-PT">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124074" y="1690688"/>
            <a:ext cx="8486776" cy="4351338"/>
          </a:xfrm>
        </p:spPr>
        <p:txBody>
          <a:bodyPr vert="horz" lIns="91440" tIns="45720" rIns="91440" bIns="45720" rtlCol="0" anchor="t">
            <a:normAutofit/>
          </a:bodyPr>
          <a:lstStyle/>
          <a:p>
            <a:pPr marL="0" indent="0" algn="just">
              <a:buNone/>
            </a:pPr>
            <a:r>
              <a:rPr lang="pt-PT" sz="2000" dirty="0">
                <a:ea typeface="+mn-lt"/>
                <a:cs typeface="+mn-lt"/>
              </a:rPr>
              <a:t>Numa estrutura de dados do tipo </a:t>
            </a:r>
            <a:r>
              <a:rPr lang="pt-PT" sz="2000" i="1" dirty="0" err="1">
                <a:ea typeface="+mn-lt"/>
                <a:cs typeface="+mn-lt"/>
              </a:rPr>
              <a:t>Rope</a:t>
            </a:r>
            <a:r>
              <a:rPr lang="pt-PT" sz="2000" dirty="0">
                <a:ea typeface="+mn-lt"/>
                <a:cs typeface="+mn-lt"/>
              </a:rPr>
              <a:t> quando queremos concatenar duas </a:t>
            </a:r>
            <a:r>
              <a:rPr lang="pt-PT" sz="2000" i="1" dirty="0" err="1">
                <a:ea typeface="+mn-lt"/>
                <a:cs typeface="+mn-lt"/>
              </a:rPr>
              <a:t>Strings</a:t>
            </a:r>
            <a:r>
              <a:rPr lang="pt-PT" sz="2000" dirty="0">
                <a:ea typeface="+mn-lt"/>
                <a:cs typeface="+mn-lt"/>
              </a:rPr>
              <a:t> (S1 e S2) é criado um novo nó raiz com peso igual à soma dos pesos dos nós folha em S1.</a:t>
            </a:r>
            <a:endParaRPr lang="pt-PT" dirty="0">
              <a:ea typeface="+mn-lt"/>
              <a:cs typeface="+mn-lt"/>
            </a:endParaRPr>
          </a:p>
          <a:p>
            <a:pPr marL="0" indent="0" algn="just">
              <a:buNone/>
            </a:pPr>
            <a:r>
              <a:rPr lang="pt-PT" sz="2000" dirty="0">
                <a:cs typeface="Calibri"/>
              </a:rPr>
              <a:t>Este nó irá conter S1 como filho esquerdo e S2 como filho direito.</a:t>
            </a:r>
          </a:p>
          <a:p>
            <a:pPr marL="0" indent="0" algn="just">
              <a:buNone/>
            </a:pPr>
            <a:r>
              <a:rPr lang="pt-PT" sz="2000" dirty="0">
                <a:ea typeface="+mn-lt"/>
                <a:cs typeface="+mn-lt"/>
              </a:rPr>
              <a:t>Como a maioria das operações de corda requer árvores balanceadas, a árvore pode precisar ser reequilibrada após a concatenação.</a:t>
            </a:r>
            <a:endParaRPr lang="pt-PT" dirty="0"/>
          </a:p>
          <a:p>
            <a:pPr marL="0" indent="0" algn="just">
              <a:buNone/>
            </a:pPr>
            <a:endParaRPr lang="pt-PT" sz="2000" dirty="0">
              <a:cs typeface="Calibri"/>
            </a:endParaRPr>
          </a:p>
        </p:txBody>
      </p:sp>
      <p:pic>
        <p:nvPicPr>
          <p:cNvPr id="3" name="Imagem 3">
            <a:extLst>
              <a:ext uri="{FF2B5EF4-FFF2-40B4-BE49-F238E27FC236}">
                <a16:creationId xmlns:a16="http://schemas.microsoft.com/office/drawing/2014/main" id="{74EF7157-7F8E-09A0-8FE6-0F977D413DCF}"/>
              </a:ext>
            </a:extLst>
          </p:cNvPr>
          <p:cNvPicPr>
            <a:picLocks noChangeAspect="1"/>
          </p:cNvPicPr>
          <p:nvPr/>
        </p:nvPicPr>
        <p:blipFill>
          <a:blip r:embed="rId3"/>
          <a:stretch>
            <a:fillRect/>
          </a:stretch>
        </p:blipFill>
        <p:spPr>
          <a:xfrm>
            <a:off x="7567059" y="3318531"/>
            <a:ext cx="4244329" cy="3357008"/>
          </a:xfrm>
          <a:prstGeom prst="rect">
            <a:avLst/>
          </a:prstGeom>
        </p:spPr>
      </p:pic>
      <p:sp>
        <p:nvSpPr>
          <p:cNvPr id="4" name="CaixaDeTexto 3">
            <a:extLst>
              <a:ext uri="{FF2B5EF4-FFF2-40B4-BE49-F238E27FC236}">
                <a16:creationId xmlns:a16="http://schemas.microsoft.com/office/drawing/2014/main" id="{0DD37C46-E777-FDC1-2C51-A635AE70B148}"/>
              </a:ext>
            </a:extLst>
          </p:cNvPr>
          <p:cNvSpPr txBox="1"/>
          <p:nvPr/>
        </p:nvSpPr>
        <p:spPr>
          <a:xfrm>
            <a:off x="-3" y="6488668"/>
            <a:ext cx="4118948" cy="369332"/>
          </a:xfrm>
          <a:prstGeom prst="rect">
            <a:avLst/>
          </a:prstGeom>
          <a:noFill/>
        </p:spPr>
        <p:txBody>
          <a:bodyPr wrap="none" rtlCol="0">
            <a:spAutoFit/>
          </a:bodyPr>
          <a:lstStyle/>
          <a:p>
            <a:r>
              <a:rPr lang="pt-PT"/>
              <a:t>Complexidade temporal: O(log N) ou O(N)</a:t>
            </a:r>
          </a:p>
        </p:txBody>
      </p:sp>
    </p:spTree>
    <p:extLst>
      <p:ext uri="{BB962C8B-B14F-4D97-AF65-F5344CB8AC3E}">
        <p14:creationId xmlns:p14="http://schemas.microsoft.com/office/powerpoint/2010/main" val="25688612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286000" y="859632"/>
            <a:ext cx="8486775" cy="1325563"/>
          </a:xfrm>
        </p:spPr>
        <p:txBody>
          <a:bodyPr>
            <a:normAutofit/>
          </a:bodyPr>
          <a:lstStyle/>
          <a:p>
            <a:r>
              <a:rPr lang="pt-PT" sz="4400">
                <a:latin typeface="Barlow Light"/>
                <a:cs typeface="Calibri"/>
              </a:rPr>
              <a:t>Divisão</a:t>
            </a:r>
            <a:endParaRPr lang="pt-PT">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566985" y="2448321"/>
            <a:ext cx="8205790" cy="3645297"/>
          </a:xfrm>
        </p:spPr>
        <p:txBody>
          <a:bodyPr vert="horz" lIns="91440" tIns="45720" rIns="91440" bIns="45720" rtlCol="0" anchor="t">
            <a:normAutofit/>
          </a:bodyPr>
          <a:lstStyle/>
          <a:p>
            <a:pPr marL="0" indent="0" algn="just">
              <a:buNone/>
            </a:pPr>
            <a:r>
              <a:rPr lang="pt-PT" sz="2000" dirty="0"/>
              <a:t>Numa estrutura de dados do tipo </a:t>
            </a:r>
            <a:r>
              <a:rPr lang="pt-PT" sz="2000" i="1" dirty="0" err="1"/>
              <a:t>Rope</a:t>
            </a:r>
            <a:r>
              <a:rPr lang="pt-PT" sz="2000" dirty="0"/>
              <a:t> quando pretendemos separar uma </a:t>
            </a:r>
            <a:r>
              <a:rPr lang="pt-PT" sz="2000" i="1" dirty="0" err="1"/>
              <a:t>String</a:t>
            </a:r>
            <a:r>
              <a:rPr lang="pt-PT" sz="2000" dirty="0"/>
              <a:t> num determinado ponto i, temos de ter em consideração dois casos principais:</a:t>
            </a:r>
          </a:p>
          <a:p>
            <a:pPr marL="914400" lvl="1" indent="-457200" algn="just">
              <a:buFont typeface="+mj-lt"/>
              <a:buAutoNum type="arabicPeriod"/>
            </a:pPr>
            <a:r>
              <a:rPr lang="pt-PT" sz="1800" dirty="0">
                <a:cs typeface="Calibri"/>
              </a:rPr>
              <a:t>O ponto de divisão é o último caracter de um nó folha</a:t>
            </a:r>
          </a:p>
          <a:p>
            <a:pPr marL="914400" lvl="1" indent="-457200" algn="just">
              <a:buFont typeface="+mj-lt"/>
              <a:buAutoNum type="arabicPeriod"/>
            </a:pPr>
            <a:r>
              <a:rPr lang="pt-PT" sz="1800" dirty="0">
                <a:cs typeface="Calibri"/>
              </a:rPr>
              <a:t>O ponto de divisão é um caracter do meio de um nó folha</a:t>
            </a:r>
            <a:br>
              <a:rPr lang="pt-PT" sz="1800" dirty="0">
                <a:cs typeface="Calibri"/>
              </a:rPr>
            </a:br>
            <a:endParaRPr lang="pt-PT" sz="1800" dirty="0">
              <a:cs typeface="Calibri"/>
            </a:endParaRPr>
          </a:p>
          <a:p>
            <a:pPr marL="0" indent="0" algn="just">
              <a:buNone/>
            </a:pPr>
            <a:r>
              <a:rPr lang="pt-PT" sz="2200" dirty="0">
                <a:cs typeface="Calibri"/>
              </a:rPr>
              <a:t>No segundo caso podemos simplificar dividindo o nó folha em dois e criar um novo nó pai para estes nós folhas.</a:t>
            </a:r>
          </a:p>
        </p:txBody>
      </p:sp>
      <p:sp>
        <p:nvSpPr>
          <p:cNvPr id="4" name="CaixaDeTexto 3">
            <a:extLst>
              <a:ext uri="{FF2B5EF4-FFF2-40B4-BE49-F238E27FC236}">
                <a16:creationId xmlns:a16="http://schemas.microsoft.com/office/drawing/2014/main" id="{DFCD3C9E-1438-4E51-D43E-48312FDD97CF}"/>
              </a:ext>
            </a:extLst>
          </p:cNvPr>
          <p:cNvSpPr txBox="1"/>
          <p:nvPr/>
        </p:nvSpPr>
        <p:spPr>
          <a:xfrm>
            <a:off x="-3" y="6488668"/>
            <a:ext cx="3327065" cy="369332"/>
          </a:xfrm>
          <a:prstGeom prst="rect">
            <a:avLst/>
          </a:prstGeom>
          <a:noFill/>
        </p:spPr>
        <p:txBody>
          <a:bodyPr wrap="none" rtlCol="0">
            <a:spAutoFit/>
          </a:bodyPr>
          <a:lstStyle/>
          <a:p>
            <a:r>
              <a:rPr lang="pt-PT"/>
              <a:t>Complexidade temporal: O(log N)</a:t>
            </a:r>
          </a:p>
        </p:txBody>
      </p:sp>
    </p:spTree>
    <p:extLst>
      <p:ext uri="{BB962C8B-B14F-4D97-AF65-F5344CB8AC3E}">
        <p14:creationId xmlns:p14="http://schemas.microsoft.com/office/powerpoint/2010/main" val="167215498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21601123FEFD4498BD5A770826677F" ma:contentTypeVersion="2" ma:contentTypeDescription="Create a new document." ma:contentTypeScope="" ma:versionID="1b809223562b862db25038e280e8556e">
  <xsd:schema xmlns:xsd="http://www.w3.org/2001/XMLSchema" xmlns:xs="http://www.w3.org/2001/XMLSchema" xmlns:p="http://schemas.microsoft.com/office/2006/metadata/properties" xmlns:ns3="c7357705-63b0-42a7-82c6-c354ad317b8e" targetNamespace="http://schemas.microsoft.com/office/2006/metadata/properties" ma:root="true" ma:fieldsID="55361058ae2a3f99fd3a814ca9bb4672" ns3:_="">
    <xsd:import namespace="c7357705-63b0-42a7-82c6-c354ad317b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357705-63b0-42a7-82c6-c354ad317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B2809C-11F2-408E-9821-E5C4CA0AAAC0}">
  <ds:schemaRefs>
    <ds:schemaRef ds:uri="http://schemas.microsoft.com/sharepoint/v3/contenttype/forms"/>
  </ds:schemaRefs>
</ds:datastoreItem>
</file>

<file path=customXml/itemProps2.xml><?xml version="1.0" encoding="utf-8"?>
<ds:datastoreItem xmlns:ds="http://schemas.openxmlformats.org/officeDocument/2006/customXml" ds:itemID="{E4A587A2-47B7-4023-A4CC-3B2C7F86E50B}">
  <ds:schemaRefs>
    <ds:schemaRef ds:uri="c7357705-63b0-42a7-82c6-c354ad317b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3719B68-7186-4B37-A436-5B1C7B69DED9}">
  <ds:schemaRefs>
    <ds:schemaRef ds:uri="c7357705-63b0-42a7-82c6-c354ad317b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72</TotalTime>
  <Words>1191</Words>
  <Application>Microsoft Office PowerPoint</Application>
  <PresentationFormat>Ecrã Panorâmico</PresentationFormat>
  <Paragraphs>138</Paragraphs>
  <Slides>33</Slides>
  <Notes>2</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33</vt:i4>
      </vt:variant>
    </vt:vector>
  </HeadingPairs>
  <TitlesOfParts>
    <vt:vector size="40" baseType="lpstr">
      <vt:lpstr>Arial</vt:lpstr>
      <vt:lpstr>Barlow Light</vt:lpstr>
      <vt:lpstr>Calibri</vt:lpstr>
      <vt:lpstr>Calibri Light</vt:lpstr>
      <vt:lpstr>source-serif-pro</vt:lpstr>
      <vt:lpstr>urw-din</vt:lpstr>
      <vt:lpstr>Office Theme</vt:lpstr>
      <vt:lpstr>Rope  (Estrutura de Dados) </vt:lpstr>
      <vt:lpstr>Apresentação do PowerPoint</vt:lpstr>
      <vt:lpstr>Apresentação do PowerPoint</vt:lpstr>
      <vt:lpstr>Apresentação do PowerPoint</vt:lpstr>
      <vt:lpstr>Apresentação do PowerPoint</vt:lpstr>
      <vt:lpstr>Apresentação do PowerPoint</vt:lpstr>
      <vt:lpstr>Pesquisa</vt:lpstr>
      <vt:lpstr>Concatenação</vt:lpstr>
      <vt:lpstr>Divisão</vt:lpstr>
      <vt:lpstr>Divisão - último caracter </vt:lpstr>
      <vt:lpstr>Divisão - último caracter </vt:lpstr>
      <vt:lpstr>Divisão - último caracter </vt:lpstr>
      <vt:lpstr>Divisão - caracter do meio</vt:lpstr>
      <vt:lpstr>Divisão - caracter do meio</vt:lpstr>
      <vt:lpstr>Divisão - caracter do meio</vt:lpstr>
      <vt:lpstr>Divisão - caracter do meio</vt:lpstr>
      <vt:lpstr>Inserção</vt:lpstr>
      <vt:lpstr>Inserção</vt:lpstr>
      <vt:lpstr>Inserção</vt:lpstr>
      <vt:lpstr>Inserção</vt:lpstr>
      <vt:lpstr>Inserção</vt:lpstr>
      <vt:lpstr>Inserção</vt:lpstr>
      <vt:lpstr>Exclusão</vt:lpstr>
      <vt:lpstr>Apresentação do PowerPoint</vt:lpstr>
      <vt:lpstr>Apresentação do PowerPoint</vt:lpstr>
      <vt:lpstr>Apresentação do PowerPoint</vt:lpstr>
      <vt:lpstr>Apresentação do PowerPoint</vt:lpstr>
      <vt:lpstr>Report</vt:lpstr>
      <vt:lpstr>Apresentação do PowerPoint</vt:lpstr>
      <vt:lpstr>Reequilibrar</vt:lpstr>
      <vt:lpstr>Reequilibrar</vt:lpstr>
      <vt:lpstr>Reequilibrar</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Rope  (Estrutura de dados)</dc:title>
  <dc:creator>Beatriz Isabel Inácio Maia</dc:creator>
  <cp:lastModifiedBy>Pedro Morais</cp:lastModifiedBy>
  <cp:revision>2</cp:revision>
  <dcterms:created xsi:type="dcterms:W3CDTF">2022-12-09T01:26:09Z</dcterms:created>
  <dcterms:modified xsi:type="dcterms:W3CDTF">2023-01-01T22:27:22Z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0x0101001621601123FEFD4498BD5A770826677F</vt:lpwstr>
  </property>
</Properties>
</file>