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9A45-5CEF-4CA9-BEA0-54484C73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EA34C-B1AA-4FCB-9B40-1BA16634B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A203CB-9D33-4BFB-B6CE-A517AA85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1F95A5-01BE-427D-806A-C6C2F71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8A1241-83B1-477E-A623-03C7AC27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7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3E812-25D7-4464-8290-26E1B57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6434C-FE2D-48A0-BB67-0B4D068A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0CF155-4F0A-45C7-B924-5298E66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60F4EE-F886-4035-BB41-24C72A4B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4A88-CA59-4669-B3C4-2E32D58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F9C3A4-94AD-47FA-8E99-7E1E038E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D56EB87-F51F-4349-A0B1-DBB7734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8C987-01DB-4EFB-BB68-3550227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30552-1C5D-4B17-AC36-122D4E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355E64-05BA-426A-A80D-AB60551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7273-E6FD-469F-89A8-762CC795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B2B806-75BE-4DB7-8AF0-91588C80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10586-6BAE-4367-A63F-63967FB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643E87-A7C1-474D-BE0C-DDC85E7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626AB-6496-499D-A3EE-3FD87C21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40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A16FE-2124-4AA5-A561-F0027D66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34C559-214B-452E-9437-072BC34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BB5BD2-598F-4430-996B-8FB4B606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A8C962-2331-45AF-A887-394570E7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D5941F-8121-40B2-BE25-475A6A1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9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598-8813-4FBB-B0C9-CCFCC61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6AF4D9-F702-4C7B-8F35-E1402851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87182A7-7C0D-4CFE-8144-5952C013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AE22EA-5A3A-417A-9E73-57CFE1C4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FC64B1-94D1-45A1-876F-B28262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E502D3-E406-4E59-9152-B263751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1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437F-AEBC-43F1-A28A-94D72A9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7422-AF8A-41FB-BCA0-912BB2F4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7C53FF-8B99-4494-9514-CDDA0545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60B9BC2-B0CC-43FA-937F-716DB6254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21DAEF-2641-4920-9DF3-0F9A5C44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070E84C-8021-47B6-9741-6165182B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E229EEE-255D-4E6F-A329-CFEBE086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9B1FF1F-2821-41BE-95A9-65BB1FE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73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E819-844F-4BFC-9E02-D7C44E7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9ECA3-D38C-4D45-87B3-37A77316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08E209-6516-454A-8768-181CCC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C9701-6EE3-4FEB-9A01-9B5D27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C5804B-A543-4F0B-9200-8C41E311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BDCB4ED-5E4B-48F5-85C1-193F0968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ED7904-24C4-40CC-82A7-14457356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85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9DD09-DB74-4C8B-A725-5D69D1F9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C3CCE-DA5F-4D27-9254-04CA9869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194632-5B4D-4A22-8AB2-CB10499C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7A2952-4836-470F-8A0E-EFADC29E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9F07A5-7ACC-4EEA-B5D4-B4FB6CB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302550-F5FE-40D4-972F-584B301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3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14EC-F458-4726-B1CF-C52F7AA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6A15CC8-2066-4568-AC91-6BE92F870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6CA9A-C397-46DB-9F66-C72BB28A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603EE1-8E22-476A-A085-9A86BFF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173EF3-66B8-4F1A-8FAF-9A0BB31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0BC86-D1C0-4AA9-A9C2-7F1A498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69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AE2748-4468-4C9F-9D9B-D889F9A5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821F19-F763-4653-BF56-35DFEE2E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A38487-9238-44B9-AA09-10E3922D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390F-521F-40ED-9D3B-4287339B36CD}" type="datetimeFigureOut">
              <a:rPr lang="pt-PT" smtClean="0"/>
              <a:t>03/04/2021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70C92-93B5-4DD1-953C-D81DCE23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82A878-0ABF-46D2-A3B7-02D74DC6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E897-3C8A-4983-9A61-08FD22FAE7E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1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idea/download/#section=windows" TargetMode="External"/><Relationship Id="rId3" Type="http://schemas.openxmlformats.org/officeDocument/2006/relationships/hyperlink" Target="https://levelsolved.com/ball-sort-puzzle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hyperlink" Target="https://play.google.com/store/apps/details?id=com.GMA.Ball.Sort.Puzzle&amp;hl=en&amp;gl=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xlwt/" TargetMode="External"/><Relationship Id="rId5" Type="http://schemas.openxmlformats.org/officeDocument/2006/relationships/hyperlink" Target="https://www.pygame.org/wiki/GettingStarted" TargetMode="External"/><Relationship Id="rId4" Type="http://schemas.openxmlformats.org/officeDocument/2006/relationships/hyperlink" Target="https://www.python.org/downloads/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wiki/GettingStarted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-batalhao-a/IART/tree/master/Project1" TargetMode="External"/><Relationship Id="rId5" Type="http://schemas.openxmlformats.org/officeDocument/2006/relationships/hyperlink" Target="https://www.jetbrains.com/idea/download/#section=windows" TargetMode="External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2A9D-E4FF-44BF-9132-239A03F8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75"/>
            <a:ext cx="9144000" cy="91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Ball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Sort</a:t>
            </a:r>
            <a:r>
              <a:rPr lang="pt-PT" dirty="0">
                <a:solidFill>
                  <a:schemeClr val="bg1"/>
                </a:solidFill>
                <a:ea typeface="Roboto" pitchFamily="2" charset="0"/>
                <a:cs typeface="Calibri" panose="020F0502020204030204" pitchFamily="34" charset="0"/>
              </a:rPr>
              <a:t> Puzzle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20EF89-29B0-4467-A53A-AECC2AC4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7728"/>
            <a:ext cx="9144000" cy="12573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Gonçalo Alves – up201806451</a:t>
            </a:r>
            <a:br>
              <a:rPr lang="pt-PT" dirty="0">
                <a:solidFill>
                  <a:schemeClr val="bg1"/>
                </a:solidFill>
                <a:ea typeface="Roboto" pitchFamily="2" charset="0"/>
              </a:rPr>
            </a:b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Gustavo Mendes – up201806078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PT" dirty="0">
                <a:solidFill>
                  <a:schemeClr val="bg1"/>
                </a:solidFill>
                <a:ea typeface="Roboto" pitchFamily="2" charset="0"/>
              </a:rPr>
              <a:t>Pedro Seixas – up201806227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116CBC8-9D3A-453B-8707-1F45A1AAB814}"/>
              </a:ext>
            </a:extLst>
          </p:cNvPr>
          <p:cNvSpPr txBox="1">
            <a:spLocks/>
          </p:cNvSpPr>
          <p:nvPr/>
        </p:nvSpPr>
        <p:spPr>
          <a:xfrm>
            <a:off x="1524000" y="2031138"/>
            <a:ext cx="9144000" cy="60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ea typeface="Roboto" pitchFamily="2" charset="0"/>
              </a:rPr>
              <a:t>Heuristic Search Methods for One Player Solitaire Games</a:t>
            </a:r>
            <a:endParaRPr lang="pt-PT" sz="2800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AF644-4635-4624-BA14-F5598707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3263"/>
            <a:ext cx="4248150" cy="1666229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15BC453-77C2-48CD-9F0C-C44EF75D4669}"/>
              </a:ext>
            </a:extLst>
          </p:cNvPr>
          <p:cNvSpPr txBox="1">
            <a:spLocks/>
          </p:cNvSpPr>
          <p:nvPr/>
        </p:nvSpPr>
        <p:spPr>
          <a:xfrm>
            <a:off x="1524000" y="3094118"/>
            <a:ext cx="9144000" cy="101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ea typeface="Roboto" pitchFamily="2" charset="0"/>
              </a:rPr>
              <a:t>Artificial Intelligence</a:t>
            </a:r>
          </a:p>
          <a:p>
            <a:r>
              <a:rPr lang="en-US" sz="2000" dirty="0">
                <a:solidFill>
                  <a:schemeClr val="bg1"/>
                </a:solidFill>
                <a:ea typeface="Roboto" pitchFamily="2" charset="0"/>
              </a:rPr>
              <a:t>Master in Informatics and Computing Engineering</a:t>
            </a:r>
            <a:endParaRPr lang="pt-PT" sz="2000" dirty="0">
              <a:solidFill>
                <a:schemeClr val="bg1"/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72918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in </a:t>
            </a:r>
            <a:r>
              <a:rPr lang="pt-PT" sz="2200" dirty="0" err="1">
                <a:ea typeface="Roboto" pitchFamily="2" charset="0"/>
              </a:rPr>
              <a:t>terms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of</a:t>
            </a:r>
            <a:r>
              <a:rPr lang="pt-PT" sz="2200" dirty="0">
                <a:ea typeface="Roboto" pitchFamily="2" charset="0"/>
              </a:rPr>
              <a:t> time, </a:t>
            </a:r>
            <a:r>
              <a:rPr lang="pt-PT" sz="2200" dirty="0" err="1">
                <a:ea typeface="Roboto" pitchFamily="2" charset="0"/>
              </a:rPr>
              <a:t>but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surprisingly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also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least</a:t>
            </a:r>
            <a:r>
              <a:rPr lang="pt-PT" sz="2200" dirty="0">
                <a:ea typeface="Roboto" pitchFamily="2" charset="0"/>
              </a:rPr>
              <a:t> nodes,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overall</a:t>
            </a:r>
            <a:r>
              <a:rPr lang="pt-PT" sz="2200" dirty="0">
                <a:ea typeface="Roboto" pitchFamily="2" charset="0"/>
              </a:rPr>
              <a:t>, for non-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>
                <a:ea typeface="Roboto" pitchFamily="2" charset="0"/>
              </a:rPr>
              <a:t>For </a:t>
            </a:r>
            <a:r>
              <a:rPr lang="pt-PT" sz="2200" dirty="0" err="1">
                <a:ea typeface="Roboto" pitchFamily="2" charset="0"/>
              </a:rPr>
              <a:t>optimal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, as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, A*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performing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both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ends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Between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Wrong</a:t>
            </a:r>
            <a:r>
              <a:rPr lang="pt-PT" sz="2200" dirty="0">
                <a:ea typeface="Roboto" pitchFamily="2" charset="0"/>
              </a:rPr>
              <a:t> Color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one</a:t>
            </a:r>
            <a:r>
              <a:rPr lang="pt-PT" sz="2200" dirty="0">
                <a:ea typeface="Roboto" pitchFamily="2" charset="0"/>
              </a:rPr>
              <a:t>. </a:t>
            </a:r>
            <a:r>
              <a:rPr lang="pt-PT" sz="2200" dirty="0" err="1">
                <a:ea typeface="Roboto" pitchFamily="2" charset="0"/>
              </a:rPr>
              <a:t>Minimum</a:t>
            </a:r>
            <a:r>
              <a:rPr lang="pt-PT" sz="2200" dirty="0">
                <a:ea typeface="Roboto" pitchFamily="2" charset="0"/>
              </a:rPr>
              <a:t> Moves </a:t>
            </a:r>
            <a:r>
              <a:rPr lang="pt-PT" sz="2200" dirty="0" err="1">
                <a:ea typeface="Roboto" pitchFamily="2" charset="0"/>
              </a:rPr>
              <a:t>is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better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suited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small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solutions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when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puzzle </a:t>
            </a:r>
            <a:r>
              <a:rPr lang="pt-PT" sz="2200" dirty="0" err="1">
                <a:ea typeface="Roboto" pitchFamily="2" charset="0"/>
              </a:rPr>
              <a:t>is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almost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finished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Unfortunately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after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analyzing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our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third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found</a:t>
            </a:r>
            <a:r>
              <a:rPr lang="pt-PT" sz="2200" dirty="0">
                <a:ea typeface="Roboto" pitchFamily="2" charset="0"/>
              </a:rPr>
              <a:t> out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admissible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overestimating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cost</a:t>
            </a:r>
            <a:r>
              <a:rPr lang="pt-PT" sz="2200" dirty="0">
                <a:ea typeface="Roboto" pitchFamily="2" charset="0"/>
              </a:rPr>
              <a:t>. As </a:t>
            </a:r>
            <a:r>
              <a:rPr lang="pt-PT" sz="2200" dirty="0" err="1">
                <a:ea typeface="Roboto" pitchFamily="2" charset="0"/>
              </a:rPr>
              <a:t>such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its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results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were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included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but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code</a:t>
            </a:r>
            <a:r>
              <a:rPr lang="pt-PT" sz="2200" dirty="0">
                <a:ea typeface="Roboto" pitchFamily="2" charset="0"/>
              </a:rPr>
              <a:t> can </a:t>
            </a:r>
            <a:r>
              <a:rPr lang="pt-PT" sz="2200" dirty="0" err="1">
                <a:ea typeface="Roboto" pitchFamily="2" charset="0"/>
              </a:rPr>
              <a:t>still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found</a:t>
            </a:r>
            <a:r>
              <a:rPr lang="pt-PT" sz="2200" dirty="0">
                <a:ea typeface="Roboto" pitchFamily="2" charset="0"/>
              </a:rPr>
              <a:t> in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graph.py file.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Conclusions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AF09F9-BF23-453E-83D2-7024226230EC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ea typeface="Roboto" pitchFamily="2" charset="0"/>
              </a:rPr>
              <a:t>References and Materials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199C8-35AE-4B8E-8063-92DCA89C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585669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2"/>
              </a:rPr>
              <a:t>Link to the Google Play page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  <a:hlinkClick r:id="rId3"/>
              </a:rPr>
              <a:t>Link of all existing levels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the curricular </a:t>
            </a:r>
            <a:r>
              <a:rPr lang="pt-PT" sz="2400" dirty="0" err="1">
                <a:ea typeface="Roboto" pitchFamily="2" charset="0"/>
              </a:rPr>
              <a:t>unit’s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presentations</a:t>
            </a:r>
            <a:r>
              <a:rPr lang="pt-PT" sz="2400" dirty="0">
                <a:ea typeface="Roboto" pitchFamily="2" charset="0"/>
              </a:rPr>
              <a:t> to </a:t>
            </a:r>
            <a:r>
              <a:rPr lang="pt-PT" sz="2400" dirty="0" err="1">
                <a:ea typeface="Roboto" pitchFamily="2" charset="0"/>
              </a:rPr>
              <a:t>guide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implementation</a:t>
            </a:r>
            <a:r>
              <a:rPr lang="pt-PT" sz="2400" dirty="0">
                <a:ea typeface="Roboto" pitchFamily="2" charset="0"/>
              </a:rPr>
              <a:t> of the </a:t>
            </a:r>
            <a:r>
              <a:rPr lang="pt-PT" sz="2400" dirty="0" err="1">
                <a:ea typeface="Roboto" pitchFamily="2" charset="0"/>
              </a:rPr>
              <a:t>various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4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5"/>
              </a:rPr>
              <a:t>pygame</a:t>
            </a:r>
            <a:r>
              <a:rPr lang="pt-PT" sz="2400" dirty="0">
                <a:ea typeface="Roboto" pitchFamily="2" charset="0"/>
              </a:rPr>
              <a:t> package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xltw</a:t>
            </a:r>
            <a:r>
              <a:rPr lang="pt-PT" sz="2400" dirty="0">
                <a:ea typeface="Roboto" pitchFamily="2" charset="0"/>
              </a:rPr>
              <a:t> for </a:t>
            </a:r>
            <a:r>
              <a:rPr lang="pt-PT" sz="2400" dirty="0" err="1">
                <a:ea typeface="Roboto" pitchFamily="2" charset="0"/>
              </a:rPr>
              <a:t>spreadsheet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generation</a:t>
            </a:r>
            <a:r>
              <a:rPr lang="pt-PT" sz="2400" dirty="0">
                <a:ea typeface="Roboto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  <a:hlinkClick r:id="rId7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8"/>
              </a:rPr>
              <a:t>IntelliJ</a:t>
            </a:r>
            <a:endParaRPr lang="pt-PT" sz="24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3EB955-CDDE-4F26-B57C-9942ACF77828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D10940-CFB7-4EB0-958C-89E561785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6984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ea typeface="Roboto" pitchFamily="2" charset="0"/>
              </a:rPr>
              <a:t>The objective of the Ball Sort Puzzle is to sort the colored balls in the tubes until all balls with the same color stay in the same tube.</a:t>
            </a:r>
          </a:p>
          <a:p>
            <a:pPr marL="0" indent="0">
              <a:buNone/>
            </a:pP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only move a ball at the top of a tube to: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 empty tube;</a:t>
            </a: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	- another tube that has a ball with the same 	color on top and has enough 	space;</a:t>
            </a:r>
            <a:br>
              <a:rPr lang="en-US" sz="2400" dirty="0"/>
            </a:br>
            <a:endParaRPr lang="en-US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en-US" sz="2400" dirty="0">
                <a:ea typeface="Roboto" pitchFamily="2" charset="0"/>
              </a:rPr>
              <a:t>The player can also undo his moves if he finds himself without moves.</a:t>
            </a:r>
            <a:br>
              <a:rPr lang="en-US" dirty="0">
                <a:ea typeface="Roboto" pitchFamily="2" charset="0"/>
              </a:rPr>
            </a:br>
            <a:endParaRPr lang="pt-PT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38" y="1455528"/>
            <a:ext cx="2719779" cy="39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957CF5E-39A9-419D-B5BF-B27642F2C449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ea typeface="Roboto" pitchFamily="2" charset="0"/>
              </a:rPr>
              <a:t>Formulation of the problem as a search problem</a:t>
            </a:r>
            <a:endParaRPr lang="pt-PT" sz="4100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856967-0835-4C72-BCDE-99692129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3314616"/>
            <a:ext cx="5057274" cy="3151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Initial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doesn’t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Objective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- 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,…], </a:t>
            </a:r>
            <a:r>
              <a:rPr lang="pt-PT" sz="2400" dirty="0" err="1">
                <a:ea typeface="Roboto" pitchFamily="2" charset="0"/>
              </a:rPr>
              <a:t>where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every</a:t>
            </a:r>
            <a:r>
              <a:rPr lang="pt-PT" sz="2400" dirty="0">
                <a:ea typeface="Roboto" pitchFamily="2" charset="0"/>
              </a:rPr>
              <a:t> Tube </a:t>
            </a:r>
            <a:r>
              <a:rPr lang="pt-PT" sz="2400" dirty="0" err="1">
                <a:ea typeface="Roboto" pitchFamily="2" charset="0"/>
              </a:rPr>
              <a:t>either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contains</a:t>
            </a:r>
            <a:r>
              <a:rPr lang="pt-PT" sz="2400" dirty="0">
                <a:ea typeface="Roboto" pitchFamily="2" charset="0"/>
              </a:rPr>
              <a:t> 4 </a:t>
            </a:r>
            <a:r>
              <a:rPr lang="pt-PT" sz="2400" dirty="0" err="1">
                <a:ea typeface="Roboto" pitchFamily="2" charset="0"/>
              </a:rPr>
              <a:t>equal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empty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076F9C3-FC26-4884-88F2-FB9FB01EF566}"/>
              </a:ext>
            </a:extLst>
          </p:cNvPr>
          <p:cNvSpPr txBox="1">
            <a:spLocks/>
          </p:cNvSpPr>
          <p:nvPr/>
        </p:nvSpPr>
        <p:spPr>
          <a:xfrm>
            <a:off x="559716" y="1502111"/>
            <a:ext cx="5057274" cy="1774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State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Representation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-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: [1..n] (n =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colors</a:t>
            </a:r>
            <a:r>
              <a:rPr lang="pt-PT" sz="2400" dirty="0">
                <a:ea typeface="Roboto" pitchFamily="2" charset="0"/>
              </a:rPr>
              <a:t>)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Tube: [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] </a:t>
            </a:r>
            <a:r>
              <a:rPr lang="pt-PT" sz="2400" dirty="0" err="1">
                <a:ea typeface="Roboto" pitchFamily="2" charset="0"/>
              </a:rPr>
              <a:t>or</a:t>
            </a:r>
            <a:r>
              <a:rPr lang="pt-PT" sz="2400" dirty="0">
                <a:ea typeface="Roboto" pitchFamily="2" charset="0"/>
              </a:rPr>
              <a:t> []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Game: [</a:t>
            </a:r>
            <a:r>
              <a:rPr lang="pt-PT" sz="2400" dirty="0" err="1">
                <a:ea typeface="Roboto" pitchFamily="2" charset="0"/>
              </a:rPr>
              <a:t>Tube,Tube</a:t>
            </a:r>
            <a:r>
              <a:rPr lang="pt-PT" sz="2400" dirty="0">
                <a:ea typeface="Roboto" pitchFamily="2" charset="0"/>
              </a:rPr>
              <a:t>,…]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F8D78D-9001-435D-81BA-B30FE26B6165}"/>
              </a:ext>
            </a:extLst>
          </p:cNvPr>
          <p:cNvSpPr txBox="1">
            <a:spLocks/>
          </p:cNvSpPr>
          <p:nvPr/>
        </p:nvSpPr>
        <p:spPr>
          <a:xfrm>
            <a:off x="5682916" y="4121399"/>
            <a:ext cx="4231105" cy="18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45447A1-3DB5-46F3-957C-57C608563E2D}"/>
              </a:ext>
            </a:extLst>
          </p:cNvPr>
          <p:cNvSpPr txBox="1">
            <a:spLocks/>
          </p:cNvSpPr>
          <p:nvPr/>
        </p:nvSpPr>
        <p:spPr>
          <a:xfrm>
            <a:off x="5616990" y="1502111"/>
            <a:ext cx="5458326" cy="492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 err="1">
                <a:ea typeface="Roboto" pitchFamily="2" charset="0"/>
              </a:rPr>
              <a:t>Operators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Move(X,Y):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PreCond</a:t>
            </a:r>
            <a:r>
              <a:rPr lang="pt-PT" dirty="0">
                <a:ea typeface="Roboto" pitchFamily="2" charset="0"/>
              </a:rPr>
              <a:t>: Tube Y must </a:t>
            </a:r>
            <a:r>
              <a:rPr lang="pt-PT" dirty="0" err="1">
                <a:ea typeface="Roboto" pitchFamily="2" charset="0"/>
              </a:rPr>
              <a:t>be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empty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or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have</a:t>
            </a:r>
            <a:r>
              <a:rPr lang="pt-PT" dirty="0">
                <a:ea typeface="Roboto" pitchFamily="2" charset="0"/>
              </a:rPr>
              <a:t> a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top, </a:t>
            </a:r>
            <a:r>
              <a:rPr lang="pt-PT" dirty="0" err="1">
                <a:ea typeface="Roboto" pitchFamily="2" charset="0"/>
              </a:rPr>
              <a:t>just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like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one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that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moved</a:t>
            </a:r>
            <a:endParaRPr lang="pt-PT" dirty="0">
              <a:ea typeface="Roboto" pitchFamily="2" charset="0"/>
            </a:endParaRPr>
          </a:p>
          <a:p>
            <a:pPr lvl="1">
              <a:buFontTx/>
              <a:buChar char="-"/>
            </a:pPr>
            <a:r>
              <a:rPr lang="pt-PT" dirty="0">
                <a:ea typeface="Roboto" pitchFamily="2" charset="0"/>
              </a:rPr>
              <a:t>Effect: move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from</a:t>
            </a:r>
            <a:r>
              <a:rPr lang="pt-PT" dirty="0">
                <a:ea typeface="Roboto" pitchFamily="2" charset="0"/>
              </a:rPr>
              <a:t> Tube X to Tube Y</a:t>
            </a:r>
          </a:p>
          <a:p>
            <a:pPr lvl="1">
              <a:buFontTx/>
              <a:buChar char="-"/>
            </a:pPr>
            <a:r>
              <a:rPr lang="pt-PT" dirty="0" err="1">
                <a:ea typeface="Roboto" pitchFamily="2" charset="0"/>
              </a:rPr>
              <a:t>Cost</a:t>
            </a:r>
            <a:r>
              <a:rPr lang="pt-PT" dirty="0">
                <a:ea typeface="Roboto" pitchFamily="2" charset="0"/>
              </a:rPr>
              <a:t>: 1 </a:t>
            </a:r>
            <a:r>
              <a:rPr lang="pt-PT" dirty="0" err="1">
                <a:ea typeface="Roboto" pitchFamily="2" charset="0"/>
              </a:rPr>
              <a:t>is</a:t>
            </a:r>
            <a:r>
              <a:rPr lang="pt-PT" dirty="0">
                <a:ea typeface="Roboto" pitchFamily="2" charset="0"/>
              </a:rPr>
              <a:t> the general case, </a:t>
            </a:r>
            <a:r>
              <a:rPr lang="pt-PT" dirty="0" err="1">
                <a:ea typeface="Roboto" pitchFamily="2" charset="0"/>
              </a:rPr>
              <a:t>it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represents</a:t>
            </a:r>
            <a:r>
              <a:rPr lang="pt-PT" dirty="0">
                <a:ea typeface="Roboto" pitchFamily="2" charset="0"/>
              </a:rPr>
              <a:t> a move; C2, </a:t>
            </a:r>
            <a:r>
              <a:rPr lang="pt-PT" dirty="0" err="1">
                <a:ea typeface="Roboto" pitchFamily="2" charset="0"/>
              </a:rPr>
              <a:t>evaluation</a:t>
            </a:r>
            <a:r>
              <a:rPr lang="pt-PT" dirty="0">
                <a:ea typeface="Roboto" pitchFamily="2" charset="0"/>
              </a:rPr>
              <a:t> of the </a:t>
            </a:r>
            <a:r>
              <a:rPr lang="pt-PT" dirty="0" err="1">
                <a:ea typeface="Roboto" pitchFamily="2" charset="0"/>
              </a:rPr>
              <a:t>number</a:t>
            </a:r>
            <a:r>
              <a:rPr lang="pt-PT" dirty="0">
                <a:ea typeface="Roboto" pitchFamily="2" charset="0"/>
              </a:rPr>
              <a:t> of </a:t>
            </a:r>
            <a:r>
              <a:rPr lang="pt-PT" dirty="0" err="1">
                <a:ea typeface="Roboto" pitchFamily="2" charset="0"/>
              </a:rPr>
              <a:t>wrongly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placed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Balls</a:t>
            </a:r>
            <a:r>
              <a:rPr lang="pt-PT" dirty="0">
                <a:ea typeface="Roboto" pitchFamily="2" charset="0"/>
              </a:rPr>
              <a:t>, </a:t>
            </a:r>
            <a:r>
              <a:rPr lang="pt-PT" dirty="0" err="1">
                <a:ea typeface="Roboto" pitchFamily="2" charset="0"/>
              </a:rPr>
              <a:t>based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on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Ball</a:t>
            </a:r>
            <a:r>
              <a:rPr lang="pt-PT" dirty="0">
                <a:ea typeface="Roboto" pitchFamily="2" charset="0"/>
              </a:rPr>
              <a:t> </a:t>
            </a:r>
            <a:r>
              <a:rPr lang="pt-PT" dirty="0" err="1">
                <a:ea typeface="Roboto" pitchFamily="2" charset="0"/>
              </a:rPr>
              <a:t>at</a:t>
            </a:r>
            <a:r>
              <a:rPr lang="pt-PT" dirty="0">
                <a:ea typeface="Roboto" pitchFamily="2" charset="0"/>
              </a:rPr>
              <a:t> the </a:t>
            </a:r>
            <a:r>
              <a:rPr lang="pt-PT" dirty="0" err="1">
                <a:ea typeface="Roboto" pitchFamily="2" charset="0"/>
              </a:rPr>
              <a:t>bottom</a:t>
            </a:r>
            <a:r>
              <a:rPr lang="pt-PT" dirty="0">
                <a:ea typeface="Roboto" pitchFamily="2" charset="0"/>
              </a:rPr>
              <a:t> of a Tube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C252AC-EF23-4494-99FD-1BA44A697397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23B258-2202-4B8F-9E21-371CDC9C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Implemented Heuristics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21974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have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implemented</a:t>
            </a:r>
            <a:r>
              <a:rPr lang="pt-PT" sz="2400" dirty="0">
                <a:ea typeface="Roboto" pitchFamily="2" charset="0"/>
              </a:rPr>
              <a:t> BFS, DFS, IDS, </a:t>
            </a:r>
            <a:r>
              <a:rPr lang="pt-PT" sz="2400" dirty="0" err="1">
                <a:ea typeface="Roboto" pitchFamily="2" charset="0"/>
              </a:rPr>
              <a:t>Greedy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Search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A*.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evaluation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function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used</a:t>
            </a:r>
            <a:r>
              <a:rPr lang="pt-PT" sz="2400" dirty="0">
                <a:ea typeface="Roboto" pitchFamily="2" charset="0"/>
              </a:rPr>
              <a:t> in A*, </a:t>
            </a:r>
            <a:r>
              <a:rPr lang="pt-PT" sz="2400" dirty="0" err="1">
                <a:ea typeface="Roboto" pitchFamily="2" charset="0"/>
              </a:rPr>
              <a:t>calculates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of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(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different</a:t>
            </a:r>
            <a:r>
              <a:rPr lang="pt-PT" sz="2400" dirty="0">
                <a:ea typeface="Roboto" pitchFamily="2" charset="0"/>
              </a:rPr>
              <a:t> color of the </a:t>
            </a:r>
            <a:r>
              <a:rPr lang="pt-PT" sz="2400" dirty="0" err="1">
                <a:ea typeface="Roboto" pitchFamily="2" charset="0"/>
              </a:rPr>
              <a:t>Ball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the </a:t>
            </a:r>
            <a:r>
              <a:rPr lang="pt-PT" sz="2400" dirty="0" err="1">
                <a:ea typeface="Roboto" pitchFamily="2" charset="0"/>
              </a:rPr>
              <a:t>bottom</a:t>
            </a:r>
            <a:r>
              <a:rPr lang="pt-PT" sz="2400" dirty="0">
                <a:ea typeface="Roboto" pitchFamily="2" charset="0"/>
              </a:rPr>
              <a:t>) in a Tube.</a:t>
            </a:r>
          </a:p>
          <a:p>
            <a:pPr marL="0" indent="0">
              <a:buNone/>
            </a:pPr>
            <a:r>
              <a:rPr lang="pt-PT" sz="2400" dirty="0" err="1">
                <a:ea typeface="Roboto" pitchFamily="2" charset="0"/>
              </a:rPr>
              <a:t>Code</a:t>
            </a:r>
            <a:r>
              <a:rPr lang="pt-PT" sz="2400" dirty="0">
                <a:ea typeface="Roboto" pitchFamily="2" charset="0"/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29F436-7257-425F-8409-79971DD1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1" y="3255981"/>
            <a:ext cx="4025395" cy="3459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0DD499-5652-4EB9-B7AE-AD2EFE402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66" y="3255981"/>
            <a:ext cx="5449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71369E-7E9A-476A-8E42-16E130DB6ED2}"/>
              </a:ext>
            </a:extLst>
          </p:cNvPr>
          <p:cNvSpPr txBox="1">
            <a:spLocks/>
          </p:cNvSpPr>
          <p:nvPr/>
        </p:nvSpPr>
        <p:spPr>
          <a:xfrm>
            <a:off x="559716" y="304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Roboto" pitchFamily="2" charset="0"/>
              </a:rPr>
              <a:t>Implementation work already carried out</a:t>
            </a:r>
            <a:endParaRPr lang="pt-PT" b="1" dirty="0">
              <a:ea typeface="Roboto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DAE172-CE39-4574-A4E6-C9F5072FDC8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59714" y="1630363"/>
            <a:ext cx="10515599" cy="477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Programming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language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2"/>
              </a:rPr>
              <a:t>Python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visualization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using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3"/>
              </a:rPr>
              <a:t>pygame</a:t>
            </a:r>
            <a:r>
              <a:rPr lang="pt-PT" sz="2400" dirty="0">
                <a:ea typeface="Roboto" pitchFamily="2" charset="0"/>
              </a:rPr>
              <a:t> package</a:t>
            </a: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Development</a:t>
            </a:r>
            <a:r>
              <a:rPr lang="pt-PT" sz="2400" b="1" dirty="0">
                <a:ea typeface="Roboto" pitchFamily="2" charset="0"/>
              </a:rPr>
              <a:t> </a:t>
            </a:r>
            <a:r>
              <a:rPr lang="pt-PT" sz="2400" b="1" dirty="0" err="1">
                <a:ea typeface="Roboto" pitchFamily="2" charset="0"/>
              </a:rPr>
              <a:t>environment</a:t>
            </a:r>
            <a:r>
              <a:rPr lang="pt-PT" sz="2400" dirty="0">
                <a:ea typeface="Roboto" pitchFamily="2" charset="0"/>
              </a:rPr>
              <a:t>: </a:t>
            </a:r>
            <a:r>
              <a:rPr lang="pt-PT" sz="2400" dirty="0" err="1">
                <a:ea typeface="Roboto" pitchFamily="2" charset="0"/>
                <a:hlinkClick r:id="rId4"/>
              </a:rPr>
              <a:t>VSCode</a:t>
            </a:r>
            <a:r>
              <a:rPr lang="pt-PT" sz="2400" dirty="0">
                <a:ea typeface="Roboto" pitchFamily="2" charset="0"/>
              </a:rPr>
              <a:t>/</a:t>
            </a:r>
            <a:r>
              <a:rPr lang="pt-PT" sz="2400" dirty="0" err="1">
                <a:ea typeface="Roboto" pitchFamily="2" charset="0"/>
                <a:hlinkClick r:id="rId5"/>
              </a:rPr>
              <a:t>IntelliJ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Data </a:t>
            </a:r>
            <a:r>
              <a:rPr lang="pt-PT" sz="2400" b="1" dirty="0" err="1">
                <a:ea typeface="Roboto" pitchFamily="2" charset="0"/>
              </a:rPr>
              <a:t>Structures</a:t>
            </a:r>
            <a:r>
              <a:rPr lang="pt-PT" sz="2400" dirty="0">
                <a:ea typeface="Roboto" pitchFamily="2" charset="0"/>
              </a:rPr>
              <a:t>:</a:t>
            </a:r>
          </a:p>
          <a:p>
            <a:pPr>
              <a:buFontTx/>
              <a:buChar char="-"/>
            </a:pPr>
            <a:r>
              <a:rPr lang="pt-PT" sz="2400" dirty="0" err="1">
                <a:ea typeface="Roboto" pitchFamily="2" charset="0"/>
              </a:rPr>
              <a:t>Lists</a:t>
            </a:r>
            <a:r>
              <a:rPr lang="pt-PT" sz="2400" dirty="0">
                <a:ea typeface="Roboto" pitchFamily="2" charset="0"/>
              </a:rPr>
              <a:t>, for </a:t>
            </a:r>
            <a:r>
              <a:rPr lang="pt-PT" sz="2400" dirty="0" err="1">
                <a:ea typeface="Roboto" pitchFamily="2" charset="0"/>
              </a:rPr>
              <a:t>representing</a:t>
            </a:r>
            <a:r>
              <a:rPr lang="pt-PT" sz="2400" dirty="0">
                <a:ea typeface="Roboto" pitchFamily="2" charset="0"/>
              </a:rPr>
              <a:t> the Tubes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the Game</a:t>
            </a:r>
          </a:p>
          <a:p>
            <a:pPr>
              <a:buFontTx/>
              <a:buChar char="-"/>
            </a:pPr>
            <a:r>
              <a:rPr lang="pt-PT" sz="2400" dirty="0">
                <a:ea typeface="Roboto" pitchFamily="2" charset="0"/>
              </a:rPr>
              <a:t>Nodes </a:t>
            </a:r>
            <a:r>
              <a:rPr lang="pt-PT" sz="2400" dirty="0" err="1">
                <a:ea typeface="Roboto" pitchFamily="2" charset="0"/>
              </a:rPr>
              <a:t>and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Graphs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>
                <a:ea typeface="Roboto" pitchFamily="2" charset="0"/>
              </a:rPr>
              <a:t>File </a:t>
            </a:r>
            <a:r>
              <a:rPr lang="pt-PT" sz="2400" b="1" dirty="0" err="1">
                <a:ea typeface="Roboto" pitchFamily="2" charset="0"/>
              </a:rPr>
              <a:t>Structure</a:t>
            </a:r>
            <a:r>
              <a:rPr lang="pt-PT" sz="2400" dirty="0">
                <a:ea typeface="Roboto" pitchFamily="2" charset="0"/>
              </a:rPr>
              <a:t>: The </a:t>
            </a:r>
            <a:r>
              <a:rPr lang="pt-PT" sz="2400" dirty="0" err="1">
                <a:ea typeface="Roboto" pitchFamily="2" charset="0"/>
              </a:rPr>
              <a:t>Project’s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Repository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available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at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  <a:hlinkClick r:id="rId6"/>
              </a:rPr>
              <a:t>Github</a:t>
            </a:r>
            <a:endParaRPr lang="pt-PT" sz="2400" dirty="0">
              <a:ea typeface="Roboto" pitchFamily="2" charset="0"/>
            </a:endParaRPr>
          </a:p>
          <a:p>
            <a:pPr marL="0" indent="0">
              <a:buNone/>
            </a:pPr>
            <a:r>
              <a:rPr lang="pt-PT" sz="2400" b="1" dirty="0" err="1">
                <a:ea typeface="Roboto" pitchFamily="2" charset="0"/>
              </a:rPr>
              <a:t>Implemented</a:t>
            </a:r>
            <a:r>
              <a:rPr lang="pt-PT" sz="2400" b="1" dirty="0">
                <a:ea typeface="Roboto" pitchFamily="2" charset="0"/>
              </a:rPr>
              <a:t> Work</a:t>
            </a:r>
            <a:r>
              <a:rPr lang="pt-PT" sz="2400" dirty="0">
                <a:ea typeface="Roboto" pitchFamily="2" charset="0"/>
              </a:rPr>
              <a:t>: All </a:t>
            </a:r>
            <a:r>
              <a:rPr lang="pt-PT" sz="2400" dirty="0" err="1">
                <a:ea typeface="Roboto" pitchFamily="2" charset="0"/>
              </a:rPr>
              <a:t>algorithms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lectured</a:t>
            </a:r>
            <a:r>
              <a:rPr lang="pt-PT" sz="2400" dirty="0">
                <a:ea typeface="Roboto" pitchFamily="2" charset="0"/>
              </a:rPr>
              <a:t>; </a:t>
            </a:r>
            <a:r>
              <a:rPr lang="pt-PT" sz="2400" dirty="0" err="1">
                <a:ea typeface="Roboto" pitchFamily="2" charset="0"/>
              </a:rPr>
              <a:t>Graphical</a:t>
            </a:r>
            <a:r>
              <a:rPr lang="pt-PT" sz="2400" dirty="0">
                <a:ea typeface="Roboto" pitchFamily="2" charset="0"/>
              </a:rPr>
              <a:t> Interface, </a:t>
            </a:r>
            <a:r>
              <a:rPr lang="pt-PT" sz="2400" dirty="0" err="1">
                <a:ea typeface="Roboto" pitchFamily="2" charset="0"/>
              </a:rPr>
              <a:t>playable</a:t>
            </a:r>
            <a:r>
              <a:rPr lang="pt-PT" sz="2400" dirty="0">
                <a:ea typeface="Roboto" pitchFamily="2" charset="0"/>
              </a:rPr>
              <a:t> game </a:t>
            </a:r>
            <a:r>
              <a:rPr lang="pt-PT" sz="2400" dirty="0" err="1">
                <a:ea typeface="Roboto" pitchFamily="2" charset="0"/>
              </a:rPr>
              <a:t>with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hints</a:t>
            </a:r>
            <a:endParaRPr lang="pt-PT" sz="2400" dirty="0">
              <a:ea typeface="Roboto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B6A4EF-9E53-46D5-92DA-6EFB0024E853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A3DCCD-3276-4287-9AC3-EF4C6F38A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30363"/>
            <a:ext cx="11072568" cy="19685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As </a:t>
            </a:r>
            <a:r>
              <a:rPr lang="pt-PT" sz="2400" dirty="0" err="1">
                <a:ea typeface="Roboto" pitchFamily="2" charset="0"/>
              </a:rPr>
              <a:t>described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before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our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counted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number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wrongly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placed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balls</a:t>
            </a:r>
            <a:r>
              <a:rPr lang="pt-PT" sz="2400" dirty="0">
                <a:ea typeface="Roboto" pitchFamily="2" charset="0"/>
              </a:rPr>
              <a:t> in a tube, </a:t>
            </a:r>
            <a:r>
              <a:rPr lang="en-US" sz="2400" dirty="0">
                <a:ea typeface="Roboto" pitchFamily="2" charset="0"/>
              </a:rPr>
              <a:t>assuming that it will be needed at least one move per ball to put them in the correct place</a:t>
            </a:r>
            <a:r>
              <a:rPr lang="pt-PT" sz="2400" dirty="0">
                <a:ea typeface="Roboto" pitchFamily="2" charset="0"/>
              </a:rPr>
              <a:t>. For </a:t>
            </a:r>
            <a:r>
              <a:rPr lang="pt-PT" sz="2400" dirty="0" err="1">
                <a:ea typeface="Roboto" pitchFamily="2" charset="0"/>
              </a:rPr>
              <a:t>this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second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part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of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project</a:t>
            </a:r>
            <a:r>
              <a:rPr lang="pt-PT" sz="2400" dirty="0">
                <a:ea typeface="Roboto" pitchFamily="2" charset="0"/>
              </a:rPr>
              <a:t>, </a:t>
            </a:r>
            <a:r>
              <a:rPr lang="pt-PT" sz="2400" dirty="0" err="1">
                <a:ea typeface="Roboto" pitchFamily="2" charset="0"/>
              </a:rPr>
              <a:t>we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developed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two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new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heuristics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pt-PT" sz="2400" dirty="0" err="1">
                <a:ea typeface="Roboto" pitchFamily="2" charset="0"/>
              </a:rPr>
              <a:t>The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first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one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pt-PT" sz="2400" dirty="0" err="1">
                <a:ea typeface="Roboto" pitchFamily="2" charset="0"/>
              </a:rPr>
              <a:t>calculates</a:t>
            </a:r>
            <a:r>
              <a:rPr lang="pt-PT" sz="2400" dirty="0">
                <a:ea typeface="Roboto" pitchFamily="2" charset="0"/>
              </a:rPr>
              <a:t> </a:t>
            </a:r>
            <a:r>
              <a:rPr lang="en-US" sz="2400" dirty="0">
                <a:ea typeface="Roboto" pitchFamily="2" charset="0"/>
              </a:rPr>
              <a:t>the maximum number of consecutive balls of the same color for each color and estimates the cost by calculating how many are needed to have the 4 balls of the same color in the same tube</a:t>
            </a:r>
            <a:r>
              <a:rPr lang="pt-PT" sz="2400" dirty="0">
                <a:ea typeface="Roboto" pitchFamily="2" charset="0"/>
              </a:rPr>
              <a:t>. </a:t>
            </a:r>
            <a:r>
              <a:rPr lang="en-US" sz="2400" dirty="0">
                <a:ea typeface="Roboto" pitchFamily="2" charset="0"/>
              </a:rPr>
              <a:t>This heuristic calculates a score based on the number of consecutive balls of the same color and the number of empty tubes. 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Ex: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Approach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810FF-F1DE-421A-9160-E3AA87CE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61" y="3300396"/>
            <a:ext cx="2138987" cy="3104098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6C68386-E250-4E80-A0E4-96BB21EA891F}"/>
              </a:ext>
            </a:extLst>
          </p:cNvPr>
          <p:cNvSpPr txBox="1">
            <a:spLocks/>
          </p:cNvSpPr>
          <p:nvPr/>
        </p:nvSpPr>
        <p:spPr>
          <a:xfrm>
            <a:off x="559715" y="3855310"/>
            <a:ext cx="7024706" cy="1774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ea typeface="Roboto" pitchFamily="2" charset="0"/>
              </a:rPr>
              <a:t>1</a:t>
            </a:r>
            <a:r>
              <a:rPr lang="pt-PT" sz="2400" baseline="30000" dirty="0">
                <a:ea typeface="Roboto" pitchFamily="2" charset="0"/>
              </a:rPr>
              <a:t>st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2+2+1+3+2+3+2 = 15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2</a:t>
            </a:r>
            <a:r>
              <a:rPr lang="pt-PT" sz="2400" baseline="30000" dirty="0">
                <a:ea typeface="Roboto" pitchFamily="2" charset="0"/>
              </a:rPr>
              <a:t>nd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(4-3)+(4-2)+(4-2)+(4-2)+(4-1)+(4-1) = 13  </a:t>
            </a:r>
          </a:p>
          <a:p>
            <a:pPr marL="0" indent="0">
              <a:buNone/>
            </a:pPr>
            <a:r>
              <a:rPr lang="pt-PT" sz="2400" dirty="0">
                <a:ea typeface="Roboto" pitchFamily="2" charset="0"/>
              </a:rPr>
              <a:t>3</a:t>
            </a:r>
            <a:r>
              <a:rPr lang="pt-PT" sz="2400" baseline="30000" dirty="0">
                <a:ea typeface="Roboto" pitchFamily="2" charset="0"/>
              </a:rPr>
              <a:t>rd </a:t>
            </a:r>
            <a:r>
              <a:rPr lang="pt-PT" sz="2400" dirty="0" err="1">
                <a:ea typeface="Roboto" pitchFamily="2" charset="0"/>
              </a:rPr>
              <a:t>heuristic</a:t>
            </a:r>
            <a:r>
              <a:rPr lang="pt-PT" sz="2400" dirty="0">
                <a:ea typeface="Roboto" pitchFamily="2" charset="0"/>
              </a:rPr>
              <a:t>: 5+5+5+5+5+5+5+15+10 = 60</a:t>
            </a:r>
          </a:p>
        </p:txBody>
      </p:sp>
    </p:spTree>
    <p:extLst>
      <p:ext uri="{BB962C8B-B14F-4D97-AF65-F5344CB8AC3E}">
        <p14:creationId xmlns:p14="http://schemas.microsoft.com/office/powerpoint/2010/main" val="21697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620086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all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lectured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algorithms</a:t>
            </a:r>
            <a:r>
              <a:rPr lang="pt-PT" sz="2200" dirty="0">
                <a:ea typeface="Roboto" pitchFamily="2" charset="0"/>
              </a:rPr>
              <a:t>: BFS, DFS, IDS,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A*. For hardware </a:t>
            </a:r>
            <a:r>
              <a:rPr lang="pt-PT" sz="2200" dirty="0" err="1">
                <a:ea typeface="Roboto" pitchFamily="2" charset="0"/>
              </a:rPr>
              <a:t>reasons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implemented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maximum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depth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making</a:t>
            </a:r>
            <a:r>
              <a:rPr lang="pt-PT" sz="2200" dirty="0">
                <a:ea typeface="Roboto" pitchFamily="2" charset="0"/>
              </a:rPr>
              <a:t> DFS a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developed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generic</a:t>
            </a:r>
            <a:r>
              <a:rPr lang="pt-PT" sz="2200" dirty="0">
                <a:ea typeface="Roboto" pitchFamily="2" charset="0"/>
              </a:rPr>
              <a:t> “solver”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changes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nodes are </a:t>
            </a:r>
            <a:r>
              <a:rPr lang="pt-PT" sz="2200" dirty="0" err="1">
                <a:ea typeface="Roboto" pitchFamily="2" charset="0"/>
              </a:rPr>
              <a:t>expanded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depending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. For IDS,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necessary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make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separate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function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uses DFS. (</a:t>
            </a:r>
            <a:r>
              <a:rPr lang="pt-PT" sz="2200" dirty="0" err="1">
                <a:ea typeface="Roboto" pitchFamily="2" charset="0"/>
              </a:rPr>
              <a:t>See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Algorithms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E7BC88-8605-4E6E-B6AF-BA47E638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3702968"/>
            <a:ext cx="2942027" cy="28445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AA9968-638F-455F-861E-539DF556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4" y="3511417"/>
            <a:ext cx="2370556" cy="32276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BA5A3B-069C-4864-83FA-0A62C1DE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888" y="4423966"/>
            <a:ext cx="3393907" cy="14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796255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Initially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 </a:t>
            </a:r>
            <a:r>
              <a:rPr lang="pt-PT" sz="2200" dirty="0" err="1">
                <a:ea typeface="Roboto" pitchFamily="2" charset="0"/>
              </a:rPr>
              <a:t>Greedy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algorithm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was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going</a:t>
            </a:r>
            <a:r>
              <a:rPr lang="pt-PT" sz="2200" dirty="0">
                <a:ea typeface="Roboto" pitchFamily="2" charset="0"/>
              </a:rPr>
              <a:t> to </a:t>
            </a:r>
            <a:r>
              <a:rPr lang="pt-PT" sz="2200" dirty="0" err="1">
                <a:ea typeface="Roboto" pitchFamily="2" charset="0"/>
              </a:rPr>
              <a:t>have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 performance, time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since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it</a:t>
            </a:r>
            <a:r>
              <a:rPr lang="pt-PT" sz="2200" dirty="0">
                <a:ea typeface="Roboto" pitchFamily="2" charset="0"/>
              </a:rPr>
              <a:t> tries to </a:t>
            </a:r>
            <a:r>
              <a:rPr lang="pt-PT" sz="2200" dirty="0" err="1">
                <a:ea typeface="Roboto" pitchFamily="2" charset="0"/>
              </a:rPr>
              <a:t>find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solution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a </a:t>
            </a:r>
            <a:r>
              <a:rPr lang="pt-PT" sz="2200" dirty="0" err="1">
                <a:ea typeface="Roboto" pitchFamily="2" charset="0"/>
              </a:rPr>
              <a:t>heuristic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and</a:t>
            </a:r>
            <a:r>
              <a:rPr lang="pt-PT" sz="2200" dirty="0">
                <a:ea typeface="Roboto" pitchFamily="2" charset="0"/>
              </a:rPr>
              <a:t> does </a:t>
            </a:r>
            <a:r>
              <a:rPr lang="pt-PT" sz="2200" dirty="0" err="1">
                <a:ea typeface="Roboto" pitchFamily="2" charset="0"/>
              </a:rPr>
              <a:t>not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care</a:t>
            </a:r>
            <a:r>
              <a:rPr lang="pt-PT" sz="2200" dirty="0">
                <a:ea typeface="Roboto" pitchFamily="2" charset="0"/>
              </a:rPr>
              <a:t> for </a:t>
            </a:r>
            <a:r>
              <a:rPr lang="pt-PT" sz="2200" dirty="0" err="1">
                <a:ea typeface="Roboto" pitchFamily="2" charset="0"/>
              </a:rPr>
              <a:t>optimality</a:t>
            </a:r>
            <a:r>
              <a:rPr lang="pt-PT" sz="2200" dirty="0">
                <a:ea typeface="Roboto" pitchFamily="2" charset="0"/>
              </a:rPr>
              <a:t>.</a:t>
            </a:r>
          </a:p>
          <a:p>
            <a:pPr marL="0" indent="0">
              <a:buNone/>
            </a:pPr>
            <a:r>
              <a:rPr lang="pt-PT" sz="2200" dirty="0" err="1">
                <a:ea typeface="Roboto" pitchFamily="2" charset="0"/>
              </a:rPr>
              <a:t>Space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wise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we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expected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that</a:t>
            </a:r>
            <a:r>
              <a:rPr lang="pt-PT" sz="2200" dirty="0">
                <a:ea typeface="Roboto" pitchFamily="2" charset="0"/>
              </a:rPr>
              <a:t> DFS-</a:t>
            </a:r>
            <a:r>
              <a:rPr lang="pt-PT" sz="2200" dirty="0" err="1">
                <a:ea typeface="Roboto" pitchFamily="2" charset="0"/>
              </a:rPr>
              <a:t>Limited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would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best</a:t>
            </a:r>
            <a:r>
              <a:rPr lang="pt-PT" sz="2200" dirty="0">
                <a:ea typeface="Roboto" pitchFamily="2" charset="0"/>
              </a:rPr>
              <a:t>, </a:t>
            </a:r>
            <a:r>
              <a:rPr lang="pt-PT" sz="2200" dirty="0" err="1">
                <a:ea typeface="Roboto" pitchFamily="2" charset="0"/>
              </a:rPr>
              <a:t>based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on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the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table</a:t>
            </a:r>
            <a:r>
              <a:rPr lang="pt-PT" sz="2200" dirty="0">
                <a:ea typeface="Roboto" pitchFamily="2" charset="0"/>
              </a:rPr>
              <a:t> </a:t>
            </a:r>
            <a:r>
              <a:rPr lang="pt-PT" sz="2200" dirty="0" err="1">
                <a:ea typeface="Roboto" pitchFamily="2" charset="0"/>
              </a:rPr>
              <a:t>below</a:t>
            </a:r>
            <a:r>
              <a:rPr lang="pt-PT" sz="2200" dirty="0">
                <a:ea typeface="Roboto" pitchFamily="2" charset="0"/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1354"/>
              </p:ext>
            </p:extLst>
          </p:nvPr>
        </p:nvGraphicFramePr>
        <p:xfrm>
          <a:off x="2032000" y="3306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d+1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d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O(b</a:t>
                      </a:r>
                      <a:r>
                        <a:rPr lang="en-GB" baseline="30000" dirty="0"/>
                        <a:t>m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6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CBDE7-3448-4F52-A782-7E51700C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6" y="1465514"/>
            <a:ext cx="110725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Roboto" pitchFamily="2" charset="0"/>
              </a:rPr>
              <a:t>To analyze and compare the different algorithms, we used 25 pre-existing levels. Below are the results of such tests.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058F4D-1277-407E-9AAB-CAA070E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16" y="304800"/>
            <a:ext cx="10515600" cy="1325563"/>
          </a:xfrm>
        </p:spPr>
        <p:txBody>
          <a:bodyPr/>
          <a:lstStyle/>
          <a:p>
            <a:r>
              <a:rPr lang="en-GB" b="1" dirty="0">
                <a:ea typeface="Roboto" pitchFamily="2" charset="0"/>
              </a:rPr>
              <a:t>Experimental Results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F5FA41-82AC-4C18-B967-B9C6655A90BC}"/>
              </a:ext>
            </a:extLst>
          </p:cNvPr>
          <p:cNvSpPr/>
          <p:nvPr/>
        </p:nvSpPr>
        <p:spPr>
          <a:xfrm>
            <a:off x="0" y="-35351"/>
            <a:ext cx="216816" cy="692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1FA63C-8E24-4590-8F30-CAEC5D67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98" y="5937007"/>
            <a:ext cx="1776086" cy="616193"/>
          </a:xfrm>
          <a:prstGeom prst="rect">
            <a:avLst/>
          </a:prstGeom>
        </p:spPr>
      </p:pic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570B6911-2844-4238-93A3-8CE8A601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2455"/>
              </p:ext>
            </p:extLst>
          </p:nvPr>
        </p:nvGraphicFramePr>
        <p:xfrm>
          <a:off x="793924" y="2219330"/>
          <a:ext cx="106041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038">
                  <a:extLst>
                    <a:ext uri="{9D8B030D-6E8A-4147-A177-3AD203B41FA5}">
                      <a16:colId xmlns:a16="http://schemas.microsoft.com/office/drawing/2014/main" val="3250793089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9395294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3369552290"/>
                    </a:ext>
                  </a:extLst>
                </a:gridCol>
                <a:gridCol w="2651038">
                  <a:extLst>
                    <a:ext uri="{9D8B030D-6E8A-4147-A177-3AD203B41FA5}">
                      <a16:colId xmlns:a16="http://schemas.microsoft.com/office/drawing/2014/main" val="4097516430"/>
                    </a:ext>
                  </a:extLst>
                </a:gridCol>
              </a:tblGrid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Completed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Expanded Nodes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Execution (s) - </a:t>
                      </a:r>
                      <a:r>
                        <a:rPr lang="en-GB" dirty="0" err="1"/>
                        <a:t>Avg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21940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6450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DFS-Limited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9408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2.77309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77631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Greedy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2185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Greedy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96623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r>
                        <a:rPr lang="en-GB" dirty="0"/>
                        <a:t>A* (Wrong Colours)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1.62916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92017"/>
                  </a:ext>
                </a:extLst>
              </a:tr>
              <a:tr h="285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A* (Minimum Moves)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2.18084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5637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762F479-CED1-4D31-A5E5-5DAA3D36E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16" y="5599093"/>
            <a:ext cx="90289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Notes:</a:t>
            </a:r>
            <a:endParaRPr kumimoji="0" lang="pt-PT" altLang="pt-P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-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algorithms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with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less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completed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levels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did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not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find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a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solution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with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given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max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depth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or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took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too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much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time</a:t>
            </a:r>
            <a:endParaRPr kumimoji="0" lang="pt-PT" altLang="pt-P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-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While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the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25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levels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have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different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sizes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,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size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has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no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correlation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with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solution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size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or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difficulty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and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therefore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,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was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not</a:t>
            </a:r>
            <a:r>
              <a:rPr lang="pt-PT" altLang="pt-PT" sz="1400" dirty="0">
                <a:latin typeface="Calibri" panose="020F0502020204030204" pitchFamily="34" charset="0"/>
                <a:ea typeface="Roboto" pitchFamily="2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taken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into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itchFamily="2" charset="0"/>
                <a:cs typeface="+mn-cs"/>
              </a:rPr>
              <a:t>consideration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5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2D1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1048</Words>
  <Application>Microsoft Office PowerPoint</Application>
  <PresentationFormat>Ecrã Panorâmico</PresentationFormat>
  <Paragraphs>124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Tema do Office</vt:lpstr>
      <vt:lpstr>Ball Sort Puzzle</vt:lpstr>
      <vt:lpstr>Specification</vt:lpstr>
      <vt:lpstr>Apresentação do PowerPoint</vt:lpstr>
      <vt:lpstr>Apresentação do PowerPoint</vt:lpstr>
      <vt:lpstr>Apresentação do PowerPoint</vt:lpstr>
      <vt:lpstr>Approach</vt:lpstr>
      <vt:lpstr>Algorithms</vt:lpstr>
      <vt:lpstr>Experimental Results</vt:lpstr>
      <vt:lpstr>Experimental Results</vt:lpstr>
      <vt:lpstr>Conclusions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 Puzzle</dc:title>
  <dc:creator>up201806451@ms.uporto.pt</dc:creator>
  <cp:lastModifiedBy>up201806451@ms.uporto.pt</cp:lastModifiedBy>
  <cp:revision>6</cp:revision>
  <dcterms:created xsi:type="dcterms:W3CDTF">2021-03-12T17:53:49Z</dcterms:created>
  <dcterms:modified xsi:type="dcterms:W3CDTF">2021-04-03T16:17:06Z</dcterms:modified>
</cp:coreProperties>
</file>