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7" r:id="rId5"/>
    <p:sldId id="268" r:id="rId6"/>
    <p:sldId id="260" r:id="rId7"/>
    <p:sldId id="270" r:id="rId8"/>
    <p:sldId id="269" r:id="rId9"/>
    <p:sldId id="274" r:id="rId10"/>
    <p:sldId id="273" r:id="rId11"/>
    <p:sldId id="272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introduction-to-q-learning-with-openai-gym-2d794da10f3d" TargetMode="External"/><Relationship Id="rId3" Type="http://schemas.openxmlformats.org/officeDocument/2006/relationships/hyperlink" Target="https://github.com/hardmaru/slimevolleygy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openai/re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gym/wiki/Table-of-environments" TargetMode="External"/><Relationship Id="rId5" Type="http://schemas.openxmlformats.org/officeDocument/2006/relationships/hyperlink" Target="https://github.com/openai/gym/tree/master/gym/spaces" TargetMode="External"/><Relationship Id="rId10" Type="http://schemas.openxmlformats.org/officeDocument/2006/relationships/hyperlink" Target="https://gist.github.com/DataWraith/00a8a834f1e07f713844e549430ad314" TargetMode="External"/><Relationship Id="rId4" Type="http://schemas.openxmlformats.org/officeDocument/2006/relationships/hyperlink" Target="https://github.com/ProjectRomi/DemonAttack-OpenAI-Gym" TargetMode="External"/><Relationship Id="rId9" Type="http://schemas.openxmlformats.org/officeDocument/2006/relationships/hyperlink" Target="https://github.com/gelanat/reinforcement-learning/blob/master/Q-learn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-batalhao-a/IART/tree/master/Project2" TargetMode="External"/><Relationship Id="rId3" Type="http://schemas.openxmlformats.org/officeDocument/2006/relationships/hyperlink" Target="https://openai.com/" TargetMode="External"/><Relationship Id="rId7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jupyter.org/" TargetMode="Externa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Reinforcement Learning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Analysis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638755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After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successful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try</a:t>
            </a:r>
            <a:r>
              <a:rPr lang="pt-PT" sz="2400" dirty="0">
                <a:ea typeface="Roboto" pitchFamily="2" charset="0"/>
              </a:rPr>
              <a:t>, a more </a:t>
            </a:r>
            <a:r>
              <a:rPr lang="pt-PT" sz="2400" dirty="0" err="1">
                <a:ea typeface="Roboto" pitchFamily="2" charset="0"/>
              </a:rPr>
              <a:t>complex</a:t>
            </a:r>
            <a:r>
              <a:rPr lang="pt-PT" sz="2400" dirty="0">
                <a:ea typeface="Roboto" pitchFamily="2" charset="0"/>
              </a:rPr>
              <a:t> puzzle </a:t>
            </a:r>
            <a:r>
              <a:rPr lang="pt-PT" sz="2400" dirty="0" err="1">
                <a:ea typeface="Roboto" pitchFamily="2" charset="0"/>
              </a:rPr>
              <a:t>was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tested</a:t>
            </a:r>
            <a:r>
              <a:rPr lang="pt-PT" sz="2400" dirty="0">
                <a:ea typeface="Roboto" pitchFamily="2" charset="0"/>
              </a:rPr>
              <a:t>: 3 </a:t>
            </a:r>
            <a:r>
              <a:rPr lang="pt-PT" sz="2400" dirty="0" err="1">
                <a:ea typeface="Roboto" pitchFamily="2" charset="0"/>
              </a:rPr>
              <a:t>colours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5 tubes.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test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was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made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 as </a:t>
            </a:r>
            <a:r>
              <a:rPr lang="pt-PT" sz="2400" dirty="0" err="1">
                <a:ea typeface="Roboto" pitchFamily="2" charset="0"/>
              </a:rPr>
              <a:t>before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can </a:t>
            </a:r>
            <a:r>
              <a:rPr lang="pt-PT" sz="2400" dirty="0" err="1">
                <a:ea typeface="Roboto" pitchFamily="2" charset="0"/>
              </a:rPr>
              <a:t>see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as </a:t>
            </a:r>
            <a:r>
              <a:rPr lang="pt-PT" sz="2400" dirty="0" err="1">
                <a:ea typeface="Roboto" pitchFamily="2" charset="0"/>
              </a:rPr>
              <a:t>expected</a:t>
            </a:r>
            <a:r>
              <a:rPr lang="pt-PT" sz="2400" dirty="0">
                <a:ea typeface="Roboto" pitchFamily="2" charset="0"/>
              </a:rPr>
              <a:t>, SARSA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a more </a:t>
            </a:r>
            <a:r>
              <a:rPr lang="pt-PT" sz="2400" dirty="0" err="1">
                <a:ea typeface="Roboto" pitchFamily="2" charset="0"/>
              </a:rPr>
              <a:t>conservative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evident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absence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“</a:t>
            </a:r>
            <a:r>
              <a:rPr lang="pt-PT" sz="2400" dirty="0" err="1">
                <a:ea typeface="Roboto" pitchFamily="2" charset="0"/>
              </a:rPr>
              <a:t>dips</a:t>
            </a:r>
            <a:r>
              <a:rPr lang="pt-PT" sz="2400" dirty="0">
                <a:ea typeface="Roboto" pitchFamily="2" charset="0"/>
              </a:rPr>
              <a:t>” in later </a:t>
            </a:r>
            <a:r>
              <a:rPr lang="pt-PT" sz="2400" dirty="0" err="1">
                <a:ea typeface="Roboto" pitchFamily="2" charset="0"/>
              </a:rPr>
              <a:t>episodes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because</a:t>
            </a:r>
            <a:r>
              <a:rPr lang="pt-PT" sz="2400" dirty="0">
                <a:ea typeface="Roboto" pitchFamily="2" charset="0"/>
              </a:rPr>
              <a:t> SARSA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on-policy</a:t>
            </a:r>
            <a:r>
              <a:rPr lang="pt-PT" sz="2400" dirty="0">
                <a:ea typeface="Roboto" pitchFamily="2" charset="0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857E8F-969F-4629-AA0F-38E5A20A848E}"/>
              </a:ext>
            </a:extLst>
          </p:cNvPr>
          <p:cNvSpPr txBox="1"/>
          <p:nvPr/>
        </p:nvSpPr>
        <p:spPr>
          <a:xfrm>
            <a:off x="6429119" y="5906869"/>
            <a:ext cx="305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6. SARSA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8.45 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5721BD-8F3D-478C-A94B-5D39BF163364}"/>
              </a:ext>
            </a:extLst>
          </p:cNvPr>
          <p:cNvSpPr txBox="1"/>
          <p:nvPr/>
        </p:nvSpPr>
        <p:spPr>
          <a:xfrm>
            <a:off x="1625947" y="5898480"/>
            <a:ext cx="305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5. </a:t>
            </a:r>
            <a:r>
              <a:rPr lang="pt-PT" dirty="0" err="1"/>
              <a:t>Q-Learning</a:t>
            </a:r>
            <a:r>
              <a:rPr lang="pt-PT" dirty="0"/>
              <a:t>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8.424 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4C90E61B-6365-45BD-92A0-12FF0655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69788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467B622-60C6-4D31-97DC-64EE49F4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28" y="3269788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Conclusions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Altough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very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simplified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version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a RL </a:t>
            </a:r>
            <a:r>
              <a:rPr lang="pt-PT" sz="2400" dirty="0" err="1">
                <a:ea typeface="Roboto" pitchFamily="2" charset="0"/>
              </a:rPr>
              <a:t>problem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project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allowed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learn</a:t>
            </a:r>
            <a:r>
              <a:rPr lang="pt-PT" sz="2400" dirty="0">
                <a:ea typeface="Roboto" pitchFamily="2" charset="0"/>
              </a:rPr>
              <a:t> more </a:t>
            </a:r>
            <a:r>
              <a:rPr lang="pt-PT" sz="2400" dirty="0" err="1">
                <a:ea typeface="Roboto" pitchFamily="2" charset="0"/>
              </a:rPr>
              <a:t>about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topic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Machine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Learning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for future </a:t>
            </a:r>
            <a:r>
              <a:rPr lang="pt-PT" sz="2400" dirty="0" err="1">
                <a:ea typeface="Roboto" pitchFamily="2" charset="0"/>
              </a:rPr>
              <a:t>work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would’ve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liked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create</a:t>
            </a:r>
            <a:r>
              <a:rPr lang="pt-PT" sz="2400" dirty="0">
                <a:ea typeface="Roboto" pitchFamily="2" charset="0"/>
              </a:rPr>
              <a:t> na </a:t>
            </a:r>
            <a:r>
              <a:rPr lang="pt-PT" sz="2400" dirty="0" err="1">
                <a:ea typeface="Roboto" pitchFamily="2" charset="0"/>
              </a:rPr>
              <a:t>abstraction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puzzle, </a:t>
            </a:r>
            <a:r>
              <a:rPr lang="pt-PT" sz="2400" dirty="0" err="1">
                <a:ea typeface="Roboto" pitchFamily="2" charset="0"/>
              </a:rPr>
              <a:t>so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could</a:t>
            </a:r>
            <a:r>
              <a:rPr lang="pt-PT" sz="2400" dirty="0">
                <a:ea typeface="Roboto" pitchFamily="2" charset="0"/>
              </a:rPr>
              <a:t> “</a:t>
            </a:r>
            <a:r>
              <a:rPr lang="pt-PT" sz="2400" dirty="0" err="1">
                <a:ea typeface="Roboto" pitchFamily="2" charset="0"/>
              </a:rPr>
              <a:t>feed</a:t>
            </a:r>
            <a:r>
              <a:rPr lang="pt-PT" sz="2400" dirty="0">
                <a:ea typeface="Roboto" pitchFamily="2" charset="0"/>
              </a:rPr>
              <a:t>”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agent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various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configurations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puzzle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would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capable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solving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them</a:t>
            </a:r>
            <a:r>
              <a:rPr lang="pt-PT" sz="2400" dirty="0">
                <a:ea typeface="Roboto" pitchFamily="2" charset="0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4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US" sz="4400" b="1" dirty="0">
                <a:ea typeface="Roboto" pitchFamily="2" charset="0"/>
              </a:rPr>
              <a:t>Formulation of the problem as an ML problem</a:t>
            </a:r>
            <a:endParaRPr lang="en-GB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Formulation of the problem as a RL problem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[1..n] (n =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colors</a:t>
            </a:r>
            <a:r>
              <a:rPr lang="pt-PT" sz="2400" dirty="0">
                <a:ea typeface="Roboto" pitchFamily="2" charset="0"/>
              </a:rPr>
              <a:t>)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59716" y="3270671"/>
            <a:ext cx="505727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Actions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 move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from</a:t>
            </a:r>
            <a:r>
              <a:rPr lang="pt-PT" sz="2400" dirty="0">
                <a:ea typeface="Roboto" pitchFamily="2" charset="0"/>
              </a:rPr>
              <a:t> Tube X to Tube Y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D33C17-C2EA-4353-A119-18965057854B}"/>
              </a:ext>
            </a:extLst>
          </p:cNvPr>
          <p:cNvSpPr txBox="1"/>
          <p:nvPr/>
        </p:nvSpPr>
        <p:spPr>
          <a:xfrm>
            <a:off x="5682916" y="1914787"/>
            <a:ext cx="56723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Rewards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Three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ways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assign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reward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verifications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that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received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completed</a:t>
            </a:r>
            <a:r>
              <a:rPr lang="pt-PT" sz="2400" dirty="0">
                <a:ea typeface="Roboto" pitchFamily="2" charset="0"/>
              </a:rPr>
              <a:t> (+1)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(-5)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(+20)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(-1000),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(+50)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consecutive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colour</a:t>
            </a:r>
            <a:endParaRPr lang="pt-PT" sz="2400" dirty="0">
              <a:ea typeface="Roboto" pitchFamily="2" charset="0"/>
            </a:endParaRPr>
          </a:p>
          <a:p>
            <a:endParaRPr lang="en-GB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F7129F12-FCEA-4F59-9700-CBE4D3EAAFCB}"/>
              </a:ext>
            </a:extLst>
          </p:cNvPr>
          <p:cNvSpPr txBox="1">
            <a:spLocks/>
          </p:cNvSpPr>
          <p:nvPr/>
        </p:nvSpPr>
        <p:spPr>
          <a:xfrm>
            <a:off x="559716" y="4514841"/>
            <a:ext cx="5057274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Q-Learning</a:t>
            </a:r>
            <a:endParaRPr lang="pt-PT" sz="2400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SARSA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Related 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22051"/>
            <a:ext cx="4146508" cy="4869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ea typeface="Roboto" pitchFamily="2" charset="0"/>
              </a:rPr>
              <a:t>Mainly 2D games:</a:t>
            </a: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2"/>
              </a:rPr>
              <a:t>Retro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3"/>
              </a:rPr>
              <a:t>Slime Volley Gym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4"/>
              </a:rPr>
              <a:t>Demon Attack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endParaRPr lang="en-US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dirty="0">
                <a:ea typeface="Roboto" pitchFamily="2" charset="0"/>
              </a:rPr>
              <a:t>On </a:t>
            </a:r>
            <a:r>
              <a:rPr lang="en-US" dirty="0" err="1">
                <a:ea typeface="Roboto" pitchFamily="2" charset="0"/>
              </a:rPr>
              <a:t>OpenAI</a:t>
            </a:r>
            <a:r>
              <a:rPr lang="en-US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5"/>
              </a:rPr>
              <a:t>Spaces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6"/>
              </a:rPr>
              <a:t>Environments</a:t>
            </a: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863D4C6-7B63-4536-8A81-A27C361FB153}"/>
              </a:ext>
            </a:extLst>
          </p:cNvPr>
          <p:cNvSpPr txBox="1">
            <a:spLocks/>
          </p:cNvSpPr>
          <p:nvPr/>
        </p:nvSpPr>
        <p:spPr>
          <a:xfrm>
            <a:off x="5529851" y="2129621"/>
            <a:ext cx="4146508" cy="259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Policies: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8"/>
              </a:rPr>
              <a:t>Q-Learning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 err="1">
                <a:ea typeface="Roboto" pitchFamily="2" charset="0"/>
                <a:hlinkClick r:id="rId9"/>
              </a:rPr>
              <a:t>Jupyter</a:t>
            </a:r>
            <a:r>
              <a:rPr lang="en-US" dirty="0">
                <a:ea typeface="Roboto" pitchFamily="2" charset="0"/>
                <a:hlinkClick r:id="rId9"/>
              </a:rPr>
              <a:t> Notebook about Q-Learning 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>
                <a:ea typeface="Roboto" pitchFamily="2" charset="0"/>
                <a:hlinkClick r:id="rId10"/>
              </a:rPr>
              <a:t>SARSA</a:t>
            </a:r>
            <a:endParaRPr lang="pt-PT" dirty="0"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7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Description of the tools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87866"/>
            <a:ext cx="10698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Jupyter</a:t>
            </a:r>
            <a:r>
              <a:rPr lang="en-US" sz="2400" b="1" i="0" dirty="0">
                <a:effectLst/>
                <a:ea typeface="Roboto" pitchFamily="2" charset="0"/>
              </a:rPr>
              <a:t> Notebook </a:t>
            </a:r>
            <a:r>
              <a:rPr lang="en-US" sz="2400" b="0" i="0" dirty="0">
                <a:effectLst/>
                <a:ea typeface="Roboto" pitchFamily="2" charset="0"/>
              </a:rPr>
              <a:t>– Allows for interactive computing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OpenAI</a:t>
            </a:r>
            <a:r>
              <a:rPr lang="en-US" sz="2400" b="1" i="0" dirty="0">
                <a:effectLst/>
                <a:ea typeface="Roboto" pitchFamily="2" charset="0"/>
              </a:rPr>
              <a:t> gym </a:t>
            </a:r>
            <a:r>
              <a:rPr lang="en-US" sz="2400" b="0" i="0" dirty="0">
                <a:effectLst/>
                <a:ea typeface="Roboto" pitchFamily="2" charset="0"/>
              </a:rPr>
              <a:t>- Allows for modeling of a reinforced learning environment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dirty="0">
                <a:ea typeface="Roboto" pitchFamily="2" charset="0"/>
              </a:rPr>
              <a:t>Algorithms</a:t>
            </a:r>
            <a:r>
              <a:rPr lang="en-US" sz="2400" dirty="0">
                <a:ea typeface="Roboto" pitchFamily="2" charset="0"/>
              </a:rPr>
              <a:t> - Since the action and the observation space of the puzzle are both discrete, the policies to be implemented are Q-Learning and SARSA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3"/>
              </a:rPr>
              <a:t>OpenAI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4"/>
              </a:rPr>
              <a:t>Jupyter</a:t>
            </a:r>
            <a:r>
              <a:rPr lang="pt-PT" sz="2400" dirty="0">
                <a:ea typeface="Roboto" pitchFamily="2" charset="0"/>
                <a:hlinkClick r:id="rId4"/>
              </a:rPr>
              <a:t> Notebook</a:t>
            </a:r>
            <a:r>
              <a:rPr lang="pt-PT" sz="2400" dirty="0">
                <a:ea typeface="Roboto" pitchFamily="2" charset="0"/>
              </a:rPr>
              <a:t> (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>
                <a:ea typeface="Roboto" pitchFamily="2" charset="0"/>
                <a:hlinkClick r:id="rId5"/>
              </a:rPr>
              <a:t>Anaconda</a:t>
            </a:r>
            <a:r>
              <a:rPr lang="pt-PT" sz="2400" dirty="0">
                <a:ea typeface="Roboto" pitchFamily="2" charset="0"/>
              </a:rPr>
              <a:t>)</a:t>
            </a:r>
            <a:endParaRPr lang="pt-PT" sz="2400" b="1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6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7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the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</a:t>
            </a: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The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8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Work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</a:rPr>
              <a:t>Modeled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Agent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Q-Learning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Models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</a:t>
            </a:r>
            <a:r>
              <a:rPr lang="pt-PT" sz="2400" dirty="0" err="1">
                <a:ea typeface="Roboto" pitchFamily="2" charset="0"/>
              </a:rPr>
              <a:t>previously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stated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both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Action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Observation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Space</a:t>
            </a:r>
            <a:r>
              <a:rPr lang="pt-PT" sz="2400" dirty="0">
                <a:ea typeface="Roboto" pitchFamily="2" charset="0"/>
              </a:rPr>
              <a:t> are </a:t>
            </a:r>
            <a:r>
              <a:rPr lang="pt-PT" sz="2400" dirty="0" err="1">
                <a:ea typeface="Roboto" pitchFamily="2" charset="0"/>
              </a:rPr>
              <a:t>discrete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Therefore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can </a:t>
            </a:r>
            <a:r>
              <a:rPr lang="pt-PT" sz="2400" dirty="0" err="1">
                <a:ea typeface="Roboto" pitchFamily="2" charset="0"/>
              </a:rPr>
              <a:t>apply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Q-Learning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SARSA to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RL </a:t>
            </a:r>
            <a:r>
              <a:rPr lang="pt-PT" sz="2400" dirty="0" err="1">
                <a:ea typeface="Roboto" pitchFamily="2" charset="0"/>
              </a:rPr>
              <a:t>problem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These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 are </a:t>
            </a:r>
            <a:r>
              <a:rPr lang="pt-PT" sz="2400" dirty="0" err="1">
                <a:ea typeface="Roboto" pitchFamily="2" charset="0"/>
              </a:rPr>
              <a:t>Model</a:t>
            </a:r>
            <a:r>
              <a:rPr lang="pt-PT" sz="2400" dirty="0">
                <a:ea typeface="Roboto" pitchFamily="2" charset="0"/>
              </a:rPr>
              <a:t>-Free.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83E496-2CA1-482A-9303-D0BBC68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918" y="3731003"/>
            <a:ext cx="5161398" cy="7883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95F99E-EEE6-40F4-8580-FD3805746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6" y="3724283"/>
            <a:ext cx="5161399" cy="7950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304B6D-F74C-416A-B9CE-F07578C08271}"/>
              </a:ext>
            </a:extLst>
          </p:cNvPr>
          <p:cNvSpPr txBox="1"/>
          <p:nvPr/>
        </p:nvSpPr>
        <p:spPr>
          <a:xfrm>
            <a:off x="1475201" y="4719346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1. </a:t>
            </a:r>
            <a:r>
              <a:rPr lang="pt-PT" dirty="0" err="1"/>
              <a:t>Q-Learning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en-GB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FC0BD8-5D4A-4A3C-9090-4DE67C557D51}"/>
              </a:ext>
            </a:extLst>
          </p:cNvPr>
          <p:cNvSpPr txBox="1"/>
          <p:nvPr/>
        </p:nvSpPr>
        <p:spPr>
          <a:xfrm>
            <a:off x="6829403" y="4719346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2. SARSA </a:t>
            </a:r>
            <a:r>
              <a:rPr lang="pt-PT" dirty="0" err="1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06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Analysis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6" y="1455034"/>
            <a:ext cx="10515599" cy="3578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Started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simple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configuration</a:t>
            </a:r>
            <a:r>
              <a:rPr lang="pt-PT" sz="2400" dirty="0">
                <a:ea typeface="Roboto" pitchFamily="2" charset="0"/>
              </a:rPr>
              <a:t>, a puzzle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2 </a:t>
            </a:r>
            <a:r>
              <a:rPr lang="pt-PT" sz="2400" dirty="0" err="1">
                <a:ea typeface="Roboto" pitchFamily="2" charset="0"/>
              </a:rPr>
              <a:t>colours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3 tubes,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first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described</a:t>
            </a:r>
            <a:r>
              <a:rPr lang="pt-PT" sz="2400" dirty="0">
                <a:ea typeface="Roboto" pitchFamily="2" charset="0"/>
              </a:rPr>
              <a:t>: +10,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; +1,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a tube </a:t>
            </a:r>
            <a:r>
              <a:rPr lang="pt-PT" sz="2400" dirty="0" err="1">
                <a:ea typeface="Roboto" pitchFamily="2" charset="0"/>
              </a:rPr>
              <a:t>was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completed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action</a:t>
            </a:r>
            <a:r>
              <a:rPr lang="pt-PT" sz="2400" dirty="0">
                <a:ea typeface="Roboto" pitchFamily="2" charset="0"/>
              </a:rPr>
              <a:t>; -1, for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other</a:t>
            </a:r>
            <a:r>
              <a:rPr lang="pt-PT" sz="2400" dirty="0">
                <a:ea typeface="Roboto" pitchFamily="2" charset="0"/>
              </a:rPr>
              <a:t> move.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parameters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were</a:t>
            </a:r>
            <a:r>
              <a:rPr lang="pt-PT" sz="2400" dirty="0">
                <a:ea typeface="Roboto" pitchFamily="2" charset="0"/>
              </a:rPr>
              <a:t>: 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Learning</a:t>
            </a:r>
            <a:r>
              <a:rPr lang="pt-PT" sz="2400" dirty="0">
                <a:ea typeface="Roboto" pitchFamily="2" charset="0"/>
              </a:rPr>
              <a:t> rate, 0.5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Discount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factor</a:t>
            </a:r>
            <a:r>
              <a:rPr lang="pt-PT" sz="2400" dirty="0">
                <a:ea typeface="Roboto" pitchFamily="2" charset="0"/>
              </a:rPr>
              <a:t>, 0.6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Epsilon</a:t>
            </a:r>
            <a:r>
              <a:rPr lang="pt-PT" sz="2400" dirty="0">
                <a:ea typeface="Roboto" pitchFamily="2" charset="0"/>
              </a:rPr>
              <a:t>, 0.2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Train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episodes</a:t>
            </a:r>
            <a:r>
              <a:rPr lang="pt-PT" sz="2400" dirty="0">
                <a:ea typeface="Roboto" pitchFamily="2" charset="0"/>
              </a:rPr>
              <a:t>, 500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7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Analysis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857E8F-969F-4629-AA0F-38E5A20A848E}"/>
              </a:ext>
            </a:extLst>
          </p:cNvPr>
          <p:cNvSpPr txBox="1"/>
          <p:nvPr/>
        </p:nvSpPr>
        <p:spPr>
          <a:xfrm>
            <a:off x="6465042" y="4736678"/>
            <a:ext cx="305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4. SARSA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9.316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5721BD-8F3D-478C-A94B-5D39BF163364}"/>
              </a:ext>
            </a:extLst>
          </p:cNvPr>
          <p:cNvSpPr txBox="1"/>
          <p:nvPr/>
        </p:nvSpPr>
        <p:spPr>
          <a:xfrm>
            <a:off x="1731305" y="4728289"/>
            <a:ext cx="30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3. </a:t>
            </a:r>
            <a:r>
              <a:rPr lang="pt-PT" dirty="0" err="1"/>
              <a:t>Q-Learning</a:t>
            </a:r>
            <a:r>
              <a:rPr lang="pt-PT" dirty="0"/>
              <a:t>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9.434 </a:t>
            </a:r>
          </a:p>
          <a:p>
            <a:endParaRPr lang="en-GB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D9D60DBD-DC34-4970-89D9-5C3B5B74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86" y="2020592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03C379A-06E5-4350-891A-37FBC826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23" y="2020592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564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679</Words>
  <Application>Microsoft Office PowerPoint</Application>
  <PresentationFormat>Ecrã Panorâmico</PresentationFormat>
  <Paragraphs>81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Ball Sort Puzzle</vt:lpstr>
      <vt:lpstr>Formulation of the problem as an ML problem</vt:lpstr>
      <vt:lpstr>Apresentação do PowerPoint</vt:lpstr>
      <vt:lpstr>Related Work</vt:lpstr>
      <vt:lpstr>Description of the tools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Gonçalo Batalhao Alves</cp:lastModifiedBy>
  <cp:revision>31</cp:revision>
  <dcterms:created xsi:type="dcterms:W3CDTF">2021-03-12T17:53:49Z</dcterms:created>
  <dcterms:modified xsi:type="dcterms:W3CDTF">2021-05-26T10:22:20Z</dcterms:modified>
</cp:coreProperties>
</file>