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6305DB-EC34-4B8A-B844-0E33A3437A1D}">
  <a:tblStyle styleId="{326305DB-EC34-4B8A-B844-0E33A3437A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MavenPro-bold.fntdata"/><Relationship Id="rId16" Type="http://schemas.openxmlformats.org/officeDocument/2006/relationships/slide" Target="slides/slide10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9c8d1e4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9c8d1e4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72fe851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72fe851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7377163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7377163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7377163b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7377163b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72fe851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72fe851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9c8d1e44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9c8d1e44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715b416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715b416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715b416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715b416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70f0e0ce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70f0e0ce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70f0e0c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70f0e0c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70f0e0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70f0e0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70f0e0c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70f0e0c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70f0e0ce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70f0e0ce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70f0e0c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70f0e0c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9c8d1e4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9c8d1e4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9cba636b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9cba636b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9cba636b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9cba636b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735ce7c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735ce7c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70f0e0ce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70f0e0ce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70f0e0c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70f0e0c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0f0e0c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0f0e0c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715b41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715b41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Cc: carbon copy : </a:t>
            </a: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</a:rPr>
              <a:t>Put the email address(es) here if you are sending a copy for their information (and you want everyone to explicitly see this)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cc : blind carbon copy: </a:t>
            </a: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</a:rPr>
              <a:t>Put the email address here if you are sending them a Copy and you </a:t>
            </a:r>
            <a:r>
              <a:rPr b="1" lang="en" sz="1050">
                <a:solidFill>
                  <a:srgbClr val="666666"/>
                </a:solidFill>
                <a:highlight>
                  <a:srgbClr val="FFFFFF"/>
                </a:highlight>
              </a:rPr>
              <a:t>do not</a:t>
            </a: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</a:rPr>
              <a:t> want the other recipients to see that you sent it to this contact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70f0e0ce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70f0e0ce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70f0e0c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70f0e0c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715b416c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715b416c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715b416c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715b416c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2965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Email Text Classification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77300" y="3477850"/>
            <a:ext cx="85206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Pedro Jr. Vicente Valdez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Arjun Patel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Rajan Dutta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June Namgung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" name="Google Shape;279;p13"/>
          <p:cNvSpPr txBox="1"/>
          <p:nvPr/>
        </p:nvSpPr>
        <p:spPr>
          <a:xfrm>
            <a:off x="597458" y="2069050"/>
            <a:ext cx="7949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Predicting the label/folder of an email with the metadata and content of an email.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6411975" y="4837900"/>
            <a:ext cx="2947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INFO 154/254 - Data Mining and Analytics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Forest</a:t>
            </a:r>
            <a:endParaRPr sz="2400"/>
          </a:p>
        </p:txBody>
      </p:sp>
      <p:sp>
        <p:nvSpPr>
          <p:cNvPr id="350" name="Google Shape;350;p23"/>
          <p:cNvSpPr txBox="1"/>
          <p:nvPr/>
        </p:nvSpPr>
        <p:spPr>
          <a:xfrm>
            <a:off x="384975" y="1576125"/>
            <a:ext cx="79581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Attempt to beat the decision tree model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Still plateau in performance at about ~40% test accuracy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hyperparameters such as max-depth didn’t quite help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Perhaps needed better feature engineering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663" y="3439800"/>
            <a:ext cx="7076676" cy="132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23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Forest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3550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/>
              <a:t>Attempt to beat the decision tree model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/>
              <a:t>Still plateau in performance at about ~40% test accuracy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/>
              <a:t>The hyperparameters such as max-depth didn’t quite help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/>
              <a:t>Perhaps needed better feature engineering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59" name="Google Shape;359;p24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0" y="3113075"/>
            <a:ext cx="8731200" cy="17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Forest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75" y="1498625"/>
            <a:ext cx="7571323" cy="3445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25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Bagging</a:t>
            </a:r>
            <a:endParaRPr sz="2400"/>
          </a:p>
        </p:txBody>
      </p:sp>
      <p:sp>
        <p:nvSpPr>
          <p:cNvPr id="378" name="Google Shape;378;p27"/>
          <p:cNvSpPr txBox="1"/>
          <p:nvPr/>
        </p:nvSpPr>
        <p:spPr>
          <a:xfrm>
            <a:off x="384975" y="1576125"/>
            <a:ext cx="79581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Still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plateau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 performance at about ~40% test accuracy even with some more feature engineering e.g. stopwords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9" name="Google Shape;379;p27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0" name="Google Shape;3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25" y="2340748"/>
            <a:ext cx="7789249" cy="2226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79700" y="2150850"/>
            <a:ext cx="638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KNN Model</a:t>
            </a:r>
            <a:endParaRPr sz="2400"/>
          </a:p>
        </p:txBody>
      </p:sp>
      <p:sp>
        <p:nvSpPr>
          <p:cNvPr id="391" name="Google Shape;391;p29"/>
          <p:cNvSpPr txBox="1"/>
          <p:nvPr/>
        </p:nvSpPr>
        <p:spPr>
          <a:xfrm>
            <a:off x="384975" y="1576125"/>
            <a:ext cx="43071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Experimented with various values for the number of neighbors to look at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Found that n = 21 performed the best (least overfitting)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Overall, very weak performance from the KNN model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data is too complex and the clusters aren’t distinct enough for KNN to succeed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00" y="1576125"/>
            <a:ext cx="4147124" cy="28997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29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1379700" y="2150850"/>
            <a:ext cx="638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 Neural Network (LSTM-NN)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1"/>
          <p:cNvPicPr preferRelativeResize="0"/>
          <p:nvPr/>
        </p:nvPicPr>
        <p:blipFill rotWithShape="1">
          <a:blip r:embed="rId3">
            <a:alphaModFix/>
          </a:blip>
          <a:srcRect b="0" l="0" r="55291" t="0"/>
          <a:stretch/>
        </p:blipFill>
        <p:spPr>
          <a:xfrm>
            <a:off x="0" y="0"/>
            <a:ext cx="491911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 rotWithShape="1">
          <a:blip r:embed="rId4">
            <a:alphaModFix/>
          </a:blip>
          <a:srcRect b="0" l="61600" r="0" t="0"/>
          <a:stretch/>
        </p:blipFill>
        <p:spPr>
          <a:xfrm>
            <a:off x="4919115" y="0"/>
            <a:ext cx="42248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1"/>
          <p:cNvSpPr txBox="1"/>
          <p:nvPr/>
        </p:nvSpPr>
        <p:spPr>
          <a:xfrm>
            <a:off x="1956425" y="4526800"/>
            <a:ext cx="1262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407" name="Google Shape;407;p31"/>
          <p:cNvSpPr txBox="1"/>
          <p:nvPr/>
        </p:nvSpPr>
        <p:spPr>
          <a:xfrm>
            <a:off x="3781250" y="4526800"/>
            <a:ext cx="1625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(100-unit)</a:t>
            </a:r>
            <a:endParaRPr/>
          </a:p>
        </p:txBody>
      </p:sp>
      <p:sp>
        <p:nvSpPr>
          <p:cNvPr id="408" name="Google Shape;408;p31"/>
          <p:cNvSpPr txBox="1"/>
          <p:nvPr/>
        </p:nvSpPr>
        <p:spPr>
          <a:xfrm>
            <a:off x="5905975" y="4526800"/>
            <a:ext cx="14937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11-Unit Dense</a:t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189325" y="20857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LSTM Neural Network Overview</a:t>
            </a:r>
            <a:endParaRPr b="1"/>
          </a:p>
        </p:txBody>
      </p:sp>
      <p:sp>
        <p:nvSpPr>
          <p:cNvPr id="410" name="Google Shape;410;p31"/>
          <p:cNvSpPr txBox="1"/>
          <p:nvPr/>
        </p:nvSpPr>
        <p:spPr>
          <a:xfrm>
            <a:off x="6983975" y="915375"/>
            <a:ext cx="14937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Activation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467600" y="1609050"/>
            <a:ext cx="82074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those who are committed to inbox zero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Labeling each email and finding emails with a certain label can be tedious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solution to automatically organize an incoming email to its right: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Folder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Label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Category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It Works: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chooses the folders that they want to have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use our trained model with all the labels that are options for the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 incoming email will be grouped into one of the chosen labels</a:t>
            </a:r>
            <a:endParaRPr sz="1400"/>
          </a:p>
        </p:txBody>
      </p:sp>
      <p:cxnSp>
        <p:nvCxnSpPr>
          <p:cNvPr id="287" name="Google Shape;287;p14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1393450" y="77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LSTN-NN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2"/>
          <p:cNvSpPr txBox="1"/>
          <p:nvPr>
            <p:ph idx="1" type="body"/>
          </p:nvPr>
        </p:nvSpPr>
        <p:spPr>
          <a:xfrm>
            <a:off x="238100" y="1609675"/>
            <a:ext cx="33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Embedding Layer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(250 Vector Input)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Spatial Dropout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100-unit LSTM Layer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11-unit Dense Output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Softmax Function</a:t>
            </a:r>
            <a:endParaRPr sz="1400"/>
          </a:p>
        </p:txBody>
      </p:sp>
      <p:pic>
        <p:nvPicPr>
          <p:cNvPr id="417" name="Google Shape;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670" y="3177851"/>
            <a:ext cx="3633381" cy="18546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32"/>
          <p:cNvGrpSpPr/>
          <p:nvPr/>
        </p:nvGrpSpPr>
        <p:grpSpPr>
          <a:xfrm>
            <a:off x="289619" y="3134663"/>
            <a:ext cx="3757520" cy="1940873"/>
            <a:chOff x="4958925" y="920675"/>
            <a:chExt cx="3988875" cy="2060375"/>
          </a:xfrm>
        </p:grpSpPr>
        <p:pic>
          <p:nvPicPr>
            <p:cNvPr id="419" name="Google Shape;419;p32"/>
            <p:cNvPicPr preferRelativeResize="0"/>
            <p:nvPr/>
          </p:nvPicPr>
          <p:blipFill rotWithShape="1">
            <a:blip r:embed="rId4">
              <a:alphaModFix/>
            </a:blip>
            <a:srcRect b="0" l="0" r="55291" t="0"/>
            <a:stretch/>
          </p:blipFill>
          <p:spPr>
            <a:xfrm>
              <a:off x="4958925" y="920675"/>
              <a:ext cx="2145861" cy="206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32"/>
            <p:cNvPicPr preferRelativeResize="0"/>
            <p:nvPr/>
          </p:nvPicPr>
          <p:blipFill rotWithShape="1">
            <a:blip r:embed="rId5">
              <a:alphaModFix/>
            </a:blip>
            <a:srcRect b="0" l="61600" r="0" t="0"/>
            <a:stretch/>
          </p:blipFill>
          <p:spPr>
            <a:xfrm>
              <a:off x="7104785" y="920675"/>
              <a:ext cx="1843015" cy="20603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1" name="Google Shape;421;p32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2"/>
          <p:cNvSpPr txBox="1"/>
          <p:nvPr>
            <p:ph idx="1" type="body"/>
          </p:nvPr>
        </p:nvSpPr>
        <p:spPr>
          <a:xfrm>
            <a:off x="4882852" y="1390500"/>
            <a:ext cx="381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Loss Metric: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Categorical Cross Entropy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Grid Search: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Dropout: [0.2:0.5]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BatchSize: [50,100,150]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LSTM Unit: [50, 100, 150]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Optimizer: [Adam, SDG, Adagrad]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Approach (Failed)</a:t>
            </a:r>
            <a:endParaRPr/>
          </a:p>
        </p:txBody>
      </p:sp>
      <p:pic>
        <p:nvPicPr>
          <p:cNvPr id="428" name="Google Shape;428;p33"/>
          <p:cNvPicPr preferRelativeResize="0"/>
          <p:nvPr/>
        </p:nvPicPr>
        <p:blipFill rotWithShape="1">
          <a:blip r:embed="rId3">
            <a:alphaModFix/>
          </a:blip>
          <a:srcRect b="5508" l="0" r="0" t="0"/>
          <a:stretch/>
        </p:blipFill>
        <p:spPr>
          <a:xfrm>
            <a:off x="2111114" y="1597875"/>
            <a:ext cx="5415864" cy="3398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33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- Loss and Accuracy</a:t>
            </a:r>
            <a:endParaRPr/>
          </a:p>
        </p:txBody>
      </p:sp>
      <p:sp>
        <p:nvSpPr>
          <p:cNvPr id="435" name="Google Shape;435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Good </a:t>
            </a:r>
            <a:r>
              <a:rPr lang="en"/>
              <a:t>Accuracy</a:t>
            </a:r>
            <a:r>
              <a:rPr lang="en"/>
              <a:t> for the Training Data, Moderate in Test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Overfitting Issue</a:t>
            </a:r>
            <a:endParaRPr/>
          </a:p>
        </p:txBody>
      </p:sp>
      <p:pic>
        <p:nvPicPr>
          <p:cNvPr id="436" name="Google Shape;4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75" y="1901212"/>
            <a:ext cx="4211925" cy="29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11875"/>
            <a:ext cx="4211925" cy="290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34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LSTM Model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724"/>
            <a:ext cx="9143998" cy="447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573"/>
            <a:ext cx="9144001" cy="4348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</a:t>
            </a:r>
            <a:r>
              <a:rPr lang="en"/>
              <a:t>Future Work</a:t>
            </a:r>
            <a:endParaRPr/>
          </a:p>
        </p:txBody>
      </p:sp>
      <p:sp>
        <p:nvSpPr>
          <p:cNvPr id="468" name="Google Shape;468;p39"/>
          <p:cNvSpPr txBox="1"/>
          <p:nvPr>
            <p:ph idx="1" type="body"/>
          </p:nvPr>
        </p:nvSpPr>
        <p:spPr>
          <a:xfrm>
            <a:off x="468300" y="1439700"/>
            <a:ext cx="82074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Conclusions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Traditional models such as KNN, Decision Tree, and Random Forest were ineffective due to data complexity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LSTM performed the best because its ability to remember past information in an email allowed it to better classify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Future Work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Expanding to Multi-Class Multi-Label Classification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 SVM models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Making it more consumer friendly as a plugin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Integration with Gmail or a third party client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Deploy model with our own web app</a:t>
            </a:r>
            <a:endParaRPr sz="1400"/>
          </a:p>
        </p:txBody>
      </p:sp>
      <p:cxnSp>
        <p:nvCxnSpPr>
          <p:cNvPr id="469" name="Google Shape;469;p39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Enron Email Dataset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455275" y="1609050"/>
            <a:ext cx="41544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contains</a:t>
            </a:r>
            <a:r>
              <a:rPr lang="en" sz="1800"/>
              <a:t> 517401 rows corresponding to emails generated by employees at the Enron Corporation, mostly senior management.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Originally published by the Federal Energy Regulatory Commission during the investigation of Enron’s collapse in December of 2001.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Columns: File and Message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15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700" y="1609049"/>
            <a:ext cx="9144001" cy="336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- Goal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455275" y="1609050"/>
            <a:ext cx="82320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Questions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do we need to successfully build an email classification tool?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kind of preprocessing and feature engineering is useful and adequate for text classification problems?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type of models can we use?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Are there some models that perform better in text classification problems?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 do we improve and/or optimize said model?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Goal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Build a Multi-Class Email Text Classifier Model initially targeted toward companies/enterprises. </a:t>
            </a:r>
            <a:endParaRPr sz="1400"/>
          </a:p>
        </p:txBody>
      </p:sp>
      <p:cxnSp>
        <p:nvCxnSpPr>
          <p:cNvPr id="302" name="Google Shape;302;p16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311700" y="1533475"/>
            <a:ext cx="39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Embedded message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Convert each email message to a 300-length vector embedding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Message characteristics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Message length</a:t>
            </a:r>
            <a:endParaRPr sz="1400"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4923300" y="1533475"/>
            <a:ext cx="39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 characteristics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Day of week (as one-hot-encoding)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Day of week (mapped value)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Contains CC or BCC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Occurrences of email labels in body</a:t>
            </a:r>
            <a:endParaRPr sz="1800"/>
          </a:p>
        </p:txBody>
      </p:sp>
      <p:graphicFrame>
        <p:nvGraphicFramePr>
          <p:cNvPr id="310" name="Google Shape;310;p17"/>
          <p:cNvGraphicFramePr/>
          <p:nvPr/>
        </p:nvGraphicFramePr>
        <p:xfrm>
          <a:off x="311700" y="33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{326305DB-EC34-4B8A-B844-0E33A3437A1D}</a:tableStyleId>
              </a:tblPr>
              <a:tblGrid>
                <a:gridCol w="732825"/>
                <a:gridCol w="954350"/>
                <a:gridCol w="868225"/>
                <a:gridCol w="622050"/>
                <a:gridCol w="978975"/>
                <a:gridCol w="1741800"/>
                <a:gridCol w="622125"/>
                <a:gridCol w="2000250"/>
              </a:tblGrid>
              <a:tr h="51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Index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Message Length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Day= Sunday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...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Day= Saturday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Embedded vector, Dimension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...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Embedded vector, Dimension 300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1" name="Google Shape;311;p17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Variable: Folder Labels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311700" y="1533475"/>
            <a:ext cx="48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 dataset included 1,700+ folders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KMeans clustering and some manual edits, we create 11 clusters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emails in ‘Sent’ or ‘Documents’ or similar (labels 1 and 2) so we exclude those labels and train only with labels 0 and 3-10</a:t>
            </a:r>
            <a:endParaRPr sz="1800"/>
          </a:p>
        </p:txBody>
      </p:sp>
      <p:pic>
        <p:nvPicPr>
          <p:cNvPr id="318" name="Google Shape;318;p18"/>
          <p:cNvPicPr preferRelativeResize="0"/>
          <p:nvPr/>
        </p:nvPicPr>
        <p:blipFill rotWithShape="1">
          <a:blip r:embed="rId3">
            <a:alphaModFix/>
          </a:blip>
          <a:srcRect b="0" l="1816" r="0" t="5820"/>
          <a:stretch/>
        </p:blipFill>
        <p:spPr>
          <a:xfrm>
            <a:off x="5359725" y="1533475"/>
            <a:ext cx="3472574" cy="165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 rotWithShape="1">
          <a:blip r:embed="rId4">
            <a:alphaModFix/>
          </a:blip>
          <a:srcRect b="2065" l="1733" r="1983" t="3183"/>
          <a:stretch/>
        </p:blipFill>
        <p:spPr>
          <a:xfrm>
            <a:off x="5359725" y="3287665"/>
            <a:ext cx="3472573" cy="1746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18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Decision Tree, Random Forest, Bagging, LSTM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79700" y="2150850"/>
            <a:ext cx="638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Decision Tree</a:t>
            </a:r>
            <a:endParaRPr sz="2400"/>
          </a:p>
        </p:txBody>
      </p:sp>
      <p:sp>
        <p:nvSpPr>
          <p:cNvPr id="337" name="Google Shape;337;p21"/>
          <p:cNvSpPr txBox="1"/>
          <p:nvPr/>
        </p:nvSpPr>
        <p:spPr>
          <a:xfrm>
            <a:off x="384975" y="1576125"/>
            <a:ext cx="79581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Attempted with different feature sets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Most effective with using gini index to find best splits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ax_depth altering got crazy when increasing too much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Likewise too small didn’t allow the visualization to split based on the entire embedding of the body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Min_samples_split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Max_leaf_nodes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Hit a plateau even after tuning the model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613" y="4042225"/>
            <a:ext cx="4904779" cy="99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21"/>
          <p:cNvCxnSpPr/>
          <p:nvPr/>
        </p:nvCxnSpPr>
        <p:spPr>
          <a:xfrm flipH="1" rot="10800000">
            <a:off x="-233100" y="1390500"/>
            <a:ext cx="9610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