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2DD4FF-C379-48B4-9F29-5D49D133EA12}">
  <a:tblStyle styleId="{552DD4FF-C379-48B4-9F29-5D49D133EA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c8d1e4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c8d1e4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c8d1e44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c8d1e44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15b416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15b416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15b416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15b416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0f0e0ce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0f0e0ce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0f0e0c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0f0e0c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0f0e0c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0f0e0c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0f0e0ce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0f0e0ce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0f0e0ce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70f0e0ce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c8d1e4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c8d1e4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70f0e0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70f0e0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ARJUN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70f0e0ce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70f0e0ce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c8d1e4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9c8d1e4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0f0e0c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0f0e0c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70f0e0c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70f0e0c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15b41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15b41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0f0e0ce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0f0e0ce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0f0e0c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0f0e0c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15b416c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15b416c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15b416c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715b416c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96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Email Text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7300" y="3477850"/>
            <a:ext cx="85206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Pedro Jr. Vicente Valdez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Arjun Patel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Rajan Dutta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June Namgung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1937500" y="2404500"/>
            <a:ext cx="5200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label/folder of an email with the metadata and content of the email.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411975" y="4837900"/>
            <a:ext cx="29472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INFO 154/254 - Data Mining and Analytics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-40275" y="118700"/>
            <a:ext cx="27855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Random Forest</a:t>
            </a:r>
            <a:endParaRPr sz="2400"/>
          </a:p>
        </p:txBody>
      </p:sp>
      <p:sp>
        <p:nvSpPr>
          <p:cNvPr id="120" name="Google Shape;120;p23"/>
          <p:cNvSpPr txBox="1"/>
          <p:nvPr/>
        </p:nvSpPr>
        <p:spPr>
          <a:xfrm>
            <a:off x="384975" y="814125"/>
            <a:ext cx="79581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Attempt to beat the decision tree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Still </a:t>
            </a:r>
            <a:r>
              <a:rPr lang="en" sz="1800"/>
              <a:t>plateau</a:t>
            </a:r>
            <a:r>
              <a:rPr lang="en" sz="1800"/>
              <a:t> in performance at about ~40% test accuracy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hyperparameters such as max-depth didn’t quite help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Perhaps needed better feature engineering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663" y="3439800"/>
            <a:ext cx="7076676" cy="13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1379700" y="2150850"/>
            <a:ext cx="638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-40275" y="118700"/>
            <a:ext cx="27855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KNN Model</a:t>
            </a:r>
            <a:endParaRPr sz="2400"/>
          </a:p>
        </p:txBody>
      </p:sp>
      <p:sp>
        <p:nvSpPr>
          <p:cNvPr id="132" name="Google Shape;132;p25"/>
          <p:cNvSpPr txBox="1"/>
          <p:nvPr/>
        </p:nvSpPr>
        <p:spPr>
          <a:xfrm>
            <a:off x="384975" y="814125"/>
            <a:ext cx="43071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Experimented with various values for the number of neighbors to look at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Found that n = 21 performed the best (least overfitting)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Overall, very weak performance from the KNN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data is too complex and the clusters aren’t distinct enough for KNN to succeed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400" y="814125"/>
            <a:ext cx="4147124" cy="2899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379700" y="2150850"/>
            <a:ext cx="638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 Term Memory Neural Network (LSTM-NN)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0" l="0" r="55291" t="0"/>
          <a:stretch/>
        </p:blipFill>
        <p:spPr>
          <a:xfrm>
            <a:off x="0" y="0"/>
            <a:ext cx="491911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 b="0" l="61600" r="0" t="0"/>
          <a:stretch/>
        </p:blipFill>
        <p:spPr>
          <a:xfrm>
            <a:off x="4919115" y="0"/>
            <a:ext cx="42248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1956425" y="4526800"/>
            <a:ext cx="1262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3781250" y="4526800"/>
            <a:ext cx="1625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(100-unit)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5905975" y="4526800"/>
            <a:ext cx="14937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11-Unit Dense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189325" y="208575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LSTM Neural Network Overview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553625" y="35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LSTN-NN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238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Embedding Layer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(250 Vector Input)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Spatial Dropout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100-unit LSTM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11-unit Dense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Softmax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Early Stopping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Metric: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Categorical Cross 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Grid Search: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Dropout: [0.2:0.5]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BatchSize: [50,100,150]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Optimizer: [Adam, SDG, Adagrad]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800" y="2686750"/>
            <a:ext cx="4614425" cy="235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5069758" y="771855"/>
            <a:ext cx="36300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4">
            <a:alphaModFix/>
          </a:blip>
          <a:srcRect b="0" l="0" r="55291" t="0"/>
          <a:stretch/>
        </p:blipFill>
        <p:spPr>
          <a:xfrm>
            <a:off x="4459800" y="157775"/>
            <a:ext cx="2387890" cy="23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 rotWithShape="1">
          <a:blip r:embed="rId5">
            <a:alphaModFix/>
          </a:blip>
          <a:srcRect b="0" l="61600" r="0" t="0"/>
          <a:stretch/>
        </p:blipFill>
        <p:spPr>
          <a:xfrm>
            <a:off x="6847689" y="157775"/>
            <a:ext cx="2050887" cy="23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Approach (Failed)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5508" l="0" r="0" t="0"/>
          <a:stretch/>
        </p:blipFill>
        <p:spPr>
          <a:xfrm>
            <a:off x="1714500" y="1208750"/>
            <a:ext cx="6036002" cy="378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- Loss and Accuracy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</a:t>
            </a:r>
            <a:r>
              <a:rPr lang="en"/>
              <a:t>Accuracy</a:t>
            </a:r>
            <a:r>
              <a:rPr lang="en"/>
              <a:t> for the Training Data, Moderate in Test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Overfitting Issue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75" y="1901212"/>
            <a:ext cx="4211925" cy="29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11875"/>
            <a:ext cx="4211925" cy="29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those who are committed to inbox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Labeling each email and finding emails with a certain label can be tedious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solution to automatically organize an incoming email to its right: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Works: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chooses the folders that they want to have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use our trained model with all the labels that are options for the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incoming email will be grouped into one of the chosen labels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</a:t>
            </a:r>
            <a:r>
              <a:rPr lang="en"/>
              <a:t>Future Work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Traditional models such as KNN, Decision Tree, and Random Forest were ineffective due to data complexity.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LSTM performed the best because its ability to remember past information in an email allowed it to better classify.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Expanding to Multi-Class Multi-Label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it more consumer friendly as a plugin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 with Gmail or a third party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 model with our own web app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</a:t>
            </a:r>
            <a:r>
              <a:rPr lang="en"/>
              <a:t> = ARJUN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= JUNE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 QUESTIONS  = PEDRO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INDEPENDENT VARIABLES = RAJAN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DEPENDEN  = RAJAN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DT = ARJUN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RF = June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KNN = RAJAN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LSTM = PEDRO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CONCLUSION =</a:t>
            </a:r>
            <a:r>
              <a:rPr lang="en"/>
              <a:t> RAJAN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WORK = PEDRO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Enron Email Dataset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contains</a:t>
            </a:r>
            <a:r>
              <a:rPr lang="en"/>
              <a:t> 517401 rows corresponding to emails generated by employees at the Enron Corporation, mostly senior management.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published by the Federal Energy Regulatory Commission during the investigation of Enron’s collapse in December of 2001.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Columns: File and Message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450" y="2371900"/>
            <a:ext cx="2713101" cy="267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- Goal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 we need to successfully build an email classification tool?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kind of preprocessing and feature engineering is useful and adequate for text classification problems?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type of models can we use?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there some models that perform better in text classification problems?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improve and/or optimize said model?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a Multi-Class Email Text Classifier Model initially targeted toward companies/enterprises.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Variables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0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Embedded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Convert each email message to a 300-length vector embedding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Message characteristics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Message length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923300" y="1152475"/>
            <a:ext cx="390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Email characteristics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Day of week (as one-hot-encoding)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Day of week (mapped value)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Occurrences of email labels in body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311700" y="288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{552DD4FF-C379-48B4-9F29-5D49D133EA12}</a:tableStyleId>
              </a:tblPr>
              <a:tblGrid>
                <a:gridCol w="732825"/>
                <a:gridCol w="954350"/>
                <a:gridCol w="868225"/>
                <a:gridCol w="622050"/>
                <a:gridCol w="978975"/>
                <a:gridCol w="1741800"/>
                <a:gridCol w="622125"/>
                <a:gridCol w="2000250"/>
              </a:tblGrid>
              <a:tr h="51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Index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Message Length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Day= Sunday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...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Day= Saturday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Embedded vector, Dimension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...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Embedded vector, Dimension 300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1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 Variable: Folder Labels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517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dataset included 1,700+ folders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KMeans clustering and some manual edits, we create 11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emails in ‘Sent’ or ‘Documents’ or similar (labels 1 and 2) so we exclude those labels and train only with labels 0 and 3-10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1816" r="0" t="5820"/>
          <a:stretch/>
        </p:blipFill>
        <p:spPr>
          <a:xfrm>
            <a:off x="5359725" y="1152475"/>
            <a:ext cx="3472574" cy="1659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2065" l="1733" r="1983" t="3183"/>
          <a:stretch/>
        </p:blipFill>
        <p:spPr>
          <a:xfrm>
            <a:off x="5359725" y="2906665"/>
            <a:ext cx="3472573" cy="174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1379700" y="2150850"/>
            <a:ext cx="638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-40275" y="118700"/>
            <a:ext cx="27855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Decision Tree</a:t>
            </a:r>
            <a:endParaRPr sz="2400"/>
          </a:p>
        </p:txBody>
      </p:sp>
      <p:sp>
        <p:nvSpPr>
          <p:cNvPr id="108" name="Google Shape;108;p21"/>
          <p:cNvSpPr txBox="1"/>
          <p:nvPr/>
        </p:nvSpPr>
        <p:spPr>
          <a:xfrm>
            <a:off x="384975" y="814125"/>
            <a:ext cx="79581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Attempted with different feature sets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effective with using gini index to find best splits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</a:t>
            </a:r>
            <a:r>
              <a:rPr lang="en" sz="1800"/>
              <a:t>ax_depth altering got crazy when increasing too much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Likewise too small didn’t allow the visualization to split based on the entire embedding of the body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Hit a plateau even after tuning the model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050" y="4000951"/>
            <a:ext cx="4278875" cy="8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