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36"/>
  </p:notesMasterIdLst>
  <p:handoutMasterIdLst>
    <p:handoutMasterId r:id="rId37"/>
  </p:handoutMasterIdLst>
  <p:sldIdLst>
    <p:sldId id="256" r:id="rId4"/>
    <p:sldId id="261" r:id="rId5"/>
    <p:sldId id="284" r:id="rId6"/>
    <p:sldId id="266" r:id="rId7"/>
    <p:sldId id="263" r:id="rId8"/>
    <p:sldId id="288" r:id="rId9"/>
    <p:sldId id="289" r:id="rId10"/>
    <p:sldId id="278" r:id="rId11"/>
    <p:sldId id="282" r:id="rId12"/>
    <p:sldId id="283" r:id="rId13"/>
    <p:sldId id="293" r:id="rId14"/>
    <p:sldId id="273" r:id="rId15"/>
    <p:sldId id="297" r:id="rId16"/>
    <p:sldId id="286" r:id="rId17"/>
    <p:sldId id="264" r:id="rId18"/>
    <p:sldId id="265" r:id="rId19"/>
    <p:sldId id="280" r:id="rId20"/>
    <p:sldId id="281" r:id="rId21"/>
    <p:sldId id="287" r:id="rId22"/>
    <p:sldId id="298" r:id="rId23"/>
    <p:sldId id="271" r:id="rId24"/>
    <p:sldId id="295" r:id="rId25"/>
    <p:sldId id="276" r:id="rId26"/>
    <p:sldId id="279" r:id="rId27"/>
    <p:sldId id="292" r:id="rId28"/>
    <p:sldId id="262" r:id="rId29"/>
    <p:sldId id="285" r:id="rId30"/>
    <p:sldId id="290" r:id="rId31"/>
    <p:sldId id="294" r:id="rId32"/>
    <p:sldId id="267" r:id="rId33"/>
    <p:sldId id="272" r:id="rId34"/>
    <p:sldId id="300" r:id="rId35"/>
  </p:sldIdLst>
  <p:sldSz cx="9144000" cy="6858000" type="screen4x3"/>
  <p:notesSz cx="9929813" cy="67992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C92"/>
    <a:srgbClr val="B07BD7"/>
    <a:srgbClr val="EA6B14"/>
    <a:srgbClr val="00B050"/>
    <a:srgbClr val="FF0000"/>
    <a:srgbClr val="D6FEDE"/>
    <a:srgbClr val="CCFF66"/>
    <a:srgbClr val="B6DF89"/>
    <a:srgbClr val="EFFFF1"/>
    <a:srgbClr val="FFD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1368" autoAdjust="0"/>
  </p:normalViewPr>
  <p:slideViewPr>
    <p:cSldViewPr snapToGrid="0" showGuides="1">
      <p:cViewPr varScale="1">
        <p:scale>
          <a:sx n="102" d="100"/>
          <a:sy n="102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jioka\Documents\&#30740;&#31350;&#23460;&#27963;&#21205;\&#25237;&#31295;&#35542;&#25991;2\Paper_recalculation_rev\matome_rev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37324;&#33521;\Desktop\result_reference_keff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jioka\Documents\&#30740;&#31350;&#36039;&#26009;\CITATION_output_data\&#23455;&#35388;&#28809;\change_CORErayout\CASE3-1-2&#12420;&#12426;&#30452;&#12375;\Axial+Radial_direction\ICO2+OCO3+OCO4\&#38936;&#22495;&#12372;&#12392;&#12398;&#20986;&#21147;&#23494;&#24230;&#20998;&#24067;_CASE3-1-2_ICO2+OCO3+OCO4_&#35542;&#25991;&#2999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ujioka\Documents\&#30740;&#31350;&#36039;&#26009;\CITATION_output_data\&#23455;&#35388;&#28809;\change_CORErayout\CASE3-1-2&#12420;&#12426;&#30452;&#12375;\Radial_direction\OCO2+OCO4\&#38936;&#22495;&#12372;&#12392;&#12398;&#20986;&#21147;&#23494;&#24230;&#20998;&#24067;_CASE3-1-2_OCO2+OCO4_&#35542;&#25991;&#29992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37324;&#33521;\Desktop\result_reference_ke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xVal>
            <c:numRef>
              <c:f>(Sheet1!$B$35:$B$39,Sheet1!$B$41)</c:f>
              <c:numCache>
                <c:formatCode>0.00_ </c:formatCode>
                <c:ptCount val="6"/>
                <c:pt idx="0">
                  <c:v>-8.7822246004285981E-2</c:v>
                </c:pt>
                <c:pt idx="1">
                  <c:v>-5.954629112037476E-2</c:v>
                </c:pt>
                <c:pt idx="2">
                  <c:v>0.12123967610662281</c:v>
                </c:pt>
                <c:pt idx="3">
                  <c:v>0.22681673059204077</c:v>
                </c:pt>
                <c:pt idx="4">
                  <c:v>0.43014521642793901</c:v>
                </c:pt>
                <c:pt idx="5">
                  <c:v>-1.9124706004715577E-2</c:v>
                </c:pt>
              </c:numCache>
            </c:numRef>
          </c:xVal>
          <c:yVal>
            <c:numRef>
              <c:f>(Sheet1!$C$35:$C$39,Sheet1!$C$41)</c:f>
              <c:numCache>
                <c:formatCode>0.0_);[Red]\(0.0\)</c:formatCode>
                <c:ptCount val="6"/>
                <c:pt idx="0">
                  <c:v>14.092180419999996</c:v>
                </c:pt>
                <c:pt idx="1">
                  <c:v>14.305482144000003</c:v>
                </c:pt>
                <c:pt idx="2">
                  <c:v>14.732130548000002</c:v>
                </c:pt>
                <c:pt idx="3">
                  <c:v>16.298518100000003</c:v>
                </c:pt>
                <c:pt idx="4">
                  <c:v>17.225567076000004</c:v>
                </c:pt>
                <c:pt idx="5">
                  <c:v>16.845539404400004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875584"/>
        <c:axId val="118022144"/>
      </c:scatterChart>
      <c:valAx>
        <c:axId val="11387558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800"/>
                </a:pPr>
                <a:r>
                  <a:rPr lang="en-US" sz="1800" dirty="0"/>
                  <a:t>Pu </a:t>
                </a:r>
                <a:r>
                  <a:rPr lang="en-US" sz="1800" dirty="0" smtClean="0"/>
                  <a:t>reduction </a:t>
                </a:r>
                <a:r>
                  <a:rPr lang="en-US" sz="1800" dirty="0"/>
                  <a:t>ratio [-]</a:t>
                </a:r>
                <a:endParaRPr lang="ja-JP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_ 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18022144"/>
        <c:crosses val="autoZero"/>
        <c:crossBetween val="midCat"/>
      </c:valAx>
      <c:valAx>
        <c:axId val="118022144"/>
        <c:scaling>
          <c:orientation val="minMax"/>
          <c:max val="19"/>
          <c:min val="13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Weight of total Pu loading [t] </a:t>
                </a:r>
                <a:endParaRPr lang="ja-JP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_);[Red]\(0.0\)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ja-JP"/>
          </a:p>
        </c:txPr>
        <c:crossAx val="113875584"/>
        <c:crossesAt val="-0.60000000000000009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763846462402419"/>
          <c:y val="0.11991471806694286"/>
          <c:w val="0.70064256842235184"/>
          <c:h val="0.72531598595022695"/>
        </c:manualLayout>
      </c:layout>
      <c:scatterChart>
        <c:scatterStyle val="lineMarker"/>
        <c:varyColors val="0"/>
        <c:ser>
          <c:idx val="3"/>
          <c:order val="0"/>
          <c:tx>
            <c:v>ブランケット変更前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matome!$B$2:$F$2</c:f>
              <c:numCache>
                <c:formatCode>General</c:formatCode>
                <c:ptCount val="5"/>
                <c:pt idx="0">
                  <c:v>0</c:v>
                </c:pt>
                <c:pt idx="1">
                  <c:v>800</c:v>
                </c:pt>
                <c:pt idx="2">
                  <c:v>1600</c:v>
                </c:pt>
                <c:pt idx="3">
                  <c:v>2400</c:v>
                </c:pt>
                <c:pt idx="4">
                  <c:v>3200</c:v>
                </c:pt>
              </c:numCache>
            </c:numRef>
          </c:xVal>
          <c:yVal>
            <c:numRef>
              <c:f>matome!$B$7:$F$7</c:f>
              <c:numCache>
                <c:formatCode>0.00E+00</c:formatCode>
                <c:ptCount val="5"/>
                <c:pt idx="0">
                  <c:v>2.2364924346629953E-4</c:v>
                </c:pt>
                <c:pt idx="1">
                  <c:v>2.4836313617606698E-4</c:v>
                </c:pt>
                <c:pt idx="2">
                  <c:v>2.636588720770299E-4</c:v>
                </c:pt>
                <c:pt idx="3">
                  <c:v>2.729931224209085E-4</c:v>
                </c:pt>
                <c:pt idx="4">
                  <c:v>2.7697111416781343E-4</c:v>
                </c:pt>
              </c:numCache>
            </c:numRef>
          </c:yVal>
          <c:smooth val="0"/>
        </c:ser>
        <c:ser>
          <c:idx val="5"/>
          <c:order val="1"/>
          <c:tx>
            <c:v>ブランケット変更後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[2]matome!$B$2:$F$2</c:f>
              <c:numCache>
                <c:formatCode>General</c:formatCode>
                <c:ptCount val="5"/>
                <c:pt idx="0">
                  <c:v>0</c:v>
                </c:pt>
                <c:pt idx="1">
                  <c:v>800</c:v>
                </c:pt>
                <c:pt idx="2">
                  <c:v>1600</c:v>
                </c:pt>
                <c:pt idx="3">
                  <c:v>2400</c:v>
                </c:pt>
                <c:pt idx="4">
                  <c:v>3200</c:v>
                </c:pt>
              </c:numCache>
            </c:numRef>
          </c:xVal>
          <c:yVal>
            <c:numRef>
              <c:f>[2]matome!$B$7:$F$7</c:f>
              <c:numCache>
                <c:formatCode>General</c:formatCode>
                <c:ptCount val="5"/>
                <c:pt idx="0">
                  <c:v>1.6567950481430265E-4</c:v>
                </c:pt>
                <c:pt idx="1">
                  <c:v>1.8244429160935337E-4</c:v>
                </c:pt>
                <c:pt idx="2">
                  <c:v>1.9339752407152629E-4</c:v>
                </c:pt>
                <c:pt idx="3">
                  <c:v>1.9879092159559789E-4</c:v>
                </c:pt>
                <c:pt idx="4">
                  <c:v>1.9997799174690595E-4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23456"/>
        <c:axId val="1334667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matome!$A$3</c15:sqref>
                        </c15:formulaRef>
                      </c:ext>
                    </c:extLst>
                    <c:strCache>
                      <c:ptCount val="1"/>
                      <c:pt idx="0">
                        <c:v>Inner CORE void in CASE1</c:v>
                      </c:pt>
                    </c:strCache>
                  </c:strRef>
                </c:tx>
                <c:spPr>
                  <a:ln w="19050" cap="rnd">
                    <a:solidFill>
                      <a:srgbClr val="00B0F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matome!$B$2:$F$2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800</c:v>
                      </c:pt>
                      <c:pt idx="2">
                        <c:v>1600</c:v>
                      </c:pt>
                      <c:pt idx="3">
                        <c:v>2400</c:v>
                      </c:pt>
                      <c:pt idx="4">
                        <c:v>3200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matome!$B$3:$F$3</c15:sqref>
                        </c15:formulaRef>
                      </c:ext>
                    </c:extLst>
                    <c:numCache>
                      <c:formatCode>0.00E+00</c:formatCode>
                      <c:ptCount val="5"/>
                      <c:pt idx="0">
                        <c:v>5.0461538461538504E-4</c:v>
                      </c:pt>
                      <c:pt idx="1">
                        <c:v>5.5772893772893634E-4</c:v>
                      </c:pt>
                      <c:pt idx="2">
                        <c:v>5.8651648351648643E-4</c:v>
                      </c:pt>
                      <c:pt idx="3">
                        <c:v>5.9306227106226898E-4</c:v>
                      </c:pt>
                      <c:pt idx="4">
                        <c:v>5.7876923076923253E-4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matome!$A$4</c15:sqref>
                        </c15:formulaRef>
                      </c:ext>
                    </c:extLst>
                    <c:strCache>
                      <c:ptCount val="1"/>
                      <c:pt idx="0">
                        <c:v>Outer CORE void in CASE1</c:v>
                      </c:pt>
                    </c:strCache>
                  </c:strRef>
                </c:tx>
                <c:spPr>
                  <a:ln w="1905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800</c:v>
                      </c:pt>
                      <c:pt idx="2">
                        <c:v>1600</c:v>
                      </c:pt>
                      <c:pt idx="3">
                        <c:v>2400</c:v>
                      </c:pt>
                      <c:pt idx="4">
                        <c:v>3200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matome!$B$4:$F$4</c15:sqref>
                        </c15:formulaRef>
                      </c:ext>
                    </c:extLst>
                    <c:numCache>
                      <c:formatCode>0.00E+00</c:formatCode>
                      <c:ptCount val="5"/>
                      <c:pt idx="0">
                        <c:v>1.5457875457875869E-4</c:v>
                      </c:pt>
                      <c:pt idx="1">
                        <c:v>1.7457875457875633E-4</c:v>
                      </c:pt>
                      <c:pt idx="2">
                        <c:v>1.8534432234432256E-4</c:v>
                      </c:pt>
                      <c:pt idx="3">
                        <c:v>2.048315018315012E-4</c:v>
                      </c:pt>
                      <c:pt idx="4">
                        <c:v>2.2960439560439362E-4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matome!$A$7</c15:sqref>
                        </c15:formulaRef>
                      </c:ext>
                    </c:extLst>
                    <c:strCache>
                      <c:ptCount val="1"/>
                      <c:pt idx="0">
                        <c:v>CORE+BLANKET void in CASE1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800</c:v>
                      </c:pt>
                      <c:pt idx="2">
                        <c:v>1600</c:v>
                      </c:pt>
                      <c:pt idx="3">
                        <c:v>2400</c:v>
                      </c:pt>
                      <c:pt idx="4">
                        <c:v>3200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matome!$B$7:$F$7</c15:sqref>
                        </c15:formulaRef>
                      </c:ext>
                    </c:extLst>
                    <c:numCache>
                      <c:formatCode>0.00E+00</c:formatCode>
                      <c:ptCount val="5"/>
                      <c:pt idx="0">
                        <c:v>2.2364924346629953E-4</c:v>
                      </c:pt>
                      <c:pt idx="1">
                        <c:v>2.4836313617606698E-4</c:v>
                      </c:pt>
                      <c:pt idx="2">
                        <c:v>2.636588720770299E-4</c:v>
                      </c:pt>
                      <c:pt idx="3">
                        <c:v>2.729931224209085E-4</c:v>
                      </c:pt>
                      <c:pt idx="4">
                        <c:v>2.7697111416781343E-4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32723456"/>
        <c:scaling>
          <c:orientation val="minMax"/>
          <c:max val="32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Burnup [days]</a:t>
                </a:r>
                <a:endParaRPr lang="ja-JP" sz="12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3466752"/>
        <c:crosses val="autoZero"/>
        <c:crossBetween val="midCat"/>
      </c:valAx>
      <c:valAx>
        <c:axId val="1334667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Void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coefficient [(</a:t>
                </a:r>
                <a:r>
                  <a:rPr lang="en-US" sz="1200" dirty="0">
                    <a:solidFill>
                      <a:schemeClr val="tx1"/>
                    </a:solidFill>
                  </a:rPr>
                  <a:t>k-k')/%void]</a:t>
                </a:r>
                <a:endParaRPr lang="ja-JP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3775370815855327E-2"/>
              <c:y val="0.105286234972841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2723456"/>
        <c:crosses val="autoZero"/>
        <c:crossBetween val="midCat"/>
      </c:valAx>
      <c:spPr>
        <a:solidFill>
          <a:schemeClr val="bg1"/>
        </a:solidFill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3112798133529977"/>
          <c:y val="0.63722283765704746"/>
          <c:w val="0.47251443859275016"/>
          <c:h val="0.153677040573046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38827204359153"/>
          <c:y val="3.3327302787724195E-2"/>
          <c:w val="0.79905618250880994"/>
          <c:h val="0.74494788192488426"/>
        </c:manualLayout>
      </c:layout>
      <c:scatterChart>
        <c:scatterStyle val="lineMarker"/>
        <c:varyColors val="0"/>
        <c:ser>
          <c:idx val="5"/>
          <c:order val="0"/>
          <c:tx>
            <c:v>基本炉心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'まとめ初期 (2)'!$A$105:$A$110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xVal>
          <c:yVal>
            <c:numRef>
              <c:f>'まとめ初期 (2)'!$C$105:$C$110</c:f>
              <c:numCache>
                <c:formatCode>0.00E+00</c:formatCode>
                <c:ptCount val="6"/>
                <c:pt idx="0">
                  <c:v>0.67764877853266969</c:v>
                </c:pt>
                <c:pt idx="1">
                  <c:v>1.0102958489674934</c:v>
                </c:pt>
                <c:pt idx="2">
                  <c:v>1.2420735769950859</c:v>
                </c:pt>
                <c:pt idx="3">
                  <c:v>1.2590267031274351</c:v>
                </c:pt>
                <c:pt idx="4">
                  <c:v>1.0561167614216409</c:v>
                </c:pt>
                <c:pt idx="5">
                  <c:v>0.75483833095567554</c:v>
                </c:pt>
              </c:numCache>
            </c:numRef>
          </c:yVal>
          <c:smooth val="0"/>
        </c:ser>
        <c:ser>
          <c:idx val="0"/>
          <c:order val="1"/>
          <c:tx>
            <c:v>CASE3-1-2富化度増加前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'まとめ初期 (2)'!$A$105:$A$110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xVal>
          <c:yVal>
            <c:numRef>
              <c:f>'まとめ初期 (2)'!$B$105:$B$110</c:f>
              <c:numCache>
                <c:formatCode>0.00E+00</c:formatCode>
                <c:ptCount val="6"/>
                <c:pt idx="0">
                  <c:v>0.62603454337167797</c:v>
                </c:pt>
                <c:pt idx="1">
                  <c:v>0.9623562718252836</c:v>
                </c:pt>
                <c:pt idx="2">
                  <c:v>1.21352421768561</c:v>
                </c:pt>
                <c:pt idx="3">
                  <c:v>1.2615789155150612</c:v>
                </c:pt>
                <c:pt idx="4">
                  <c:v>1.0908200316276764</c:v>
                </c:pt>
                <c:pt idx="5">
                  <c:v>0.84568601997469173</c:v>
                </c:pt>
              </c:numCache>
            </c:numRef>
          </c:yVal>
          <c:smooth val="0"/>
        </c:ser>
        <c:ser>
          <c:idx val="2"/>
          <c:order val="2"/>
          <c:tx>
            <c:v>CASE3-1-2富化度増加後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'まとめ初期 (2)'!$A$105:$A$110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numCache>
            </c:numRef>
          </c:xVal>
          <c:yVal>
            <c:numRef>
              <c:f>'まとめ初期 (2)'!$D$105:$D$110</c:f>
              <c:numCache>
                <c:formatCode>0.00E+00</c:formatCode>
                <c:ptCount val="6"/>
                <c:pt idx="0">
                  <c:v>0.83357984930773854</c:v>
                </c:pt>
                <c:pt idx="1">
                  <c:v>0.83891518807491317</c:v>
                </c:pt>
                <c:pt idx="2">
                  <c:v>1.0150372061007933</c:v>
                </c:pt>
                <c:pt idx="3">
                  <c:v>1.0798407954316476</c:v>
                </c:pt>
                <c:pt idx="4">
                  <c:v>1.0121512402603481</c:v>
                </c:pt>
                <c:pt idx="5">
                  <c:v>1.2204757208245585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53632"/>
        <c:axId val="38455168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3"/>
                <c:tx>
                  <c:strRef>
                    <c:extLst>
                      <c:ext uri="{02D57815-91ED-43cb-92C2-25804820EDAC}">
                        <c15:formulaRef>
                          <c15:sqref>'まとめ初期 (2)'!$F$104</c15:sqref>
                        </c15:formulaRef>
                      </c:ext>
                    </c:extLst>
                    <c:strCache>
                      <c:ptCount val="1"/>
                      <c:pt idx="0">
                        <c:v>1.6x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'まとめ初期 (2)'!$A$105:$A$110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</c:v>
                      </c:pt>
                      <c:pt idx="1">
                        <c:v>4</c:v>
                      </c:pt>
                      <c:pt idx="2">
                        <c:v>5</c:v>
                      </c:pt>
                      <c:pt idx="3">
                        <c:v>6</c:v>
                      </c:pt>
                      <c:pt idx="4">
                        <c:v>7</c:v>
                      </c:pt>
                      <c:pt idx="5">
                        <c:v>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'まとめ初期 (2)'!$F$105:$F$110</c15:sqref>
                        </c15:formulaRef>
                      </c:ext>
                    </c:extLst>
                    <c:numCache>
                      <c:formatCode>0.00E+00</c:formatCode>
                      <c:ptCount val="6"/>
                      <c:pt idx="0">
                        <c:v>1.3489080358430379E-4</c:v>
                      </c:pt>
                      <c:pt idx="1">
                        <c:v>1.2683765899891138E-4</c:v>
                      </c:pt>
                      <c:pt idx="2">
                        <c:v>1.5234879575886531E-4</c:v>
                      </c:pt>
                      <c:pt idx="3">
                        <c:v>1.6295184898161775E-4</c:v>
                      </c:pt>
                      <c:pt idx="4">
                        <c:v>1.5521190074101209E-4</c:v>
                      </c:pt>
                      <c:pt idx="5">
                        <c:v>2.0106940885758528E-4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3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'まとめ初期 (2)'!$E$104</c15:sqref>
                        </c15:formulaRef>
                      </c:ext>
                    </c:extLst>
                    <c:strCache>
                      <c:ptCount val="1"/>
                      <c:pt idx="0">
                        <c:v>1.7x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'まとめ初期 (2)'!$A$105:$A$110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</c:v>
                      </c:pt>
                      <c:pt idx="1">
                        <c:v>4</c:v>
                      </c:pt>
                      <c:pt idx="2">
                        <c:v>5</c:v>
                      </c:pt>
                      <c:pt idx="3">
                        <c:v>6</c:v>
                      </c:pt>
                      <c:pt idx="4">
                        <c:v>7</c:v>
                      </c:pt>
                      <c:pt idx="5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'まとめ初期 (2)'!$E$105:$E$110</c15:sqref>
                        </c15:formulaRef>
                      </c:ext>
                    </c:extLst>
                    <c:numCache>
                      <c:formatCode>0.00E+00</c:formatCode>
                      <c:ptCount val="6"/>
                      <c:pt idx="0">
                        <c:v>1.4065232435542591E-4</c:v>
                      </c:pt>
                      <c:pt idx="1">
                        <c:v>1.2364406625630045E-4</c:v>
                      </c:pt>
                      <c:pt idx="2">
                        <c:v>1.4742279229749801E-4</c:v>
                      </c:pt>
                      <c:pt idx="3">
                        <c:v>1.5862023472002976E-4</c:v>
                      </c:pt>
                      <c:pt idx="4">
                        <c:v>1.5365113557832912E-4</c:v>
                      </c:pt>
                      <c:pt idx="5">
                        <c:v>2.1375241850511798E-4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38453632"/>
        <c:scaling>
          <c:orientation val="minMax"/>
          <c:max val="8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200" dirty="0" smtClean="0"/>
                  <a:t>The number of Axial</a:t>
                </a:r>
                <a:r>
                  <a:rPr lang="en-US" altLang="ja-JP" sz="1200" baseline="0" dirty="0" smtClean="0"/>
                  <a:t>  direction</a:t>
                </a:r>
                <a:endParaRPr lang="ja-JP" sz="1200" dirty="0"/>
              </a:p>
            </c:rich>
          </c:tx>
          <c:layout>
            <c:manualLayout>
              <c:xMode val="edge"/>
              <c:yMode val="edge"/>
              <c:x val="0.32809853463035188"/>
              <c:y val="0.874824302335904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455168"/>
        <c:crosses val="autoZero"/>
        <c:crossBetween val="midCat"/>
        <c:majorUnit val="1"/>
      </c:valAx>
      <c:valAx>
        <c:axId val="38455168"/>
        <c:scaling>
          <c:orientation val="minMax"/>
          <c:min val="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dirty="0" smtClean="0"/>
                  <a:t>Power density</a:t>
                </a:r>
                <a:r>
                  <a:rPr lang="en-US" altLang="ja-JP" sz="1400" baseline="0" dirty="0" smtClean="0"/>
                  <a:t> ratio </a:t>
                </a:r>
                <a:r>
                  <a:rPr lang="en-US" altLang="ja-JP" sz="12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qi/Q</a:t>
                </a:r>
                <a:r>
                  <a:rPr lang="en-US" altLang="ja-JP" sz="1200" baseline="0" dirty="0" smtClean="0"/>
                  <a:t> </a:t>
                </a:r>
                <a:r>
                  <a:rPr lang="en-US" sz="1400" dirty="0" smtClean="0"/>
                  <a:t>[-]</a:t>
                </a:r>
                <a:endParaRPr lang="ja-JP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453632"/>
        <c:crosses val="autoZero"/>
        <c:crossBetween val="midCat"/>
      </c:valAx>
      <c:spPr>
        <a:solidFill>
          <a:schemeClr val="bg1"/>
        </a:solidFill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38827204359153"/>
          <c:y val="8.8460538499080907E-2"/>
          <c:w val="0.79905618250880994"/>
          <c:h val="0.73008147881231589"/>
        </c:manualLayout>
      </c:layout>
      <c:scatterChart>
        <c:scatterStyle val="lineMarker"/>
        <c:varyColors val="0"/>
        <c:ser>
          <c:idx val="4"/>
          <c:order val="0"/>
          <c:tx>
            <c:v>基本炉心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'まとめ初期 グラフ'!$B$96:$Q$96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'まとめ初期 グラフ'!$B$98:$Q$98</c:f>
              <c:numCache>
                <c:formatCode>0.00E+00</c:formatCode>
                <c:ptCount val="16"/>
                <c:pt idx="0">
                  <c:v>1.2656115048284367</c:v>
                </c:pt>
                <c:pt idx="1">
                  <c:v>1.2697893490701928</c:v>
                </c:pt>
                <c:pt idx="2">
                  <c:v>1.2530029263306208</c:v>
                </c:pt>
                <c:pt idx="3">
                  <c:v>1.2428840103122825</c:v>
                </c:pt>
                <c:pt idx="4">
                  <c:v>1.219610039826895</c:v>
                </c:pt>
                <c:pt idx="5">
                  <c:v>1.1631375344892294</c:v>
                </c:pt>
                <c:pt idx="6">
                  <c:v>1.1035954770846137</c:v>
                </c:pt>
                <c:pt idx="7">
                  <c:v>1.0516260594917051</c:v>
                </c:pt>
                <c:pt idx="8">
                  <c:v>0.9958554164258272</c:v>
                </c:pt>
                <c:pt idx="9">
                  <c:v>0.96814086181403813</c:v>
                </c:pt>
                <c:pt idx="10">
                  <c:v>0.96613896899286522</c:v>
                </c:pt>
                <c:pt idx="11">
                  <c:v>1.0542223146677101</c:v>
                </c:pt>
                <c:pt idx="12">
                  <c:v>0.92389671669520279</c:v>
                </c:pt>
                <c:pt idx="13">
                  <c:v>0.70991265185191554</c:v>
                </c:pt>
                <c:pt idx="14">
                  <c:v>0.46770885514322902</c:v>
                </c:pt>
                <c:pt idx="15">
                  <c:v>0.34486731297523465</c:v>
                </c:pt>
              </c:numCache>
            </c:numRef>
          </c:yVal>
          <c:smooth val="0"/>
        </c:ser>
        <c:ser>
          <c:idx val="0"/>
          <c:order val="1"/>
          <c:tx>
            <c:v>CASE3-1-2富化度増加前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'まとめ初期 グラフ'!$B$96:$Q$96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'まとめ初期 グラフ'!$B$97:$Q$97</c:f>
              <c:numCache>
                <c:formatCode>0.00E+00</c:formatCode>
                <c:ptCount val="16"/>
                <c:pt idx="0">
                  <c:v>1.2391351167912596</c:v>
                </c:pt>
                <c:pt idx="1">
                  <c:v>1.235861898074238</c:v>
                </c:pt>
                <c:pt idx="2">
                  <c:v>1.2274301574439404</c:v>
                </c:pt>
                <c:pt idx="3">
                  <c:v>1.2124732769444126</c:v>
                </c:pt>
                <c:pt idx="4">
                  <c:v>1.1901523997937866</c:v>
                </c:pt>
                <c:pt idx="5">
                  <c:v>1.147140942980946</c:v>
                </c:pt>
                <c:pt idx="6">
                  <c:v>1.0973816316465042</c:v>
                </c:pt>
                <c:pt idx="7">
                  <c:v>1.0498636337188856</c:v>
                </c:pt>
                <c:pt idx="8">
                  <c:v>1.0071283019772483</c:v>
                </c:pt>
                <c:pt idx="9">
                  <c:v>0.98140975622931637</c:v>
                </c:pt>
                <c:pt idx="10">
                  <c:v>0.97396450589112182</c:v>
                </c:pt>
                <c:pt idx="11">
                  <c:v>1.0615376894313449</c:v>
                </c:pt>
                <c:pt idx="12">
                  <c:v>0.94067969892482217</c:v>
                </c:pt>
                <c:pt idx="13">
                  <c:v>0.73006801612609351</c:v>
                </c:pt>
                <c:pt idx="14">
                  <c:v>0.50072887971271984</c:v>
                </c:pt>
                <c:pt idx="15">
                  <c:v>0.40504409431336208</c:v>
                </c:pt>
              </c:numCache>
            </c:numRef>
          </c:yVal>
          <c:smooth val="0"/>
        </c:ser>
        <c:ser>
          <c:idx val="3"/>
          <c:order val="2"/>
          <c:tx>
            <c:v>CASE3-1-2富化度増加後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'まとめ初期 グラフ'!$B$96:$Q$96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'まとめ初期 グラフ'!$B$101:$Q$101</c:f>
              <c:numCache>
                <c:formatCode>0.00E+00</c:formatCode>
                <c:ptCount val="16"/>
                <c:pt idx="0">
                  <c:v>0.93629942992606652</c:v>
                </c:pt>
                <c:pt idx="1">
                  <c:v>0.94312239697673605</c:v>
                </c:pt>
                <c:pt idx="2">
                  <c:v>0.9532367273664496</c:v>
                </c:pt>
                <c:pt idx="3">
                  <c:v>0.96504782662345201</c:v>
                </c:pt>
                <c:pt idx="4">
                  <c:v>0.97655602399740549</c:v>
                </c:pt>
                <c:pt idx="5">
                  <c:v>0.9785507661426267</c:v>
                </c:pt>
                <c:pt idx="6">
                  <c:v>0.98401468162657235</c:v>
                </c:pt>
                <c:pt idx="7">
                  <c:v>0.99491186918711005</c:v>
                </c:pt>
                <c:pt idx="8">
                  <c:v>1.0183915109165624</c:v>
                </c:pt>
                <c:pt idx="9">
                  <c:v>1.0611788124681802</c:v>
                </c:pt>
                <c:pt idx="10">
                  <c:v>1.0904785648958428</c:v>
                </c:pt>
                <c:pt idx="11">
                  <c:v>1.2450449450235455</c:v>
                </c:pt>
                <c:pt idx="12">
                  <c:v>1.2041348452997138</c:v>
                </c:pt>
                <c:pt idx="13">
                  <c:v>1.1433297188362797</c:v>
                </c:pt>
                <c:pt idx="14">
                  <c:v>0.82977133651611112</c:v>
                </c:pt>
                <c:pt idx="15">
                  <c:v>0.67593054419734655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41760"/>
        <c:axId val="4882214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'まとめ初期 グラフ'!$A$99</c15:sqref>
                        </c15:formulaRef>
                      </c:ext>
                    </c:extLst>
                    <c:strCache>
                      <c:ptCount val="1"/>
                      <c:pt idx="0">
                        <c:v>23.0%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'まとめ初期 グラフ'!$B$96:$Q$96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'まとめ初期 グラフ'!$B$99:$Q$99</c15:sqref>
                        </c15:formulaRef>
                      </c:ext>
                    </c:extLst>
                    <c:numCache>
                      <c:formatCode>0.00E+00</c:formatCode>
                      <c:ptCount val="16"/>
                      <c:pt idx="0">
                        <c:v>1.6692303176391967E-4</c:v>
                      </c:pt>
                      <c:pt idx="1">
                        <c:v>1.6737486514492033E-4</c:v>
                      </c:pt>
                      <c:pt idx="2">
                        <c:v>1.6781797259994005E-4</c:v>
                      </c:pt>
                      <c:pt idx="3">
                        <c:v>1.680063042980776E-4</c:v>
                      </c:pt>
                      <c:pt idx="4">
                        <c:v>1.6768818988226536E-4</c:v>
                      </c:pt>
                      <c:pt idx="5">
                        <c:v>1.6513602823950822E-4</c:v>
                      </c:pt>
                      <c:pt idx="6">
                        <c:v>1.6244422400592265E-4</c:v>
                      </c:pt>
                      <c:pt idx="7">
                        <c:v>1.6035671456607166E-4</c:v>
                      </c:pt>
                      <c:pt idx="8">
                        <c:v>1.5967152790135914E-4</c:v>
                      </c:pt>
                      <c:pt idx="9">
                        <c:v>1.6181228401065606E-4</c:v>
                      </c:pt>
                      <c:pt idx="10">
                        <c:v>1.6393328969884055E-4</c:v>
                      </c:pt>
                      <c:pt idx="11">
                        <c:v>1.8368123518713243E-4</c:v>
                      </c:pt>
                      <c:pt idx="12">
                        <c:v>1.7157600241973631E-4</c:v>
                      </c:pt>
                      <c:pt idx="13">
                        <c:v>1.5096144686723424E-4</c:v>
                      </c:pt>
                      <c:pt idx="14">
                        <c:v>1.0728575676845134E-4</c:v>
                      </c:pt>
                      <c:pt idx="15">
                        <c:v>8.7168509980032369E-5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'まとめ初期 グラフ'!$A$100</c15:sqref>
                        </c15:formulaRef>
                      </c:ext>
                    </c:extLst>
                    <c:strCache>
                      <c:ptCount val="1"/>
                      <c:pt idx="0">
                        <c:v>23.5%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'まとめ初期 グラフ'!$B$96:$Q$96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'まとめ初期 グラフ'!$B$100:$Q$100</c15:sqref>
                        </c15:formulaRef>
                      </c:ext>
                    </c:extLst>
                    <c:numCache>
                      <c:formatCode>0.00E+00</c:formatCode>
                      <c:ptCount val="16"/>
                      <c:pt idx="0">
                        <c:v>1.5407175553007403E-4</c:v>
                      </c:pt>
                      <c:pt idx="1">
                        <c:v>1.548281979087997E-4</c:v>
                      </c:pt>
                      <c:pt idx="2">
                        <c:v>1.5583704344208747E-4</c:v>
                      </c:pt>
                      <c:pt idx="3">
                        <c:v>1.5685034462919006E-4</c:v>
                      </c:pt>
                      <c:pt idx="4">
                        <c:v>1.5758566160354505E-4</c:v>
                      </c:pt>
                      <c:pt idx="5">
                        <c:v>1.5647929149493824E-4</c:v>
                      </c:pt>
                      <c:pt idx="6">
                        <c:v>1.5555358129663673E-4</c:v>
                      </c:pt>
                      <c:pt idx="7">
                        <c:v>1.5532520303472333E-4</c:v>
                      </c:pt>
                      <c:pt idx="8">
                        <c:v>1.5672922228929226E-4</c:v>
                      </c:pt>
                      <c:pt idx="9">
                        <c:v>1.609875183926834E-4</c:v>
                      </c:pt>
                      <c:pt idx="10">
                        <c:v>1.6423201964784311E-4</c:v>
                      </c:pt>
                      <c:pt idx="11">
                        <c:v>1.8571832367697628E-4</c:v>
                      </c:pt>
                      <c:pt idx="12">
                        <c:v>1.7647891703713813E-4</c:v>
                      </c:pt>
                      <c:pt idx="13">
                        <c:v>1.613316290128604E-4</c:v>
                      </c:pt>
                      <c:pt idx="14">
                        <c:v>1.1587491816335348E-4</c:v>
                      </c:pt>
                      <c:pt idx="15">
                        <c:v>9.4269273622785103E-5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'まとめ初期 グラフ'!$A$102</c15:sqref>
                        </c15:formulaRef>
                      </c:ext>
                    </c:extLst>
                    <c:strCache>
                      <c:ptCount val="1"/>
                      <c:pt idx="0">
                        <c:v>22.0%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'まとめ初期 グラフ'!$B$96:$Q$96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'まとめ初期 グラフ'!$B$102:$Q$102</c15:sqref>
                        </c15:formulaRef>
                      </c:ext>
                    </c:extLst>
                    <c:numCache>
                      <c:formatCode>0.00E+00</c:formatCode>
                      <c:ptCount val="16"/>
                      <c:pt idx="0">
                        <c:v>1.9185880939692683E-4</c:v>
                      </c:pt>
                      <c:pt idx="1">
                        <c:v>1.9169169762822173E-4</c:v>
                      </c:pt>
                      <c:pt idx="2">
                        <c:v>1.909862144930135E-4</c:v>
                      </c:pt>
                      <c:pt idx="3">
                        <c:v>1.8950445954007172E-4</c:v>
                      </c:pt>
                      <c:pt idx="4">
                        <c:v>1.8706045612101329E-4</c:v>
                      </c:pt>
                      <c:pt idx="5">
                        <c:v>1.8161221931631104E-4</c:v>
                      </c:pt>
                      <c:pt idx="6">
                        <c:v>1.7539465006226459E-4</c:v>
                      </c:pt>
                      <c:pt idx="7">
                        <c:v>1.6962121754697358E-4</c:v>
                      </c:pt>
                      <c:pt idx="8">
                        <c:v>1.6484498060552957E-4</c:v>
                      </c:pt>
                      <c:pt idx="9">
                        <c:v>1.6288041131929989E-4</c:v>
                      </c:pt>
                      <c:pt idx="10">
                        <c:v>1.628452414066962E-4</c:v>
                      </c:pt>
                      <c:pt idx="11">
                        <c:v>1.7926424519807313E-4</c:v>
                      </c:pt>
                      <c:pt idx="12">
                        <c:v>1.6193991050967164E-4</c:v>
                      </c:pt>
                      <c:pt idx="13">
                        <c:v>1.3179217828484515E-4</c:v>
                      </c:pt>
                      <c:pt idx="14">
                        <c:v>9.1625958672454251E-5</c:v>
                      </c:pt>
                      <c:pt idx="15">
                        <c:v>7.4242425288298703E-5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48741760"/>
        <c:scaling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The number of Radial direction</a:t>
                </a:r>
                <a:endParaRPr lang="ja-JP" dirty="0"/>
              </a:p>
            </c:rich>
          </c:tx>
          <c:layout>
            <c:manualLayout>
              <c:xMode val="edge"/>
              <c:yMode val="edge"/>
              <c:x val="0.31754116260139087"/>
              <c:y val="0.8891544539672837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822144"/>
        <c:crosses val="autoZero"/>
        <c:crossBetween val="midCat"/>
        <c:majorUnit val="2"/>
      </c:valAx>
      <c:valAx>
        <c:axId val="48822144"/>
        <c:scaling>
          <c:orientation val="minMax"/>
          <c:max val="1.4"/>
          <c:min val="0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0" i="0" baseline="0" dirty="0" smtClean="0">
                    <a:effectLst/>
                  </a:rPr>
                  <a:t>Power density ratio </a:t>
                </a:r>
                <a:r>
                  <a:rPr lang="en-US" altLang="ja-JP" sz="1200" b="0" i="0" baseline="0" dirty="0" smtClean="0">
                    <a:effectLst/>
                  </a:rPr>
                  <a:t>qi/Q</a:t>
                </a:r>
                <a:r>
                  <a:rPr lang="en-US" altLang="ja-JP" sz="1400" b="0" i="0" baseline="0" dirty="0" smtClean="0">
                    <a:effectLst/>
                  </a:rPr>
                  <a:t> [-]</a:t>
                </a:r>
                <a:endParaRPr lang="ja-JP" altLang="ja-JP" sz="105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_);[Red]\(#,##0.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8741760"/>
        <c:crosses val="autoZero"/>
        <c:crossBetween val="midCat"/>
        <c:majorUnit val="0.2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763846462402419"/>
          <c:y val="0.17494917539510674"/>
          <c:w val="0.70064256842235184"/>
          <c:h val="0.67028132883320857"/>
        </c:manualLayout>
      </c:layout>
      <c:scatterChart>
        <c:scatterStyle val="lineMarker"/>
        <c:varyColors val="0"/>
        <c:ser>
          <c:idx val="3"/>
          <c:order val="0"/>
          <c:tx>
            <c:v>ブランケット変更前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matome!$B$2:$F$2</c:f>
              <c:numCache>
                <c:formatCode>General</c:formatCode>
                <c:ptCount val="5"/>
                <c:pt idx="0">
                  <c:v>0</c:v>
                </c:pt>
                <c:pt idx="1">
                  <c:v>800</c:v>
                </c:pt>
                <c:pt idx="2">
                  <c:v>1600</c:v>
                </c:pt>
                <c:pt idx="3">
                  <c:v>2400</c:v>
                </c:pt>
                <c:pt idx="4">
                  <c:v>3200</c:v>
                </c:pt>
              </c:numCache>
            </c:numRef>
          </c:xVal>
          <c:yVal>
            <c:numRef>
              <c:f>matome!$B$7:$F$7</c:f>
              <c:numCache>
                <c:formatCode>0.00E+00</c:formatCode>
                <c:ptCount val="5"/>
                <c:pt idx="0">
                  <c:v>2.2364924346629953E-4</c:v>
                </c:pt>
                <c:pt idx="1">
                  <c:v>2.4836313617606698E-4</c:v>
                </c:pt>
                <c:pt idx="2">
                  <c:v>2.636588720770299E-4</c:v>
                </c:pt>
                <c:pt idx="3">
                  <c:v>2.729931224209085E-4</c:v>
                </c:pt>
                <c:pt idx="4">
                  <c:v>2.7697111416781343E-4</c:v>
                </c:pt>
              </c:numCache>
            </c:numRef>
          </c:yVal>
          <c:smooth val="0"/>
        </c:ser>
        <c:ser>
          <c:idx val="5"/>
          <c:order val="1"/>
          <c:tx>
            <c:v>ブランケット変更後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[2]matome!$B$2:$F$2</c:f>
              <c:numCache>
                <c:formatCode>General</c:formatCode>
                <c:ptCount val="5"/>
                <c:pt idx="0">
                  <c:v>0</c:v>
                </c:pt>
                <c:pt idx="1">
                  <c:v>800</c:v>
                </c:pt>
                <c:pt idx="2">
                  <c:v>1600</c:v>
                </c:pt>
                <c:pt idx="3">
                  <c:v>2400</c:v>
                </c:pt>
                <c:pt idx="4">
                  <c:v>3200</c:v>
                </c:pt>
              </c:numCache>
            </c:numRef>
          </c:xVal>
          <c:yVal>
            <c:numRef>
              <c:f>[2]matome!$B$7:$F$7</c:f>
              <c:numCache>
                <c:formatCode>General</c:formatCode>
                <c:ptCount val="5"/>
                <c:pt idx="0">
                  <c:v>1.6567950481430265E-4</c:v>
                </c:pt>
                <c:pt idx="1">
                  <c:v>1.8244429160935337E-4</c:v>
                </c:pt>
                <c:pt idx="2">
                  <c:v>1.9339752407152629E-4</c:v>
                </c:pt>
                <c:pt idx="3">
                  <c:v>1.9879092159559789E-4</c:v>
                </c:pt>
                <c:pt idx="4">
                  <c:v>1.9997799174690595E-4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401920"/>
        <c:axId val="5640422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matome!$A$3</c15:sqref>
                        </c15:formulaRef>
                      </c:ext>
                    </c:extLst>
                    <c:strCache>
                      <c:ptCount val="1"/>
                      <c:pt idx="0">
                        <c:v>Inner CORE void in CASE1</c:v>
                      </c:pt>
                    </c:strCache>
                  </c:strRef>
                </c:tx>
                <c:spPr>
                  <a:ln w="19050" cap="rnd">
                    <a:solidFill>
                      <a:srgbClr val="00B0F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matome!$B$2:$F$2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800</c:v>
                      </c:pt>
                      <c:pt idx="2">
                        <c:v>1600</c:v>
                      </c:pt>
                      <c:pt idx="3">
                        <c:v>2400</c:v>
                      </c:pt>
                      <c:pt idx="4">
                        <c:v>3200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matome!$B$3:$F$3</c15:sqref>
                        </c15:formulaRef>
                      </c:ext>
                    </c:extLst>
                    <c:numCache>
                      <c:formatCode>0.00E+00</c:formatCode>
                      <c:ptCount val="5"/>
                      <c:pt idx="0">
                        <c:v>5.0461538461538504E-4</c:v>
                      </c:pt>
                      <c:pt idx="1">
                        <c:v>5.5772893772893634E-4</c:v>
                      </c:pt>
                      <c:pt idx="2">
                        <c:v>5.8651648351648643E-4</c:v>
                      </c:pt>
                      <c:pt idx="3">
                        <c:v>5.9306227106226898E-4</c:v>
                      </c:pt>
                      <c:pt idx="4">
                        <c:v>5.7876923076923253E-4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matome!$A$4</c15:sqref>
                        </c15:formulaRef>
                      </c:ext>
                    </c:extLst>
                    <c:strCache>
                      <c:ptCount val="1"/>
                      <c:pt idx="0">
                        <c:v>Outer CORE void in CASE1</c:v>
                      </c:pt>
                    </c:strCache>
                  </c:strRef>
                </c:tx>
                <c:spPr>
                  <a:ln w="19050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800</c:v>
                      </c:pt>
                      <c:pt idx="2">
                        <c:v>1600</c:v>
                      </c:pt>
                      <c:pt idx="3">
                        <c:v>2400</c:v>
                      </c:pt>
                      <c:pt idx="4">
                        <c:v>3200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matome!$B$4:$F$4</c15:sqref>
                        </c15:formulaRef>
                      </c:ext>
                    </c:extLst>
                    <c:numCache>
                      <c:formatCode>0.00E+00</c:formatCode>
                      <c:ptCount val="5"/>
                      <c:pt idx="0">
                        <c:v>1.5457875457875869E-4</c:v>
                      </c:pt>
                      <c:pt idx="1">
                        <c:v>1.7457875457875633E-4</c:v>
                      </c:pt>
                      <c:pt idx="2">
                        <c:v>1.8534432234432256E-4</c:v>
                      </c:pt>
                      <c:pt idx="3">
                        <c:v>2.048315018315012E-4</c:v>
                      </c:pt>
                      <c:pt idx="4">
                        <c:v>2.2960439560439362E-4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matome!$A$7</c15:sqref>
                        </c15:formulaRef>
                      </c:ext>
                    </c:extLst>
                    <c:strCache>
                      <c:ptCount val="1"/>
                      <c:pt idx="0">
                        <c:v>CORE+BLANKET void in CASE1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noFill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800</c:v>
                      </c:pt>
                      <c:pt idx="2">
                        <c:v>1600</c:v>
                      </c:pt>
                      <c:pt idx="3">
                        <c:v>2400</c:v>
                      </c:pt>
                      <c:pt idx="4">
                        <c:v>3200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matome!$B$7:$F$7</c15:sqref>
                        </c15:formulaRef>
                      </c:ext>
                    </c:extLst>
                    <c:numCache>
                      <c:formatCode>0.00E+00</c:formatCode>
                      <c:ptCount val="5"/>
                      <c:pt idx="0">
                        <c:v>2.2364924346629953E-4</c:v>
                      </c:pt>
                      <c:pt idx="1">
                        <c:v>2.4836313617606698E-4</c:v>
                      </c:pt>
                      <c:pt idx="2">
                        <c:v>2.636588720770299E-4</c:v>
                      </c:pt>
                      <c:pt idx="3">
                        <c:v>2.729931224209085E-4</c:v>
                      </c:pt>
                      <c:pt idx="4">
                        <c:v>2.7697111416781343E-4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56401920"/>
        <c:scaling>
          <c:orientation val="minMax"/>
          <c:max val="32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Burnup [days]</a:t>
                </a:r>
                <a:endParaRPr lang="ja-JP" sz="120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04224"/>
        <c:crosses val="autoZero"/>
        <c:crossBetween val="midCat"/>
      </c:valAx>
      <c:valAx>
        <c:axId val="56404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Void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coefficient*[(</a:t>
                </a:r>
                <a:r>
                  <a:rPr lang="en-US" sz="1200" dirty="0">
                    <a:solidFill>
                      <a:schemeClr val="tx1"/>
                    </a:solidFill>
                  </a:rPr>
                  <a:t>k-k')/%void]</a:t>
                </a:r>
                <a:endParaRPr lang="ja-JP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5311330564095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401920"/>
        <c:crosses val="autoZero"/>
        <c:crossBetween val="midCat"/>
      </c:valAx>
      <c:spPr>
        <a:solidFill>
          <a:schemeClr val="bg1"/>
        </a:solidFill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6797372386271306"/>
          <c:y val="0.64222611696026566"/>
          <c:w val="0.47251443859275016"/>
          <c:h val="0.153677040573046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ja-JP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4114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4596" y="0"/>
            <a:ext cx="4302919" cy="341144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r">
              <a:defRPr sz="1200"/>
            </a:lvl1pPr>
          </a:lstStyle>
          <a:p>
            <a:fld id="{E54B9D86-BF86-4C4D-8B85-962BD3481357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8120"/>
            <a:ext cx="4302919" cy="341143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4596" y="6458120"/>
            <a:ext cx="4302919" cy="341143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r">
              <a:defRPr sz="1200"/>
            </a:lvl1pPr>
          </a:lstStyle>
          <a:p>
            <a:fld id="{886F3109-0DBD-46EF-AA96-A930A8B5B3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38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53" cy="339723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3965" y="0"/>
            <a:ext cx="4304250" cy="339723"/>
          </a:xfrm>
          <a:prstGeom prst="rect">
            <a:avLst/>
          </a:prstGeom>
        </p:spPr>
        <p:txBody>
          <a:bodyPr vert="horz" lIns="92135" tIns="46067" rIns="92135" bIns="46067" rtlCol="0"/>
          <a:lstStyle>
            <a:lvl1pPr algn="r">
              <a:defRPr sz="1200"/>
            </a:lvl1pPr>
          </a:lstStyle>
          <a:p>
            <a:fld id="{A31ED2CA-8D0B-44F1-8C6F-9CB26B732B44}" type="datetimeFigureOut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5" tIns="46067" rIns="92135" bIns="4606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80" y="3228970"/>
            <a:ext cx="7943850" cy="3060710"/>
          </a:xfrm>
          <a:prstGeom prst="rect">
            <a:avLst/>
          </a:prstGeom>
        </p:spPr>
        <p:txBody>
          <a:bodyPr vert="horz" lIns="92135" tIns="46067" rIns="92135" bIns="4606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7937"/>
            <a:ext cx="4302653" cy="339723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3965" y="6457937"/>
            <a:ext cx="4304250" cy="339723"/>
          </a:xfrm>
          <a:prstGeom prst="rect">
            <a:avLst/>
          </a:prstGeom>
        </p:spPr>
        <p:txBody>
          <a:bodyPr vert="horz" lIns="92135" tIns="46067" rIns="92135" bIns="46067" rtlCol="0" anchor="b"/>
          <a:lstStyle>
            <a:lvl1pPr algn="r">
              <a:defRPr sz="1200"/>
            </a:lvl1pPr>
          </a:lstStyle>
          <a:p>
            <a:fld id="{F944DD38-3DE0-4F13-ACEE-3FACF2B952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25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DD38-3DE0-4F13-ACEE-3FACF2B952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700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6</a:t>
            </a:r>
            <a:r>
              <a:rPr kumimoji="1" lang="ja-JP" altLang="en-US" dirty="0" smtClean="0"/>
              <a:t>分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秒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CF542-D3E8-4F97-AD9C-5E803DEC5FE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5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ja-JP" sz="1200" dirty="0" smtClean="0"/>
              <a:t>出力密度が低い炉心外周部の</a:t>
            </a:r>
            <a:r>
              <a:rPr lang="en-US" altLang="ja-JP" sz="1200" dirty="0" smtClean="0"/>
              <a:t>Pu</a:t>
            </a:r>
            <a:r>
              <a:rPr lang="ja-JP" altLang="ja-JP" sz="1200" dirty="0" smtClean="0"/>
              <a:t>富化度を</a:t>
            </a:r>
            <a:r>
              <a:rPr lang="ja-JP" altLang="ja-JP" sz="1200" dirty="0" smtClean="0">
                <a:solidFill>
                  <a:srgbClr val="FF0000"/>
                </a:solidFill>
              </a:rPr>
              <a:t>ピーキング係数が基本炉心程度</a:t>
            </a:r>
            <a:r>
              <a:rPr lang="ja-JP" altLang="ja-JP" sz="1200" dirty="0" smtClean="0"/>
              <a:t>の範囲内で</a:t>
            </a:r>
            <a:r>
              <a:rPr lang="ja-JP" altLang="en-US" sz="1200" dirty="0" smtClean="0"/>
              <a:t>増大</a:t>
            </a:r>
            <a:endParaRPr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CF542-D3E8-4F97-AD9C-5E803DEC5FE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69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6</a:t>
            </a:r>
            <a:r>
              <a:rPr kumimoji="1" lang="ja-JP" altLang="en-US" dirty="0" smtClean="0"/>
              <a:t>分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秒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CF542-D3E8-4F97-AD9C-5E803DEC5FE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5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I decided Pu management scenarios. In Japanese government nuclear policy, they selected TBR multi-recycle finally. But after </a:t>
            </a:r>
            <a:r>
              <a:rPr kumimoji="1" lang="en-US" altLang="ja-JP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fukusima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accident, All nuclear power plants were stopped and now few NPP were restarted. So Nuclear policy is not clear. So I extracted the possible 3 background situations. Fast……., second……, third……..</a:t>
            </a:r>
            <a:endParaRPr kumimoji="1" lang="ja-JP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these, I decided 3 targets and scenarios.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CF542-D3E8-4F97-AD9C-5E803DEC5FE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067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どうしてこの３つの</a:t>
            </a:r>
            <a:r>
              <a:rPr kumimoji="1" lang="en-US" altLang="ja-JP" dirty="0" smtClean="0"/>
              <a:t>Pu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management target</a:t>
            </a:r>
            <a:r>
              <a:rPr kumimoji="1" lang="ja-JP" altLang="en-US" baseline="0" dirty="0" smtClean="0"/>
              <a:t>を選んだのか、これをどうして</a:t>
            </a:r>
            <a:r>
              <a:rPr kumimoji="1" lang="en-US" altLang="ja-JP" baseline="0" dirty="0" smtClean="0"/>
              <a:t>FR</a:t>
            </a:r>
            <a:r>
              <a:rPr kumimoji="1" lang="ja-JP" altLang="en-US" baseline="0" dirty="0" smtClean="0"/>
              <a:t>の炉心で達成しようとするのかをイントロで書きたい</a:t>
            </a:r>
            <a:endParaRPr kumimoji="1" lang="en-US" altLang="ja-JP" baseline="0" dirty="0" smtClean="0"/>
          </a:p>
          <a:p>
            <a:r>
              <a:rPr kumimoji="1" lang="en-US" altLang="ja-JP" baseline="0" dirty="0" smtClean="0"/>
              <a:t>FR</a:t>
            </a:r>
            <a:r>
              <a:rPr kumimoji="1" lang="ja-JP" altLang="en-US" baseline="0" dirty="0" smtClean="0"/>
              <a:t>の理由</a:t>
            </a:r>
            <a:endParaRPr kumimoji="1" lang="en-US" altLang="ja-JP" baseline="0" dirty="0" smtClean="0"/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Due to the high performance of neutron economy in fast spectrum reactors, it has technical margins of core designing to respond to the social demands of Pu burning/sustaining flexibly.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DD38-3DE0-4F13-ACEE-3FACF2B952C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953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ja-JP" sz="1200" dirty="0" smtClean="0"/>
              <a:t>出力密度が低い炉心外周部の</a:t>
            </a:r>
            <a:r>
              <a:rPr lang="en-US" altLang="ja-JP" sz="1200" dirty="0" smtClean="0"/>
              <a:t>Pu</a:t>
            </a:r>
            <a:r>
              <a:rPr lang="ja-JP" altLang="ja-JP" sz="1200" dirty="0" smtClean="0"/>
              <a:t>富化度を</a:t>
            </a:r>
            <a:r>
              <a:rPr lang="ja-JP" altLang="ja-JP" sz="1200" dirty="0" smtClean="0">
                <a:solidFill>
                  <a:srgbClr val="FF0000"/>
                </a:solidFill>
              </a:rPr>
              <a:t>ピーキング係数が基本炉心程度</a:t>
            </a:r>
            <a:r>
              <a:rPr lang="ja-JP" altLang="ja-JP" sz="1200" dirty="0" smtClean="0"/>
              <a:t>の範囲内で</a:t>
            </a:r>
            <a:r>
              <a:rPr lang="ja-JP" altLang="en-US" sz="1200" dirty="0" smtClean="0"/>
              <a:t>増大</a:t>
            </a:r>
            <a:endParaRPr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CF542-D3E8-4F97-AD9C-5E803DEC5FE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69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CF542-D3E8-4F97-AD9C-5E803DEC5FE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0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DD38-3DE0-4F13-ACEE-3FACF2B952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4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nuclear security and safeguards regulations [4, 5], the irradiation of the separated Pu in a nuclear reactor leads to a downgrade of the categories and potentially to an abatement of nuclear proliferation concerns.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DD38-3DE0-4F13-ACEE-3FACF2B952C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02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Demonstration reactor (FR)</a:t>
            </a:r>
            <a:r>
              <a:rPr kumimoji="1" lang="ja-JP" altLang="en-US" dirty="0" smtClean="0"/>
              <a:t>のことを言う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DD38-3DE0-4F13-ACEE-3FACF2B952C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98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two Pu management</a:t>
            </a:r>
            <a:r>
              <a:rPr kumimoji="1" lang="en-US" altLang="ja-JP" baseline="0" dirty="0" smtClean="0"/>
              <a:t> options, this study use two index.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DD38-3DE0-4F13-ACEE-3FACF2B952C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23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DD38-3DE0-4F13-ACEE-3FACF2B952C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1296">
              <a:defRPr/>
            </a:pPr>
            <a:r>
              <a:rPr kumimoji="1" lang="ja-JP" altLang="en-US" dirty="0" smtClean="0"/>
              <a:t>タイトルに</a:t>
            </a:r>
            <a:r>
              <a:rPr kumimoji="1" lang="en-US" altLang="ja-JP" dirty="0" smtClean="0"/>
              <a:t>core design</a:t>
            </a:r>
            <a:r>
              <a:rPr kumimoji="1" lang="ja-JP" altLang="en-US" dirty="0" smtClean="0"/>
              <a:t>が入るように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CF542-D3E8-4F97-AD9C-5E803DEC5FE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88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Worldwide, separated Pu has been produced from irradiated fuels by reprocessing since about the 1960s. Therefore, the separated Pu is assumed to be stored on long-term for 50 years after reprocessing and extracted from the irradiated fuels in Capture 3.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4DD38-3DE0-4F13-ACEE-3FACF2B952C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47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ja-JP" sz="1200" dirty="0" smtClean="0"/>
              <a:t>出力密度が低い炉心外周部の</a:t>
            </a:r>
            <a:r>
              <a:rPr lang="en-US" altLang="ja-JP" sz="1200" dirty="0" smtClean="0"/>
              <a:t>Pu</a:t>
            </a:r>
            <a:r>
              <a:rPr lang="ja-JP" altLang="ja-JP" sz="1200" dirty="0" smtClean="0"/>
              <a:t>富化度を</a:t>
            </a:r>
            <a:r>
              <a:rPr lang="ja-JP" altLang="ja-JP" sz="1200" dirty="0" smtClean="0">
                <a:solidFill>
                  <a:srgbClr val="FF0000"/>
                </a:solidFill>
              </a:rPr>
              <a:t>ピーキング係数が基本炉心程度</a:t>
            </a:r>
            <a:r>
              <a:rPr lang="ja-JP" altLang="ja-JP" sz="1200" dirty="0" smtClean="0"/>
              <a:t>の範囲内で</a:t>
            </a:r>
            <a:r>
              <a:rPr lang="ja-JP" altLang="en-US" sz="1200" dirty="0" smtClean="0"/>
              <a:t>増大</a:t>
            </a:r>
            <a:endParaRPr lang="en-US" altLang="ja-JP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CF542-D3E8-4F97-AD9C-5E803DEC5FE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69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F1D16-68E5-45F8-801E-4FA68E670CD9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9742" y="6356351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2AA2E615-29BD-44DA-80FD-C1A0D21CA44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762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3CA4-0DBE-4792-831D-4CDCE8707CED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49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51CE9-9E13-4BDF-8BC0-A4345FBD7B4A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88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A7D1-2DAE-4977-BBD3-879C2171B994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845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C4A7-06DD-4F5B-ABF8-EAA9038CF7DD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075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6E06-03AE-4D5B-B9D4-06989C28851F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8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E174-79DC-4AB9-96E8-BE963D2C8C60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1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75E-AD9C-40D4-9E21-6EFEFB1D5DDF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26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E01F-E48E-4416-B560-3B70259149DD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53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C7EE-CBE8-4F67-BF70-C5128BAF3886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45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DBA8-9CDB-44AA-A225-625829BD8400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84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9144"/>
            <a:ext cx="9144000" cy="1161288"/>
          </a:xfrm>
          <a:prstGeom prst="rect">
            <a:avLst/>
          </a:prstGeom>
          <a:solidFill>
            <a:srgbClr val="D6FE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" y="26799"/>
            <a:ext cx="8970264" cy="1143634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7592"/>
            <a:ext cx="7886700" cy="4869371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4248-1287-4D6A-A470-F2AFEA8D179C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9742" y="6356351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2AA2E615-29BD-44DA-80FD-C1A0D21CA44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543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831A-CE59-451E-8F02-F29C247B2612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06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C239-A699-473C-9251-92711679F2C7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010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F2E-B203-4DE5-B0C3-B3AE46C95F06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359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04CE-1E2A-44B7-A459-4130D69AE782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59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80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11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43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61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0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831FB-91E4-4367-AB1C-9675DE3804D2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0598" y="6356351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2AA2E615-29BD-44DA-80FD-C1A0D21CA44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8124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32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64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15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0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0021-CAFA-4C91-9BC8-4A9AC5B91DB1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9144"/>
            <a:ext cx="9144000" cy="1161288"/>
          </a:xfrm>
          <a:prstGeom prst="rect">
            <a:avLst/>
          </a:prstGeom>
          <a:solidFill>
            <a:srgbClr val="D6FE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5DA5-478F-4319-A21E-D0BD89287394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070598" y="6356351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2AA2E615-29BD-44DA-80FD-C1A0D21CA44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9144"/>
            <a:ext cx="9144000" cy="1018145"/>
          </a:xfrm>
          <a:prstGeom prst="rect">
            <a:avLst/>
          </a:prstGeom>
          <a:solidFill>
            <a:srgbClr val="D6FE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0584" y="8511"/>
            <a:ext cx="8942832" cy="116192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261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0C14-D245-418B-A506-B0F6BADBCFE2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9144"/>
            <a:ext cx="9144000" cy="1161288"/>
          </a:xfrm>
          <a:prstGeom prst="rect">
            <a:avLst/>
          </a:prstGeom>
          <a:solidFill>
            <a:srgbClr val="D6FE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2830-9561-4C9B-9824-78B78415EC36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9144"/>
            <a:ext cx="9144000" cy="1161288"/>
          </a:xfrm>
          <a:prstGeom prst="rect">
            <a:avLst/>
          </a:prstGeom>
          <a:solidFill>
            <a:srgbClr val="D6FE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945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A720-636D-4BA8-B90A-836E98F29A05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5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F7CD-A6BC-4F91-B90D-DA828FBC59C1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9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B63E-0C8B-473F-AB24-EA0CF225EA96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E615-29BD-44DA-80FD-C1A0D21CA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05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F09E-E0AB-4F24-B5CC-EAB8502A6BAF}" type="datetime1">
              <a:rPr kumimoji="1" lang="ja-JP" altLang="en-US" smtClean="0"/>
              <a:t>2018/7/20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E2FD-7C6E-44F8-85B4-BDAED28687A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9144"/>
            <a:ext cx="9144000" cy="1161288"/>
          </a:xfrm>
          <a:prstGeom prst="rect">
            <a:avLst/>
          </a:prstGeom>
          <a:solidFill>
            <a:srgbClr val="D6FE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21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21B1-DD3A-43F0-8E1C-04109DB90AD5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2018/7/20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1632-92FD-4A0C-8517-9624E87FEAE6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tiff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1.png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image" Target="../media/image49.png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3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chart" Target="../charts/chart5.xml"/><Relationship Id="rId9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4000" y="1569020"/>
            <a:ext cx="8635999" cy="2489039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Sensitivity </a:t>
            </a:r>
            <a:r>
              <a:rPr lang="en-US" altLang="ja-JP" sz="36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analysis of burnup performance and Pu mass balance by changing core and blanket fuel design of SFR for flexible Pu management </a:t>
            </a:r>
            <a:r>
              <a:rPr lang="en-US" altLang="ja-JP" sz="3600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options</a:t>
            </a:r>
            <a:endParaRPr kumimoji="1" lang="ja-JP" altLang="en-US" sz="4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2999" y="4942338"/>
            <a:ext cx="7179197" cy="1655762"/>
          </a:xfrm>
        </p:spPr>
        <p:txBody>
          <a:bodyPr>
            <a:normAutofit/>
          </a:bodyPr>
          <a:lstStyle/>
          <a:p>
            <a:pPr algn="l"/>
            <a:r>
              <a:rPr lang="en-US" altLang="ja-JP" baseline="30000" dirty="0"/>
              <a:t>1</a:t>
            </a:r>
            <a:r>
              <a:rPr lang="en-US" altLang="ja-JP" dirty="0" smtClean="0"/>
              <a:t>Rie Fujioka*, </a:t>
            </a:r>
            <a:r>
              <a:rPr lang="en-US" altLang="ja-JP" baseline="30000" dirty="0"/>
              <a:t>1</a:t>
            </a:r>
            <a:r>
              <a:rPr lang="en-US" altLang="ja-JP" dirty="0" smtClean="0"/>
              <a:t>Hiroshi </a:t>
            </a:r>
            <a:r>
              <a:rPr lang="en-US" altLang="ja-JP" dirty="0" err="1" smtClean="0"/>
              <a:t>Sagara</a:t>
            </a:r>
            <a:r>
              <a:rPr lang="en-US" altLang="ja-JP" dirty="0"/>
              <a:t> </a:t>
            </a:r>
            <a:r>
              <a:rPr lang="en-US" altLang="ja-JP" dirty="0" smtClean="0"/>
              <a:t>and </a:t>
            </a:r>
            <a:r>
              <a:rPr lang="en-US" altLang="ja-JP" baseline="30000" dirty="0"/>
              <a:t>1</a:t>
            </a:r>
            <a:r>
              <a:rPr lang="en-US" altLang="ja-JP" dirty="0" smtClean="0"/>
              <a:t>Chi Young Han</a:t>
            </a:r>
          </a:p>
          <a:p>
            <a:pPr algn="l"/>
            <a:r>
              <a:rPr lang="en-US" altLang="ja-JP" baseline="30000" dirty="0" smtClean="0"/>
              <a:t>1</a:t>
            </a:r>
            <a:r>
              <a:rPr lang="en-US" altLang="ja-JP" dirty="0" smtClean="0"/>
              <a:t>Tokyo </a:t>
            </a:r>
            <a:r>
              <a:rPr lang="en-US" altLang="ja-JP" dirty="0"/>
              <a:t>Institute of </a:t>
            </a:r>
            <a:r>
              <a:rPr lang="en-US" altLang="ja-JP" dirty="0" smtClean="0"/>
              <a:t>Technology, Tokyo, JAPAN</a:t>
            </a:r>
          </a:p>
          <a:p>
            <a:pPr algn="l"/>
            <a:r>
              <a:rPr lang="en-US" altLang="ja-JP" dirty="0"/>
              <a:t>f</a:t>
            </a:r>
            <a:r>
              <a:rPr kumimoji="1" lang="en-US" altLang="ja-JP" dirty="0" smtClean="0"/>
              <a:t>ujioka.r.ab@m.titech.ac.jp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International Conference on Nuclear Engineering, July 22</a:t>
            </a:r>
            <a:r>
              <a:rPr kumimoji="1" lang="en-US" altLang="ja-JP" sz="2000" baseline="30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</a:t>
            </a:r>
            <a:r>
              <a:rPr kumimoji="1"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– 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26</a:t>
            </a:r>
            <a:r>
              <a:rPr kumimoji="1" lang="en-US" altLang="ja-JP" sz="2000" baseline="30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</a:t>
            </a:r>
            <a:r>
              <a:rPr kumimoji="1"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2018</a:t>
            </a:r>
            <a:r>
              <a:rPr lang="en-US" altLang="ja-JP" sz="2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;</a:t>
            </a:r>
            <a:r>
              <a:rPr lang="en-US" altLang="ja-JP" sz="2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London, UK</a:t>
            </a:r>
            <a:endParaRPr kumimoji="1" lang="ja-JP" altLang="en-US" sz="2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083127" y="6356351"/>
            <a:ext cx="2057400" cy="365125"/>
          </a:xfrm>
        </p:spPr>
        <p:txBody>
          <a:bodyPr/>
          <a:lstStyle/>
          <a:p>
            <a:fld id="{2AA2E615-29BD-44DA-80FD-C1A0D21CA449}" type="slidenum">
              <a:rPr kumimoji="1" lang="ja-JP" altLang="en-US" sz="1800" smtClean="0"/>
              <a:t>1</a:t>
            </a:fld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918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9" y="3766668"/>
            <a:ext cx="43148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82809" y="6477654"/>
            <a:ext cx="2057400" cy="365125"/>
          </a:xfrm>
        </p:spPr>
        <p:txBody>
          <a:bodyPr/>
          <a:lstStyle/>
          <a:p>
            <a:fld id="{2AA2E615-29BD-44DA-80FD-C1A0D21CA449}" type="slidenum">
              <a:rPr kumimoji="1" lang="ja-JP" altLang="en-US" sz="1400" smtClean="0">
                <a:solidFill>
                  <a:schemeClr val="tx1"/>
                </a:solidFill>
              </a:rPr>
              <a:t>10</a:t>
            </a:fld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0" y="-16256"/>
            <a:ext cx="4204010" cy="1161288"/>
          </a:xfrm>
          <a:prstGeom prst="rect">
            <a:avLst/>
          </a:prstGeom>
          <a:solidFill>
            <a:srgbClr val="D6FE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24400" y="-3556"/>
            <a:ext cx="4419600" cy="1161288"/>
          </a:xfrm>
          <a:prstGeom prst="rect">
            <a:avLst/>
          </a:prstGeom>
          <a:solidFill>
            <a:srgbClr val="D6FED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3381" y="5927568"/>
            <a:ext cx="3713256" cy="7591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ja-JP" sz="24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Pro.</a:t>
            </a:r>
            <a:r>
              <a:rPr lang="en-US" altLang="ja-JP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Low excess reactivity</a:t>
            </a:r>
          </a:p>
          <a:p>
            <a:pPr>
              <a:lnSpc>
                <a:spcPts val="2600"/>
              </a:lnSpc>
            </a:pPr>
            <a:r>
              <a:rPr lang="en-US" altLang="ja-JP" sz="24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Con.</a:t>
            </a:r>
            <a:r>
              <a:rPr lang="ja-JP" alt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void reactivity</a:t>
            </a:r>
            <a:endParaRPr lang="en-US" altLang="ja-JP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37137" y="1809037"/>
            <a:ext cx="45680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separated Pu stored for a long term</a:t>
            </a:r>
          </a:p>
          <a:p>
            <a:pPr algn="ctr"/>
            <a:r>
              <a:rPr lang="en-US" altLang="ja-JP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(Reprocessing was started from 1960s)</a:t>
            </a:r>
            <a:r>
              <a:rPr lang="ja-JP" altLang="en-US" sz="1700" b="1" dirty="0">
                <a:solidFill>
                  <a:srgbClr val="FF0000"/>
                </a:solidFill>
                <a:cs typeface="Arial" panose="020B0604020202020204" pitchFamily="34" charset="0"/>
              </a:rPr>
              <a:t> ⇒</a:t>
            </a:r>
            <a:r>
              <a:rPr lang="en-US" altLang="ja-JP" sz="1700" b="1" dirty="0">
                <a:solidFill>
                  <a:srgbClr val="FF0000"/>
                </a:solidFill>
                <a:cs typeface="Arial" panose="020B0604020202020204" pitchFamily="34" charset="0"/>
              </a:rPr>
              <a:t>Increasing </a:t>
            </a:r>
            <a:r>
              <a:rPr lang="en-US" altLang="ja-JP" sz="1700" b="1" u="sng" dirty="0" smtClean="0">
                <a:solidFill>
                  <a:srgbClr val="FF0000"/>
                </a:solidFill>
                <a:cs typeface="Arial" panose="020B0604020202020204" pitchFamily="34" charset="0"/>
              </a:rPr>
              <a:t>burnable poison of </a:t>
            </a:r>
            <a:r>
              <a:rPr lang="en-US" altLang="ja-JP" sz="1700" b="1" u="sng" baseline="30000" dirty="0" smtClean="0">
                <a:solidFill>
                  <a:srgbClr val="FF0000"/>
                </a:solidFill>
                <a:cs typeface="Arial" panose="020B0604020202020204" pitchFamily="34" charset="0"/>
              </a:rPr>
              <a:t>241</a:t>
            </a:r>
            <a:r>
              <a:rPr lang="en-US" altLang="ja-JP" sz="1700" b="1" u="sng" dirty="0" smtClean="0">
                <a:solidFill>
                  <a:srgbClr val="FF0000"/>
                </a:solidFill>
                <a:cs typeface="Arial" panose="020B0604020202020204" pitchFamily="34" charset="0"/>
              </a:rPr>
              <a:t>Am</a:t>
            </a:r>
            <a:endParaRPr lang="ja-JP" altLang="en-US" sz="1700" b="1" u="sng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endParaRPr lang="en-US" altLang="ja-JP" sz="17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1751876" y="1613162"/>
            <a:ext cx="989993" cy="2031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93677" y="3459425"/>
            <a:ext cx="462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effect of long storage fuel specification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633530" y="5447701"/>
            <a:ext cx="1553630" cy="33855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4.5% decrease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367181" y="5442025"/>
            <a:ext cx="1141659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30%worse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2578573" y="5271619"/>
            <a:ext cx="283178" cy="1897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下矢印 19"/>
          <p:cNvSpPr/>
          <p:nvPr/>
        </p:nvSpPr>
        <p:spPr>
          <a:xfrm>
            <a:off x="3609017" y="5275753"/>
            <a:ext cx="283178" cy="1897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グラフ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757382"/>
              </p:ext>
            </p:extLst>
          </p:nvPr>
        </p:nvGraphicFramePr>
        <p:xfrm>
          <a:off x="4838132" y="3556594"/>
          <a:ext cx="4029643" cy="256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5166359" y="6126266"/>
            <a:ext cx="3561012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void reactivity</a:t>
            </a: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7087217" y="4184388"/>
            <a:ext cx="1430" cy="397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5571150" y="1240758"/>
            <a:ext cx="2585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orse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reactivity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585116" y="1755369"/>
            <a:ext cx="45842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700" b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Replacement of gas plenum from SS shield in axial blanket </a:t>
            </a:r>
          </a:p>
          <a:p>
            <a:pPr algn="ctr"/>
            <a:r>
              <a:rPr lang="ja-JP" altLang="en-US" sz="1700" b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⇒</a:t>
            </a:r>
            <a:r>
              <a:rPr lang="en-US" altLang="ja-JP" sz="1700" b="1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Increasing neutron leakage</a:t>
            </a:r>
            <a:endParaRPr lang="ja-JP" altLang="en-US" sz="1700" b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166997" y="41381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21%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下矢印 28"/>
          <p:cNvSpPr/>
          <p:nvPr/>
        </p:nvSpPr>
        <p:spPr>
          <a:xfrm>
            <a:off x="6369010" y="1613162"/>
            <a:ext cx="989993" cy="2031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四角形吹き出し 30"/>
          <p:cNvSpPr/>
          <p:nvPr/>
        </p:nvSpPr>
        <p:spPr>
          <a:xfrm>
            <a:off x="5166359" y="2654991"/>
            <a:ext cx="3747453" cy="1108461"/>
          </a:xfrm>
          <a:prstGeom prst="wedgeRectCallout">
            <a:avLst>
              <a:gd name="adj1" fmla="val -28341"/>
              <a:gd name="adj2" fmla="val -869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下矢印 31"/>
          <p:cNvSpPr/>
          <p:nvPr/>
        </p:nvSpPr>
        <p:spPr>
          <a:xfrm rot="16200000">
            <a:off x="6451869" y="3016625"/>
            <a:ext cx="989993" cy="40614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グループ化 51"/>
          <p:cNvGrpSpPr/>
          <p:nvPr/>
        </p:nvGrpSpPr>
        <p:grpSpPr>
          <a:xfrm>
            <a:off x="6287227" y="5091390"/>
            <a:ext cx="2268843" cy="619808"/>
            <a:chOff x="6372376" y="4948938"/>
            <a:chExt cx="2268843" cy="619808"/>
          </a:xfrm>
        </p:grpSpPr>
        <p:sp>
          <p:nvSpPr>
            <p:cNvPr id="38" name="正方形/長方形 37"/>
            <p:cNvSpPr/>
            <p:nvPr/>
          </p:nvSpPr>
          <p:spPr>
            <a:xfrm>
              <a:off x="6442981" y="5079590"/>
              <a:ext cx="1522301" cy="4166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372376" y="4948938"/>
              <a:ext cx="742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CASE 3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390727" y="5168636"/>
              <a:ext cx="2250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ja-JP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CASE 3 with Gas plenum in the axial blanket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" name="直線コネクタ 40"/>
          <p:cNvCxnSpPr/>
          <p:nvPr/>
        </p:nvCxnSpPr>
        <p:spPr>
          <a:xfrm>
            <a:off x="4556241" y="288386"/>
            <a:ext cx="39074" cy="656961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3677286" y="-4586"/>
            <a:ext cx="1668114" cy="292972"/>
          </a:xfrm>
          <a:prstGeom prst="rect">
            <a:avLst/>
          </a:prstGeom>
          <a:solidFill>
            <a:srgbClr val="D6F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2"/>
          <p:cNvSpPr txBox="1">
            <a:spLocks/>
          </p:cNvSpPr>
          <p:nvPr/>
        </p:nvSpPr>
        <p:spPr>
          <a:xfrm>
            <a:off x="-93677" y="365425"/>
            <a:ext cx="4497961" cy="7505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buAutoNum type="arabicParenR"/>
            </a:pP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Result: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The age impact of MOX fuel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ja-JP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4"/>
          <p:cNvSpPr txBox="1">
            <a:spLocks/>
          </p:cNvSpPr>
          <p:nvPr/>
        </p:nvSpPr>
        <p:spPr>
          <a:xfrm>
            <a:off x="4749800" y="334841"/>
            <a:ext cx="4580812" cy="7264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2)Result: </a:t>
            </a:r>
            <a:r>
              <a:rPr lang="en-US" altLang="ja-JP" dirty="0" smtClean="0"/>
              <a:t>Placement of gas plenum in the axial blanket </a:t>
            </a:r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37138" y="-16244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2. FR core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design for rapid reduction of separated Pu 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336449" y="1240758"/>
            <a:ext cx="368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High initial excess 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reactivity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84430" y="2961860"/>
                <a:ext cx="332488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aseline="30000" dirty="0" smtClean="0"/>
                  <a:t>241</a:t>
                </a:r>
                <a:r>
                  <a:rPr lang="en-US" altLang="ja-JP" dirty="0" smtClean="0"/>
                  <a:t>Pu</a:t>
                </a:r>
                <a:r>
                  <a:rPr kumimoji="1" lang="en-US" altLang="ja-JP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𝛽</m:t>
                    </m:r>
                  </m:oMath>
                </a14:m>
                <a:r>
                  <a:rPr kumimoji="1" lang="en-US" altLang="ja-JP" i="1" baseline="30000" dirty="0" smtClean="0">
                    <a:latin typeface="+mj-lt"/>
                  </a:rPr>
                  <a:t>-</a:t>
                </a:r>
                <a:r>
                  <a:rPr kumimoji="1" lang="en-US" altLang="ja-JP" dirty="0" smtClean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 </m:t>
                        </m:r>
                        <m:r>
                          <a:rPr kumimoji="1" lang="en-US" altLang="ja-JP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1/2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/>
                      </a:rPr>
                      <m:t>=14.3 </m:t>
                    </m:r>
                    <m:r>
                      <m:rPr>
                        <m:sty m:val="p"/>
                      </m:rPr>
                      <a:rPr kumimoji="1" lang="en-US" altLang="ja-JP" b="0" i="0" dirty="0" smtClean="0">
                        <a:latin typeface="Cambria Math"/>
                      </a:rPr>
                      <m:t>y</m:t>
                    </m:r>
                  </m:oMath>
                </a14:m>
                <a:r>
                  <a:rPr kumimoji="1" lang="en-US" altLang="ja-JP" dirty="0" smtClean="0">
                    <a:latin typeface="+mj-lt"/>
                  </a:rPr>
                  <a:t>)</a:t>
                </a:r>
                <a:r>
                  <a:rPr kumimoji="1" lang="ja-JP" altLang="en-US" dirty="0" smtClean="0">
                    <a:latin typeface="+mj-lt"/>
                  </a:rPr>
                  <a:t>→</a:t>
                </a:r>
                <a:r>
                  <a:rPr lang="en-US" altLang="ja-JP" baseline="30000" dirty="0"/>
                  <a:t> 241</a:t>
                </a:r>
                <a:r>
                  <a:rPr lang="en-US" altLang="ja-JP" dirty="0"/>
                  <a:t>Am</a:t>
                </a:r>
                <a:endParaRPr kumimoji="1" lang="ja-JP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0" y="2961860"/>
                <a:ext cx="3324885" cy="394210"/>
              </a:xfrm>
              <a:prstGeom prst="rect">
                <a:avLst/>
              </a:prstGeom>
              <a:blipFill rotWithShape="1">
                <a:blip r:embed="rId5"/>
                <a:stretch>
                  <a:fillRect l="-183" t="-7692" r="-367" b="-169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/>
          <p:cNvSpPr/>
          <p:nvPr/>
        </p:nvSpPr>
        <p:spPr>
          <a:xfrm>
            <a:off x="3088408" y="2956848"/>
            <a:ext cx="787539" cy="327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52" y="2592630"/>
            <a:ext cx="1096336" cy="117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92630"/>
            <a:ext cx="1979612" cy="114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四角形吹き出し 62"/>
          <p:cNvSpPr/>
          <p:nvPr/>
        </p:nvSpPr>
        <p:spPr>
          <a:xfrm>
            <a:off x="373145" y="2873733"/>
            <a:ext cx="3747453" cy="554230"/>
          </a:xfrm>
          <a:prstGeom prst="wedgeRectCallout">
            <a:avLst>
              <a:gd name="adj1" fmla="val 4871"/>
              <a:gd name="adj2" fmla="val -96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/>
          <p:cNvSpPr txBox="1"/>
          <p:nvPr/>
        </p:nvSpPr>
        <p:spPr>
          <a:xfrm>
            <a:off x="-37138" y="-38469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FR core design for rapid reduction of separated Pu 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419879" y="6196584"/>
            <a:ext cx="7837714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Power peaking factor equivalent to REF with high Pu enrichment</a:t>
            </a:r>
          </a:p>
        </p:txBody>
      </p:sp>
      <p:sp>
        <p:nvSpPr>
          <p:cNvPr id="61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103253" y="6492875"/>
            <a:ext cx="2057400" cy="365125"/>
          </a:xfrm>
        </p:spPr>
        <p:txBody>
          <a:bodyPr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11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2" name="タイトル 1"/>
          <p:cNvSpPr>
            <a:spLocks noGrp="1"/>
          </p:cNvSpPr>
          <p:nvPr>
            <p:ph type="title"/>
          </p:nvPr>
        </p:nvSpPr>
        <p:spPr>
          <a:xfrm>
            <a:off x="0" y="110982"/>
            <a:ext cx="9144000" cy="1325563"/>
          </a:xfrm>
        </p:spPr>
        <p:txBody>
          <a:bodyPr>
            <a:noAutofit/>
          </a:bodyPr>
          <a:lstStyle/>
          <a:p>
            <a:pPr marL="88900" indent="-88900"/>
            <a:r>
              <a:rPr lang="en-US" altLang="ja-JP" sz="3200" dirty="0" smtClean="0"/>
              <a:t>3) Result: Pu </a:t>
            </a:r>
            <a:r>
              <a:rPr lang="en-US" altLang="ja-JP" sz="3200" dirty="0"/>
              <a:t>enrichment zoning gradually </a:t>
            </a:r>
            <a:r>
              <a:rPr lang="en-US" altLang="ja-JP" sz="3200" dirty="0" smtClean="0"/>
              <a:t>dense in the outer core</a:t>
            </a:r>
            <a:endParaRPr lang="ja-JP" altLang="ja-JP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4720" y="2208941"/>
            <a:ext cx="456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 enrichment zoning with a gradual increase in density in the outer </a:t>
            </a:r>
            <a:r>
              <a:rPr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pPr algn="ctr"/>
            <a:endParaRPr lang="en-US" altLang="ja-JP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下矢印 50"/>
          <p:cNvSpPr/>
          <p:nvPr/>
        </p:nvSpPr>
        <p:spPr>
          <a:xfrm>
            <a:off x="1983850" y="2012426"/>
            <a:ext cx="989993" cy="2031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23749" y="1278858"/>
            <a:ext cx="4552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peaking factor because of high power density in inner core 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7"/>
          <a:stretch/>
        </p:blipFill>
        <p:spPr bwMode="auto">
          <a:xfrm>
            <a:off x="7071387" y="1290024"/>
            <a:ext cx="2240564" cy="157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下矢印 56"/>
          <p:cNvSpPr/>
          <p:nvPr/>
        </p:nvSpPr>
        <p:spPr>
          <a:xfrm rot="16200000">
            <a:off x="6522857" y="2005470"/>
            <a:ext cx="989993" cy="2031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四角形吹き出し 57"/>
          <p:cNvSpPr/>
          <p:nvPr/>
        </p:nvSpPr>
        <p:spPr>
          <a:xfrm>
            <a:off x="5042550" y="1290025"/>
            <a:ext cx="4040490" cy="1608506"/>
          </a:xfrm>
          <a:prstGeom prst="wedgeRectCallout">
            <a:avLst>
              <a:gd name="adj1" fmla="val -58516"/>
              <a:gd name="adj2" fmla="val 42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7334251" y="2035097"/>
            <a:ext cx="1282700" cy="4418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7218766" y="1618881"/>
            <a:ext cx="0" cy="901418"/>
          </a:xfrm>
          <a:prstGeom prst="straightConnector1">
            <a:avLst/>
          </a:prstGeom>
          <a:ln w="57150">
            <a:solidFill>
              <a:srgbClr val="FF8B8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矢印 20"/>
          <p:cNvSpPr/>
          <p:nvPr/>
        </p:nvSpPr>
        <p:spPr>
          <a:xfrm>
            <a:off x="7154968" y="2531659"/>
            <a:ext cx="117060" cy="618205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F89C9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屈折矢印 17"/>
          <p:cNvSpPr/>
          <p:nvPr/>
        </p:nvSpPr>
        <p:spPr>
          <a:xfrm rot="10800000">
            <a:off x="3598182" y="2797669"/>
            <a:ext cx="4354451" cy="304280"/>
          </a:xfrm>
          <a:prstGeom prst="bentUpArrow">
            <a:avLst>
              <a:gd name="adj1" fmla="val 19522"/>
              <a:gd name="adj2" fmla="val 50000"/>
              <a:gd name="adj3" fmla="val 43521"/>
            </a:avLst>
          </a:prstGeom>
          <a:solidFill>
            <a:srgbClr val="B07B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872452" y="2094278"/>
            <a:ext cx="74725" cy="763192"/>
          </a:xfrm>
          <a:prstGeom prst="rect">
            <a:avLst/>
          </a:prstGeom>
          <a:solidFill>
            <a:srgbClr val="B07B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28" y="1309551"/>
            <a:ext cx="1754900" cy="158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5156030" y="1632801"/>
            <a:ext cx="1352719" cy="89885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7307367" y="1620161"/>
            <a:ext cx="1290534" cy="89885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475505" y="2949809"/>
            <a:ext cx="4732959" cy="3094559"/>
            <a:chOff x="9425" y="2921528"/>
            <a:chExt cx="4732959" cy="309455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25" y="3201977"/>
              <a:ext cx="4732959" cy="2814110"/>
              <a:chOff x="9425" y="3201977"/>
              <a:chExt cx="4732959" cy="281411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71" t="1734" r="3106" b="3367"/>
              <a:stretch/>
            </p:blipFill>
            <p:spPr bwMode="auto">
              <a:xfrm>
                <a:off x="9425" y="3201977"/>
                <a:ext cx="4487162" cy="2814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右矢印 40"/>
              <p:cNvSpPr/>
              <p:nvPr/>
            </p:nvSpPr>
            <p:spPr>
              <a:xfrm rot="16200000">
                <a:off x="667000" y="3910258"/>
                <a:ext cx="385458" cy="356999"/>
              </a:xfrm>
              <a:prstGeom prst="rightArrow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右矢印 41"/>
              <p:cNvSpPr/>
              <p:nvPr/>
            </p:nvSpPr>
            <p:spPr>
              <a:xfrm rot="5400000">
                <a:off x="2617180" y="3692248"/>
                <a:ext cx="267584" cy="425120"/>
              </a:xfrm>
              <a:prstGeom prst="rightArrow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" name="直線矢印コネクタ 3"/>
              <p:cNvCxnSpPr/>
              <p:nvPr/>
            </p:nvCxnSpPr>
            <p:spPr>
              <a:xfrm>
                <a:off x="719327" y="5441753"/>
                <a:ext cx="392618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/>
              <p:cNvSpPr txBox="1"/>
              <p:nvPr/>
            </p:nvSpPr>
            <p:spPr>
              <a:xfrm>
                <a:off x="4416654" y="5441753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Z</a:t>
                </a:r>
                <a:endParaRPr kumimoji="1" lang="ja-JP" altLang="en-US" dirty="0"/>
              </a:p>
            </p:txBody>
          </p:sp>
        </p:grpSp>
        <p:sp>
          <p:nvSpPr>
            <p:cNvPr id="60" name="正方形/長方形 59"/>
            <p:cNvSpPr/>
            <p:nvPr/>
          </p:nvSpPr>
          <p:spPr>
            <a:xfrm>
              <a:off x="668615" y="2921528"/>
              <a:ext cx="37687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Axial relative power density</a:t>
              </a:r>
              <a:endPara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1621699" y="4980482"/>
              <a:ext cx="288352" cy="18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1545507" y="490811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1178720" y="5196640"/>
              <a:ext cx="716576" cy="18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1101566" y="5171040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FR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805948" y="4739847"/>
              <a:ext cx="1590061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u="sng" dirty="0" smtClean="0"/>
                <a:t>Axial peaking factor</a:t>
              </a:r>
            </a:p>
            <a:p>
              <a:r>
                <a:rPr lang="en-US" altLang="ja-JP" sz="1200" dirty="0" smtClean="0"/>
                <a:t>REF: 1.27</a:t>
              </a:r>
            </a:p>
            <a:p>
              <a:r>
                <a:rPr lang="en-US" altLang="ja-JP" sz="1200" dirty="0" smtClean="0"/>
                <a:t>P</a:t>
              </a:r>
              <a:r>
                <a:rPr kumimoji="1" lang="en-US" altLang="ja-JP" sz="1200" dirty="0" smtClean="0"/>
                <a:t>roposed FR: 1.26</a:t>
              </a:r>
              <a:endParaRPr kumimoji="1" lang="ja-JP" altLang="en-US" sz="1200" dirty="0"/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15476" y="2949809"/>
            <a:ext cx="4628254" cy="3076093"/>
            <a:chOff x="9904288" y="2949809"/>
            <a:chExt cx="4628254" cy="3076093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9904288" y="3211793"/>
              <a:ext cx="4628254" cy="2814109"/>
              <a:chOff x="4579519" y="3211793"/>
              <a:chExt cx="4628254" cy="2814109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2" t="1722" r="3937" b="4097"/>
              <a:stretch/>
            </p:blipFill>
            <p:spPr bwMode="auto">
              <a:xfrm>
                <a:off x="4579519" y="3211793"/>
                <a:ext cx="4442468" cy="28141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8" name="直線矢印コネクタ 47"/>
              <p:cNvCxnSpPr/>
              <p:nvPr/>
            </p:nvCxnSpPr>
            <p:spPr>
              <a:xfrm>
                <a:off x="5281592" y="5470034"/>
                <a:ext cx="392618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48"/>
              <p:cNvSpPr txBox="1"/>
              <p:nvPr/>
            </p:nvSpPr>
            <p:spPr>
              <a:xfrm>
                <a:off x="8846298" y="547003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R</a:t>
                </a:r>
                <a:endParaRPr kumimoji="1" lang="ja-JP" altLang="en-US" dirty="0"/>
              </a:p>
            </p:txBody>
          </p:sp>
        </p:grpSp>
        <p:sp>
          <p:nvSpPr>
            <p:cNvPr id="54" name="右矢印 53"/>
            <p:cNvSpPr/>
            <p:nvPr/>
          </p:nvSpPr>
          <p:spPr>
            <a:xfrm rot="16200000">
              <a:off x="13149089" y="3957810"/>
              <a:ext cx="675812" cy="356999"/>
            </a:xfrm>
            <a:prstGeom prst="rightArrow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右矢印 58"/>
            <p:cNvSpPr/>
            <p:nvPr/>
          </p:nvSpPr>
          <p:spPr>
            <a:xfrm rot="5400000">
              <a:off x="10791496" y="3659809"/>
              <a:ext cx="675362" cy="425120"/>
            </a:xfrm>
            <a:prstGeom prst="rightArrow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0588086" y="2949809"/>
              <a:ext cx="37687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Radial relative power density</a:t>
              </a:r>
              <a:endPara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1543399" y="5034473"/>
              <a:ext cx="288352" cy="150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11467207" y="496211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11069385" y="5229860"/>
              <a:ext cx="716576" cy="18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10992231" y="5204260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FR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2550107" y="4752085"/>
              <a:ext cx="1661193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u="sng" dirty="0" smtClean="0"/>
                <a:t>Radial peaking factor</a:t>
              </a:r>
            </a:p>
            <a:p>
              <a:r>
                <a:rPr lang="en-US" altLang="ja-JP" sz="1200" dirty="0" smtClean="0"/>
                <a:t>REF: 1.27</a:t>
              </a:r>
            </a:p>
            <a:p>
              <a:r>
                <a:rPr lang="en-US" altLang="ja-JP" sz="1200" dirty="0" smtClean="0"/>
                <a:t>P</a:t>
              </a:r>
              <a:r>
                <a:rPr kumimoji="1" lang="en-US" altLang="ja-JP" sz="1200" dirty="0" smtClean="0"/>
                <a:t>roposed FR: 1.26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62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>
          <a:xfrm>
            <a:off x="208907" y="3309044"/>
            <a:ext cx="8796293" cy="3263206"/>
          </a:xfrm>
          <a:prstGeom prst="rect">
            <a:avLst/>
          </a:prstGeom>
          <a:solidFill>
            <a:srgbClr val="EFFFF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5" y="3677705"/>
            <a:ext cx="5654496" cy="208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正方形/長方形 49"/>
          <p:cNvSpPr/>
          <p:nvPr/>
        </p:nvSpPr>
        <p:spPr>
          <a:xfrm>
            <a:off x="208908" y="1299558"/>
            <a:ext cx="4003052" cy="1890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908" y="16790"/>
            <a:ext cx="8726184" cy="1325563"/>
          </a:xfrm>
        </p:spPr>
        <p:txBody>
          <a:bodyPr>
            <a:noAutofit/>
          </a:bodyPr>
          <a:lstStyle/>
          <a:p>
            <a:r>
              <a:rPr lang="en-US" altLang="ja-JP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of proposal FR core design for </a:t>
            </a:r>
            <a:r>
              <a:rPr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rapid </a:t>
            </a:r>
            <a:r>
              <a:rPr lang="en-US" altLang="ja-JP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 performance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952493" y="6523022"/>
            <a:ext cx="2057400" cy="365125"/>
          </a:xfrm>
        </p:spPr>
        <p:txBody>
          <a:bodyPr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下矢印 3"/>
          <p:cNvSpPr/>
          <p:nvPr/>
        </p:nvSpPr>
        <p:spPr>
          <a:xfrm rot="16200000">
            <a:off x="3849164" y="2122821"/>
            <a:ext cx="1264232" cy="26979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2100" y="1247616"/>
            <a:ext cx="848333" cy="461665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US" altLang="ja-JP" sz="24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38775" y="1827849"/>
            <a:ext cx="1683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MOX fuel after 5 years from reprocessing 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下矢印吹き出し 54"/>
          <p:cNvSpPr/>
          <p:nvPr/>
        </p:nvSpPr>
        <p:spPr>
          <a:xfrm>
            <a:off x="4701194" y="1301885"/>
            <a:ext cx="4277708" cy="2174740"/>
          </a:xfrm>
          <a:prstGeom prst="downArrowCallout">
            <a:avLst>
              <a:gd name="adj1" fmla="val 18032"/>
              <a:gd name="adj2" fmla="val 25355"/>
              <a:gd name="adj3" fmla="val 6142"/>
              <a:gd name="adj4" fmla="val 87367"/>
            </a:avLst>
          </a:prstGeom>
          <a:solidFill>
            <a:srgbClr val="FFF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53815" y="1247616"/>
            <a:ext cx="202704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u="sng" dirty="0" smtClean="0">
                <a:solidFill>
                  <a:srgbClr val="EA6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FR</a:t>
            </a:r>
            <a:endParaRPr lang="en-US" altLang="ja-JP" sz="2400" u="sng" dirty="0">
              <a:solidFill>
                <a:srgbClr val="EA6B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802794" y="1835984"/>
            <a:ext cx="1935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MOX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fuel after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years from reprocessing 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-37138" y="-38469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2. FR core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design for rapid reduction of separated Pu 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56" y="1385093"/>
            <a:ext cx="2331118" cy="179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58" y="1389922"/>
            <a:ext cx="2317993" cy="181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76875" y="5858891"/>
                <a:ext cx="6309605" cy="596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ja-JP" sz="1100" smtClean="0">
                          <a:latin typeface="Cambria Math" panose="02040503050406030204" pitchFamily="18" charset="0"/>
                        </a:rPr>
                        <m:t>Doppler</m:t>
                      </m:r>
                      <m:r>
                        <a:rPr lang="en-US" altLang="ja-JP" sz="11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100" smtClean="0">
                          <a:latin typeface="Cambria Math" panose="02040503050406030204" pitchFamily="18" charset="0"/>
                        </a:rPr>
                        <m:t>cofficient</m:t>
                      </m:r>
                      <m:r>
                        <a:rPr lang="en-US" altLang="ja-JP" sz="1100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ja-JP" altLang="ja-JP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11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10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ja-JP" sz="1100">
                          <a:latin typeface="Cambria Math" panose="02040503050406030204" pitchFamily="18" charset="0"/>
                        </a:rPr>
                        <m:t>)/∆</m:t>
                      </m:r>
                      <m:r>
                        <m:rPr>
                          <m:sty m:val="p"/>
                        </m:rPr>
                        <a:rPr lang="en-US" altLang="ja-JP" sz="110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altLang="ja-JP" sz="11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ja-JP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k’</a:t>
                </a:r>
                <a:r>
                  <a:rPr lang="ja-JP" alt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lang="en-US" altLang="ja-JP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Effective multiplication factor without </a:t>
                </a:r>
                <a:r>
                  <a:rPr lang="en-US" altLang="ja-JP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temperature rise </a:t>
                </a:r>
                <a:r>
                  <a:rPr lang="en-US" altLang="ja-JP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or with temperature rise </a:t>
                </a:r>
                <a:endParaRPr lang="en-US" altLang="ja-JP" sz="11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ja-JP" alt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r>
                  <a:rPr lang="en-US" altLang="ja-JP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T: </a:t>
                </a:r>
                <a:r>
                  <a:rPr lang="en-US" altLang="ja-JP" sz="1100" dirty="0" smtClean="0"/>
                  <a:t>Temperature </a:t>
                </a:r>
                <a:r>
                  <a:rPr lang="en-US" altLang="ja-JP" sz="1100" dirty="0"/>
                  <a:t>fraction </a:t>
                </a:r>
                <a:r>
                  <a:rPr lang="en-US" altLang="ja-JP" sz="1100" dirty="0" smtClean="0"/>
                  <a:t>(500K)</a:t>
                </a:r>
                <a:endParaRPr lang="en-US" altLang="ja-JP" sz="1100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75" y="5858891"/>
                <a:ext cx="6309605" cy="596253"/>
              </a:xfrm>
              <a:prstGeom prst="rect">
                <a:avLst/>
              </a:prstGeom>
              <a:blipFill rotWithShape="1">
                <a:blip r:embed="rId6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/>
          <p:cNvSpPr/>
          <p:nvPr/>
        </p:nvSpPr>
        <p:spPr>
          <a:xfrm>
            <a:off x="6002823" y="4846044"/>
            <a:ext cx="2945228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ja-JP" sz="2000" dirty="0"/>
              <a:t> </a:t>
            </a:r>
            <a:r>
              <a:rPr lang="en-US" altLang="ja-JP" sz="2000" dirty="0"/>
              <a:t>E</a:t>
            </a:r>
            <a:r>
              <a:rPr lang="en-US" altLang="ja-JP" sz="2000" dirty="0" smtClean="0"/>
              <a:t>quivalent </a:t>
            </a:r>
            <a:r>
              <a:rPr lang="en-US" altLang="ja-JP" sz="2000" dirty="0"/>
              <a:t>operation and safety performance of a typical </a:t>
            </a:r>
            <a:r>
              <a:rPr lang="en-US" altLang="ja-JP" sz="2000" dirty="0" smtClean="0"/>
              <a:t>FR</a:t>
            </a:r>
            <a:endParaRPr lang="en-US" altLang="ja-JP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6931201" y="4360367"/>
            <a:ext cx="931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952870" y="3684003"/>
            <a:ext cx="3026692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180975" indent="-180975" algn="ctr">
              <a:buFont typeface="Wingdings" panose="05000000000000000000" pitchFamily="2" charset="2"/>
              <a:buChar char="ü"/>
            </a:pPr>
            <a:r>
              <a:rPr lang="en-US" altLang="ja-JP" sz="2000" dirty="0" smtClean="0"/>
              <a:t>initial </a:t>
            </a:r>
            <a:r>
              <a:rPr lang="en-US" altLang="ja-JP" sz="2000" dirty="0"/>
              <a:t>17.5 t Pu loading </a:t>
            </a:r>
          </a:p>
          <a:p>
            <a:pPr marL="180975" indent="-180975" algn="ctr">
              <a:buFont typeface="Wingdings" panose="05000000000000000000" pitchFamily="2" charset="2"/>
              <a:buChar char="ü"/>
            </a:pPr>
            <a:r>
              <a:rPr lang="en-US" altLang="ja-JP" sz="2000" dirty="0" smtClean="0"/>
              <a:t>0.17 </a:t>
            </a:r>
            <a:r>
              <a:rPr lang="en-US" altLang="ja-JP" sz="2000" dirty="0"/>
              <a:t>Pu reduction ratio</a:t>
            </a:r>
            <a:endParaRPr lang="en-US" altLang="ja-JP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063021" y="3922167"/>
            <a:ext cx="607516" cy="534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下矢印 84"/>
          <p:cNvSpPr/>
          <p:nvPr/>
        </p:nvSpPr>
        <p:spPr>
          <a:xfrm rot="16200000">
            <a:off x="4638940" y="4030807"/>
            <a:ext cx="452266" cy="328967"/>
          </a:xfrm>
          <a:prstGeom prst="downArrow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円/楕円 85"/>
          <p:cNvSpPr/>
          <p:nvPr/>
        </p:nvSpPr>
        <p:spPr>
          <a:xfrm>
            <a:off x="5063146" y="3928567"/>
            <a:ext cx="607516" cy="5349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グループ化 86"/>
          <p:cNvGrpSpPr/>
          <p:nvPr/>
        </p:nvGrpSpPr>
        <p:grpSpPr>
          <a:xfrm>
            <a:off x="3989791" y="4486587"/>
            <a:ext cx="1861983" cy="1273689"/>
            <a:chOff x="3940630" y="5205636"/>
            <a:chExt cx="1781255" cy="1185858"/>
          </a:xfrm>
        </p:grpSpPr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3940630" y="5205636"/>
              <a:ext cx="805543" cy="1185858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4843988" y="5205636"/>
              <a:ext cx="877897" cy="1185858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左右矢印 89"/>
            <p:cNvSpPr/>
            <p:nvPr/>
          </p:nvSpPr>
          <p:spPr>
            <a:xfrm>
              <a:off x="4528519" y="5551652"/>
              <a:ext cx="544475" cy="484632"/>
            </a:xfrm>
            <a:prstGeom prst="leftRightArrow">
              <a:avLst>
                <a:gd name="adj1" fmla="val 50000"/>
                <a:gd name="adj2" fmla="val 23046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4" name="正方形/長方形 93"/>
          <p:cNvSpPr/>
          <p:nvPr/>
        </p:nvSpPr>
        <p:spPr>
          <a:xfrm>
            <a:off x="876950" y="3341087"/>
            <a:ext cx="4515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Characteristics of REF and proposed FR 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4966053" y="3703305"/>
            <a:ext cx="716576" cy="189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793659" y="3651514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FR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9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8511"/>
            <a:ext cx="9144000" cy="116192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Comparison of Pu management scenario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37138" y="-38469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Mass balance and non-proliferation features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9" y="1594518"/>
            <a:ext cx="8767667" cy="433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8" name="円形吹き出し 7"/>
          <p:cNvSpPr/>
          <p:nvPr/>
        </p:nvSpPr>
        <p:spPr>
          <a:xfrm>
            <a:off x="1938201" y="2876943"/>
            <a:ext cx="1735494" cy="494523"/>
          </a:xfrm>
          <a:prstGeom prst="wedgeEllipseCallout">
            <a:avLst>
              <a:gd name="adj1" fmla="val 52285"/>
              <a:gd name="adj2" fmla="val 625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Proposed FR</a:t>
            </a:r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4917776" y="2876944"/>
            <a:ext cx="1735494" cy="494523"/>
          </a:xfrm>
          <a:prstGeom prst="wedgeEllipseCallout">
            <a:avLst>
              <a:gd name="adj1" fmla="val 52285"/>
              <a:gd name="adj2" fmla="val 625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Standard PWR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57150" y="4397252"/>
            <a:ext cx="1971674" cy="533399"/>
          </a:xfrm>
          <a:prstGeom prst="wedgeRoundRectCallout">
            <a:avLst>
              <a:gd name="adj1" fmla="val 38587"/>
              <a:gd name="adj2" fmla="val -78387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MOX powder from in container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8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107336" y="1499293"/>
            <a:ext cx="4046220" cy="3748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211960" y="1499293"/>
            <a:ext cx="4887590" cy="3752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-37138" y="8511"/>
            <a:ext cx="9181138" cy="1161922"/>
          </a:xfrm>
        </p:spPr>
        <p:txBody>
          <a:bodyPr>
            <a:noAutofit/>
          </a:bodyPr>
          <a:lstStyle/>
          <a:p>
            <a:r>
              <a:rPr lang="en-US" altLang="ja-JP" sz="3000" dirty="0" smtClean="0"/>
              <a:t>Result: </a:t>
            </a:r>
            <a:r>
              <a:rPr kumimoji="1" lang="en-US" altLang="ja-JP" sz="3000" dirty="0" smtClean="0"/>
              <a:t>Mass balance and non-proliferation features</a:t>
            </a:r>
            <a:endParaRPr kumimoji="1" lang="ja-JP" altLang="en-US" sz="3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37138" y="-38469"/>
            <a:ext cx="494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3. Mass balance and non-proliferation features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37295" y="1270472"/>
            <a:ext cx="3827145" cy="461665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 balance feature</a:t>
            </a:r>
            <a:endParaRPr lang="en-US" altLang="ja-JP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06754" y="1272530"/>
            <a:ext cx="4023360" cy="461665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EA6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Non-proliferation feature</a:t>
            </a:r>
            <a:endParaRPr lang="en-US" altLang="ja-JP" sz="2400" dirty="0">
              <a:solidFill>
                <a:srgbClr val="EA6B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77307" y="1792962"/>
            <a:ext cx="239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47.9 t separated Pu </a:t>
            </a:r>
            <a:r>
              <a:rPr lang="en-US" altLang="ja-JP" dirty="0" smtClean="0"/>
              <a:t>(equivalent </a:t>
            </a:r>
            <a:r>
              <a:rPr lang="en-US" altLang="ja-JP" dirty="0"/>
              <a:t>in </a:t>
            </a:r>
            <a:r>
              <a:rPr lang="en-US" altLang="ja-JP" dirty="0" smtClean="0"/>
              <a:t>Japan)</a:t>
            </a:r>
            <a:endParaRPr kumimoji="1" lang="ja-JP" altLang="en-US" dirty="0"/>
          </a:p>
        </p:txBody>
      </p:sp>
      <p:sp>
        <p:nvSpPr>
          <p:cNvPr id="24" name="下矢印 23"/>
          <p:cNvSpPr/>
          <p:nvPr/>
        </p:nvSpPr>
        <p:spPr>
          <a:xfrm>
            <a:off x="15400" y="2439294"/>
            <a:ext cx="4130954" cy="45562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67875" y="2432195"/>
            <a:ext cx="2237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Pu reduction time 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4848" y="5549823"/>
            <a:ext cx="8563421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The Categories of MOX </a:t>
            </a:r>
            <a:r>
              <a:rPr lang="en-US" altLang="ja-JP" dirty="0"/>
              <a:t>fuel irradiated in the FR or the LWR </a:t>
            </a:r>
            <a:r>
              <a:rPr lang="en-US" altLang="ja-JP" dirty="0" smtClean="0"/>
              <a:t>were </a:t>
            </a:r>
            <a:r>
              <a:rPr lang="en-US" altLang="ja-JP" dirty="0"/>
              <a:t>downgraded </a:t>
            </a:r>
            <a:r>
              <a:rPr lang="en-US" altLang="ja-JP" dirty="0" smtClean="0"/>
              <a:t>in 1-step </a:t>
            </a:r>
            <a:r>
              <a:rPr lang="en-US" altLang="ja-JP" dirty="0"/>
              <a:t>and the same as those of conventional spent nuclear fuel that exists abundantly worldwide. 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649530" y="1633292"/>
            <a:ext cx="4756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(Nuclear material attractiveness) </a:t>
            </a:r>
            <a:endParaRPr lang="ja-JP" altLang="en-US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1152079" y="3073012"/>
            <a:ext cx="1337122" cy="902542"/>
            <a:chOff x="2466965" y="2362813"/>
            <a:chExt cx="2689235" cy="902542"/>
          </a:xfrm>
        </p:grpSpPr>
        <p:sp>
          <p:nvSpPr>
            <p:cNvPr id="32" name="正方形/長方形 31"/>
            <p:cNvSpPr/>
            <p:nvPr/>
          </p:nvSpPr>
          <p:spPr>
            <a:xfrm>
              <a:off x="2467799" y="2896023"/>
              <a:ext cx="268839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 smtClean="0"/>
                <a:t>19.5 y</a:t>
              </a:r>
              <a:endParaRPr lang="ja-JP" altLang="en-US" sz="12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466965" y="2362813"/>
              <a:ext cx="2689235" cy="55399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ja-JP" dirty="0" smtClean="0">
                  <a:solidFill>
                    <a:schemeClr val="bg1"/>
                  </a:solidFill>
                </a:rPr>
                <a:t>One unit of </a:t>
              </a:r>
            </a:p>
            <a:p>
              <a:pPr algn="ctr">
                <a:lnSpc>
                  <a:spcPts val="1800"/>
                </a:lnSpc>
              </a:pPr>
              <a:r>
                <a:rPr lang="en-US" altLang="ja-JP" dirty="0" smtClean="0">
                  <a:solidFill>
                    <a:schemeClr val="bg1"/>
                  </a:solidFill>
                </a:rPr>
                <a:t>FR</a:t>
              </a:r>
              <a:endParaRPr lang="en-US" altLang="ja-JP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98902" y="3073012"/>
            <a:ext cx="972805" cy="902542"/>
            <a:chOff x="2466969" y="2362813"/>
            <a:chExt cx="1722605" cy="902542"/>
          </a:xfrm>
        </p:grpSpPr>
        <p:sp>
          <p:nvSpPr>
            <p:cNvPr id="39" name="正方形/長方形 38"/>
            <p:cNvSpPr/>
            <p:nvPr/>
          </p:nvSpPr>
          <p:spPr>
            <a:xfrm>
              <a:off x="2467801" y="2896023"/>
              <a:ext cx="172177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 smtClean="0"/>
                <a:t>N/A</a:t>
              </a:r>
              <a:endParaRPr lang="en-US" altLang="ja-JP" dirty="0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466969" y="2362813"/>
              <a:ext cx="1722350" cy="55399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ja-JP" dirty="0">
                  <a:solidFill>
                    <a:schemeClr val="bg1"/>
                  </a:solidFill>
                </a:rPr>
                <a:t>Long storage</a:t>
              </a: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2549721" y="3073012"/>
            <a:ext cx="1501579" cy="893810"/>
            <a:chOff x="5621644" y="2362813"/>
            <a:chExt cx="1724581" cy="893810"/>
          </a:xfrm>
        </p:grpSpPr>
        <p:sp>
          <p:nvSpPr>
            <p:cNvPr id="42" name="正方形/長方形 41"/>
            <p:cNvSpPr/>
            <p:nvPr/>
          </p:nvSpPr>
          <p:spPr>
            <a:xfrm>
              <a:off x="5621644" y="2887291"/>
              <a:ext cx="172458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 smtClean="0"/>
                <a:t>86.5 y</a:t>
              </a:r>
              <a:endParaRPr lang="ja-JP" altLang="en-US" sz="1200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621645" y="2362813"/>
              <a:ext cx="1724580" cy="55399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ja-JP" dirty="0">
                  <a:solidFill>
                    <a:schemeClr val="bg1"/>
                  </a:solidFill>
                </a:rPr>
                <a:t>One unit of </a:t>
              </a:r>
              <a:r>
                <a:rPr lang="en-US" altLang="ja-JP" dirty="0" smtClean="0">
                  <a:solidFill>
                    <a:schemeClr val="bg1"/>
                  </a:solidFill>
                </a:rPr>
                <a:t>PWR</a:t>
              </a:r>
              <a:endParaRPr lang="en-US" altLang="ja-JP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02" y="1983472"/>
            <a:ext cx="4835747" cy="320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下カーブ矢印 3"/>
          <p:cNvSpPr/>
          <p:nvPr/>
        </p:nvSpPr>
        <p:spPr>
          <a:xfrm rot="10800000">
            <a:off x="1876276" y="3994453"/>
            <a:ext cx="1266897" cy="387047"/>
          </a:xfrm>
          <a:prstGeom prst="curvedDownArrow">
            <a:avLst>
              <a:gd name="adj1" fmla="val 23789"/>
              <a:gd name="adj2" fmla="val 50000"/>
              <a:gd name="adj3" fmla="val 5022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623224" y="4394200"/>
            <a:ext cx="184387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Shorter by 1/5th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03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333" y="1372809"/>
            <a:ext cx="8669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ja-JP" sz="2400" dirty="0"/>
              <a:t>T</a:t>
            </a:r>
            <a:r>
              <a:rPr lang="en-US" altLang="ja-JP" sz="2400" dirty="0" smtClean="0"/>
              <a:t>he </a:t>
            </a:r>
            <a:r>
              <a:rPr lang="en-US" altLang="ja-JP" sz="2400" dirty="0"/>
              <a:t>fundamental characteristics of FRs f</a:t>
            </a:r>
            <a:r>
              <a:rPr kumimoji="1" lang="en-US" altLang="ja-JP" sz="2400" dirty="0" smtClean="0"/>
              <a:t>or </a:t>
            </a:r>
            <a:r>
              <a:rPr lang="en-US" altLang="ja-JP" sz="2400" dirty="0" smtClean="0"/>
              <a:t>two </a:t>
            </a:r>
            <a:r>
              <a:rPr kumimoji="1" lang="en-US" altLang="ja-JP" sz="2400" dirty="0" smtClean="0"/>
              <a:t>Pu management options were clarified; </a:t>
            </a:r>
          </a:p>
          <a:p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69333" y="3250883"/>
            <a:ext cx="86698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ja-JP" sz="2400" dirty="0" smtClean="0"/>
              <a:t>The </a:t>
            </a:r>
            <a:r>
              <a:rPr lang="en-US" altLang="ja-JP" sz="2400" dirty="0"/>
              <a:t>innovative FR core design </a:t>
            </a:r>
            <a:r>
              <a:rPr lang="en-US" altLang="ja-JP" sz="2400" dirty="0" smtClean="0"/>
              <a:t>was </a:t>
            </a:r>
            <a:r>
              <a:rPr lang="en-US" altLang="ja-JP" sz="2400" dirty="0"/>
              <a:t>proposed enabling high initial 17.5t Pu loading and 0.17 Pu reduction </a:t>
            </a:r>
            <a:r>
              <a:rPr lang="en-US" altLang="ja-JP" sz="2400" dirty="0" smtClean="0"/>
              <a:t>ratio, </a:t>
            </a:r>
            <a:r>
              <a:rPr lang="en-US" altLang="ja-JP" sz="2400" dirty="0"/>
              <a:t>as well as presenting equivalent operation and safety </a:t>
            </a:r>
            <a:r>
              <a:rPr lang="en-US" altLang="ja-JP" sz="2400" dirty="0" smtClean="0"/>
              <a:t>performance as typical FR.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ja-JP" sz="2400" dirty="0"/>
              <a:t>MOX </a:t>
            </a:r>
            <a:r>
              <a:rPr lang="en-US" altLang="ja-JP" sz="2400" dirty="0" smtClean="0"/>
              <a:t>fuel (including 47.9t Pu) </a:t>
            </a:r>
            <a:r>
              <a:rPr lang="en-US" altLang="ja-JP" sz="2400" dirty="0"/>
              <a:t>irradiated in the innovative </a:t>
            </a:r>
            <a:r>
              <a:rPr lang="en-US" altLang="ja-JP" sz="2400" dirty="0" smtClean="0"/>
              <a:t>FR was </a:t>
            </a:r>
            <a:r>
              <a:rPr lang="en-US" altLang="ja-JP" sz="2400" dirty="0"/>
              <a:t>the downgraded </a:t>
            </a:r>
            <a:r>
              <a:rPr lang="en-US" altLang="ja-JP" sz="2400" dirty="0" smtClean="0"/>
              <a:t>category within 19.5y </a:t>
            </a:r>
            <a:r>
              <a:rPr lang="en-US" altLang="ja-JP" sz="2400" dirty="0"/>
              <a:t>and the same as those of conventional spent nuclear fuel that exists abundantly worldwide. </a:t>
            </a:r>
            <a:endParaRPr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95300" y="2149573"/>
            <a:ext cx="858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A </a:t>
            </a:r>
            <a:r>
              <a:rPr lang="en-US" altLang="ja-JP" dirty="0"/>
              <a:t>core design with the blanket fuel regions removed and a higher–enriched loading of MOX fuel in core regions caused the highest Pu loading and Pu reduction ratio.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6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 for your kind attention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58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5481" y="4137106"/>
            <a:ext cx="7772400" cy="1431152"/>
          </a:xfrm>
        </p:spPr>
        <p:txBody>
          <a:bodyPr>
            <a:normAutofit fontScale="90000"/>
          </a:bodyPr>
          <a:lstStyle/>
          <a:p>
            <a:r>
              <a:rPr lang="en-US" altLang="ja-JP" cap="none" dirty="0"/>
              <a:t>Evaluation of fundamental characteristics of FRs for Pu loading and Pu reduction</a:t>
            </a:r>
            <a:endParaRPr lang="en-US" altLang="ja-JP" cap="none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3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cap="none" dirty="0"/>
              <a:t>FR core design for rapid reduction of separated Pu </a:t>
            </a:r>
            <a:r>
              <a:rPr lang="ja-JP" altLang="en-US" cap="none" dirty="0"/>
              <a:t/>
            </a:r>
            <a:br>
              <a:rPr lang="ja-JP" altLang="en-US" cap="none" dirty="0"/>
            </a:br>
            <a:endParaRPr kumimoji="1" lang="ja-JP" altLang="en-US" cap="none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2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cap="none" dirty="0" smtClean="0"/>
              <a:t>Impact of the innovative FR core on mass balance and non-proliferation</a:t>
            </a:r>
            <a:endParaRPr kumimoji="1" lang="ja-JP" altLang="en-US" cap="none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E2FD-7C6E-44F8-85B4-BDAED28687A8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11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7650" y="1574292"/>
            <a:ext cx="8763000" cy="4869371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Introduction</a:t>
            </a:r>
          </a:p>
          <a:p>
            <a:r>
              <a:rPr kumimoji="1" lang="en-US" altLang="ja-JP" dirty="0" smtClean="0"/>
              <a:t>Methodologies of numerical </a:t>
            </a:r>
            <a:r>
              <a:rPr kumimoji="1" lang="en-US" altLang="ja-JP" dirty="0" err="1" smtClean="0"/>
              <a:t>neutronics</a:t>
            </a:r>
            <a:r>
              <a:rPr kumimoji="1" lang="en-US" altLang="ja-JP" dirty="0" smtClean="0"/>
              <a:t> analysis</a:t>
            </a:r>
          </a:p>
          <a:p>
            <a:r>
              <a:rPr lang="en-US" altLang="ja-JP" dirty="0" smtClean="0"/>
              <a:t>Fundamental </a:t>
            </a:r>
            <a:r>
              <a:rPr lang="en-US" altLang="ja-JP" dirty="0"/>
              <a:t>characteristics of </a:t>
            </a:r>
            <a:r>
              <a:rPr lang="en-US" altLang="ja-JP" dirty="0" smtClean="0"/>
              <a:t>the FRs </a:t>
            </a:r>
            <a:r>
              <a:rPr lang="en-US" altLang="ja-JP" dirty="0"/>
              <a:t>for two Pu management options</a:t>
            </a:r>
          </a:p>
          <a:p>
            <a:r>
              <a:rPr lang="en-US" altLang="ja-JP" dirty="0" smtClean="0"/>
              <a:t>FR </a:t>
            </a:r>
            <a:r>
              <a:rPr lang="en-US" altLang="ja-JP" dirty="0"/>
              <a:t>core design for rapid reduction of separated Pu </a:t>
            </a:r>
            <a:endParaRPr lang="en-US" altLang="ja-JP" dirty="0" smtClean="0"/>
          </a:p>
          <a:p>
            <a:r>
              <a:rPr lang="en-US" altLang="ja-JP" dirty="0"/>
              <a:t>M</a:t>
            </a:r>
            <a:r>
              <a:rPr lang="en-US" altLang="ja-JP" dirty="0" smtClean="0"/>
              <a:t>ass </a:t>
            </a:r>
            <a:r>
              <a:rPr lang="en-US" altLang="ja-JP" dirty="0"/>
              <a:t>balance and non-proliferation </a:t>
            </a:r>
            <a:r>
              <a:rPr lang="en-US" altLang="ja-JP" dirty="0" smtClean="0"/>
              <a:t>features</a:t>
            </a:r>
            <a:endParaRPr lang="en-US" altLang="ja-JP" dirty="0"/>
          </a:p>
          <a:p>
            <a:r>
              <a:rPr kumimoji="1" lang="en-US" altLang="ja-JP" dirty="0" smtClean="0"/>
              <a:t>Conclusions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00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80051" y="3042077"/>
            <a:ext cx="5215849" cy="3680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8580" y="1272363"/>
            <a:ext cx="8951595" cy="1643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-37138" y="8511"/>
            <a:ext cx="9181138" cy="116192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Mass balance and non-proliferation features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37138" y="-38469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2. FR core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design for rapid reduction of separated Pu 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2061" y="1039472"/>
            <a:ext cx="3154583" cy="461665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 balance feature</a:t>
            </a:r>
            <a:endParaRPr lang="en-US" altLang="ja-JP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0052" y="1764813"/>
            <a:ext cx="229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47.9 t separated Pu equivalent in Japan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6281" y="1868830"/>
            <a:ext cx="229639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>
                <a:solidFill>
                  <a:srgbClr val="FF0000"/>
                </a:solidFill>
              </a:rPr>
              <a:t>19.5 y</a:t>
            </a:r>
            <a:r>
              <a:rPr lang="en-US" altLang="ja-JP" sz="2000" dirty="0" smtClean="0"/>
              <a:t> </a:t>
            </a:r>
            <a:r>
              <a:rPr lang="en-US" altLang="ja-JP" sz="1400" dirty="0" smtClean="0"/>
              <a:t>by proposed FR</a:t>
            </a:r>
            <a:endParaRPr lang="ja-JP" altLang="en-US" sz="1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906281" y="2399873"/>
            <a:ext cx="236497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>
                <a:solidFill>
                  <a:srgbClr val="FF0000"/>
                </a:solidFill>
              </a:rPr>
              <a:t>86.5 y</a:t>
            </a:r>
            <a:r>
              <a:rPr lang="en-US" altLang="ja-JP" sz="2000" dirty="0" smtClean="0"/>
              <a:t> </a:t>
            </a:r>
            <a:r>
              <a:rPr lang="en-US" altLang="ja-JP" sz="1400" dirty="0" smtClean="0"/>
              <a:t>by standard PWR</a:t>
            </a:r>
            <a:endParaRPr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3906281" y="1340943"/>
                <a:ext cx="1616646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altLang="ja-JP" sz="20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ja-JP" sz="2000" dirty="0" smtClean="0"/>
                  <a:t>y </a:t>
                </a:r>
                <a:r>
                  <a:rPr lang="en-US" altLang="ja-JP" sz="1400" dirty="0" smtClean="0"/>
                  <a:t>by storage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81" y="1340943"/>
                <a:ext cx="1616646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4348" b="-2318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下矢印 23"/>
          <p:cNvSpPr/>
          <p:nvPr/>
        </p:nvSpPr>
        <p:spPr>
          <a:xfrm rot="16200000">
            <a:off x="2482499" y="1312464"/>
            <a:ext cx="1162123" cy="153987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38145" y="1555601"/>
            <a:ext cx="26077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Total </a:t>
            </a:r>
            <a:r>
              <a:rPr lang="en-US" altLang="ja-JP" sz="1600" dirty="0"/>
              <a:t>accumulated weight of Actinides and FP in the irradiated MOX </a:t>
            </a:r>
            <a:r>
              <a:rPr lang="en-US" altLang="ja-JP" sz="1600" dirty="0" smtClean="0"/>
              <a:t>FA is </a:t>
            </a:r>
            <a:r>
              <a:rPr lang="en-US" altLang="ja-JP" sz="1600" dirty="0"/>
              <a:t>40% </a:t>
            </a:r>
            <a:r>
              <a:rPr lang="en-US" altLang="ja-JP" sz="1600" dirty="0" smtClean="0"/>
              <a:t>smaller than PWR.</a:t>
            </a:r>
            <a:endParaRPr lang="ja-JP" altLang="en-US" sz="1600" dirty="0"/>
          </a:p>
        </p:txBody>
      </p:sp>
      <p:sp>
        <p:nvSpPr>
          <p:cNvPr id="29" name="四角形吹き出し 28"/>
          <p:cNvSpPr/>
          <p:nvPr/>
        </p:nvSpPr>
        <p:spPr>
          <a:xfrm>
            <a:off x="6486937" y="1555602"/>
            <a:ext cx="2474750" cy="1077218"/>
          </a:xfrm>
          <a:prstGeom prst="wedgeRectCallout">
            <a:avLst>
              <a:gd name="adj1" fmla="val -61026"/>
              <a:gd name="adj2" fmla="val -9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208916" y="1715240"/>
            <a:ext cx="147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Pu reduction time 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52061" y="2838952"/>
            <a:ext cx="3707675" cy="461665"/>
          </a:xfrm>
          <a:prstGeom prst="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EA6B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Non-proliferation feature</a:t>
            </a:r>
            <a:endParaRPr lang="en-US" altLang="ja-JP" sz="2400" dirty="0">
              <a:solidFill>
                <a:srgbClr val="EA6B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10050" y="4063403"/>
            <a:ext cx="4614992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MOX </a:t>
            </a:r>
            <a:r>
              <a:rPr lang="en-US" altLang="ja-JP" dirty="0"/>
              <a:t>fuel irradiated in the FR or the LWR was the downgraded category and the same as those of conventional spent nuclear fuel that exists abundantly worldwide. 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2" y="3210900"/>
            <a:ext cx="5279908" cy="351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7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/>
          <p:cNvSpPr txBox="1"/>
          <p:nvPr/>
        </p:nvSpPr>
        <p:spPr>
          <a:xfrm>
            <a:off x="-37138" y="-38469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FR core design for rapid reduction of separated Pu 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429797" y="6079587"/>
            <a:ext cx="785561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b="1" u="sng" dirty="0" smtClean="0">
                <a:solidFill>
                  <a:srgbClr val="FF0000"/>
                </a:solidFill>
              </a:rPr>
              <a:t>Pros.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2000" b="1" dirty="0">
                <a:solidFill>
                  <a:srgbClr val="FF0000"/>
                </a:solidFill>
              </a:rPr>
              <a:t>Power peaking </a:t>
            </a:r>
            <a:r>
              <a:rPr lang="en-US" altLang="ja-JP" sz="2000" b="1" dirty="0" err="1">
                <a:solidFill>
                  <a:srgbClr val="FF0000"/>
                </a:solidFill>
              </a:rPr>
              <a:t>coeff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. Same as Ref. core, Increasing Pu enrichment</a:t>
            </a:r>
          </a:p>
          <a:p>
            <a:r>
              <a:rPr lang="en-US" altLang="ja-JP" sz="2000" b="1" u="sng" dirty="0" smtClean="0">
                <a:solidFill>
                  <a:schemeClr val="accent5"/>
                </a:solidFill>
              </a:rPr>
              <a:t>Con.</a:t>
            </a:r>
            <a:r>
              <a:rPr lang="ja-JP" altLang="en-US" sz="2000" b="1" dirty="0" smtClean="0">
                <a:solidFill>
                  <a:schemeClr val="accent5"/>
                </a:solidFill>
              </a:rPr>
              <a:t>　</a:t>
            </a:r>
            <a:r>
              <a:rPr lang="en-US" altLang="ja-JP" sz="2000" b="1" dirty="0" smtClean="0">
                <a:solidFill>
                  <a:schemeClr val="accent5"/>
                </a:solidFill>
              </a:rPr>
              <a:t>Large amount of excess reactivity</a:t>
            </a:r>
            <a:endParaRPr lang="en-US" altLang="ja-JP" sz="2000" b="1" dirty="0">
              <a:solidFill>
                <a:schemeClr val="accent5"/>
              </a:solidFill>
            </a:endParaRPr>
          </a:p>
        </p:txBody>
      </p:sp>
      <p:sp>
        <p:nvSpPr>
          <p:cNvPr id="61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996793" y="94344"/>
            <a:ext cx="2057400" cy="365125"/>
          </a:xfrm>
        </p:spPr>
        <p:txBody>
          <a:bodyPr/>
          <a:lstStyle/>
          <a:p>
            <a:r>
              <a:rPr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122" name="タイトル 1"/>
          <p:cNvSpPr>
            <a:spLocks noGrp="1"/>
          </p:cNvSpPr>
          <p:nvPr>
            <p:ph type="title"/>
          </p:nvPr>
        </p:nvSpPr>
        <p:spPr>
          <a:xfrm>
            <a:off x="0" y="110982"/>
            <a:ext cx="9144000" cy="1325563"/>
          </a:xfrm>
        </p:spPr>
        <p:txBody>
          <a:bodyPr>
            <a:noAutofit/>
          </a:bodyPr>
          <a:lstStyle/>
          <a:p>
            <a:pPr marL="88900" indent="-88900"/>
            <a:r>
              <a:rPr lang="en-US" altLang="ja-JP" sz="3200" dirty="0" smtClean="0"/>
              <a:t>3) Pu </a:t>
            </a:r>
            <a:r>
              <a:rPr lang="en-US" altLang="ja-JP" sz="3200" dirty="0"/>
              <a:t>enrichment zoning gradually </a:t>
            </a:r>
            <a:r>
              <a:rPr lang="en-US" altLang="ja-JP" sz="3200" dirty="0" smtClean="0"/>
              <a:t>dense in the outer core</a:t>
            </a:r>
            <a:endParaRPr lang="ja-JP" altLang="ja-JP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62820" y="2208941"/>
            <a:ext cx="456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 enrichment zoning with a gradual increase in density in the outer </a:t>
            </a:r>
            <a:r>
              <a:rPr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pPr algn="ctr"/>
            <a:endParaRPr lang="en-US" altLang="ja-JP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下矢印 50"/>
          <p:cNvSpPr/>
          <p:nvPr/>
        </p:nvSpPr>
        <p:spPr>
          <a:xfrm>
            <a:off x="1996550" y="1974326"/>
            <a:ext cx="989993" cy="2031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36449" y="1240758"/>
            <a:ext cx="4552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peaking factor because of high power density in inner core 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89" y="1288383"/>
            <a:ext cx="1702413" cy="157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7"/>
          <a:stretch/>
        </p:blipFill>
        <p:spPr bwMode="auto">
          <a:xfrm>
            <a:off x="7071387" y="1290024"/>
            <a:ext cx="2240564" cy="157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7310672" y="1612050"/>
            <a:ext cx="1296754" cy="89885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7" name="下矢印 56"/>
          <p:cNvSpPr/>
          <p:nvPr/>
        </p:nvSpPr>
        <p:spPr>
          <a:xfrm rot="16200000">
            <a:off x="6522857" y="2005470"/>
            <a:ext cx="989993" cy="2031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四角形吹き出し 57"/>
          <p:cNvSpPr/>
          <p:nvPr/>
        </p:nvSpPr>
        <p:spPr>
          <a:xfrm>
            <a:off x="5042550" y="1290025"/>
            <a:ext cx="4040490" cy="1608506"/>
          </a:xfrm>
          <a:prstGeom prst="wedgeRectCallout">
            <a:avLst>
              <a:gd name="adj1" fmla="val -58516"/>
              <a:gd name="adj2" fmla="val 42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327900" y="2324829"/>
            <a:ext cx="733425" cy="18608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7324725" y="1623293"/>
            <a:ext cx="733425" cy="18608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8058150" y="1623293"/>
            <a:ext cx="269875" cy="1860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8061325" y="2324828"/>
            <a:ext cx="269875" cy="1860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8340724" y="2323372"/>
            <a:ext cx="269875" cy="18608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8336754" y="1616943"/>
            <a:ext cx="269875" cy="18608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8064499" y="1803023"/>
            <a:ext cx="269875" cy="51399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8337550" y="1809372"/>
            <a:ext cx="269875" cy="51399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>
            <a:endCxn id="70" idx="3"/>
          </p:cNvCxnSpPr>
          <p:nvPr/>
        </p:nvCxnSpPr>
        <p:spPr>
          <a:xfrm>
            <a:off x="7324725" y="2061954"/>
            <a:ext cx="1282700" cy="4418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7218766" y="1618881"/>
            <a:ext cx="0" cy="901418"/>
          </a:xfrm>
          <a:prstGeom prst="straightConnector1">
            <a:avLst/>
          </a:prstGeom>
          <a:ln w="57150">
            <a:solidFill>
              <a:srgbClr val="FF8B8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図 72" descr="C:\Users\Fujioka\Documents\研究室活動\投稿論文2\投稿論文完成版rev2\Figure\図表_20180521_final_ページ_08.tif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17" y="3215097"/>
            <a:ext cx="3734290" cy="2622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9" y="3215097"/>
            <a:ext cx="4142822" cy="267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屈折矢印 17"/>
          <p:cNvSpPr/>
          <p:nvPr/>
        </p:nvSpPr>
        <p:spPr>
          <a:xfrm rot="10800000">
            <a:off x="3651338" y="2997724"/>
            <a:ext cx="3567428" cy="304280"/>
          </a:xfrm>
          <a:prstGeom prst="bentUpArrow">
            <a:avLst>
              <a:gd name="adj1" fmla="val 19522"/>
              <a:gd name="adj2" fmla="val 50000"/>
              <a:gd name="adj3" fmla="val 43521"/>
            </a:avLst>
          </a:prstGeom>
          <a:solidFill>
            <a:srgbClr val="F89C9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169957" y="2558399"/>
            <a:ext cx="48809" cy="499126"/>
          </a:xfrm>
          <a:prstGeom prst="rect">
            <a:avLst/>
          </a:prstGeom>
          <a:solidFill>
            <a:srgbClr val="F89C9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7927976" y="2107046"/>
            <a:ext cx="133350" cy="1194958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B07BD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3" name="グループ化 102"/>
          <p:cNvGrpSpPr/>
          <p:nvPr/>
        </p:nvGrpSpPr>
        <p:grpSpPr>
          <a:xfrm>
            <a:off x="-2638691" y="1240758"/>
            <a:ext cx="2117671" cy="2333659"/>
            <a:chOff x="1498892" y="18728151"/>
            <a:chExt cx="2117671" cy="2333659"/>
          </a:xfrm>
          <a:noFill/>
        </p:grpSpPr>
        <p:grpSp>
          <p:nvGrpSpPr>
            <p:cNvPr id="104" name="グループ化 103"/>
            <p:cNvGrpSpPr/>
            <p:nvPr/>
          </p:nvGrpSpPr>
          <p:grpSpPr>
            <a:xfrm>
              <a:off x="1505836" y="19146244"/>
              <a:ext cx="2110727" cy="1766152"/>
              <a:chOff x="17756935" y="23869158"/>
              <a:chExt cx="2110727" cy="1766152"/>
            </a:xfrm>
            <a:grpFill/>
          </p:grpSpPr>
          <p:sp>
            <p:nvSpPr>
              <p:cNvPr id="107" name="正方形/長方形 106"/>
              <p:cNvSpPr/>
              <p:nvPr/>
            </p:nvSpPr>
            <p:spPr>
              <a:xfrm>
                <a:off x="17756935" y="24186130"/>
                <a:ext cx="990372" cy="113594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ja-JP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HE-MOX</a:t>
                </a:r>
              </a:p>
            </p:txBody>
          </p:sp>
          <p:grpSp>
            <p:nvGrpSpPr>
              <p:cNvPr id="108" name="グループ化 107"/>
              <p:cNvGrpSpPr/>
              <p:nvPr/>
            </p:nvGrpSpPr>
            <p:grpSpPr>
              <a:xfrm>
                <a:off x="17756935" y="23869158"/>
                <a:ext cx="2110727" cy="1766152"/>
                <a:chOff x="2093196" y="2726236"/>
                <a:chExt cx="1505318" cy="1507128"/>
              </a:xfrm>
              <a:grpFill/>
            </p:grpSpPr>
            <p:sp>
              <p:nvSpPr>
                <p:cNvPr id="109" name="正方形/長方形 108"/>
                <p:cNvSpPr/>
                <p:nvPr/>
              </p:nvSpPr>
              <p:spPr>
                <a:xfrm>
                  <a:off x="2800204" y="2996722"/>
                  <a:ext cx="511217" cy="96934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HE-MOX</a:t>
                  </a:r>
                </a:p>
              </p:txBody>
            </p:sp>
            <p:sp>
              <p:nvSpPr>
                <p:cNvPr id="110" name="正方形/長方形 109"/>
                <p:cNvSpPr/>
                <p:nvPr/>
              </p:nvSpPr>
              <p:spPr>
                <a:xfrm>
                  <a:off x="2093196" y="3966067"/>
                  <a:ext cx="1218225" cy="2672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正方形/長方形 110"/>
                <p:cNvSpPr/>
                <p:nvPr/>
              </p:nvSpPr>
              <p:spPr>
                <a:xfrm>
                  <a:off x="2093196" y="2726236"/>
                  <a:ext cx="1218226" cy="270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正方形/長方形 111"/>
                <p:cNvSpPr/>
                <p:nvPr/>
              </p:nvSpPr>
              <p:spPr>
                <a:xfrm>
                  <a:off x="3311422" y="2726236"/>
                  <a:ext cx="287092" cy="1507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05" name="直線コネクタ 104"/>
            <p:cNvCxnSpPr/>
            <p:nvPr/>
          </p:nvCxnSpPr>
          <p:spPr>
            <a:xfrm>
              <a:off x="1498892" y="19033885"/>
              <a:ext cx="0" cy="202792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テキスト ボックス 105"/>
            <p:cNvSpPr txBox="1"/>
            <p:nvPr/>
          </p:nvSpPr>
          <p:spPr>
            <a:xfrm>
              <a:off x="1933642" y="18728151"/>
              <a:ext cx="132279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CASE5</a:t>
              </a:r>
              <a:endParaRPr kumimoji="1"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70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08908" y="855058"/>
            <a:ext cx="4056472" cy="1890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08908" y="2864544"/>
            <a:ext cx="8770654" cy="3993456"/>
          </a:xfrm>
          <a:prstGeom prst="rect">
            <a:avLst/>
          </a:prstGeom>
          <a:solidFill>
            <a:srgbClr val="EFFFF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5" y="2929352"/>
            <a:ext cx="5548765" cy="34288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8908" y="16790"/>
            <a:ext cx="8726184" cy="1325563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of proposal FR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for rapid </a:t>
            </a:r>
            <a:r>
              <a:rPr lang="en-US" altLang="ja-JP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kumimoji="1" lang="ja-JP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下矢印 3"/>
          <p:cNvSpPr/>
          <p:nvPr/>
        </p:nvSpPr>
        <p:spPr>
          <a:xfrm rot="16200000">
            <a:off x="3849164" y="1678321"/>
            <a:ext cx="1264232" cy="26979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8775" y="869791"/>
            <a:ext cx="69923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873555" y="5268859"/>
            <a:ext cx="3002378" cy="1015663"/>
          </a:xfrm>
          <a:prstGeom prst="rect">
            <a:avLst/>
          </a:prstGeom>
          <a:solidFill>
            <a:srgbClr val="FFC9C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Reactivity coefficient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controllability</a:t>
            </a:r>
            <a:r>
              <a:rPr lang="ja-JP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same as Ref. core</a:t>
            </a:r>
            <a:endParaRPr lang="en-US" altLang="ja-JP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877861" y="4588967"/>
            <a:ext cx="931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952210" y="3540244"/>
            <a:ext cx="2885428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Amount of Pu loading</a:t>
            </a:r>
          </a:p>
          <a:p>
            <a:pPr algn="ctr"/>
            <a:r>
              <a:rPr lang="en-US" altLang="ja-JP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14t</a:t>
            </a:r>
            <a:r>
              <a:rPr lang="ja-JP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ja-JP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→　</a:t>
            </a:r>
            <a:r>
              <a:rPr lang="en-US" altLang="ja-JP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17.2t</a:t>
            </a:r>
            <a:endParaRPr lang="en-US" altLang="ja-JP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188680" y="6312751"/>
                <a:ext cx="6309605" cy="596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ja-JP" sz="1100" smtClean="0">
                          <a:latin typeface="Cambria Math" panose="02040503050406030204" pitchFamily="18" charset="0"/>
                        </a:rPr>
                        <m:t>Doppler</m:t>
                      </m:r>
                      <m:r>
                        <a:rPr lang="en-US" altLang="ja-JP" sz="11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100" smtClean="0">
                          <a:latin typeface="Cambria Math" panose="02040503050406030204" pitchFamily="18" charset="0"/>
                        </a:rPr>
                        <m:t>cofficient</m:t>
                      </m:r>
                      <m:r>
                        <a:rPr lang="en-US" altLang="ja-JP" sz="1100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ja-JP" altLang="ja-JP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11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10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ja-JP" sz="1100">
                          <a:latin typeface="Cambria Math" panose="02040503050406030204" pitchFamily="18" charset="0"/>
                        </a:rPr>
                        <m:t>)/∆</m:t>
                      </m:r>
                      <m:r>
                        <m:rPr>
                          <m:sty m:val="p"/>
                        </m:rPr>
                        <a:rPr lang="en-US" altLang="ja-JP" sz="110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altLang="ja-JP" sz="11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ja-JP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k’</a:t>
                </a:r>
                <a:r>
                  <a:rPr lang="ja-JP" alt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lang="en-US" altLang="ja-JP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Effective multiplication factor without </a:t>
                </a:r>
                <a:r>
                  <a:rPr lang="en-US" altLang="ja-JP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temperature rise </a:t>
                </a:r>
                <a:r>
                  <a:rPr lang="en-US" altLang="ja-JP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or with temperature rise </a:t>
                </a:r>
                <a:endParaRPr lang="en-US" altLang="ja-JP" sz="11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ja-JP" alt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∆</a:t>
                </a:r>
                <a:r>
                  <a:rPr lang="en-US" altLang="ja-JP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T: </a:t>
                </a:r>
                <a:r>
                  <a:rPr lang="en-US" altLang="ja-JP" sz="1100" dirty="0" smtClean="0"/>
                  <a:t>Temperature </a:t>
                </a:r>
                <a:r>
                  <a:rPr lang="en-US" altLang="ja-JP" sz="1100" dirty="0"/>
                  <a:t>fraction </a:t>
                </a:r>
                <a:r>
                  <a:rPr lang="en-US" altLang="ja-JP" sz="1100" dirty="0" smtClean="0"/>
                  <a:t>(500K)</a:t>
                </a:r>
                <a:endParaRPr lang="en-US" altLang="ja-JP" sz="11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0" y="6312751"/>
                <a:ext cx="6309605" cy="596253"/>
              </a:xfrm>
              <a:prstGeom prst="rect">
                <a:avLst/>
              </a:prstGeom>
              <a:blipFill rotWithShape="1">
                <a:blip r:embed="rId4"/>
                <a:stretch>
                  <a:fillRect b="-72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424527" y="606642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825302" y="4435648"/>
            <a:ext cx="1925733" cy="667611"/>
            <a:chOff x="3825302" y="4511848"/>
            <a:chExt cx="1925733" cy="667611"/>
          </a:xfrm>
        </p:grpSpPr>
        <p:sp>
          <p:nvSpPr>
            <p:cNvPr id="49" name="円/楕円 48"/>
            <p:cNvSpPr/>
            <p:nvPr/>
          </p:nvSpPr>
          <p:spPr>
            <a:xfrm>
              <a:off x="3825302" y="4964591"/>
              <a:ext cx="920871" cy="2148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4830164" y="4949755"/>
              <a:ext cx="920871" cy="21486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下カーブ矢印 26"/>
            <p:cNvSpPr/>
            <p:nvPr/>
          </p:nvSpPr>
          <p:spPr>
            <a:xfrm>
              <a:off x="4131286" y="4511848"/>
              <a:ext cx="1420430" cy="443492"/>
            </a:xfrm>
            <a:prstGeom prst="curvedDownArrow">
              <a:avLst/>
            </a:prstGeom>
            <a:solidFill>
              <a:srgbClr val="00B050">
                <a:alpha val="7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3940630" y="5129436"/>
            <a:ext cx="1861753" cy="1211853"/>
            <a:chOff x="3940630" y="5205636"/>
            <a:chExt cx="1861753" cy="1211853"/>
          </a:xfrm>
        </p:grpSpPr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3940630" y="5205636"/>
              <a:ext cx="805543" cy="121185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4843988" y="5205636"/>
              <a:ext cx="958395" cy="118585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左右矢印 33"/>
            <p:cNvSpPr/>
            <p:nvPr/>
          </p:nvSpPr>
          <p:spPr>
            <a:xfrm>
              <a:off x="4501672" y="5562539"/>
              <a:ext cx="544475" cy="484632"/>
            </a:xfrm>
            <a:prstGeom prst="leftRightArrow">
              <a:avLst>
                <a:gd name="adj1" fmla="val 50000"/>
                <a:gd name="adj2" fmla="val 23046"/>
              </a:avLst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正方形/長方形 40"/>
          <p:cNvSpPr/>
          <p:nvPr/>
        </p:nvSpPr>
        <p:spPr>
          <a:xfrm>
            <a:off x="238775" y="1406775"/>
            <a:ext cx="1560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Fuel</a:t>
            </a:r>
            <a:r>
              <a:rPr lang="en-US" altLang="ja-JP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MOX fuel after 5 years from reprocessing 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18683" y="6303189"/>
            <a:ext cx="1643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(Core design by JAEA</a:t>
            </a:r>
            <a:r>
              <a:rPr lang="ja-JP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4701194" y="857385"/>
            <a:ext cx="4277708" cy="2146711"/>
            <a:chOff x="3906488" y="857385"/>
            <a:chExt cx="4881478" cy="2146711"/>
          </a:xfrm>
        </p:grpSpPr>
        <p:sp>
          <p:nvSpPr>
            <p:cNvPr id="55" name="下矢印吹き出し 54"/>
            <p:cNvSpPr/>
            <p:nvPr/>
          </p:nvSpPr>
          <p:spPr>
            <a:xfrm>
              <a:off x="3906488" y="857385"/>
              <a:ext cx="4881478" cy="2146711"/>
            </a:xfrm>
            <a:prstGeom prst="downArrowCallout">
              <a:avLst>
                <a:gd name="adj1" fmla="val 20134"/>
                <a:gd name="adj2" fmla="val 24304"/>
                <a:gd name="adj3" fmla="val 7544"/>
                <a:gd name="adj4" fmla="val 88418"/>
              </a:avLst>
            </a:prstGeom>
            <a:solidFill>
              <a:srgbClr val="FFF5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917638" y="869791"/>
              <a:ext cx="1425390" cy="40011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LCFR core</a:t>
              </a:r>
              <a:endParaRPr lang="en-US" altLang="ja-JP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3970278" y="1406775"/>
              <a:ext cx="22784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Fuel</a:t>
              </a:r>
              <a:r>
                <a:rPr lang="en-US" altLang="ja-JP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MOX </a:t>
              </a:r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fuel after </a:t>
              </a:r>
              <a:r>
                <a:rPr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years from reprocessing </a:t>
              </a:r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361027" y="3464044"/>
            <a:ext cx="13384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Pu enrichment</a:t>
            </a: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[wt.%]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118268" y="4902076"/>
            <a:ext cx="1867819" cy="19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68781" y="5386021"/>
            <a:ext cx="2870053" cy="19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03624" y="4839420"/>
            <a:ext cx="28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 amount in all core</a:t>
            </a:r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[t]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07627" y="5147197"/>
            <a:ext cx="2893103" cy="19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8266" y="5094804"/>
            <a:ext cx="28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Axial peaking coefficient (BOC)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04588" y="5326504"/>
            <a:ext cx="28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Radial peaking coefficient (BOC)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10906" y="5634281"/>
            <a:ext cx="3227928" cy="234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-190819" y="5634281"/>
            <a:ext cx="4319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excess reactivity </a:t>
            </a:r>
            <a:r>
              <a:rPr lang="en-US" altLang="ja-JP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(CR can control until 1.07)</a:t>
            </a:r>
            <a:endParaRPr kumimoji="1" lang="ja-JP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971313" y="4657394"/>
            <a:ext cx="1788126" cy="19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73207" y="4585652"/>
            <a:ext cx="166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1017979" y="2976765"/>
            <a:ext cx="1788126" cy="19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65163" y="2905730"/>
            <a:ext cx="166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881865" y="2982339"/>
            <a:ext cx="864308" cy="195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819181" y="2922284"/>
            <a:ext cx="1048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Ref. core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4829700" y="2980869"/>
            <a:ext cx="967919" cy="1950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786157" y="2933936"/>
            <a:ext cx="10484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LCFR core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10906" y="5911280"/>
            <a:ext cx="2188454" cy="19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1268" y="5853784"/>
            <a:ext cx="28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Void coefficient (BOC)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10906" y="6152035"/>
            <a:ext cx="2365619" cy="19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53727" y="6083858"/>
            <a:ext cx="28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Doppler coefficient (BOC)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-37138" y="-38469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2. FR core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design for rapid reduction of separated Pu 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3099" y="-1714771"/>
            <a:ext cx="2122872" cy="186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56" y="940593"/>
            <a:ext cx="2331118" cy="179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8" y="945422"/>
            <a:ext cx="2317993" cy="181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3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" grpId="0" animBg="1"/>
      <p:bldP spid="42" grpId="0" animBg="1"/>
      <p:bldP spid="43" grpId="0"/>
      <p:bldP spid="44" grpId="0" animBg="1"/>
      <p:bldP spid="61" grpId="0"/>
      <p:bldP spid="36" grpId="0"/>
      <p:bldP spid="8" grpId="0"/>
      <p:bldP spid="9" grpId="0" animBg="1"/>
      <p:bldP spid="12" grpId="0" animBg="1"/>
      <p:bldP spid="33" grpId="0" animBg="1"/>
      <p:bldP spid="31" grpId="0"/>
      <p:bldP spid="35" grpId="0" animBg="1"/>
      <p:bldP spid="37" grpId="0"/>
      <p:bldP spid="38" grpId="0"/>
      <p:bldP spid="39" grpId="0" animBg="1"/>
      <p:bldP spid="45" grpId="0"/>
      <p:bldP spid="46" grpId="0" animBg="1"/>
      <p:bldP spid="48" grpId="0"/>
      <p:bldP spid="51" grpId="0" animBg="1"/>
      <p:bldP spid="52" grpId="0"/>
      <p:bldP spid="60" grpId="0" animBg="1"/>
      <p:bldP spid="62" grpId="0"/>
      <p:bldP spid="63" grpId="0" animBg="1"/>
      <p:bldP spid="64" grpId="0"/>
      <p:bldP spid="66" grpId="0" animBg="1"/>
      <p:bldP spid="65" grpId="0"/>
      <p:bldP spid="68" grpId="0" animBg="1"/>
      <p:bldP spid="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左カーブ矢印 30"/>
          <p:cNvSpPr/>
          <p:nvPr/>
        </p:nvSpPr>
        <p:spPr>
          <a:xfrm rot="16956947">
            <a:off x="6125777" y="249991"/>
            <a:ext cx="385523" cy="1794397"/>
          </a:xfrm>
          <a:prstGeom prst="curvedLeftArrow">
            <a:avLst>
              <a:gd name="adj1" fmla="val 63274"/>
              <a:gd name="adj2" fmla="val 127160"/>
              <a:gd name="adj3" fmla="val 65429"/>
            </a:avLst>
          </a:prstGeom>
          <a:solidFill>
            <a:srgbClr val="E7C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左カーブ矢印 4"/>
          <p:cNvSpPr/>
          <p:nvPr/>
        </p:nvSpPr>
        <p:spPr>
          <a:xfrm rot="16822331">
            <a:off x="2829927" y="135793"/>
            <a:ext cx="366347" cy="1712118"/>
          </a:xfrm>
          <a:prstGeom prst="curvedLeftArrow">
            <a:avLst>
              <a:gd name="adj1" fmla="val 63274"/>
              <a:gd name="adj2" fmla="val 127160"/>
              <a:gd name="adj3" fmla="val 65429"/>
            </a:avLst>
          </a:prstGeom>
          <a:solidFill>
            <a:srgbClr val="E7C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-7574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Chap.2 Pu management scenarios</a:t>
            </a:r>
          </a:p>
        </p:txBody>
      </p:sp>
      <p:grpSp>
        <p:nvGrpSpPr>
          <p:cNvPr id="46" name="グループ化 45"/>
          <p:cNvGrpSpPr/>
          <p:nvPr/>
        </p:nvGrpSpPr>
        <p:grpSpPr>
          <a:xfrm>
            <a:off x="80451" y="1534974"/>
            <a:ext cx="3239257" cy="2175895"/>
            <a:chOff x="80451" y="1534974"/>
            <a:chExt cx="3239257" cy="2175895"/>
          </a:xfrm>
        </p:grpSpPr>
        <p:sp>
          <p:nvSpPr>
            <p:cNvPr id="28" name="ストライプ矢印 27"/>
            <p:cNvSpPr/>
            <p:nvPr/>
          </p:nvSpPr>
          <p:spPr>
            <a:xfrm rot="5400000">
              <a:off x="588099" y="2191122"/>
              <a:ext cx="2175895" cy="863600"/>
            </a:xfrm>
            <a:prstGeom prst="stripedRightArrow">
              <a:avLst>
                <a:gd name="adj1" fmla="val 50000"/>
                <a:gd name="adj2" fmla="val 2794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80451" y="1890720"/>
              <a:ext cx="3239257" cy="6442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80451" y="1847242"/>
              <a:ext cx="3182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Separated Pu </a:t>
              </a:r>
              <a:r>
                <a:rPr lang="en-US" altLang="ja-JP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conversion </a:t>
              </a:r>
              <a:r>
                <a:rPr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to </a:t>
              </a:r>
              <a:r>
                <a:rPr lang="en-US" altLang="ja-JP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SF rapidly</a:t>
              </a:r>
              <a:endParaRPr lang="en-US" altLang="ja-JP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3375127" y="2016552"/>
            <a:ext cx="2719933" cy="2324629"/>
            <a:chOff x="3375127" y="2016552"/>
            <a:chExt cx="2719933" cy="2418909"/>
          </a:xfrm>
        </p:grpSpPr>
        <p:sp>
          <p:nvSpPr>
            <p:cNvPr id="7" name="ストライプ矢印 6"/>
            <p:cNvSpPr/>
            <p:nvPr/>
          </p:nvSpPr>
          <p:spPr>
            <a:xfrm rot="5400000">
              <a:off x="3550400" y="2794207"/>
              <a:ext cx="2418909" cy="863600"/>
            </a:xfrm>
            <a:prstGeom prst="stripedRightArrow">
              <a:avLst>
                <a:gd name="adj1" fmla="val 50000"/>
                <a:gd name="adj2" fmla="val 27941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3375127" y="2283154"/>
              <a:ext cx="2719933" cy="5631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391212" y="2393564"/>
              <a:ext cx="2657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Arial" panose="020B0604020202020204" pitchFamily="34" charset="0"/>
                  <a:cs typeface="Arial" panose="020B0604020202020204" pitchFamily="34" charset="0"/>
                </a:rPr>
                <a:t>Pu minimization in </a:t>
              </a:r>
              <a:r>
                <a:rPr lang="en-US" altLang="ja-JP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SF</a:t>
              </a:r>
              <a:endParaRPr lang="en-US" altLang="ja-JP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6095060" y="1979620"/>
            <a:ext cx="3033146" cy="3049585"/>
            <a:chOff x="6095060" y="1979620"/>
            <a:chExt cx="3033146" cy="3049585"/>
          </a:xfrm>
        </p:grpSpPr>
        <p:sp>
          <p:nvSpPr>
            <p:cNvPr id="29" name="ストライプ矢印 28"/>
            <p:cNvSpPr/>
            <p:nvPr/>
          </p:nvSpPr>
          <p:spPr>
            <a:xfrm rot="5400000">
              <a:off x="6453559" y="3072613"/>
              <a:ext cx="3049585" cy="863600"/>
            </a:xfrm>
            <a:prstGeom prst="stripedRightArrow">
              <a:avLst>
                <a:gd name="adj1" fmla="val 50000"/>
                <a:gd name="adj2" fmla="val 27941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199848" y="2523104"/>
              <a:ext cx="2848268" cy="646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6095060" y="2523104"/>
              <a:ext cx="303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TRU utilization with high PR </a:t>
              </a:r>
              <a:r>
                <a:rPr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HLW </a:t>
              </a:r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minimization</a:t>
              </a: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-117704" y="808604"/>
            <a:ext cx="3354636" cy="967848"/>
            <a:chOff x="-117704" y="808604"/>
            <a:chExt cx="3354636" cy="96784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-117704" y="808604"/>
              <a:ext cx="3354636" cy="624769"/>
              <a:chOff x="-135992" y="910204"/>
              <a:chExt cx="3354636" cy="624769"/>
            </a:xfrm>
          </p:grpSpPr>
          <p:sp>
            <p:nvSpPr>
              <p:cNvPr id="20" name="テキスト ボックス 19"/>
              <p:cNvSpPr txBox="1"/>
              <p:nvPr/>
            </p:nvSpPr>
            <p:spPr>
              <a:xfrm>
                <a:off x="-135992" y="1227196"/>
                <a:ext cx="33546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(Without </a:t>
                </a:r>
                <a:r>
                  <a:rPr lang="en-US" altLang="ja-JP" sz="1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Rokkasyo</a:t>
                </a:r>
                <a:r>
                  <a:rPr lang="en-US" altLang="ja-JP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Reprocessing plant)</a:t>
                </a:r>
                <a:endPara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258489" y="910204"/>
                <a:ext cx="2657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Short term scenario</a:t>
                </a:r>
              </a:p>
            </p:txBody>
          </p:sp>
        </p:grpSp>
        <p:sp>
          <p:nvSpPr>
            <p:cNvPr id="32" name="テキスト ボックス 31"/>
            <p:cNvSpPr txBox="1"/>
            <p:nvPr/>
          </p:nvSpPr>
          <p:spPr>
            <a:xfrm>
              <a:off x="142443" y="1407120"/>
              <a:ext cx="2834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Issue: Separated Pu 47.8t</a:t>
              </a:r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6261181" y="1126104"/>
            <a:ext cx="2867823" cy="1409999"/>
            <a:chOff x="6261181" y="1126104"/>
            <a:chExt cx="2867823" cy="1409999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6261181" y="1126104"/>
              <a:ext cx="2867025" cy="860188"/>
              <a:chOff x="6261181" y="910204"/>
              <a:chExt cx="2867025" cy="860188"/>
            </a:xfrm>
          </p:grpSpPr>
          <p:sp>
            <p:nvSpPr>
              <p:cNvPr id="22" name="テキスト ボックス 21"/>
              <p:cNvSpPr txBox="1"/>
              <p:nvPr/>
            </p:nvSpPr>
            <p:spPr>
              <a:xfrm>
                <a:off x="6261181" y="1247172"/>
                <a:ext cx="28670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With MOX reprocessing</a:t>
                </a:r>
              </a:p>
              <a:p>
                <a:pPr algn="ctr"/>
                <a:r>
                  <a:rPr lang="en-US" altLang="ja-JP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Continuation to use nuclear power</a:t>
                </a: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6366138" y="910204"/>
                <a:ext cx="26571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Long term scenario</a:t>
                </a: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6294662" y="1889772"/>
              <a:ext cx="2834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Issue</a:t>
              </a:r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: Large amount of Pu </a:t>
              </a:r>
              <a:r>
                <a:rPr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utilization  in fuel cycle</a:t>
              </a:r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左大かっこ 9"/>
            <p:cNvSpPr/>
            <p:nvPr/>
          </p:nvSpPr>
          <p:spPr>
            <a:xfrm>
              <a:off x="6452045" y="1503701"/>
              <a:ext cx="82296" cy="405585"/>
            </a:xfrm>
            <a:prstGeom prst="leftBracket">
              <a:avLst>
                <a:gd name="adj" fmla="val 1666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左大かっこ 36"/>
            <p:cNvSpPr/>
            <p:nvPr/>
          </p:nvSpPr>
          <p:spPr>
            <a:xfrm rot="10800000">
              <a:off x="8806731" y="1493415"/>
              <a:ext cx="88500" cy="405585"/>
            </a:xfrm>
            <a:prstGeom prst="leftBracket">
              <a:avLst>
                <a:gd name="adj" fmla="val 11742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3091077" y="961004"/>
            <a:ext cx="3293349" cy="1313849"/>
            <a:chOff x="3091077" y="961004"/>
            <a:chExt cx="3293349" cy="1313849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3091077" y="961004"/>
              <a:ext cx="3293349" cy="814468"/>
              <a:chOff x="3072789" y="910204"/>
              <a:chExt cx="3293349" cy="814468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3072789" y="1201452"/>
                <a:ext cx="3293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ja-JP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n-US" altLang="ja-JP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Rokkasyo</a:t>
                </a:r>
                <a:r>
                  <a:rPr lang="en-US" altLang="ja-JP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Reprocessing </a:t>
                </a:r>
                <a:r>
                  <a:rPr lang="en-US" altLang="ja-JP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plant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ja-JP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Without MOX reprocessing</a:t>
                </a:r>
                <a:endParaRPr lang="en-US" altLang="ja-JP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3158503" y="910204"/>
                <a:ext cx="2846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Middle term scenario</a:t>
                </a:r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3189179" y="1628522"/>
              <a:ext cx="2834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Issue: Large amount of Pu in Spent fuel</a:t>
              </a:r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左大かっこ 37"/>
            <p:cNvSpPr/>
            <p:nvPr/>
          </p:nvSpPr>
          <p:spPr>
            <a:xfrm>
              <a:off x="3171862" y="1298494"/>
              <a:ext cx="82296" cy="405585"/>
            </a:xfrm>
            <a:prstGeom prst="leftBracket">
              <a:avLst>
                <a:gd name="adj" fmla="val 16666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左大かっこ 38"/>
            <p:cNvSpPr/>
            <p:nvPr/>
          </p:nvSpPr>
          <p:spPr>
            <a:xfrm rot="10800000">
              <a:off x="6190969" y="1288208"/>
              <a:ext cx="88500" cy="405585"/>
            </a:xfrm>
            <a:prstGeom prst="leftBracket">
              <a:avLst>
                <a:gd name="adj" fmla="val 11742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49" y="3226007"/>
            <a:ext cx="6337301" cy="169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76" y="3625146"/>
            <a:ext cx="3486966" cy="162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16" y="4274507"/>
            <a:ext cx="3613684" cy="175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980" y="4896707"/>
            <a:ext cx="1547975" cy="170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7" y="6069562"/>
            <a:ext cx="4196163" cy="49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962776" y="660364"/>
            <a:ext cx="221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(Focus on Japan case)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9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加算記号 31"/>
          <p:cNvSpPr/>
          <p:nvPr/>
        </p:nvSpPr>
        <p:spPr>
          <a:xfrm>
            <a:off x="3863654" y="4365475"/>
            <a:ext cx="1220847" cy="937813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左カーブ矢印 35"/>
          <p:cNvSpPr/>
          <p:nvPr/>
        </p:nvSpPr>
        <p:spPr>
          <a:xfrm rot="16200000">
            <a:off x="2744506" y="906004"/>
            <a:ext cx="366347" cy="1712118"/>
          </a:xfrm>
          <a:prstGeom prst="curvedLeftArrow">
            <a:avLst>
              <a:gd name="adj1" fmla="val 63274"/>
              <a:gd name="adj2" fmla="val 127160"/>
              <a:gd name="adj3" fmla="val 65429"/>
            </a:avLst>
          </a:prstGeom>
          <a:solidFill>
            <a:srgbClr val="E7C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Three </a:t>
            </a:r>
            <a:r>
              <a:rPr lang="en-US" altLang="ja-JP" dirty="0"/>
              <a:t>Pu management targets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56565" y="-170386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smtClean="0"/>
              <a:t>Separated </a:t>
            </a:r>
            <a:r>
              <a:rPr lang="en-US" altLang="ja-JP" dirty="0"/>
              <a:t>Pu conversion to an irradiated form</a:t>
            </a:r>
            <a:r>
              <a:rPr lang="x-none" altLang="ja-JP" dirty="0"/>
              <a:t> </a:t>
            </a:r>
            <a:r>
              <a:rPr lang="en-US" altLang="ja-JP" dirty="0"/>
              <a:t> downgrading its category required from nuclear security and safeguards </a:t>
            </a:r>
            <a:r>
              <a:rPr lang="en-US" altLang="ja-JP" dirty="0" smtClean="0"/>
              <a:t>regulations</a:t>
            </a:r>
            <a:r>
              <a:rPr lang="ja-JP" altLang="en-US" dirty="0" err="1" smtClean="0"/>
              <a:t>ｖ</a:t>
            </a:r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0142" y="166409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Separated Pu 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1496" y="158789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Pu stock in spent fuel 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010611" y="2065993"/>
            <a:ext cx="745954" cy="488855"/>
            <a:chOff x="1045749" y="2470296"/>
            <a:chExt cx="745954" cy="488855"/>
          </a:xfrm>
        </p:grpSpPr>
        <p:sp>
          <p:nvSpPr>
            <p:cNvPr id="11" name="Cylindre 78"/>
            <p:cNvSpPr/>
            <p:nvPr/>
          </p:nvSpPr>
          <p:spPr>
            <a:xfrm>
              <a:off x="1045749" y="2470296"/>
              <a:ext cx="383002" cy="38564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ylindre 78"/>
            <p:cNvSpPr/>
            <p:nvPr/>
          </p:nvSpPr>
          <p:spPr>
            <a:xfrm>
              <a:off x="1408701" y="2470296"/>
              <a:ext cx="383002" cy="38564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ylindre 78"/>
            <p:cNvSpPr/>
            <p:nvPr/>
          </p:nvSpPr>
          <p:spPr>
            <a:xfrm>
              <a:off x="1237250" y="2573509"/>
              <a:ext cx="383002" cy="38564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図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18587" r="76424" b="22553"/>
          <a:stretch/>
        </p:blipFill>
        <p:spPr bwMode="auto">
          <a:xfrm>
            <a:off x="3613680" y="1990125"/>
            <a:ext cx="354012" cy="144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図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18587" r="76424" b="22553"/>
          <a:stretch/>
        </p:blipFill>
        <p:spPr bwMode="auto">
          <a:xfrm>
            <a:off x="3922506" y="1990125"/>
            <a:ext cx="354012" cy="144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図 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18587" r="76424" b="22553"/>
          <a:stretch/>
        </p:blipFill>
        <p:spPr bwMode="auto">
          <a:xfrm>
            <a:off x="4255617" y="1848756"/>
            <a:ext cx="354012" cy="14441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グループ化 17"/>
          <p:cNvGrpSpPr/>
          <p:nvPr/>
        </p:nvGrpSpPr>
        <p:grpSpPr>
          <a:xfrm>
            <a:off x="1408276" y="2411213"/>
            <a:ext cx="745954" cy="488855"/>
            <a:chOff x="1045749" y="2470296"/>
            <a:chExt cx="745954" cy="488855"/>
          </a:xfrm>
        </p:grpSpPr>
        <p:sp>
          <p:nvSpPr>
            <p:cNvPr id="19" name="Cylindre 78"/>
            <p:cNvSpPr/>
            <p:nvPr/>
          </p:nvSpPr>
          <p:spPr>
            <a:xfrm>
              <a:off x="1045749" y="2470296"/>
              <a:ext cx="383002" cy="38564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ylindre 78"/>
            <p:cNvSpPr/>
            <p:nvPr/>
          </p:nvSpPr>
          <p:spPr>
            <a:xfrm>
              <a:off x="1408701" y="2470296"/>
              <a:ext cx="383002" cy="38564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ylindre 78"/>
            <p:cNvSpPr/>
            <p:nvPr/>
          </p:nvSpPr>
          <p:spPr>
            <a:xfrm>
              <a:off x="1237250" y="2573509"/>
              <a:ext cx="383002" cy="38564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829135" y="2554848"/>
            <a:ext cx="745954" cy="488855"/>
            <a:chOff x="1045749" y="2470296"/>
            <a:chExt cx="745954" cy="488855"/>
          </a:xfrm>
        </p:grpSpPr>
        <p:sp>
          <p:nvSpPr>
            <p:cNvPr id="23" name="Cylindre 78"/>
            <p:cNvSpPr/>
            <p:nvPr/>
          </p:nvSpPr>
          <p:spPr>
            <a:xfrm>
              <a:off x="1045749" y="2470296"/>
              <a:ext cx="383002" cy="38564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ylindre 78"/>
            <p:cNvSpPr/>
            <p:nvPr/>
          </p:nvSpPr>
          <p:spPr>
            <a:xfrm>
              <a:off x="1408701" y="2470296"/>
              <a:ext cx="383002" cy="38564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ylindre 78"/>
            <p:cNvSpPr/>
            <p:nvPr/>
          </p:nvSpPr>
          <p:spPr>
            <a:xfrm>
              <a:off x="1237250" y="2573509"/>
              <a:ext cx="383002" cy="385642"/>
            </a:xfrm>
            <a:prstGeom prst="can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図 2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18587" r="76424" b="22553"/>
          <a:stretch/>
        </p:blipFill>
        <p:spPr bwMode="auto">
          <a:xfrm>
            <a:off x="4609629" y="1832789"/>
            <a:ext cx="354012" cy="144411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正方形/長方形 26"/>
          <p:cNvSpPr/>
          <p:nvPr/>
        </p:nvSpPr>
        <p:spPr>
          <a:xfrm>
            <a:off x="571076" y="3518216"/>
            <a:ext cx="22737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</a:pPr>
            <a:r>
              <a:rPr lang="en-US" altLang="ja-JP" sz="2000" dirty="0" smtClean="0"/>
              <a:t>Rapid </a:t>
            </a:r>
            <a:r>
              <a:rPr lang="en-US" altLang="ja-JP" sz="2000" dirty="0"/>
              <a:t>conversion of separated Pu to an irradiated form 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228129" y="1403574"/>
            <a:ext cx="5606614" cy="313030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9935" y="1115681"/>
            <a:ext cx="6345765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Methods of decreasing non-proliferation concern of Pu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28129" y="5332317"/>
            <a:ext cx="8763000" cy="130978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9281" y="5132262"/>
            <a:ext cx="5085449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Fast spectrum reactors for Pu management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273899" y="5617892"/>
            <a:ext cx="87172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 Due to the high performance of neutron economy in fast spectrum reactors, it has technical margins of core designing to respond to the social demands of Pu burning/sustaining flexibly.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3016143" y="3715646"/>
            <a:ext cx="269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  <a:tabLst>
                <a:tab pos="5294313" algn="l"/>
              </a:tabLst>
            </a:pPr>
            <a:r>
              <a:rPr lang="en-US" altLang="ja-JP" sz="2000" dirty="0"/>
              <a:t>Pu reduction by nuclear transmutation</a:t>
            </a:r>
          </a:p>
        </p:txBody>
      </p:sp>
    </p:spTree>
    <p:extLst>
      <p:ext uri="{BB962C8B-B14F-4D97-AF65-F5344CB8AC3E}">
        <p14:creationId xmlns:p14="http://schemas.microsoft.com/office/powerpoint/2010/main" val="12624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9" y="1174740"/>
            <a:ext cx="1500181" cy="156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正方形/長方形 135"/>
          <p:cNvSpPr/>
          <p:nvPr/>
        </p:nvSpPr>
        <p:spPr>
          <a:xfrm>
            <a:off x="985144" y="1923380"/>
            <a:ext cx="121613" cy="2283776"/>
          </a:xfrm>
          <a:prstGeom prst="rect">
            <a:avLst/>
          </a:prstGeom>
          <a:solidFill>
            <a:srgbClr val="D1B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右矢印 136"/>
          <p:cNvSpPr/>
          <p:nvPr/>
        </p:nvSpPr>
        <p:spPr>
          <a:xfrm>
            <a:off x="1043615" y="4004585"/>
            <a:ext cx="3588229" cy="270135"/>
          </a:xfrm>
          <a:prstGeom prst="rightArrow">
            <a:avLst/>
          </a:prstGeom>
          <a:solidFill>
            <a:srgbClr val="D0B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-37138" y="-38469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FR core design for rapid reduction of separated Pu 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429797" y="6079587"/>
            <a:ext cx="7855612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b="1" u="sng" dirty="0" smtClean="0">
                <a:solidFill>
                  <a:srgbClr val="FF0000"/>
                </a:solidFill>
              </a:rPr>
              <a:t>Pros.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2000" b="1" dirty="0">
                <a:solidFill>
                  <a:srgbClr val="FF0000"/>
                </a:solidFill>
              </a:rPr>
              <a:t>Power peaking </a:t>
            </a:r>
            <a:r>
              <a:rPr lang="en-US" altLang="ja-JP" sz="2000" b="1" dirty="0" err="1">
                <a:solidFill>
                  <a:srgbClr val="FF0000"/>
                </a:solidFill>
              </a:rPr>
              <a:t>coeff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. Same as Ref. core, Increasing Pu enrichment</a:t>
            </a:r>
          </a:p>
          <a:p>
            <a:r>
              <a:rPr lang="en-US" altLang="ja-JP" sz="2000" b="1" u="sng" dirty="0" smtClean="0">
                <a:solidFill>
                  <a:schemeClr val="accent5"/>
                </a:solidFill>
              </a:rPr>
              <a:t>Con.</a:t>
            </a:r>
            <a:r>
              <a:rPr lang="ja-JP" altLang="en-US" sz="2000" b="1" dirty="0" smtClean="0">
                <a:solidFill>
                  <a:schemeClr val="accent5"/>
                </a:solidFill>
              </a:rPr>
              <a:t>　</a:t>
            </a:r>
            <a:r>
              <a:rPr lang="en-US" altLang="ja-JP" sz="2000" b="1" dirty="0" smtClean="0">
                <a:solidFill>
                  <a:schemeClr val="accent5"/>
                </a:solidFill>
              </a:rPr>
              <a:t>Large amount of excess reactivity</a:t>
            </a:r>
            <a:endParaRPr lang="en-US" altLang="ja-JP" sz="2000" b="1" dirty="0">
              <a:solidFill>
                <a:schemeClr val="accent5"/>
              </a:solidFill>
            </a:endParaRPr>
          </a:p>
        </p:txBody>
      </p:sp>
      <p:sp>
        <p:nvSpPr>
          <p:cNvPr id="61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996793" y="94344"/>
            <a:ext cx="2057400" cy="365125"/>
          </a:xfrm>
        </p:spPr>
        <p:txBody>
          <a:bodyPr/>
          <a:lstStyle/>
          <a:p>
            <a:r>
              <a:rPr lang="en-US" altLang="ja-JP" dirty="0" smtClean="0"/>
              <a:t>20</a:t>
            </a:r>
            <a:endParaRPr kumimoji="1" lang="ja-JP" altLang="en-US" dirty="0"/>
          </a:p>
        </p:txBody>
      </p:sp>
      <p:grpSp>
        <p:nvGrpSpPr>
          <p:cNvPr id="84" name="グループ化 83"/>
          <p:cNvGrpSpPr/>
          <p:nvPr/>
        </p:nvGrpSpPr>
        <p:grpSpPr>
          <a:xfrm>
            <a:off x="260416" y="2466871"/>
            <a:ext cx="1088112" cy="962126"/>
            <a:chOff x="279659" y="2478048"/>
            <a:chExt cx="967656" cy="1236547"/>
          </a:xfrm>
        </p:grpSpPr>
        <p:sp>
          <p:nvSpPr>
            <p:cNvPr id="85" name="屈折矢印 84"/>
            <p:cNvSpPr/>
            <p:nvPr/>
          </p:nvSpPr>
          <p:spPr>
            <a:xfrm rot="10800000" flipH="1">
              <a:off x="279659" y="3053515"/>
              <a:ext cx="967656" cy="661080"/>
            </a:xfrm>
            <a:prstGeom prst="bentUpArrow">
              <a:avLst>
                <a:gd name="adj1" fmla="val 22458"/>
                <a:gd name="adj2" fmla="val 25000"/>
                <a:gd name="adj3" fmla="val 25624"/>
              </a:avLst>
            </a:prstGeom>
            <a:solidFill>
              <a:srgbClr val="FFC9C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82486" y="2478048"/>
              <a:ext cx="104048" cy="666822"/>
            </a:xfrm>
            <a:prstGeom prst="rect">
              <a:avLst/>
            </a:prstGeom>
            <a:solidFill>
              <a:srgbClr val="FF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245072" y="3314660"/>
            <a:ext cx="4210315" cy="2797696"/>
            <a:chOff x="355600" y="3624056"/>
            <a:chExt cx="4210315" cy="2797696"/>
          </a:xfrm>
        </p:grpSpPr>
        <p:graphicFrame>
          <p:nvGraphicFramePr>
            <p:cNvPr id="88" name="グラフ 8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250069"/>
                </p:ext>
              </p:extLst>
            </p:nvPr>
          </p:nvGraphicFramePr>
          <p:xfrm>
            <a:off x="355600" y="3624056"/>
            <a:ext cx="4153423" cy="25455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89" name="グループ化 88"/>
            <p:cNvGrpSpPr/>
            <p:nvPr/>
          </p:nvGrpSpPr>
          <p:grpSpPr>
            <a:xfrm>
              <a:off x="903023" y="5466793"/>
              <a:ext cx="3662892" cy="283315"/>
              <a:chOff x="5515044" y="5914633"/>
              <a:chExt cx="3662892" cy="283315"/>
            </a:xfrm>
          </p:grpSpPr>
          <p:sp>
            <p:nvSpPr>
              <p:cNvPr id="98" name="テキスト ボックス 97"/>
              <p:cNvSpPr txBox="1"/>
              <p:nvPr/>
            </p:nvSpPr>
            <p:spPr>
              <a:xfrm>
                <a:off x="5515044" y="5914633"/>
                <a:ext cx="6190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 smtClean="0"/>
                  <a:t>Upper </a:t>
                </a:r>
                <a:endParaRPr lang="en-US" altLang="ja-JP" sz="1200" b="1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8598867" y="5920949"/>
                <a:ext cx="5790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 smtClean="0"/>
                  <a:t>Lower</a:t>
                </a:r>
                <a:endParaRPr lang="en-US" altLang="ja-JP" sz="1200" b="1" dirty="0"/>
              </a:p>
            </p:txBody>
          </p:sp>
        </p:grpSp>
        <p:sp>
          <p:nvSpPr>
            <p:cNvPr id="90" name="テキスト ボックス 89"/>
            <p:cNvSpPr txBox="1"/>
            <p:nvPr/>
          </p:nvSpPr>
          <p:spPr>
            <a:xfrm>
              <a:off x="610131" y="5995994"/>
              <a:ext cx="3891197" cy="4257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ja-JP" dirty="0" smtClean="0"/>
                <a:t>Power density ratio distribution in the Axial direction  (BOC)</a:t>
              </a:r>
              <a:endParaRPr lang="en-US" altLang="ja-JP" dirty="0"/>
            </a:p>
          </p:txBody>
        </p:sp>
        <p:cxnSp>
          <p:nvCxnSpPr>
            <p:cNvPr id="91" name="直線矢印コネクタ 90"/>
            <p:cNvCxnSpPr/>
            <p:nvPr/>
          </p:nvCxnSpPr>
          <p:spPr>
            <a:xfrm flipV="1">
              <a:off x="4256801" y="4116452"/>
              <a:ext cx="0" cy="60548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 flipH="1">
              <a:off x="2555730" y="4000798"/>
              <a:ext cx="1578" cy="3440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1064780" y="3958263"/>
              <a:ext cx="3277424" cy="2928"/>
            </a:xfrm>
            <a:prstGeom prst="line">
              <a:avLst/>
            </a:prstGeom>
            <a:ln w="19050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/>
            <p:cNvSpPr txBox="1"/>
            <p:nvPr/>
          </p:nvSpPr>
          <p:spPr>
            <a:xfrm>
              <a:off x="1526988" y="3646969"/>
              <a:ext cx="22329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>
                  <a:solidFill>
                    <a:schemeClr val="accent5"/>
                  </a:solidFill>
                </a:rPr>
                <a:t>Power </a:t>
              </a:r>
              <a:r>
                <a:rPr lang="en-US" altLang="ja-JP" b="1" dirty="0">
                  <a:solidFill>
                    <a:schemeClr val="accent5"/>
                  </a:solidFill>
                </a:rPr>
                <a:t>peaking </a:t>
              </a:r>
              <a:r>
                <a:rPr lang="en-US" altLang="ja-JP" b="1" dirty="0" err="1">
                  <a:solidFill>
                    <a:schemeClr val="accent5"/>
                  </a:solidFill>
                </a:rPr>
                <a:t>coeff</a:t>
              </a:r>
              <a:r>
                <a:rPr lang="en-US" altLang="ja-JP" b="1" dirty="0">
                  <a:solidFill>
                    <a:schemeClr val="accent5"/>
                  </a:solidFill>
                </a:rPr>
                <a:t>. </a:t>
              </a:r>
            </a:p>
          </p:txBody>
        </p:sp>
        <p:grpSp>
          <p:nvGrpSpPr>
            <p:cNvPr id="95" name="グループ化 94"/>
            <p:cNvGrpSpPr/>
            <p:nvPr/>
          </p:nvGrpSpPr>
          <p:grpSpPr>
            <a:xfrm>
              <a:off x="1549324" y="4900269"/>
              <a:ext cx="2370898" cy="600164"/>
              <a:chOff x="1825120" y="6632368"/>
              <a:chExt cx="2370898" cy="600164"/>
            </a:xfrm>
          </p:grpSpPr>
          <p:sp>
            <p:nvSpPr>
              <p:cNvPr id="96" name="テキスト ボックス 95"/>
              <p:cNvSpPr txBox="1"/>
              <p:nvPr/>
            </p:nvSpPr>
            <p:spPr>
              <a:xfrm>
                <a:off x="1892182" y="6632368"/>
                <a:ext cx="230383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smtClean="0"/>
                  <a:t>Ref. core</a:t>
                </a:r>
              </a:p>
              <a:p>
                <a:r>
                  <a:rPr kumimoji="1" lang="en-US" altLang="ja-JP" sz="1100" dirty="0" smtClean="0"/>
                  <a:t>Base core</a:t>
                </a:r>
                <a:r>
                  <a:rPr kumimoji="1" lang="ja-JP" altLang="en-US" sz="1100" dirty="0" smtClean="0"/>
                  <a:t>：</a:t>
                </a:r>
                <a:r>
                  <a:rPr kumimoji="1" lang="en-US" altLang="ja-JP" sz="1100" dirty="0" smtClean="0"/>
                  <a:t>before fitting enrichment</a:t>
                </a:r>
              </a:p>
              <a:p>
                <a:r>
                  <a:rPr lang="en-US" altLang="ja-JP" sz="1100" dirty="0" smtClean="0"/>
                  <a:t>Base core</a:t>
                </a:r>
                <a:r>
                  <a:rPr lang="ja-JP" altLang="en-US" sz="1100" dirty="0" smtClean="0"/>
                  <a:t>：</a:t>
                </a:r>
                <a:r>
                  <a:rPr lang="en-US" altLang="ja-JP" sz="1100" dirty="0" smtClean="0"/>
                  <a:t>after </a:t>
                </a:r>
                <a:r>
                  <a:rPr lang="en-US" altLang="ja-JP" sz="1100" dirty="0"/>
                  <a:t>fitting enrichment</a:t>
                </a:r>
              </a:p>
            </p:txBody>
          </p:sp>
          <p:pic>
            <p:nvPicPr>
              <p:cNvPr id="97" name="図 9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5120" y="6749554"/>
                <a:ext cx="134123" cy="365792"/>
              </a:xfrm>
              <a:prstGeom prst="rect">
                <a:avLst/>
              </a:prstGeom>
            </p:spPr>
          </p:pic>
        </p:grpSp>
      </p:grpSp>
      <p:grpSp>
        <p:nvGrpSpPr>
          <p:cNvPr id="9" name="グループ化 8"/>
          <p:cNvGrpSpPr/>
          <p:nvPr/>
        </p:nvGrpSpPr>
        <p:grpSpPr>
          <a:xfrm>
            <a:off x="4556302" y="3172815"/>
            <a:ext cx="4120043" cy="2920491"/>
            <a:chOff x="4556302" y="3172815"/>
            <a:chExt cx="4120043" cy="2920491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4556302" y="3172815"/>
              <a:ext cx="4107620" cy="2630868"/>
              <a:chOff x="4556302" y="3172815"/>
              <a:chExt cx="4107620" cy="2630868"/>
            </a:xfrm>
          </p:grpSpPr>
          <p:grpSp>
            <p:nvGrpSpPr>
              <p:cNvPr id="3" name="グループ化 2"/>
              <p:cNvGrpSpPr/>
              <p:nvPr/>
            </p:nvGrpSpPr>
            <p:grpSpPr>
              <a:xfrm>
                <a:off x="4556302" y="3172815"/>
                <a:ext cx="4107620" cy="2630868"/>
                <a:chOff x="4546619" y="3429942"/>
                <a:chExt cx="4107620" cy="2480527"/>
              </a:xfrm>
            </p:grpSpPr>
            <p:graphicFrame>
              <p:nvGraphicFramePr>
                <p:cNvPr id="152" name="グラフ 151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7518610"/>
                    </p:ext>
                  </p:extLst>
                </p:nvPr>
              </p:nvGraphicFramePr>
              <p:xfrm>
                <a:off x="4546619" y="3429942"/>
                <a:ext cx="4045359" cy="248052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grpSp>
              <p:nvGrpSpPr>
                <p:cNvPr id="153" name="グループ化 152"/>
                <p:cNvGrpSpPr/>
                <p:nvPr/>
              </p:nvGrpSpPr>
              <p:grpSpPr>
                <a:xfrm>
                  <a:off x="5030445" y="5241142"/>
                  <a:ext cx="3623794" cy="277000"/>
                  <a:chOff x="669397" y="5731261"/>
                  <a:chExt cx="3623794" cy="277000"/>
                </a:xfrm>
              </p:grpSpPr>
              <p:sp>
                <p:nvSpPr>
                  <p:cNvPr id="154" name="テキスト ボックス 153"/>
                  <p:cNvSpPr txBox="1"/>
                  <p:nvPr/>
                </p:nvSpPr>
                <p:spPr>
                  <a:xfrm>
                    <a:off x="669397" y="5731261"/>
                    <a:ext cx="60779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200" b="1" dirty="0" smtClean="0"/>
                      <a:t>Center</a:t>
                    </a:r>
                    <a:endParaRPr lang="en-US" altLang="ja-JP" sz="1200" b="1" dirty="0"/>
                  </a:p>
                </p:txBody>
              </p:sp>
              <p:sp>
                <p:nvSpPr>
                  <p:cNvPr id="155" name="テキスト ボックス 154"/>
                  <p:cNvSpPr txBox="1"/>
                  <p:nvPr/>
                </p:nvSpPr>
                <p:spPr>
                  <a:xfrm>
                    <a:off x="3738487" y="5731262"/>
                    <a:ext cx="5547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1200" b="1" dirty="0" smtClean="0"/>
                      <a:t>Outer</a:t>
                    </a:r>
                    <a:endParaRPr lang="en-US" altLang="ja-JP" sz="1200" b="1" dirty="0"/>
                  </a:p>
                </p:txBody>
              </p:sp>
            </p:grpSp>
            <p:cxnSp>
              <p:nvCxnSpPr>
                <p:cNvPr id="156" name="直線矢印コネクタ 155"/>
                <p:cNvCxnSpPr/>
                <p:nvPr/>
              </p:nvCxnSpPr>
              <p:spPr>
                <a:xfrm>
                  <a:off x="5330359" y="3840581"/>
                  <a:ext cx="3983" cy="5314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線矢印コネクタ 156"/>
                <p:cNvCxnSpPr/>
                <p:nvPr/>
              </p:nvCxnSpPr>
              <p:spPr>
                <a:xfrm flipV="1">
                  <a:off x="7777440" y="3918894"/>
                  <a:ext cx="0" cy="38426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/>
                <p:cNvCxnSpPr/>
                <p:nvPr/>
              </p:nvCxnSpPr>
              <p:spPr>
                <a:xfrm>
                  <a:off x="5248275" y="3852049"/>
                  <a:ext cx="3172470" cy="1"/>
                </a:xfrm>
                <a:prstGeom prst="line">
                  <a:avLst/>
                </a:prstGeom>
                <a:ln w="19050">
                  <a:solidFill>
                    <a:schemeClr val="accent5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テキスト ボックス 170"/>
                <p:cNvSpPr txBox="1"/>
                <p:nvPr/>
              </p:nvSpPr>
              <p:spPr>
                <a:xfrm>
                  <a:off x="5718018" y="3586939"/>
                  <a:ext cx="2232984" cy="348227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5"/>
                      </a:solidFill>
                    </a:rPr>
                    <a:t>Power peaking </a:t>
                  </a:r>
                  <a:r>
                    <a:rPr lang="en-US" altLang="ja-JP" b="1" dirty="0" err="1">
                      <a:solidFill>
                        <a:schemeClr val="accent5"/>
                      </a:solidFill>
                    </a:rPr>
                    <a:t>coeff</a:t>
                  </a:r>
                  <a:r>
                    <a:rPr lang="en-US" altLang="ja-JP" b="1" dirty="0">
                      <a:solidFill>
                        <a:schemeClr val="accent5"/>
                      </a:solidFill>
                    </a:rPr>
                    <a:t>. </a:t>
                  </a:r>
                </a:p>
              </p:txBody>
            </p:sp>
            <p:pic>
              <p:nvPicPr>
                <p:cNvPr id="63" name="図 6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27513" y="4843630"/>
                  <a:ext cx="134123" cy="365792"/>
                </a:xfrm>
                <a:prstGeom prst="rect">
                  <a:avLst/>
                </a:prstGeom>
              </p:spPr>
            </p:pic>
          </p:grpSp>
          <p:sp>
            <p:nvSpPr>
              <p:cNvPr id="100" name="テキスト ボックス 99"/>
              <p:cNvSpPr txBox="1"/>
              <p:nvPr/>
            </p:nvSpPr>
            <p:spPr>
              <a:xfrm>
                <a:off x="5647923" y="4541693"/>
                <a:ext cx="230383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smtClean="0"/>
                  <a:t>Ref. core</a:t>
                </a:r>
              </a:p>
              <a:p>
                <a:r>
                  <a:rPr kumimoji="1" lang="en-US" altLang="ja-JP" sz="1100" dirty="0" smtClean="0"/>
                  <a:t>Base core</a:t>
                </a:r>
                <a:r>
                  <a:rPr kumimoji="1" lang="ja-JP" altLang="en-US" sz="1100" dirty="0" smtClean="0"/>
                  <a:t>：</a:t>
                </a:r>
                <a:r>
                  <a:rPr kumimoji="1" lang="en-US" altLang="ja-JP" sz="1100" dirty="0" smtClean="0"/>
                  <a:t>before fitting enrichment</a:t>
                </a:r>
              </a:p>
              <a:p>
                <a:r>
                  <a:rPr lang="en-US" altLang="ja-JP" sz="1100" dirty="0" smtClean="0"/>
                  <a:t>Base core</a:t>
                </a:r>
                <a:r>
                  <a:rPr lang="ja-JP" altLang="en-US" sz="1100" dirty="0" smtClean="0"/>
                  <a:t>：</a:t>
                </a:r>
                <a:r>
                  <a:rPr lang="en-US" altLang="ja-JP" sz="1100" dirty="0" smtClean="0"/>
                  <a:t>after </a:t>
                </a:r>
                <a:r>
                  <a:rPr lang="en-US" altLang="ja-JP" sz="1100" dirty="0"/>
                  <a:t>fitting enrichment</a:t>
                </a:r>
              </a:p>
            </p:txBody>
          </p:sp>
        </p:grpSp>
        <p:sp>
          <p:nvSpPr>
            <p:cNvPr id="101" name="テキスト ボックス 100"/>
            <p:cNvSpPr txBox="1"/>
            <p:nvPr/>
          </p:nvSpPr>
          <p:spPr>
            <a:xfrm>
              <a:off x="4785148" y="5667548"/>
              <a:ext cx="3891197" cy="42575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ja-JP" dirty="0" smtClean="0"/>
                <a:t>Power density ratio distribution in the Radial direction  (BOC)</a:t>
              </a:r>
              <a:endParaRPr lang="en-US" altLang="ja-JP" dirty="0"/>
            </a:p>
          </p:txBody>
        </p:sp>
      </p:grpSp>
      <p:sp>
        <p:nvSpPr>
          <p:cNvPr id="121" name="テキスト ボックス 120"/>
          <p:cNvSpPr txBox="1"/>
          <p:nvPr/>
        </p:nvSpPr>
        <p:spPr>
          <a:xfrm>
            <a:off x="1683206" y="1920567"/>
            <a:ext cx="2019003" cy="113877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Pu enrichment</a:t>
            </a:r>
          </a:p>
          <a:p>
            <a:pPr algn="ctr"/>
            <a:r>
              <a:rPr lang="ja-JP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Peaking </a:t>
            </a:r>
            <a:r>
              <a:rPr lang="en-US" altLang="ja-JP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coeff</a:t>
            </a:r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same as Ref. core)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タイトル 1"/>
          <p:cNvSpPr>
            <a:spLocks noGrp="1"/>
          </p:cNvSpPr>
          <p:nvPr>
            <p:ph type="title"/>
          </p:nvPr>
        </p:nvSpPr>
        <p:spPr>
          <a:xfrm>
            <a:off x="0" y="110982"/>
            <a:ext cx="9144000" cy="1325563"/>
          </a:xfrm>
        </p:spPr>
        <p:txBody>
          <a:bodyPr>
            <a:noAutofit/>
          </a:bodyPr>
          <a:lstStyle/>
          <a:p>
            <a:pPr marL="88900" indent="-88900"/>
            <a:r>
              <a:rPr lang="en-US" altLang="ja-JP" sz="3200" dirty="0" smtClean="0"/>
              <a:t>3) Pu </a:t>
            </a:r>
            <a:r>
              <a:rPr lang="en-US" altLang="ja-JP" sz="3200" dirty="0"/>
              <a:t>enrichment zoning gradually </a:t>
            </a:r>
            <a:r>
              <a:rPr lang="en-US" altLang="ja-JP" sz="3200" dirty="0" smtClean="0"/>
              <a:t>dense in the outer core</a:t>
            </a:r>
            <a:endParaRPr lang="ja-JP" altLang="ja-JP" sz="32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1682312" y="1253012"/>
            <a:ext cx="2095445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Low power density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下矢印 123"/>
          <p:cNvSpPr/>
          <p:nvPr/>
        </p:nvSpPr>
        <p:spPr>
          <a:xfrm>
            <a:off x="2273611" y="1624072"/>
            <a:ext cx="377714" cy="3025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図 1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79" y="1508812"/>
            <a:ext cx="1125905" cy="166820"/>
          </a:xfrm>
          <a:prstGeom prst="rect">
            <a:avLst/>
          </a:prstGeom>
        </p:spPr>
      </p:pic>
      <p:pic>
        <p:nvPicPr>
          <p:cNvPr id="126" name="図 1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13" y="2119982"/>
            <a:ext cx="1125905" cy="178839"/>
          </a:xfrm>
          <a:prstGeom prst="rect">
            <a:avLst/>
          </a:prstGeom>
        </p:spPr>
      </p:pic>
      <p:sp>
        <p:nvSpPr>
          <p:cNvPr id="127" name="左カーブ矢印 126"/>
          <p:cNvSpPr/>
          <p:nvPr/>
        </p:nvSpPr>
        <p:spPr>
          <a:xfrm rot="16200000">
            <a:off x="2395718" y="-200089"/>
            <a:ext cx="531738" cy="2626120"/>
          </a:xfrm>
          <a:prstGeom prst="curvedLeftArrow">
            <a:avLst>
              <a:gd name="adj1" fmla="val 20607"/>
              <a:gd name="adj2" fmla="val 50000"/>
              <a:gd name="adj3" fmla="val 35258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8" name="図 1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95173" y="1840536"/>
            <a:ext cx="791478" cy="128035"/>
          </a:xfrm>
          <a:prstGeom prst="rect">
            <a:avLst/>
          </a:prstGeom>
        </p:spPr>
      </p:pic>
      <p:cxnSp>
        <p:nvCxnSpPr>
          <p:cNvPr id="129" name="直線矢印コネクタ 128"/>
          <p:cNvCxnSpPr/>
          <p:nvPr/>
        </p:nvCxnSpPr>
        <p:spPr>
          <a:xfrm flipH="1">
            <a:off x="1277441" y="1417122"/>
            <a:ext cx="530387" cy="206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V="1">
            <a:off x="238808" y="1918963"/>
            <a:ext cx="1134042" cy="8834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260416" y="1475890"/>
            <a:ext cx="0" cy="901418"/>
          </a:xfrm>
          <a:prstGeom prst="straightConnector1">
            <a:avLst/>
          </a:prstGeom>
          <a:ln w="57150">
            <a:solidFill>
              <a:srgbClr val="FF8B8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985892" y="4333396"/>
            <a:ext cx="0" cy="3027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8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core design for </a:t>
            </a:r>
            <a:r>
              <a:rPr lang="en-US" altLang="ja-JP" sz="360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</a:t>
            </a:r>
            <a:r>
              <a:rPr lang="en-US" altLang="ja-JP" sz="3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two Pu management options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70610" y="1091822"/>
            <a:ext cx="14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Core model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2735245" y="3666206"/>
            <a:ext cx="800299" cy="615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90487" y="0"/>
            <a:ext cx="36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Constant of heating power in core </a:t>
            </a:r>
            <a:endParaRPr kumimoji="1"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t="14447"/>
          <a:stretch/>
        </p:blipFill>
        <p:spPr>
          <a:xfrm>
            <a:off x="1076315" y="3279200"/>
            <a:ext cx="2286243" cy="1463410"/>
          </a:xfrm>
          <a:prstGeom prst="rect">
            <a:avLst/>
          </a:prstGeom>
        </p:spPr>
      </p:pic>
      <p:grpSp>
        <p:nvGrpSpPr>
          <p:cNvPr id="16" name="グループ化 15"/>
          <p:cNvGrpSpPr/>
          <p:nvPr/>
        </p:nvGrpSpPr>
        <p:grpSpPr>
          <a:xfrm>
            <a:off x="942264" y="1346793"/>
            <a:ext cx="2054993" cy="2504308"/>
            <a:chOff x="5703222" y="896812"/>
            <a:chExt cx="1749896" cy="2014538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1" t="4242" b="33739"/>
            <a:stretch>
              <a:fillRect/>
            </a:stretch>
          </p:blipFill>
          <p:spPr bwMode="auto">
            <a:xfrm>
              <a:off x="5703222" y="896812"/>
              <a:ext cx="1749896" cy="1607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grpSp>
          <p:nvGrpSpPr>
            <p:cNvPr id="18" name="グループ化 17"/>
            <p:cNvGrpSpPr/>
            <p:nvPr/>
          </p:nvGrpSpPr>
          <p:grpSpPr>
            <a:xfrm>
              <a:off x="5837610" y="1661830"/>
              <a:ext cx="1490882" cy="1249520"/>
              <a:chOff x="6600604" y="1450818"/>
              <a:chExt cx="1490882" cy="1249520"/>
            </a:xfrm>
          </p:grpSpPr>
          <p:cxnSp>
            <p:nvCxnSpPr>
              <p:cNvPr id="20" name="直線コネクタ 19"/>
              <p:cNvCxnSpPr/>
              <p:nvPr/>
            </p:nvCxnSpPr>
            <p:spPr>
              <a:xfrm>
                <a:off x="8091486" y="1450819"/>
                <a:ext cx="0" cy="107632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7886773" y="2314497"/>
                <a:ext cx="1290" cy="204866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 flipH="1">
                <a:off x="6649476" y="1450818"/>
                <a:ext cx="1131" cy="77951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6807263" y="2322278"/>
                <a:ext cx="1290" cy="204866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>
                <a:off x="6600604" y="1450819"/>
                <a:ext cx="0" cy="107632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H="1">
                <a:off x="6873467" y="1450819"/>
                <a:ext cx="1131" cy="77951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>
                <a:off x="8038371" y="1450818"/>
                <a:ext cx="1131" cy="77951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>
                <a:off x="7821105" y="1450818"/>
                <a:ext cx="1131" cy="77951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>
              <a:xfrm>
                <a:off x="7021502" y="2326933"/>
                <a:ext cx="3186" cy="37340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>
              <a:xfrm>
                <a:off x="7658530" y="2322278"/>
                <a:ext cx="3186" cy="37340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 flipH="1">
                <a:off x="7886772" y="2230335"/>
                <a:ext cx="153538" cy="91943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>
              <a:xfrm flipH="1">
                <a:off x="7667567" y="2222554"/>
                <a:ext cx="153538" cy="91943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>
              <a:xfrm flipH="1" flipV="1">
                <a:off x="6863950" y="2231657"/>
                <a:ext cx="164913" cy="8929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 flipV="1">
                <a:off x="6649035" y="2231657"/>
                <a:ext cx="164913" cy="8929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テキスト ボックス 18"/>
            <p:cNvSpPr txBox="1"/>
            <p:nvPr/>
          </p:nvSpPr>
          <p:spPr>
            <a:xfrm>
              <a:off x="6521669" y="2406723"/>
              <a:ext cx="280989" cy="278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kumimoji="1" lang="ja-JP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942514" y="3466020"/>
            <a:ext cx="893233" cy="103792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06411" y="6078975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HE-MOX</a:t>
            </a:r>
            <a:r>
              <a:rPr lang="en-US" altLang="ja-JP" sz="1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: Pu high-enriched MOX</a:t>
            </a:r>
            <a:endParaRPr lang="en-US" altLang="ja-JP" sz="14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DU: Depleted Uranium   SS: Stainless Steel </a:t>
            </a:r>
            <a:endParaRPr kumimoji="1" lang="ja-JP" altLang="en-US" sz="1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-37138" y="-38469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 </a:t>
            </a:r>
            <a:r>
              <a:rPr lang="en-US" altLang="ja-JP" dirty="0"/>
              <a:t>F</a:t>
            </a:r>
            <a:r>
              <a:rPr lang="en-US" altLang="ja-JP" dirty="0" smtClean="0"/>
              <a:t>undamental </a:t>
            </a:r>
            <a:r>
              <a:rPr lang="en-US" altLang="ja-JP" dirty="0"/>
              <a:t>characteristics of </a:t>
            </a:r>
            <a:r>
              <a:rPr lang="en-US" altLang="ja-JP" dirty="0" smtClean="0"/>
              <a:t>FRs</a:t>
            </a:r>
            <a:endParaRPr lang="en-US" altLang="ja-JP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7"/>
          <a:stretch/>
        </p:blipFill>
        <p:spPr bwMode="auto">
          <a:xfrm>
            <a:off x="4515755" y="1390650"/>
            <a:ext cx="4422962" cy="437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764693" y="1486115"/>
            <a:ext cx="2239471" cy="4419402"/>
          </a:xfrm>
          <a:prstGeom prst="rect">
            <a:avLst/>
          </a:prstGeom>
          <a:noFill/>
          <a:ln w="28575" algn="ctr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66275" y="3692771"/>
            <a:ext cx="4641603" cy="2068811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799181" y="1073213"/>
            <a:ext cx="2204983" cy="3385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 fuel in the blanket</a:t>
            </a:r>
            <a:endParaRPr kumimoji="1" lang="ja-JP" altLang="en-US" sz="16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281905" y="5747922"/>
            <a:ext cx="2061745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HE-MOX in the core</a:t>
            </a:r>
            <a:endParaRPr kumimoji="1" lang="ja-JP" altLang="en-US" sz="16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10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00584" y="8511"/>
            <a:ext cx="9170416" cy="1161922"/>
          </a:xfrm>
        </p:spPr>
        <p:txBody>
          <a:bodyPr>
            <a:normAutofit/>
          </a:bodyPr>
          <a:lstStyle/>
          <a:p>
            <a:r>
              <a:rPr lang="en-US" altLang="ja-JP" sz="3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Pu mass balance features of 5 core designs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232833" y="5883627"/>
            <a:ext cx="8006292" cy="861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2835" y="5852527"/>
            <a:ext cx="8006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highest Pu loading and Pu reduction ratio</a:t>
            </a:r>
          </a:p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core design with the blanket fuel regions removed and a higher–enriched loading of MOX fuel in core regions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37138" y="-38469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 </a:t>
            </a:r>
            <a:r>
              <a:rPr lang="en-US" altLang="ja-JP" dirty="0"/>
              <a:t>F</a:t>
            </a:r>
            <a:r>
              <a:rPr lang="en-US" altLang="ja-JP" dirty="0" smtClean="0"/>
              <a:t>undamental </a:t>
            </a:r>
            <a:r>
              <a:rPr lang="en-US" altLang="ja-JP" dirty="0"/>
              <a:t>characteristics of </a:t>
            </a:r>
            <a:r>
              <a:rPr lang="en-US" altLang="ja-JP" dirty="0" smtClean="0"/>
              <a:t>FRs</a:t>
            </a:r>
            <a:endParaRPr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b="2873"/>
          <a:stretch/>
        </p:blipFill>
        <p:spPr bwMode="auto">
          <a:xfrm>
            <a:off x="800099" y="1094264"/>
            <a:ext cx="7022193" cy="471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円/楕円 9"/>
          <p:cNvSpPr/>
          <p:nvPr/>
        </p:nvSpPr>
        <p:spPr>
          <a:xfrm>
            <a:off x="6546983" y="1994068"/>
            <a:ext cx="1035950" cy="5035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478286" y="2085753"/>
            <a:ext cx="2187522" cy="2366105"/>
            <a:chOff x="1471610" y="18695705"/>
            <a:chExt cx="2187522" cy="2366105"/>
          </a:xfrm>
          <a:noFill/>
        </p:grpSpPr>
        <p:grpSp>
          <p:nvGrpSpPr>
            <p:cNvPr id="4" name="グループ化 3"/>
            <p:cNvGrpSpPr/>
            <p:nvPr/>
          </p:nvGrpSpPr>
          <p:grpSpPr>
            <a:xfrm>
              <a:off x="1505836" y="19146244"/>
              <a:ext cx="2110727" cy="1766152"/>
              <a:chOff x="17756935" y="23869158"/>
              <a:chExt cx="2110727" cy="1766152"/>
            </a:xfrm>
            <a:grpFill/>
          </p:grpSpPr>
          <p:sp>
            <p:nvSpPr>
              <p:cNvPr id="7" name="正方形/長方形 6"/>
              <p:cNvSpPr/>
              <p:nvPr/>
            </p:nvSpPr>
            <p:spPr>
              <a:xfrm>
                <a:off x="17756935" y="24186130"/>
                <a:ext cx="990372" cy="11359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>
                  <a:lnSpc>
                    <a:spcPts val="1800"/>
                  </a:lnSpc>
                </a:pPr>
                <a:endParaRPr kumimoji="1" lang="en-US" altLang="ja-JP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" name="グループ化 7"/>
              <p:cNvGrpSpPr/>
              <p:nvPr/>
            </p:nvGrpSpPr>
            <p:grpSpPr>
              <a:xfrm>
                <a:off x="17756935" y="23869158"/>
                <a:ext cx="2110727" cy="1766152"/>
                <a:chOff x="2093196" y="2726236"/>
                <a:chExt cx="1505318" cy="1507128"/>
              </a:xfrm>
              <a:grpFill/>
            </p:grpSpPr>
            <p:sp>
              <p:nvSpPr>
                <p:cNvPr id="9" name="正方形/長方形 8"/>
                <p:cNvSpPr/>
                <p:nvPr/>
              </p:nvSpPr>
              <p:spPr>
                <a:xfrm>
                  <a:off x="2800204" y="2996722"/>
                  <a:ext cx="511217" cy="96934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>
                    <a:lnSpc>
                      <a:spcPts val="1800"/>
                    </a:lnSpc>
                  </a:pP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正方形/長方形 9"/>
                <p:cNvSpPr/>
                <p:nvPr/>
              </p:nvSpPr>
              <p:spPr>
                <a:xfrm>
                  <a:off x="2093196" y="3966067"/>
                  <a:ext cx="1218225" cy="267297"/>
                </a:xfrm>
                <a:prstGeom prst="rect">
                  <a:avLst/>
                </a:prstGeom>
                <a:pattFill prst="dk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DU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正方形/長方形 10"/>
                <p:cNvSpPr/>
                <p:nvPr/>
              </p:nvSpPr>
              <p:spPr>
                <a:xfrm>
                  <a:off x="2093196" y="2726236"/>
                  <a:ext cx="1218226" cy="270486"/>
                </a:xfrm>
                <a:prstGeom prst="rect">
                  <a:avLst/>
                </a:prstGeom>
                <a:pattFill prst="dk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DU 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正方形/長方形 11"/>
                <p:cNvSpPr/>
                <p:nvPr/>
              </p:nvSpPr>
              <p:spPr>
                <a:xfrm>
                  <a:off x="3311422" y="2726236"/>
                  <a:ext cx="287092" cy="1507128"/>
                </a:xfrm>
                <a:prstGeom prst="rect">
                  <a:avLst/>
                </a:prstGeom>
                <a:pattFill prst="smGrid">
                  <a:fgClr>
                    <a:schemeClr val="bg1">
                      <a:lumMod val="6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DU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5" name="直線コネクタ 4"/>
            <p:cNvCxnSpPr/>
            <p:nvPr/>
          </p:nvCxnSpPr>
          <p:spPr>
            <a:xfrm>
              <a:off x="1498892" y="19033885"/>
              <a:ext cx="0" cy="202792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/>
            <p:cNvSpPr txBox="1"/>
            <p:nvPr/>
          </p:nvSpPr>
          <p:spPr>
            <a:xfrm>
              <a:off x="1471610" y="18695705"/>
              <a:ext cx="218752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REF, CASE1</a:t>
              </a:r>
              <a:endParaRPr kumimoji="1"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253772" y="2084374"/>
            <a:ext cx="2117671" cy="2332274"/>
            <a:chOff x="1498892" y="18729536"/>
            <a:chExt cx="2117671" cy="2332274"/>
          </a:xfrm>
          <a:noFill/>
        </p:grpSpPr>
        <p:grpSp>
          <p:nvGrpSpPr>
            <p:cNvPr id="14" name="グループ化 13"/>
            <p:cNvGrpSpPr/>
            <p:nvPr/>
          </p:nvGrpSpPr>
          <p:grpSpPr>
            <a:xfrm>
              <a:off x="1505836" y="19146244"/>
              <a:ext cx="2110727" cy="1766152"/>
              <a:chOff x="17756935" y="23869158"/>
              <a:chExt cx="2110727" cy="1766152"/>
            </a:xfrm>
            <a:grpFill/>
          </p:grpSpPr>
          <p:sp>
            <p:nvSpPr>
              <p:cNvPr id="17" name="正方形/長方形 16"/>
              <p:cNvSpPr/>
              <p:nvPr/>
            </p:nvSpPr>
            <p:spPr>
              <a:xfrm>
                <a:off x="17756935" y="24186130"/>
                <a:ext cx="990372" cy="11359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kumimoji="1" lang="en-US" altLang="ja-JP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グループ化 17"/>
              <p:cNvGrpSpPr/>
              <p:nvPr/>
            </p:nvGrpSpPr>
            <p:grpSpPr>
              <a:xfrm>
                <a:off x="17756935" y="23869158"/>
                <a:ext cx="2110727" cy="1766152"/>
                <a:chOff x="2093196" y="2726236"/>
                <a:chExt cx="1505318" cy="1507128"/>
              </a:xfrm>
              <a:grpFill/>
            </p:grpSpPr>
            <p:sp>
              <p:nvSpPr>
                <p:cNvPr id="19" name="正方形/長方形 18"/>
                <p:cNvSpPr/>
                <p:nvPr/>
              </p:nvSpPr>
              <p:spPr>
                <a:xfrm>
                  <a:off x="2800204" y="2996722"/>
                  <a:ext cx="511217" cy="96934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>
                  <a:off x="2093196" y="3966067"/>
                  <a:ext cx="1218225" cy="2672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正方形/長方形 20"/>
                <p:cNvSpPr/>
                <p:nvPr/>
              </p:nvSpPr>
              <p:spPr>
                <a:xfrm>
                  <a:off x="2093196" y="2726236"/>
                  <a:ext cx="1218226" cy="270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正方形/長方形 21"/>
                <p:cNvSpPr/>
                <p:nvPr/>
              </p:nvSpPr>
              <p:spPr>
                <a:xfrm>
                  <a:off x="3311422" y="2726236"/>
                  <a:ext cx="287092" cy="1507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5" name="直線コネクタ 14"/>
            <p:cNvCxnSpPr/>
            <p:nvPr/>
          </p:nvCxnSpPr>
          <p:spPr>
            <a:xfrm>
              <a:off x="1498892" y="19033885"/>
              <a:ext cx="0" cy="202792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1855843" y="18729536"/>
              <a:ext cx="132279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CASE3</a:t>
              </a:r>
              <a:endParaRPr kumimoji="1"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543775" y="-81788"/>
            <a:ext cx="2117671" cy="2332547"/>
            <a:chOff x="1498892" y="18729263"/>
            <a:chExt cx="2117671" cy="2332547"/>
          </a:xfrm>
          <a:noFill/>
        </p:grpSpPr>
        <p:grpSp>
          <p:nvGrpSpPr>
            <p:cNvPr id="24" name="グループ化 23"/>
            <p:cNvGrpSpPr/>
            <p:nvPr/>
          </p:nvGrpSpPr>
          <p:grpSpPr>
            <a:xfrm>
              <a:off x="1505836" y="19146244"/>
              <a:ext cx="2110727" cy="1766152"/>
              <a:chOff x="17756935" y="23869158"/>
              <a:chExt cx="2110727" cy="1766152"/>
            </a:xfrm>
            <a:grpFill/>
          </p:grpSpPr>
          <p:sp>
            <p:nvSpPr>
              <p:cNvPr id="27" name="正方形/長方形 26"/>
              <p:cNvSpPr/>
              <p:nvPr/>
            </p:nvSpPr>
            <p:spPr>
              <a:xfrm>
                <a:off x="17756935" y="24186130"/>
                <a:ext cx="990372" cy="113594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HE-MOX</a:t>
                </a:r>
              </a:p>
            </p:txBody>
          </p:sp>
          <p:grpSp>
            <p:nvGrpSpPr>
              <p:cNvPr id="28" name="グループ化 27"/>
              <p:cNvGrpSpPr/>
              <p:nvPr/>
            </p:nvGrpSpPr>
            <p:grpSpPr>
              <a:xfrm>
                <a:off x="17756935" y="23869158"/>
                <a:ext cx="2110727" cy="1766152"/>
                <a:chOff x="2093196" y="2726236"/>
                <a:chExt cx="1505318" cy="1507128"/>
              </a:xfrm>
              <a:grpFill/>
            </p:grpSpPr>
            <p:sp>
              <p:nvSpPr>
                <p:cNvPr id="29" name="正方形/長方形 28"/>
                <p:cNvSpPr/>
                <p:nvPr/>
              </p:nvSpPr>
              <p:spPr>
                <a:xfrm>
                  <a:off x="2800204" y="2996722"/>
                  <a:ext cx="511217" cy="96934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HE-MOX</a:t>
                  </a:r>
                  <a:endParaRPr kumimoji="1" lang="ja-JP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正方形/長方形 29"/>
                <p:cNvSpPr/>
                <p:nvPr/>
              </p:nvSpPr>
              <p:spPr>
                <a:xfrm>
                  <a:off x="2093196" y="3966067"/>
                  <a:ext cx="1218225" cy="267297"/>
                </a:xfrm>
                <a:prstGeom prst="rect">
                  <a:avLst/>
                </a:prstGeom>
                <a:pattFill prst="dk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DU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正方形/長方形 30"/>
                <p:cNvSpPr/>
                <p:nvPr/>
              </p:nvSpPr>
              <p:spPr>
                <a:xfrm>
                  <a:off x="2093196" y="2726236"/>
                  <a:ext cx="1218226" cy="270486"/>
                </a:xfrm>
                <a:prstGeom prst="rect">
                  <a:avLst/>
                </a:prstGeom>
                <a:pattFill prst="dk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DU</a:t>
                  </a:r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正方形/長方形 31"/>
                <p:cNvSpPr/>
                <p:nvPr/>
              </p:nvSpPr>
              <p:spPr>
                <a:xfrm>
                  <a:off x="3311422" y="2726236"/>
                  <a:ext cx="287092" cy="1507128"/>
                </a:xfrm>
                <a:prstGeom prst="rect">
                  <a:avLst/>
                </a:prstGeom>
                <a:pattFill prst="smGrid">
                  <a:fgClr>
                    <a:schemeClr val="bg1">
                      <a:lumMod val="6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DU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5" name="直線コネクタ 24"/>
            <p:cNvCxnSpPr/>
            <p:nvPr/>
          </p:nvCxnSpPr>
          <p:spPr>
            <a:xfrm>
              <a:off x="1498892" y="19033885"/>
              <a:ext cx="0" cy="202792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1944630" y="18729263"/>
              <a:ext cx="132279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CASE4</a:t>
              </a:r>
              <a:endParaRPr kumimoji="1"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5543775" y="2061524"/>
            <a:ext cx="2117671" cy="2333659"/>
            <a:chOff x="1498892" y="18728151"/>
            <a:chExt cx="2117671" cy="2333659"/>
          </a:xfrm>
          <a:noFill/>
        </p:grpSpPr>
        <p:grpSp>
          <p:nvGrpSpPr>
            <p:cNvPr id="34" name="グループ化 33"/>
            <p:cNvGrpSpPr/>
            <p:nvPr/>
          </p:nvGrpSpPr>
          <p:grpSpPr>
            <a:xfrm>
              <a:off x="1505836" y="19146244"/>
              <a:ext cx="2110727" cy="1766152"/>
              <a:chOff x="17756935" y="23869158"/>
              <a:chExt cx="2110727" cy="1766152"/>
            </a:xfrm>
            <a:grpFill/>
          </p:grpSpPr>
          <p:sp>
            <p:nvSpPr>
              <p:cNvPr id="37" name="正方形/長方形 36"/>
              <p:cNvSpPr/>
              <p:nvPr/>
            </p:nvSpPr>
            <p:spPr>
              <a:xfrm>
                <a:off x="17756935" y="24186130"/>
                <a:ext cx="990372" cy="113594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ja-JP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HE-MOX</a:t>
                </a:r>
              </a:p>
            </p:txBody>
          </p:sp>
          <p:grpSp>
            <p:nvGrpSpPr>
              <p:cNvPr id="38" name="グループ化 37"/>
              <p:cNvGrpSpPr/>
              <p:nvPr/>
            </p:nvGrpSpPr>
            <p:grpSpPr>
              <a:xfrm>
                <a:off x="17756935" y="23869158"/>
                <a:ext cx="2110727" cy="1766152"/>
                <a:chOff x="2093196" y="2726236"/>
                <a:chExt cx="1505318" cy="1507128"/>
              </a:xfrm>
              <a:grpFill/>
            </p:grpSpPr>
            <p:sp>
              <p:nvSpPr>
                <p:cNvPr id="39" name="正方形/長方形 38"/>
                <p:cNvSpPr/>
                <p:nvPr/>
              </p:nvSpPr>
              <p:spPr>
                <a:xfrm>
                  <a:off x="2800204" y="2996722"/>
                  <a:ext cx="511217" cy="96934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HE-MOX</a:t>
                  </a:r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2093196" y="3966067"/>
                  <a:ext cx="1218225" cy="2672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正方形/長方形 40"/>
                <p:cNvSpPr/>
                <p:nvPr/>
              </p:nvSpPr>
              <p:spPr>
                <a:xfrm>
                  <a:off x="2093196" y="2726236"/>
                  <a:ext cx="1218226" cy="2704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正方形/長方形 41"/>
                <p:cNvSpPr/>
                <p:nvPr/>
              </p:nvSpPr>
              <p:spPr>
                <a:xfrm>
                  <a:off x="3311422" y="2726236"/>
                  <a:ext cx="287092" cy="1507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5" name="直線コネクタ 34"/>
            <p:cNvCxnSpPr/>
            <p:nvPr/>
          </p:nvCxnSpPr>
          <p:spPr>
            <a:xfrm>
              <a:off x="1498892" y="19033885"/>
              <a:ext cx="0" cy="202792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1933642" y="18728151"/>
              <a:ext cx="132279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CASE5</a:t>
              </a:r>
              <a:endParaRPr kumimoji="1"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3246828" y="-115664"/>
            <a:ext cx="2117671" cy="2340305"/>
            <a:chOff x="1498892" y="18721505"/>
            <a:chExt cx="2117671" cy="2340305"/>
          </a:xfrm>
          <a:noFill/>
        </p:grpSpPr>
        <p:grpSp>
          <p:nvGrpSpPr>
            <p:cNvPr id="44" name="グループ化 43"/>
            <p:cNvGrpSpPr/>
            <p:nvPr/>
          </p:nvGrpSpPr>
          <p:grpSpPr>
            <a:xfrm>
              <a:off x="1505836" y="19146244"/>
              <a:ext cx="2110727" cy="1766152"/>
              <a:chOff x="17756935" y="23869158"/>
              <a:chExt cx="2110727" cy="1766152"/>
            </a:xfrm>
            <a:grpFill/>
          </p:grpSpPr>
          <p:sp>
            <p:nvSpPr>
              <p:cNvPr id="47" name="正方形/長方形 46"/>
              <p:cNvSpPr/>
              <p:nvPr/>
            </p:nvSpPr>
            <p:spPr>
              <a:xfrm>
                <a:off x="17756935" y="24186130"/>
                <a:ext cx="990372" cy="11359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kumimoji="1" lang="en-US" altLang="ja-JP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" name="グループ化 47"/>
              <p:cNvGrpSpPr/>
              <p:nvPr/>
            </p:nvGrpSpPr>
            <p:grpSpPr>
              <a:xfrm>
                <a:off x="17756935" y="23869158"/>
                <a:ext cx="2110727" cy="1766152"/>
                <a:chOff x="2093196" y="2726236"/>
                <a:chExt cx="1505318" cy="1507128"/>
              </a:xfrm>
              <a:grpFill/>
            </p:grpSpPr>
            <p:sp>
              <p:nvSpPr>
                <p:cNvPr id="49" name="正方形/長方形 48"/>
                <p:cNvSpPr/>
                <p:nvPr/>
              </p:nvSpPr>
              <p:spPr>
                <a:xfrm>
                  <a:off x="2800204" y="2996722"/>
                  <a:ext cx="511217" cy="96934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2093196" y="3966067"/>
                  <a:ext cx="1218225" cy="267297"/>
                </a:xfrm>
                <a:prstGeom prst="rect">
                  <a:avLst/>
                </a:prstGeom>
                <a:pattFill prst="dashHorz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LE-MOX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正方形/長方形 50"/>
                <p:cNvSpPr/>
                <p:nvPr/>
              </p:nvSpPr>
              <p:spPr>
                <a:xfrm>
                  <a:off x="2093196" y="2726236"/>
                  <a:ext cx="1218226" cy="270486"/>
                </a:xfrm>
                <a:prstGeom prst="rect">
                  <a:avLst/>
                </a:prstGeom>
                <a:pattFill prst="dashHorz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LE-MOX</a:t>
                  </a:r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3311422" y="2726236"/>
                  <a:ext cx="287092" cy="1507128"/>
                </a:xfrm>
                <a:prstGeom prst="rect">
                  <a:avLst/>
                </a:prstGeom>
                <a:pattFill prst="dashHorz">
                  <a:fgClr>
                    <a:schemeClr val="bg1">
                      <a:lumMod val="6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LE-MOX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45" name="直線コネクタ 44"/>
            <p:cNvCxnSpPr/>
            <p:nvPr/>
          </p:nvCxnSpPr>
          <p:spPr>
            <a:xfrm>
              <a:off x="1498892" y="19033885"/>
              <a:ext cx="0" cy="202792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1821618" y="18721505"/>
              <a:ext cx="132279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CASE2</a:t>
              </a:r>
              <a:endParaRPr kumimoji="1"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5474850" y="3954"/>
            <a:ext cx="2239471" cy="4419402"/>
          </a:xfrm>
          <a:prstGeom prst="rect">
            <a:avLst/>
          </a:prstGeom>
          <a:noFill/>
          <a:ln w="28575" algn="ctr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3214532" y="2213655"/>
            <a:ext cx="4641603" cy="212022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3179398" y="3954"/>
            <a:ext cx="2231298" cy="2146211"/>
          </a:xfrm>
          <a:prstGeom prst="rect">
            <a:avLst/>
          </a:prstGeom>
          <a:noFill/>
          <a:ln w="2857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 rot="16200000">
            <a:off x="387043" y="3222998"/>
            <a:ext cx="1178469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MOX</a:t>
            </a:r>
          </a:p>
        </p:txBody>
      </p:sp>
      <p:sp>
        <p:nvSpPr>
          <p:cNvPr id="68" name="正方形/長方形 67"/>
          <p:cNvSpPr/>
          <p:nvPr/>
        </p:nvSpPr>
        <p:spPr>
          <a:xfrm rot="16200000">
            <a:off x="1277039" y="3199262"/>
            <a:ext cx="1178469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MOX</a:t>
            </a:r>
          </a:p>
        </p:txBody>
      </p:sp>
      <p:sp>
        <p:nvSpPr>
          <p:cNvPr id="70" name="正方形/長方形 69"/>
          <p:cNvSpPr/>
          <p:nvPr/>
        </p:nvSpPr>
        <p:spPr>
          <a:xfrm rot="16200000">
            <a:off x="3170214" y="946114"/>
            <a:ext cx="1178469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MOX</a:t>
            </a:r>
          </a:p>
        </p:txBody>
      </p:sp>
      <p:sp>
        <p:nvSpPr>
          <p:cNvPr id="71" name="正方形/長方形 70"/>
          <p:cNvSpPr/>
          <p:nvPr/>
        </p:nvSpPr>
        <p:spPr>
          <a:xfrm rot="16200000">
            <a:off x="4017207" y="938361"/>
            <a:ext cx="1178469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MOX</a:t>
            </a:r>
          </a:p>
        </p:txBody>
      </p:sp>
      <p:sp>
        <p:nvSpPr>
          <p:cNvPr id="72" name="正方形/長方形 71"/>
          <p:cNvSpPr/>
          <p:nvPr/>
        </p:nvSpPr>
        <p:spPr>
          <a:xfrm rot="16200000">
            <a:off x="3159723" y="3142353"/>
            <a:ext cx="1178469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MOX</a:t>
            </a:r>
          </a:p>
        </p:txBody>
      </p:sp>
      <p:sp>
        <p:nvSpPr>
          <p:cNvPr id="73" name="正方形/長方形 72"/>
          <p:cNvSpPr/>
          <p:nvPr/>
        </p:nvSpPr>
        <p:spPr>
          <a:xfrm rot="16200000">
            <a:off x="4038241" y="3132689"/>
            <a:ext cx="1178469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MOX</a:t>
            </a:r>
          </a:p>
        </p:txBody>
      </p:sp>
      <p:grpSp>
        <p:nvGrpSpPr>
          <p:cNvPr id="61" name="グループ化 60"/>
          <p:cNvGrpSpPr/>
          <p:nvPr/>
        </p:nvGrpSpPr>
        <p:grpSpPr>
          <a:xfrm>
            <a:off x="480697" y="34550"/>
            <a:ext cx="2117671" cy="2027925"/>
            <a:chOff x="1498892" y="19033885"/>
            <a:chExt cx="2117671" cy="2027925"/>
          </a:xfrm>
          <a:noFill/>
        </p:grpSpPr>
        <p:grpSp>
          <p:nvGrpSpPr>
            <p:cNvPr id="62" name="グループ化 61"/>
            <p:cNvGrpSpPr/>
            <p:nvPr/>
          </p:nvGrpSpPr>
          <p:grpSpPr>
            <a:xfrm>
              <a:off x="1505836" y="19146244"/>
              <a:ext cx="2110727" cy="1766152"/>
              <a:chOff x="17756935" y="23869158"/>
              <a:chExt cx="2110727" cy="1766152"/>
            </a:xfrm>
            <a:grpFill/>
          </p:grpSpPr>
          <p:sp>
            <p:nvSpPr>
              <p:cNvPr id="69" name="正方形/長方形 68"/>
              <p:cNvSpPr/>
              <p:nvPr/>
            </p:nvSpPr>
            <p:spPr>
              <a:xfrm>
                <a:off x="17756935" y="24186130"/>
                <a:ext cx="990372" cy="113594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ja-JP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HE-MOX</a:t>
                </a:r>
              </a:p>
            </p:txBody>
          </p:sp>
          <p:grpSp>
            <p:nvGrpSpPr>
              <p:cNvPr id="74" name="グループ化 73"/>
              <p:cNvGrpSpPr/>
              <p:nvPr/>
            </p:nvGrpSpPr>
            <p:grpSpPr>
              <a:xfrm>
                <a:off x="17756935" y="23869158"/>
                <a:ext cx="2110727" cy="1766152"/>
                <a:chOff x="2093196" y="2726236"/>
                <a:chExt cx="1505318" cy="1507128"/>
              </a:xfrm>
              <a:grpFill/>
            </p:grpSpPr>
            <p:sp>
              <p:nvSpPr>
                <p:cNvPr id="75" name="正方形/長方形 74"/>
                <p:cNvSpPr/>
                <p:nvPr/>
              </p:nvSpPr>
              <p:spPr>
                <a:xfrm>
                  <a:off x="2800204" y="2996722"/>
                  <a:ext cx="511217" cy="96934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HE-MOX</a:t>
                  </a:r>
                </a:p>
              </p:txBody>
            </p:sp>
            <p:sp>
              <p:nvSpPr>
                <p:cNvPr id="76" name="正方形/長方形 75"/>
                <p:cNvSpPr/>
                <p:nvPr/>
              </p:nvSpPr>
              <p:spPr>
                <a:xfrm>
                  <a:off x="2093196" y="3966067"/>
                  <a:ext cx="1218225" cy="2672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正方形/長方形 76"/>
                <p:cNvSpPr/>
                <p:nvPr/>
              </p:nvSpPr>
              <p:spPr>
                <a:xfrm>
                  <a:off x="2093196" y="2726236"/>
                  <a:ext cx="1218226" cy="2704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正方形/長方形 77"/>
                <p:cNvSpPr/>
                <p:nvPr/>
              </p:nvSpPr>
              <p:spPr>
                <a:xfrm>
                  <a:off x="3311422" y="2726236"/>
                  <a:ext cx="287092" cy="15071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3" name="直線コネクタ 62"/>
            <p:cNvCxnSpPr/>
            <p:nvPr/>
          </p:nvCxnSpPr>
          <p:spPr>
            <a:xfrm>
              <a:off x="1498892" y="19033885"/>
              <a:ext cx="0" cy="202792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/>
        </p:nvGrpSpPr>
        <p:grpSpPr>
          <a:xfrm>
            <a:off x="480021" y="463786"/>
            <a:ext cx="1728445" cy="1136039"/>
            <a:chOff x="4983728" y="1663460"/>
            <a:chExt cx="1551925" cy="782085"/>
          </a:xfrm>
        </p:grpSpPr>
        <p:cxnSp>
          <p:nvCxnSpPr>
            <p:cNvPr id="80" name="直線コネクタ 79"/>
            <p:cNvCxnSpPr/>
            <p:nvPr/>
          </p:nvCxnSpPr>
          <p:spPr>
            <a:xfrm>
              <a:off x="4988719" y="1735138"/>
              <a:ext cx="15469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4988719" y="2085713"/>
              <a:ext cx="15469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4988719" y="2155828"/>
              <a:ext cx="15469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>
              <a:off x="4988719" y="2225943"/>
              <a:ext cx="15469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>
              <a:off x="4988719" y="2296058"/>
              <a:ext cx="15469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4988719" y="2366169"/>
              <a:ext cx="15469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4988719" y="2015598"/>
              <a:ext cx="15469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4983728" y="1945483"/>
              <a:ext cx="15469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>
              <a:off x="4988719" y="1875368"/>
              <a:ext cx="15469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4983728" y="1805253"/>
              <a:ext cx="154693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5078049" y="1665841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5187588" y="1665841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5411424" y="1663460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5520963" y="1663460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5645517" y="1663460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5755056" y="1663460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>
              <a:off x="5882045" y="1663460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5991584" y="1663460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>
              <a:off x="6099605" y="1663460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>
              <a:off x="6209144" y="1663460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6328206" y="1663460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6437745" y="1663460"/>
              <a:ext cx="0" cy="7797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グループ化 101"/>
          <p:cNvGrpSpPr/>
          <p:nvPr/>
        </p:nvGrpSpPr>
        <p:grpSpPr>
          <a:xfrm>
            <a:off x="0" y="4559769"/>
            <a:ext cx="4028667" cy="2382932"/>
            <a:chOff x="598543" y="18678878"/>
            <a:chExt cx="4028667" cy="2382932"/>
          </a:xfrm>
          <a:noFill/>
        </p:grpSpPr>
        <p:grpSp>
          <p:nvGrpSpPr>
            <p:cNvPr id="103" name="グループ化 102"/>
            <p:cNvGrpSpPr/>
            <p:nvPr/>
          </p:nvGrpSpPr>
          <p:grpSpPr>
            <a:xfrm>
              <a:off x="1505836" y="19146244"/>
              <a:ext cx="2110727" cy="1766152"/>
              <a:chOff x="17756935" y="23869158"/>
              <a:chExt cx="2110727" cy="1766152"/>
            </a:xfrm>
            <a:grpFill/>
          </p:grpSpPr>
          <p:sp>
            <p:nvSpPr>
              <p:cNvPr id="106" name="正方形/長方形 105"/>
              <p:cNvSpPr/>
              <p:nvPr/>
            </p:nvSpPr>
            <p:spPr>
              <a:xfrm>
                <a:off x="17756935" y="24186130"/>
                <a:ext cx="990372" cy="11359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kumimoji="1" lang="en-US" altLang="ja-JP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7" name="グループ化 106"/>
              <p:cNvGrpSpPr/>
              <p:nvPr/>
            </p:nvGrpSpPr>
            <p:grpSpPr>
              <a:xfrm>
                <a:off x="17756935" y="23869158"/>
                <a:ext cx="2110727" cy="1766152"/>
                <a:chOff x="2093196" y="2726236"/>
                <a:chExt cx="1505318" cy="1507128"/>
              </a:xfrm>
              <a:grpFill/>
            </p:grpSpPr>
            <p:sp>
              <p:nvSpPr>
                <p:cNvPr id="108" name="正方形/長方形 107"/>
                <p:cNvSpPr/>
                <p:nvPr/>
              </p:nvSpPr>
              <p:spPr>
                <a:xfrm>
                  <a:off x="2800204" y="2996722"/>
                  <a:ext cx="511217" cy="96934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kumimoji="1"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正方形/長方形 108"/>
                <p:cNvSpPr/>
                <p:nvPr/>
              </p:nvSpPr>
              <p:spPr>
                <a:xfrm>
                  <a:off x="2093196" y="3966067"/>
                  <a:ext cx="1218225" cy="267297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Gas plenum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正方形/長方形 109"/>
                <p:cNvSpPr/>
                <p:nvPr/>
              </p:nvSpPr>
              <p:spPr>
                <a:xfrm>
                  <a:off x="2093196" y="2726236"/>
                  <a:ext cx="1218226" cy="27048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Gas plenum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正方形/長方形 110"/>
                <p:cNvSpPr/>
                <p:nvPr/>
              </p:nvSpPr>
              <p:spPr>
                <a:xfrm>
                  <a:off x="3311422" y="2726236"/>
                  <a:ext cx="287092" cy="1507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altLang="ja-JP" sz="2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 Shield</a:t>
                  </a:r>
                  <a:endParaRPr lang="ja-JP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04" name="直線コネクタ 103"/>
            <p:cNvCxnSpPr/>
            <p:nvPr/>
          </p:nvCxnSpPr>
          <p:spPr>
            <a:xfrm>
              <a:off x="1498892" y="19033885"/>
              <a:ext cx="0" cy="202792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テキスト ボックス 104"/>
            <p:cNvSpPr txBox="1"/>
            <p:nvPr/>
          </p:nvSpPr>
          <p:spPr>
            <a:xfrm>
              <a:off x="598543" y="18678878"/>
              <a:ext cx="402866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CASE3 with Gas plenum</a:t>
              </a:r>
              <a:endParaRPr kumimoji="1"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正方形/長方形 111"/>
          <p:cNvSpPr/>
          <p:nvPr/>
        </p:nvSpPr>
        <p:spPr>
          <a:xfrm rot="16200000">
            <a:off x="806300" y="5668406"/>
            <a:ext cx="1178469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MOX</a:t>
            </a:r>
          </a:p>
        </p:txBody>
      </p:sp>
      <p:sp>
        <p:nvSpPr>
          <p:cNvPr id="113" name="正方形/長方形 112"/>
          <p:cNvSpPr/>
          <p:nvPr/>
        </p:nvSpPr>
        <p:spPr>
          <a:xfrm rot="16200000">
            <a:off x="1684818" y="5658742"/>
            <a:ext cx="1178469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MOX</a:t>
            </a:r>
          </a:p>
        </p:txBody>
      </p:sp>
      <p:grpSp>
        <p:nvGrpSpPr>
          <p:cNvPr id="114" name="グループ化 113"/>
          <p:cNvGrpSpPr/>
          <p:nvPr/>
        </p:nvGrpSpPr>
        <p:grpSpPr>
          <a:xfrm>
            <a:off x="4223374" y="4559769"/>
            <a:ext cx="3620907" cy="2784913"/>
            <a:chOff x="5789234" y="2040619"/>
            <a:chExt cx="2925978" cy="2250429"/>
          </a:xfrm>
        </p:grpSpPr>
        <p:grpSp>
          <p:nvGrpSpPr>
            <p:cNvPr id="115" name="グループ化 114"/>
            <p:cNvGrpSpPr/>
            <p:nvPr/>
          </p:nvGrpSpPr>
          <p:grpSpPr>
            <a:xfrm>
              <a:off x="5789234" y="2040619"/>
              <a:ext cx="2925978" cy="2250429"/>
              <a:chOff x="1203958" y="18811381"/>
              <a:chExt cx="2925978" cy="2250429"/>
            </a:xfrm>
            <a:noFill/>
          </p:grpSpPr>
          <p:grpSp>
            <p:nvGrpSpPr>
              <p:cNvPr id="123" name="グループ化 122"/>
              <p:cNvGrpSpPr/>
              <p:nvPr/>
            </p:nvGrpSpPr>
            <p:grpSpPr>
              <a:xfrm>
                <a:off x="1505836" y="19146244"/>
                <a:ext cx="2110727" cy="1766152"/>
                <a:chOff x="17756935" y="23869158"/>
                <a:chExt cx="2110727" cy="1766152"/>
              </a:xfrm>
              <a:grpFill/>
            </p:grpSpPr>
            <p:sp>
              <p:nvSpPr>
                <p:cNvPr id="126" name="正方形/長方形 125"/>
                <p:cNvSpPr/>
                <p:nvPr/>
              </p:nvSpPr>
              <p:spPr>
                <a:xfrm>
                  <a:off x="17756935" y="24418621"/>
                  <a:ext cx="990372" cy="670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  <a:latin typeface="+mj-lt"/>
                    </a:rPr>
                    <a:t>IC1</a:t>
                  </a:r>
                </a:p>
              </p:txBody>
            </p:sp>
            <p:grpSp>
              <p:nvGrpSpPr>
                <p:cNvPr id="127" name="グループ化 126"/>
                <p:cNvGrpSpPr/>
                <p:nvPr/>
              </p:nvGrpSpPr>
              <p:grpSpPr>
                <a:xfrm>
                  <a:off x="17756935" y="23869158"/>
                  <a:ext cx="2110727" cy="1766152"/>
                  <a:chOff x="2093196" y="2726236"/>
                  <a:chExt cx="1505318" cy="1507128"/>
                </a:xfrm>
                <a:grpFill/>
              </p:grpSpPr>
              <p:sp>
                <p:nvSpPr>
                  <p:cNvPr id="128" name="正方形/長方形 127"/>
                  <p:cNvSpPr/>
                  <p:nvPr/>
                </p:nvSpPr>
                <p:spPr>
                  <a:xfrm>
                    <a:off x="2800204" y="3195115"/>
                    <a:ext cx="255608" cy="57256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altLang="ja-JP" sz="2000" dirty="0" smtClean="0">
                        <a:solidFill>
                          <a:schemeClr val="tx1"/>
                        </a:solidFill>
                        <a:latin typeface="+mj-lt"/>
                      </a:rPr>
                      <a:t>OC1</a:t>
                    </a:r>
                    <a:endParaRPr kumimoji="1" lang="ja-JP" altLang="en-US" sz="200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29" name="正方形/長方形 128"/>
                  <p:cNvSpPr/>
                  <p:nvPr/>
                </p:nvSpPr>
                <p:spPr>
                  <a:xfrm>
                    <a:off x="2093196" y="3966067"/>
                    <a:ext cx="1218225" cy="2672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2000" dirty="0" smtClean="0">
                        <a:solidFill>
                          <a:schemeClr val="tx1"/>
                        </a:solidFill>
                        <a:latin typeface="+mj-lt"/>
                      </a:rPr>
                      <a:t>Gas plenum</a:t>
                    </a:r>
                    <a:endParaRPr lang="ja-JP" altLang="en-US" sz="200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30" name="正方形/長方形 129"/>
                  <p:cNvSpPr/>
                  <p:nvPr/>
                </p:nvSpPr>
                <p:spPr>
                  <a:xfrm>
                    <a:off x="2093196" y="2726236"/>
                    <a:ext cx="1218226" cy="27048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2000" dirty="0" smtClean="0">
                        <a:solidFill>
                          <a:schemeClr val="tx1"/>
                        </a:solidFill>
                        <a:latin typeface="+mj-lt"/>
                      </a:rPr>
                      <a:t>Gas plenum</a:t>
                    </a:r>
                    <a:endParaRPr kumimoji="1" lang="ja-JP" altLang="en-US" sz="200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31" name="正方形/長方形 130"/>
                  <p:cNvSpPr/>
                  <p:nvPr/>
                </p:nvSpPr>
                <p:spPr>
                  <a:xfrm>
                    <a:off x="3311422" y="2726236"/>
                    <a:ext cx="287092" cy="15071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altLang="ja-JP" sz="2000" dirty="0" smtClean="0">
                        <a:solidFill>
                          <a:schemeClr val="tx1"/>
                        </a:solidFill>
                        <a:latin typeface="+mj-lt"/>
                      </a:rPr>
                      <a:t>SS Shielding</a:t>
                    </a:r>
                    <a:endParaRPr lang="ja-JP" altLang="en-US" sz="200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p:grpSp>
          </p:grpSp>
          <p:cxnSp>
            <p:nvCxnSpPr>
              <p:cNvPr id="124" name="直線コネクタ 123"/>
              <p:cNvCxnSpPr/>
              <p:nvPr/>
            </p:nvCxnSpPr>
            <p:spPr>
              <a:xfrm>
                <a:off x="1498892" y="19033885"/>
                <a:ext cx="0" cy="202792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テキスト ボックス 124"/>
              <p:cNvSpPr txBox="1"/>
              <p:nvPr/>
            </p:nvSpPr>
            <p:spPr>
              <a:xfrm>
                <a:off x="1203958" y="18811381"/>
                <a:ext cx="2925978" cy="38805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ja-JP" sz="2800" b="1" dirty="0" smtClean="0">
                    <a:latin typeface="+mj-lt"/>
                  </a:rPr>
                  <a:t>CASE 5</a:t>
                </a:r>
                <a:endParaRPr kumimoji="1" lang="ja-JP" altLang="en-US" sz="2800" b="1" dirty="0">
                  <a:latin typeface="+mj-lt"/>
                </a:endParaRPr>
              </a:p>
            </p:txBody>
          </p:sp>
        </p:grpSp>
        <p:sp>
          <p:nvSpPr>
            <p:cNvPr id="116" name="正方形/長方形 115"/>
            <p:cNvSpPr/>
            <p:nvPr/>
          </p:nvSpPr>
          <p:spPr>
            <a:xfrm rot="5400000">
              <a:off x="6477806" y="3223742"/>
              <a:ext cx="232490" cy="976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+mj-lt"/>
                </a:rPr>
                <a:t>IC2</a:t>
              </a: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7440873" y="2925228"/>
              <a:ext cx="358408" cy="6709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+mj-lt"/>
                </a:rPr>
                <a:t>OC2</a:t>
              </a:r>
              <a:endParaRPr kumimoji="1" lang="ja-JP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 rot="5400000">
              <a:off x="6473670" y="2320569"/>
              <a:ext cx="232490" cy="9768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+mj-lt"/>
                </a:rPr>
                <a:t>IC2</a:t>
              </a:r>
            </a:p>
          </p:txBody>
        </p:sp>
        <p:sp>
          <p:nvSpPr>
            <p:cNvPr id="119" name="正方形/長方形 118"/>
            <p:cNvSpPr/>
            <p:nvPr/>
          </p:nvSpPr>
          <p:spPr>
            <a:xfrm rot="5400000">
              <a:off x="7147983" y="3535513"/>
              <a:ext cx="226391" cy="359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bg1"/>
                  </a:solidFill>
                  <a:latin typeface="+mj-lt"/>
                </a:rPr>
                <a:t>OC3</a:t>
              </a:r>
            </a:p>
          </p:txBody>
        </p:sp>
        <p:sp>
          <p:nvSpPr>
            <p:cNvPr id="120" name="正方形/長方形 119"/>
            <p:cNvSpPr/>
            <p:nvPr/>
          </p:nvSpPr>
          <p:spPr>
            <a:xfrm rot="5400000">
              <a:off x="7147983" y="2632338"/>
              <a:ext cx="226391" cy="359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ja-JP" sz="1100" dirty="0" smtClean="0">
                  <a:solidFill>
                    <a:schemeClr val="bg1"/>
                  </a:solidFill>
                  <a:latin typeface="+mj-lt"/>
                </a:rPr>
                <a:t>O</a:t>
              </a:r>
              <a:r>
                <a:rPr kumimoji="1" lang="en-US" altLang="ja-JP" sz="1100" dirty="0" smtClean="0">
                  <a:solidFill>
                    <a:schemeClr val="bg1"/>
                  </a:solidFill>
                  <a:latin typeface="+mj-lt"/>
                </a:rPr>
                <a:t>C3</a:t>
              </a:r>
            </a:p>
          </p:txBody>
        </p:sp>
        <p:sp>
          <p:nvSpPr>
            <p:cNvPr id="121" name="正方形/長方形 120"/>
            <p:cNvSpPr/>
            <p:nvPr/>
          </p:nvSpPr>
          <p:spPr>
            <a:xfrm rot="5400000">
              <a:off x="7504991" y="2625956"/>
              <a:ext cx="226391" cy="35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bg1"/>
                  </a:solidFill>
                  <a:latin typeface="+mj-lt"/>
                </a:rPr>
                <a:t>OC4</a:t>
              </a:r>
            </a:p>
          </p:txBody>
        </p:sp>
        <p:sp>
          <p:nvSpPr>
            <p:cNvPr id="122" name="正方形/長方形 121"/>
            <p:cNvSpPr/>
            <p:nvPr/>
          </p:nvSpPr>
          <p:spPr>
            <a:xfrm rot="5400000">
              <a:off x="7504991" y="3532074"/>
              <a:ext cx="226391" cy="35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sz="1100" dirty="0" smtClean="0">
                  <a:solidFill>
                    <a:schemeClr val="bg1"/>
                  </a:solidFill>
                  <a:latin typeface="+mj-lt"/>
                </a:rPr>
                <a:t>OC4</a:t>
              </a:r>
            </a:p>
          </p:txBody>
        </p:sp>
      </p:grp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7644218" y="4979695"/>
            <a:ext cx="1296754" cy="89885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>
            <a:off x="7661446" y="5692474"/>
            <a:ext cx="733425" cy="18608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7658271" y="4990938"/>
            <a:ext cx="733425" cy="18608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8391696" y="4990938"/>
            <a:ext cx="269875" cy="1860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8394871" y="5692473"/>
            <a:ext cx="269875" cy="18608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8674270" y="5691017"/>
            <a:ext cx="269875" cy="18608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8670300" y="4984588"/>
            <a:ext cx="269875" cy="18608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8398045" y="5170668"/>
            <a:ext cx="269875" cy="51399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8671096" y="5177017"/>
            <a:ext cx="269875" cy="51399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kumimoji="1" lang="ja-JP" altLang="en-US" smtClean="0"/>
              <a:t>29</a:t>
            </a:fld>
            <a:endParaRPr kumimoji="1" lang="ja-JP" altLang="en-US"/>
          </a:p>
        </p:txBody>
      </p:sp>
      <p:grpSp>
        <p:nvGrpSpPr>
          <p:cNvPr id="43" name="グループ化 42"/>
          <p:cNvGrpSpPr/>
          <p:nvPr/>
        </p:nvGrpSpPr>
        <p:grpSpPr>
          <a:xfrm>
            <a:off x="5263611" y="1758544"/>
            <a:ext cx="3087909" cy="2509564"/>
            <a:chOff x="6084168" y="2263123"/>
            <a:chExt cx="2117671" cy="2027925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6084168" y="2263123"/>
              <a:ext cx="2117671" cy="2027925"/>
              <a:chOff x="1498892" y="19033885"/>
              <a:chExt cx="2117671" cy="2027925"/>
            </a:xfrm>
            <a:noFill/>
          </p:grpSpPr>
          <p:grpSp>
            <p:nvGrpSpPr>
              <p:cNvPr id="52" name="グループ化 51"/>
              <p:cNvGrpSpPr/>
              <p:nvPr/>
            </p:nvGrpSpPr>
            <p:grpSpPr>
              <a:xfrm>
                <a:off x="1505836" y="19146244"/>
                <a:ext cx="2110727" cy="1766152"/>
                <a:chOff x="17756935" y="23869158"/>
                <a:chExt cx="2110727" cy="1766152"/>
              </a:xfrm>
              <a:grpFill/>
            </p:grpSpPr>
            <p:sp>
              <p:nvSpPr>
                <p:cNvPr id="55" name="正方形/長方形 54"/>
                <p:cNvSpPr/>
                <p:nvPr/>
              </p:nvSpPr>
              <p:spPr>
                <a:xfrm>
                  <a:off x="17756935" y="24418621"/>
                  <a:ext cx="990372" cy="670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kumimoji="1" lang="en-US" altLang="ja-JP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" name="グループ化 55"/>
                <p:cNvGrpSpPr/>
                <p:nvPr/>
              </p:nvGrpSpPr>
              <p:grpSpPr>
                <a:xfrm>
                  <a:off x="17756935" y="23869158"/>
                  <a:ext cx="2110727" cy="1766152"/>
                  <a:chOff x="2093196" y="2726236"/>
                  <a:chExt cx="1505318" cy="1507128"/>
                </a:xfrm>
                <a:grpFill/>
              </p:grpSpPr>
              <p:sp>
                <p:nvSpPr>
                  <p:cNvPr id="57" name="正方形/長方形 56"/>
                  <p:cNvSpPr/>
                  <p:nvPr/>
                </p:nvSpPr>
                <p:spPr>
                  <a:xfrm>
                    <a:off x="2800204" y="3195115"/>
                    <a:ext cx="255608" cy="57256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正方形/長方形 57"/>
                  <p:cNvSpPr/>
                  <p:nvPr/>
                </p:nvSpPr>
                <p:spPr>
                  <a:xfrm>
                    <a:off x="2093196" y="3966067"/>
                    <a:ext cx="1218225" cy="2672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Gas plenum</a:t>
                    </a:r>
                    <a:endParaRPr lang="ja-JP" altLang="en-US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正方形/長方形 58"/>
                  <p:cNvSpPr/>
                  <p:nvPr/>
                </p:nvSpPr>
                <p:spPr>
                  <a:xfrm>
                    <a:off x="2093196" y="2726236"/>
                    <a:ext cx="1218226" cy="27048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Gas plenum</a:t>
                    </a:r>
                    <a:endParaRPr kumimoji="1" lang="ja-JP" altLang="en-US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正方形/長方形 59"/>
                  <p:cNvSpPr/>
                  <p:nvPr/>
                </p:nvSpPr>
                <p:spPr>
                  <a:xfrm>
                    <a:off x="3311422" y="2726236"/>
                    <a:ext cx="287092" cy="150712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altLang="ja-JP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SS Shielding</a:t>
                    </a:r>
                    <a:endParaRPr lang="ja-JP" altLang="en-US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53" name="直線コネクタ 52"/>
              <p:cNvCxnSpPr/>
              <p:nvPr/>
            </p:nvCxnSpPr>
            <p:spPr>
              <a:xfrm>
                <a:off x="1498892" y="19033885"/>
                <a:ext cx="0" cy="202792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正方形/長方形 44"/>
            <p:cNvSpPr/>
            <p:nvPr/>
          </p:nvSpPr>
          <p:spPr>
            <a:xfrm rot="5400000">
              <a:off x="6470544" y="3216479"/>
              <a:ext cx="232490" cy="9913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ja-JP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28.1wt.%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7440873" y="2925228"/>
              <a:ext cx="358408" cy="6709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ja-JP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 rot="5400000">
              <a:off x="6468475" y="2315375"/>
              <a:ext cx="232490" cy="98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28.1wt.%</a:t>
              </a:r>
            </a:p>
          </p:txBody>
        </p:sp>
        <p:sp>
          <p:nvSpPr>
            <p:cNvPr id="48" name="正方形/長方形 47"/>
            <p:cNvSpPr/>
            <p:nvPr/>
          </p:nvSpPr>
          <p:spPr>
            <a:xfrm rot="5400000">
              <a:off x="7147983" y="3535513"/>
              <a:ext cx="226391" cy="359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32.1</a:t>
              </a:r>
            </a:p>
          </p:txBody>
        </p:sp>
        <p:sp>
          <p:nvSpPr>
            <p:cNvPr id="49" name="正方形/長方形 48"/>
            <p:cNvSpPr/>
            <p:nvPr/>
          </p:nvSpPr>
          <p:spPr>
            <a:xfrm rot="5400000">
              <a:off x="7147983" y="2632338"/>
              <a:ext cx="226391" cy="359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32.1</a:t>
              </a:r>
              <a:endParaRPr kumimoji="1" lang="en-US" altLang="ja-JP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 rot="5400000">
              <a:off x="7504991" y="2625956"/>
              <a:ext cx="226391" cy="35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36.0</a:t>
              </a:r>
            </a:p>
          </p:txBody>
        </p:sp>
        <p:sp>
          <p:nvSpPr>
            <p:cNvPr id="51" name="正方形/長方形 50"/>
            <p:cNvSpPr/>
            <p:nvPr/>
          </p:nvSpPr>
          <p:spPr>
            <a:xfrm rot="5400000">
              <a:off x="7504991" y="3532074"/>
              <a:ext cx="226391" cy="35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36.0</a:t>
              </a:r>
            </a:p>
          </p:txBody>
        </p:sp>
      </p:grpSp>
      <p:sp>
        <p:nvSpPr>
          <p:cNvPr id="61" name="正方形/長方形 60"/>
          <p:cNvSpPr/>
          <p:nvPr/>
        </p:nvSpPr>
        <p:spPr>
          <a:xfrm>
            <a:off x="5290178" y="2899808"/>
            <a:ext cx="1424496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18.7wt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.%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6512773" y="2895929"/>
            <a:ext cx="903196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21.4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7040529" y="2891369"/>
            <a:ext cx="903196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24.0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1464609" y="1743252"/>
            <a:ext cx="3069684" cy="2509564"/>
            <a:chOff x="1498892" y="19033885"/>
            <a:chExt cx="2117671" cy="2027925"/>
          </a:xfrm>
          <a:noFill/>
        </p:grpSpPr>
        <p:grpSp>
          <p:nvGrpSpPr>
            <p:cNvPr id="32" name="グループ化 31"/>
            <p:cNvGrpSpPr/>
            <p:nvPr/>
          </p:nvGrpSpPr>
          <p:grpSpPr>
            <a:xfrm>
              <a:off x="1505836" y="19146244"/>
              <a:ext cx="2110727" cy="1766152"/>
              <a:chOff x="17756935" y="23869158"/>
              <a:chExt cx="2110727" cy="1766152"/>
            </a:xfrm>
            <a:grpFill/>
          </p:grpSpPr>
          <p:sp>
            <p:nvSpPr>
              <p:cNvPr id="35" name="正方形/長方形 34"/>
              <p:cNvSpPr/>
              <p:nvPr/>
            </p:nvSpPr>
            <p:spPr>
              <a:xfrm>
                <a:off x="17756935" y="24186130"/>
                <a:ext cx="990372" cy="113594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>
                  <a:lnSpc>
                    <a:spcPts val="1800"/>
                  </a:lnSpc>
                </a:pPr>
                <a:endParaRPr kumimoji="1" lang="en-US" altLang="ja-JP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6" name="グループ化 35"/>
              <p:cNvGrpSpPr/>
              <p:nvPr/>
            </p:nvGrpSpPr>
            <p:grpSpPr>
              <a:xfrm>
                <a:off x="17756935" y="23869158"/>
                <a:ext cx="2110727" cy="1766152"/>
                <a:chOff x="2093196" y="2726236"/>
                <a:chExt cx="1505318" cy="1507128"/>
              </a:xfrm>
              <a:grpFill/>
            </p:grpSpPr>
            <p:sp>
              <p:nvSpPr>
                <p:cNvPr id="37" name="正方形/長方形 36"/>
                <p:cNvSpPr/>
                <p:nvPr/>
              </p:nvSpPr>
              <p:spPr>
                <a:xfrm>
                  <a:off x="2800204" y="2996722"/>
                  <a:ext cx="511217" cy="969346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>
                    <a:lnSpc>
                      <a:spcPts val="1800"/>
                    </a:lnSpc>
                  </a:pPr>
                  <a:endParaRPr kumimoji="1" lang="ja-JP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正方形/長方形 37"/>
                <p:cNvSpPr/>
                <p:nvPr/>
              </p:nvSpPr>
              <p:spPr>
                <a:xfrm>
                  <a:off x="2093196" y="3966067"/>
                  <a:ext cx="1218225" cy="267297"/>
                </a:xfrm>
                <a:prstGeom prst="rect">
                  <a:avLst/>
                </a:prstGeom>
                <a:pattFill prst="dk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DU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正方形/長方形 38"/>
                <p:cNvSpPr/>
                <p:nvPr/>
              </p:nvSpPr>
              <p:spPr>
                <a:xfrm>
                  <a:off x="2093196" y="2726236"/>
                  <a:ext cx="1218226" cy="270486"/>
                </a:xfrm>
                <a:prstGeom prst="rect">
                  <a:avLst/>
                </a:prstGeom>
                <a:pattFill prst="dkUpDiag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DU 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3311422" y="2726236"/>
                  <a:ext cx="287092" cy="1507128"/>
                </a:xfrm>
                <a:prstGeom prst="rect">
                  <a:avLst/>
                </a:prstGeom>
                <a:pattFill prst="smGrid">
                  <a:fgClr>
                    <a:schemeClr val="bg1">
                      <a:lumMod val="6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kumimoji="1" lang="en-US" altLang="ja-JP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DU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3" name="直線コネクタ 32"/>
            <p:cNvCxnSpPr/>
            <p:nvPr/>
          </p:nvCxnSpPr>
          <p:spPr>
            <a:xfrm>
              <a:off x="1498892" y="19033885"/>
              <a:ext cx="0" cy="202792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正方形/長方形 40"/>
          <p:cNvSpPr/>
          <p:nvPr/>
        </p:nvSpPr>
        <p:spPr>
          <a:xfrm>
            <a:off x="1338346" y="2797223"/>
            <a:ext cx="1708258" cy="625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18.3</a:t>
            </a:r>
          </a:p>
          <a:p>
            <a:pPr algn="ctr">
              <a:lnSpc>
                <a:spcPts val="2000"/>
              </a:lnSpc>
            </a:pP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wt.%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2677673" y="2788084"/>
            <a:ext cx="1507116" cy="625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20.9</a:t>
            </a:r>
          </a:p>
          <a:p>
            <a:pPr algn="ctr">
              <a:lnSpc>
                <a:spcPts val="2000"/>
              </a:lnSpc>
            </a:pP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.%</a:t>
            </a:r>
          </a:p>
        </p:txBody>
      </p:sp>
    </p:spTree>
    <p:extLst>
      <p:ext uri="{BB962C8B-B14F-4D97-AF65-F5344CB8AC3E}">
        <p14:creationId xmlns:p14="http://schemas.microsoft.com/office/powerpoint/2010/main" val="2637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8511"/>
            <a:ext cx="9144000" cy="116192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Separated Pu concern and countermeasure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32046" y="403137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Separated Pu concern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819" y="3679170"/>
            <a:ext cx="710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u="sng" dirty="0" smtClean="0"/>
              <a:t>Pu management option to alleviate </a:t>
            </a:r>
            <a:r>
              <a:rPr lang="en-US" altLang="ja-JP" sz="2000" b="1" u="sng" dirty="0" smtClean="0"/>
              <a:t>proliferation </a:t>
            </a:r>
            <a:r>
              <a:rPr kumimoji="1" lang="en-US" altLang="ja-JP" sz="2000" b="1" u="sng" dirty="0" smtClean="0"/>
              <a:t>concern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2" y="1081783"/>
            <a:ext cx="4870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u="sng" dirty="0" smtClean="0"/>
              <a:t>Separated Pu </a:t>
            </a:r>
            <a:r>
              <a:rPr lang="en-US" altLang="ja-JP" sz="2000" b="1" u="sng" dirty="0" smtClean="0"/>
              <a:t>concern for proliferation</a:t>
            </a:r>
            <a:endParaRPr kumimoji="1" lang="en-US" altLang="ja-JP" sz="2000" b="1" u="sng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-12055" y="2617054"/>
            <a:ext cx="50555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700" baseline="30000" dirty="0" smtClean="0"/>
              <a:t>1</a:t>
            </a:r>
            <a:r>
              <a:rPr lang="en-US" altLang="ja-JP" sz="700" dirty="0" smtClean="0"/>
              <a:t> Albright </a:t>
            </a:r>
            <a:r>
              <a:rPr lang="en-US" altLang="ja-JP" sz="700" dirty="0"/>
              <a:t>D, </a:t>
            </a:r>
            <a:r>
              <a:rPr lang="en-US" altLang="ja-JP" sz="700" dirty="0" smtClean="0"/>
              <a:t>etc. </a:t>
            </a:r>
            <a:r>
              <a:rPr lang="en-US" altLang="ja-JP" sz="700" dirty="0"/>
              <a:t>Civil Plutonium Stocks Worldwide End of 2014. U.S</a:t>
            </a:r>
            <a:r>
              <a:rPr lang="en-US" altLang="ja-JP" sz="700" dirty="0" smtClean="0"/>
              <a:t>. </a:t>
            </a:r>
            <a:r>
              <a:rPr lang="en-US" altLang="ja-JP" sz="700" dirty="0"/>
              <a:t>Institute for Science and International Security; 2015</a:t>
            </a:r>
            <a:endParaRPr lang="ja-JP" altLang="en-US" sz="700" dirty="0"/>
          </a:p>
        </p:txBody>
      </p:sp>
      <p:sp>
        <p:nvSpPr>
          <p:cNvPr id="12" name="正方形/長方形 11"/>
          <p:cNvSpPr/>
          <p:nvPr/>
        </p:nvSpPr>
        <p:spPr>
          <a:xfrm>
            <a:off x="87969" y="1725276"/>
            <a:ext cx="465054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P</a:t>
            </a:r>
            <a:r>
              <a:rPr lang="en-US" altLang="ja-JP" dirty="0" smtClean="0"/>
              <a:t>roper </a:t>
            </a:r>
            <a:r>
              <a:rPr lang="en-US" altLang="ja-JP" dirty="0"/>
              <a:t>balance would be strongly desired to reduce the potential nuclear proliferation concerns by states or non-state actors.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72116" y="4677263"/>
            <a:ext cx="9541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lang="en-US" altLang="ja-JP" dirty="0" smtClean="0"/>
              <a:t>ilution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74804" y="4677263"/>
            <a:ext cx="260840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Separated Pu reduction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47825" y="4677263"/>
            <a:ext cx="187743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Secured storage</a:t>
            </a:r>
          </a:p>
        </p:txBody>
      </p:sp>
      <p:cxnSp>
        <p:nvCxnSpPr>
          <p:cNvPr id="22" name="直線矢印コネクタ 21"/>
          <p:cNvCxnSpPr>
            <a:endCxn id="19" idx="0"/>
          </p:cNvCxnSpPr>
          <p:nvPr/>
        </p:nvCxnSpPr>
        <p:spPr>
          <a:xfrm flipH="1">
            <a:off x="1249170" y="4372130"/>
            <a:ext cx="3022959" cy="3051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20" idx="0"/>
          </p:cNvCxnSpPr>
          <p:nvPr/>
        </p:nvCxnSpPr>
        <p:spPr>
          <a:xfrm>
            <a:off x="4272129" y="4372130"/>
            <a:ext cx="6878" cy="3051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21" idx="0"/>
          </p:cNvCxnSpPr>
          <p:nvPr/>
        </p:nvCxnSpPr>
        <p:spPr>
          <a:xfrm>
            <a:off x="4272129" y="4372130"/>
            <a:ext cx="3014415" cy="3051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745696" y="5563088"/>
            <a:ext cx="281715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Separated </a:t>
            </a:r>
            <a:r>
              <a:rPr lang="en-US" altLang="ja-JP" dirty="0"/>
              <a:t>Pu conversion to an irradiated form 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83346" y="5544526"/>
            <a:ext cx="281715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Pu reduction by nuclear transmutation</a:t>
            </a:r>
          </a:p>
        </p:txBody>
      </p:sp>
      <p:cxnSp>
        <p:nvCxnSpPr>
          <p:cNvPr id="33" name="直線矢印コネクタ 32"/>
          <p:cNvCxnSpPr>
            <a:stCxn id="20" idx="2"/>
            <a:endCxn id="31" idx="0"/>
          </p:cNvCxnSpPr>
          <p:nvPr/>
        </p:nvCxnSpPr>
        <p:spPr>
          <a:xfrm>
            <a:off x="4279007" y="5046595"/>
            <a:ext cx="1875266" cy="5164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20" idx="2"/>
            <a:endCxn id="32" idx="0"/>
          </p:cNvCxnSpPr>
          <p:nvPr/>
        </p:nvCxnSpPr>
        <p:spPr>
          <a:xfrm flipH="1">
            <a:off x="2591923" y="5046595"/>
            <a:ext cx="1687084" cy="4979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111445" y="5295560"/>
            <a:ext cx="2408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Managerial requirement 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00562" y="5295560"/>
            <a:ext cx="2201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Physical </a:t>
            </a:r>
            <a:r>
              <a:rPr lang="en-US" altLang="ja-JP" sz="1600" dirty="0">
                <a:solidFill>
                  <a:srgbClr val="FF0000"/>
                </a:solidFill>
              </a:rPr>
              <a:t>requirement 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56887" y="637467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rgbClr val="00B050"/>
                </a:solidFill>
              </a:rPr>
              <a:t>Previous study of FR design</a:t>
            </a:r>
            <a:endParaRPr lang="en-US" altLang="ja-JP" i="1" dirty="0" smtClean="0">
              <a:solidFill>
                <a:srgbClr val="00B05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735954" y="637498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solidFill>
                  <a:schemeClr val="accent2"/>
                </a:solidFill>
              </a:rPr>
              <a:t>This study of FR design</a:t>
            </a:r>
            <a:endParaRPr lang="en-US" altLang="ja-JP" i="1" dirty="0" smtClean="0">
              <a:solidFill>
                <a:schemeClr val="accent2"/>
              </a:solidFill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54003" y="5391150"/>
            <a:ext cx="3472956" cy="89535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600562" y="5314366"/>
            <a:ext cx="7743360" cy="1060312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4981372" y="1032048"/>
            <a:ext cx="3975390" cy="2619223"/>
            <a:chOff x="4973752" y="1001568"/>
            <a:chExt cx="3975390" cy="261922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0" t="7030" r="7484" b="7958"/>
            <a:stretch/>
          </p:blipFill>
          <p:spPr bwMode="auto">
            <a:xfrm>
              <a:off x="4973752" y="1043712"/>
              <a:ext cx="3962920" cy="2577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右矢印 9"/>
            <p:cNvSpPr/>
            <p:nvPr/>
          </p:nvSpPr>
          <p:spPr>
            <a:xfrm rot="20945999">
              <a:off x="6014770" y="1807596"/>
              <a:ext cx="1839030" cy="363987"/>
            </a:xfrm>
            <a:prstGeom prst="rightArrow">
              <a:avLst/>
            </a:prstGeom>
            <a:solidFill>
              <a:srgbClr val="CC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523229" y="2380656"/>
              <a:ext cx="3182621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275 t of separated Pu in 2014</a:t>
              </a:r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21367" y="1053869"/>
              <a:ext cx="2839126" cy="1473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35690" y="1001568"/>
              <a:ext cx="3713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solidFill>
                    <a:schemeClr val="bg1"/>
                  </a:solidFill>
                </a:rPr>
                <a:t>Total amount of civil unirradiated Pu in 10 countries</a:t>
              </a:r>
              <a:r>
                <a:rPr lang="en-US" altLang="ja-JP" sz="1200" baseline="30000" dirty="0" smtClean="0">
                  <a:solidFill>
                    <a:schemeClr val="bg1"/>
                  </a:solidFill>
                </a:rPr>
                <a:t>1</a:t>
              </a:r>
              <a:endParaRPr kumimoji="1" lang="ja-JP" altLang="en-US" sz="1200" baseline="3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0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 animBg="1"/>
      <p:bldP spid="21" grpId="0" animBg="1"/>
      <p:bldP spid="31" grpId="0" animBg="1"/>
      <p:bldP spid="32" grpId="0" animBg="1"/>
      <p:bldP spid="46" grpId="0"/>
      <p:bldP spid="49" grpId="0"/>
      <p:bldP spid="50" grpId="0"/>
      <p:bldP spid="51" grpId="0"/>
      <p:bldP spid="52" grpId="0" animBg="1"/>
      <p:bldP spid="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Pu mass balance features of 7 core design</a:t>
            </a:r>
            <a:endParaRPr kumimoji="1" lang="ja-JP" altLang="en-US" sz="360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87775" y="1005188"/>
            <a:ext cx="7448550" cy="5153652"/>
            <a:chOff x="570375" y="988255"/>
            <a:chExt cx="7448550" cy="515365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375" y="988255"/>
              <a:ext cx="7448550" cy="5153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テキスト ボックス 5"/>
            <p:cNvSpPr txBox="1"/>
            <p:nvPr/>
          </p:nvSpPr>
          <p:spPr>
            <a:xfrm>
              <a:off x="1693332" y="1106927"/>
              <a:ext cx="2449690" cy="584775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</a:rPr>
                <a:t>Target1: </a:t>
              </a:r>
              <a:r>
                <a:rPr kumimoji="0" lang="en-US" altLang="ja-JP" sz="1600" kern="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Rapid separated Pu conversion </a:t>
              </a:r>
              <a:endParaRPr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813130" y="4430349"/>
              <a:ext cx="1863314" cy="584775"/>
            </a:xfrm>
            <a:prstGeom prst="rect">
              <a:avLst/>
            </a:prstGeom>
            <a:solidFill>
              <a:srgbClr val="FFA3A3"/>
            </a:solidFill>
            <a:ln w="38100"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0" lang="en-US" altLang="ja-JP" sz="1600" kern="0" dirty="0">
                  <a:solidFill>
                    <a:prstClr val="black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Target2: </a:t>
              </a:r>
              <a:endParaRPr kumimoji="0" lang="en-US" altLang="ja-JP" sz="1600" kern="0" dirty="0" smtClean="0">
                <a:solidFill>
                  <a:prstClr val="black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  <a:p>
              <a:pPr algn="ctr"/>
              <a:r>
                <a:rPr lang="en-US" altLang="ja-JP" sz="1600" dirty="0" smtClean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Pu </a:t>
              </a:r>
              <a:r>
                <a:rPr lang="en-US" altLang="ja-JP" sz="1600" dirty="0">
                  <a:solidFill>
                    <a:schemeClr val="tx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reduction</a:t>
              </a:r>
              <a:endParaRPr lang="ja-JP" altLang="en-US" sz="1600" dirty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80433" y="5978877"/>
            <a:ext cx="8854440" cy="861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433" y="5964257"/>
            <a:ext cx="894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High Pu enrichment in core: </a:t>
            </a:r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Good for Rapid Pu conversion to SF and Pu minimization</a:t>
            </a:r>
          </a:p>
          <a:p>
            <a:r>
              <a:rPr lang="en-US" altLang="ja-JP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SS in BL: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Good for Pu minimization</a:t>
            </a:r>
          </a:p>
          <a:p>
            <a:r>
              <a:rPr kumimoji="1" lang="en-US" altLang="ja-JP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Low Pu enrichment in BL</a:t>
            </a:r>
            <a:r>
              <a:rPr lang="en-US" altLang="ja-JP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: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Good for Rapid Pu conversion to SF </a:t>
            </a:r>
            <a:endParaRPr kumimoji="1"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37138" y="-38469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 </a:t>
            </a:r>
            <a:r>
              <a:rPr lang="en-US" altLang="ja-JP" dirty="0"/>
              <a:t>F</a:t>
            </a:r>
            <a:r>
              <a:rPr lang="en-US" altLang="ja-JP" dirty="0" smtClean="0"/>
              <a:t>undamental </a:t>
            </a:r>
            <a:r>
              <a:rPr lang="en-US" altLang="ja-JP" dirty="0"/>
              <a:t>characteristics of </a:t>
            </a:r>
            <a:r>
              <a:rPr lang="en-US" altLang="ja-JP" dirty="0" smtClean="0"/>
              <a:t>FRs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95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>
          <a:xfrm>
            <a:off x="4676068" y="638629"/>
            <a:ext cx="4431804" cy="5873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88899" y="638629"/>
            <a:ext cx="4509158" cy="5873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469329"/>
            <a:ext cx="4676068" cy="476250"/>
          </a:xfrm>
        </p:spPr>
        <p:txBody>
          <a:bodyPr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age impact of MOX fuel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ja-JP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45050" y="493487"/>
            <a:ext cx="4298950" cy="726414"/>
          </a:xfrm>
        </p:spPr>
        <p:txBody>
          <a:bodyPr>
            <a:no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altLang="ja-JP" dirty="0"/>
              <a:t>Placement of gas plenum in the axial blanket 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4754" y="5670475"/>
            <a:ext cx="4144366" cy="75918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ja-JP" sz="24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Pro.</a:t>
            </a:r>
            <a:r>
              <a:rPr lang="en-US" altLang="ja-JP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Low excess reactivity</a:t>
            </a:r>
          </a:p>
          <a:p>
            <a:pPr>
              <a:lnSpc>
                <a:spcPts val="2600"/>
              </a:lnSpc>
            </a:pPr>
            <a:r>
              <a:rPr lang="en-US" altLang="ja-JP" sz="24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Con.</a:t>
            </a:r>
            <a:r>
              <a:rPr lang="ja-JP" alt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 void </a:t>
            </a:r>
            <a:r>
              <a:rPr lang="en-US" altLang="ja-JP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</a:t>
            </a:r>
            <a:r>
              <a:rPr lang="en-US" altLang="ja-JP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ja-JP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2040" y="6493980"/>
                <a:ext cx="98019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sz="1100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ja-JP" sz="1100" b="0" i="0" dirty="0" smtClean="0">
                          <a:latin typeface="Cambria Math" panose="02040503050406030204" pitchFamily="18" charset="0"/>
                        </a:rPr>
                        <m:t>Void</m:t>
                      </m:r>
                      <m:r>
                        <a:rPr lang="en-US" altLang="ja-JP" sz="1100" b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100" b="0" i="1">
                          <a:latin typeface="Cambria Math" panose="02040503050406030204" pitchFamily="18" charset="0"/>
                        </a:rPr>
                        <m:t>𝑐𝑜𝑒𝑓𝑓𝑖𝑐𝑖𝑒𝑛𝑡</m:t>
                      </m:r>
                      <m:r>
                        <a:rPr lang="en-US" altLang="ja-JP" sz="1100" b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ja-JP" altLang="ja-JP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ja-JP" sz="11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1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1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100" b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100" b="0" i="1">
                          <a:latin typeface="Cambria Math" panose="02040503050406030204" pitchFamily="18" charset="0"/>
                        </a:rPr>
                        <m:t>/%</m:t>
                      </m:r>
                      <m:r>
                        <a:rPr lang="en-US" altLang="ja-JP" sz="1100" b="0" i="1">
                          <a:latin typeface="Cambria Math" panose="02040503050406030204" pitchFamily="18" charset="0"/>
                        </a:rPr>
                        <m:t>𝑣𝑜𝑖𝑑</m:t>
                      </m:r>
                    </m:oMath>
                  </m:oMathPara>
                </a14:m>
                <a:endParaRPr lang="en-US" altLang="ja-JP" sz="1200" baseline="-25000" dirty="0" smtClean="0"/>
              </a:p>
              <a:p>
                <a:pPr>
                  <a:lnSpc>
                    <a:spcPts val="1200"/>
                  </a:lnSpc>
                </a:pPr>
                <a:r>
                  <a:rPr lang="ja-JP" altLang="en-US" sz="1100" baseline="-25000" dirty="0" smtClean="0"/>
                  <a:t>　</a:t>
                </a:r>
                <a:r>
                  <a:rPr lang="en-US" altLang="ja-JP" sz="1100" dirty="0" smtClean="0"/>
                  <a:t>k, </a:t>
                </a:r>
                <a:r>
                  <a:rPr lang="en-US" altLang="ja-JP" sz="1050" dirty="0" smtClean="0"/>
                  <a:t>k</a:t>
                </a:r>
                <a:r>
                  <a:rPr lang="en-US" altLang="ja-JP" sz="1050" dirty="0"/>
                  <a:t>’</a:t>
                </a:r>
                <a:r>
                  <a:rPr lang="ja-JP" altLang="en-US" sz="1050" dirty="0" smtClean="0"/>
                  <a:t>：</a:t>
                </a:r>
                <a:r>
                  <a:rPr lang="en-US" altLang="ja-JP" sz="1050" dirty="0" smtClean="0"/>
                  <a:t>Effective multiplication factor without void or with void     %void</a:t>
                </a:r>
                <a:r>
                  <a:rPr lang="ja-JP" altLang="en-US" sz="1050" dirty="0" smtClean="0"/>
                  <a:t>：</a:t>
                </a:r>
                <a:r>
                  <a:rPr lang="en-US" altLang="ja-JP" sz="1050" dirty="0" smtClean="0"/>
                  <a:t>Void fraction (72.7%)</a:t>
                </a:r>
                <a:endParaRPr lang="en-US" altLang="ja-JP" sz="1050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0" y="6493980"/>
                <a:ext cx="980192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6642405" y="5470747"/>
            <a:ext cx="197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Void coefficient</a:t>
            </a:r>
          </a:p>
        </p:txBody>
      </p:sp>
      <p:graphicFrame>
        <p:nvGraphicFramePr>
          <p:cNvPr id="37" name="グラフ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849976"/>
              </p:ext>
            </p:extLst>
          </p:nvPr>
        </p:nvGraphicFramePr>
        <p:xfrm>
          <a:off x="6117241" y="3086231"/>
          <a:ext cx="3111264" cy="244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3" name="テキスト ボックス 92"/>
          <p:cNvSpPr txBox="1"/>
          <p:nvPr/>
        </p:nvSpPr>
        <p:spPr>
          <a:xfrm>
            <a:off x="5092355" y="5861935"/>
            <a:ext cx="3068659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void </a:t>
            </a:r>
            <a:r>
              <a:rPr lang="en-US" altLang="ja-JP" sz="24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</a:t>
            </a:r>
            <a:r>
              <a:rPr lang="en-US" altLang="ja-JP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4598057" y="4065010"/>
            <a:ext cx="1505673" cy="1704699"/>
            <a:chOff x="4598057" y="3658610"/>
            <a:chExt cx="1505673" cy="1704699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4598057" y="3658610"/>
              <a:ext cx="1505673" cy="1704699"/>
              <a:chOff x="5852333" y="2254653"/>
              <a:chExt cx="1505673" cy="1704699"/>
            </a:xfrm>
          </p:grpSpPr>
          <p:grpSp>
            <p:nvGrpSpPr>
              <p:cNvPr id="54" name="グループ化 53"/>
              <p:cNvGrpSpPr/>
              <p:nvPr/>
            </p:nvGrpSpPr>
            <p:grpSpPr>
              <a:xfrm>
                <a:off x="5852333" y="2254653"/>
                <a:ext cx="1505673" cy="1704699"/>
                <a:chOff x="5852333" y="2254653"/>
                <a:chExt cx="1505673" cy="1704699"/>
              </a:xfrm>
            </p:grpSpPr>
            <p:grpSp>
              <p:nvGrpSpPr>
                <p:cNvPr id="58" name="グループ化 57"/>
                <p:cNvGrpSpPr/>
                <p:nvPr/>
              </p:nvGrpSpPr>
              <p:grpSpPr>
                <a:xfrm>
                  <a:off x="5852333" y="2254653"/>
                  <a:ext cx="1505673" cy="1704699"/>
                  <a:chOff x="5852333" y="2254653"/>
                  <a:chExt cx="1505673" cy="1704699"/>
                </a:xfrm>
              </p:grpSpPr>
              <p:pic>
                <p:nvPicPr>
                  <p:cNvPr id="62" name="図 61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22114" b="45597" l="66027" r="98671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5212" t="25231" r="2125" b="54696"/>
                  <a:stretch/>
                </p:blipFill>
                <p:spPr bwMode="auto">
                  <a:xfrm>
                    <a:off x="5878374" y="2254653"/>
                    <a:ext cx="1433260" cy="12266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4" name="テキスト ボックス 63"/>
                  <p:cNvSpPr txBox="1"/>
                  <p:nvPr/>
                </p:nvSpPr>
                <p:spPr>
                  <a:xfrm>
                    <a:off x="5899946" y="3436132"/>
                    <a:ext cx="145806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Fuel assembly cross section </a:t>
                    </a:r>
                    <a:endParaRPr kumimoji="1" lang="ja-JP" altLang="en-US" sz="14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5" name="グループ化 64"/>
                  <p:cNvGrpSpPr/>
                  <p:nvPr/>
                </p:nvGrpSpPr>
                <p:grpSpPr>
                  <a:xfrm>
                    <a:off x="5899946" y="2301824"/>
                    <a:ext cx="1402490" cy="1132291"/>
                    <a:chOff x="6092523" y="599141"/>
                    <a:chExt cx="1324502" cy="1132291"/>
                  </a:xfrm>
                </p:grpSpPr>
                <p:sp>
                  <p:nvSpPr>
                    <p:cNvPr id="95" name="六角形 94"/>
                    <p:cNvSpPr/>
                    <p:nvPr/>
                  </p:nvSpPr>
                  <p:spPr>
                    <a:xfrm>
                      <a:off x="6092523" y="599141"/>
                      <a:ext cx="1324502" cy="1132291"/>
                    </a:xfrm>
                    <a:prstGeom prst="hexagon">
                      <a:avLst>
                        <a:gd name="adj" fmla="val 28283"/>
                        <a:gd name="vf" fmla="val 115470"/>
                      </a:avLst>
                    </a:prstGeom>
                    <a:solidFill>
                      <a:srgbClr val="92D050">
                        <a:alpha val="6902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六角形 95"/>
                    <p:cNvSpPr/>
                    <p:nvPr/>
                  </p:nvSpPr>
                  <p:spPr>
                    <a:xfrm>
                      <a:off x="6157212" y="646817"/>
                      <a:ext cx="1201180" cy="1026866"/>
                    </a:xfrm>
                    <a:prstGeom prst="hexagon">
                      <a:avLst>
                        <a:gd name="adj" fmla="val 28283"/>
                        <a:gd name="vf" fmla="val 115470"/>
                      </a:avLst>
                    </a:prstGeom>
                    <a:solidFill>
                      <a:srgbClr val="FF7979">
                        <a:alpha val="70980"/>
                      </a:srgb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4" name="ひし形 93"/>
                  <p:cNvSpPr/>
                  <p:nvPr/>
                </p:nvSpPr>
                <p:spPr>
                  <a:xfrm>
                    <a:off x="5930344" y="2688775"/>
                    <a:ext cx="252934" cy="352036"/>
                  </a:xfrm>
                  <a:prstGeom prst="diamond">
                    <a:avLst/>
                  </a:prstGeom>
                  <a:solidFill>
                    <a:srgbClr val="92D050">
                      <a:alpha val="9098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テキスト ボックス 62"/>
                  <p:cNvSpPr txBox="1"/>
                  <p:nvPr/>
                </p:nvSpPr>
                <p:spPr>
                  <a:xfrm>
                    <a:off x="5852333" y="3093200"/>
                    <a:ext cx="85792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Inner duct</a:t>
                    </a:r>
                    <a:endParaRPr kumimoji="1" lang="ja-JP" alt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9" name="直線コネクタ 58"/>
                <p:cNvCxnSpPr/>
                <p:nvPr/>
              </p:nvCxnSpPr>
              <p:spPr>
                <a:xfrm flipH="1" flipV="1">
                  <a:off x="6025571" y="2807657"/>
                  <a:ext cx="10969" cy="312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/>
                <p:cNvCxnSpPr/>
                <p:nvPr/>
              </p:nvCxnSpPr>
              <p:spPr>
                <a:xfrm>
                  <a:off x="6952549" y="2575395"/>
                  <a:ext cx="265581" cy="1496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テキスト ボックス 60"/>
                <p:cNvSpPr txBox="1"/>
                <p:nvPr/>
              </p:nvSpPr>
              <p:spPr>
                <a:xfrm>
                  <a:off x="6604397" y="2359156"/>
                  <a:ext cx="713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Gap</a:t>
                  </a:r>
                  <a:endParaRPr kumimoji="1" lang="ja-JP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55" name="直線コネクタ 54"/>
              <p:cNvCxnSpPr/>
              <p:nvPr/>
            </p:nvCxnSpPr>
            <p:spPr>
              <a:xfrm>
                <a:off x="6056605" y="2697685"/>
                <a:ext cx="117148" cy="15758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/>
              <p:cNvCxnSpPr/>
              <p:nvPr/>
            </p:nvCxnSpPr>
            <p:spPr>
              <a:xfrm flipH="1">
                <a:off x="6048728" y="2851412"/>
                <a:ext cx="137322" cy="1705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テキスト ボックス 91"/>
            <p:cNvSpPr txBox="1"/>
            <p:nvPr/>
          </p:nvSpPr>
          <p:spPr>
            <a:xfrm>
              <a:off x="5075842" y="4081724"/>
              <a:ext cx="597715" cy="52322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area</a:t>
              </a:r>
              <a:endParaRPr kumimoji="1" lang="ja-JP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4507101" y="3582044"/>
            <a:ext cx="177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Void generated in core and blanket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7079409" y="3843225"/>
            <a:ext cx="1430" cy="397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996793" y="94344"/>
            <a:ext cx="2057400" cy="365125"/>
          </a:xfrm>
        </p:spPr>
        <p:txBody>
          <a:bodyPr/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247670" y="1081400"/>
            <a:ext cx="4015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Issue in </a:t>
            </a:r>
            <a:r>
              <a:rPr lang="ja-JP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High excess reactivity</a:t>
            </a:r>
            <a:endParaRPr lang="en-US" altLang="ja-JP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-170211" y="2100558"/>
            <a:ext cx="50410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separated Pu stored for a long term</a:t>
            </a:r>
            <a:r>
              <a:rPr lang="en-US" altLang="ja-JP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lang="en-US" altLang="ja-JP" sz="1700" b="1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241</a:t>
            </a:r>
            <a:r>
              <a:rPr lang="en-US" altLang="ja-JP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decrease </a:t>
            </a:r>
            <a:r>
              <a:rPr lang="en-US" altLang="ja-JP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excess </a:t>
            </a:r>
            <a:r>
              <a:rPr lang="en-US" altLang="ja-JP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reactivity</a:t>
            </a:r>
            <a:endParaRPr lang="en-US" altLang="ja-JP" sz="17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225860" y="1752637"/>
            <a:ext cx="2164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Countermeasure </a:t>
            </a:r>
            <a:endParaRPr lang="en-US" altLang="ja-JP" sz="20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下矢印 122"/>
          <p:cNvSpPr/>
          <p:nvPr/>
        </p:nvSpPr>
        <p:spPr>
          <a:xfrm>
            <a:off x="1615869" y="1524578"/>
            <a:ext cx="989993" cy="2031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4602699" y="1019845"/>
            <a:ext cx="3685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ssue</a:t>
            </a:r>
            <a:r>
              <a:rPr lang="ja-JP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ja-JP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worse void </a:t>
            </a:r>
            <a:r>
              <a:rPr lang="en-US" altLang="ja-JP" sz="2000" dirty="0" err="1">
                <a:latin typeface="Arial" panose="020B0604020202020204" pitchFamily="34" charset="0"/>
                <a:cs typeface="Arial" panose="020B0604020202020204" pitchFamily="34" charset="0"/>
              </a:rPr>
              <a:t>coeff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4714459" y="2056274"/>
            <a:ext cx="277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Axial SS shield is replaced to Gas plenum </a:t>
            </a:r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  <a:r>
              <a:rPr lang="en-US" altLang="ja-JP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neutron leakage</a:t>
            </a:r>
            <a:endParaRPr lang="ja-JP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4748875" y="1762263"/>
            <a:ext cx="2164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u="sng" dirty="0">
                <a:latin typeface="Arial" panose="020B0604020202020204" pitchFamily="34" charset="0"/>
                <a:cs typeface="Arial" panose="020B0604020202020204" pitchFamily="34" charset="0"/>
              </a:rPr>
              <a:t>Countermeasure </a:t>
            </a:r>
            <a:endParaRPr lang="en-US" altLang="ja-JP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030345" y="3810603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About 26%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下矢印 137"/>
          <p:cNvSpPr/>
          <p:nvPr/>
        </p:nvSpPr>
        <p:spPr>
          <a:xfrm>
            <a:off x="5700002" y="1493953"/>
            <a:ext cx="989993" cy="20315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123288" y="2917988"/>
            <a:ext cx="397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effect of change fuel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表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674678"/>
                  </p:ext>
                </p:extLst>
              </p:nvPr>
            </p:nvGraphicFramePr>
            <p:xfrm>
              <a:off x="151256" y="3231896"/>
              <a:ext cx="4398065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76371"/>
                    <a:gridCol w="1076325"/>
                    <a:gridCol w="1123950"/>
                    <a:gridCol w="1021419"/>
                  </a:tblGrid>
                  <a:tr h="6325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b="1" baseline="30000" dirty="0" smtClean="0"/>
                            <a:t>241</a:t>
                          </a:r>
                          <a:r>
                            <a:rPr kumimoji="1" lang="en-US" altLang="ja-JP" sz="1200" b="1" baseline="0" dirty="0" smtClean="0"/>
                            <a:t>Pu/</a:t>
                          </a:r>
                          <a:r>
                            <a:rPr kumimoji="1" lang="en-US" altLang="ja-JP" sz="1200" b="1" baseline="30000" dirty="0" smtClean="0"/>
                            <a:t>241</a:t>
                          </a:r>
                          <a:r>
                            <a:rPr kumimoji="1" lang="en-US" altLang="ja-JP" sz="1200" b="1" baseline="0" dirty="0" smtClean="0"/>
                            <a:t>Am</a:t>
                          </a:r>
                        </a:p>
                        <a:p>
                          <a:pPr algn="ctr"/>
                          <a:r>
                            <a:rPr kumimoji="1" lang="en-US" altLang="ja-JP" sz="1200" b="1" baseline="0" dirty="0" smtClean="0"/>
                            <a:t>[wt.%]</a:t>
                          </a:r>
                          <a:endParaRPr kumimoji="1" lang="ja-JP" altLang="en-US" sz="1200" b="1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b="1" dirty="0" smtClean="0"/>
                            <a:t>Initial</a:t>
                          </a:r>
                          <a:r>
                            <a:rPr kumimoji="1" lang="en-US" altLang="ja-JP" sz="1200" b="1" baseline="0" dirty="0" smtClean="0"/>
                            <a:t> excess reactivity </a:t>
                          </a:r>
                          <a:r>
                            <a:rPr kumimoji="1" lang="en-US" altLang="ja-JP" sz="1100" b="1" dirty="0" err="1" smtClean="0"/>
                            <a:t>k</a:t>
                          </a:r>
                          <a:r>
                            <a:rPr kumimoji="1" lang="en-US" altLang="ja-JP" sz="1100" b="1" baseline="-25000" dirty="0" err="1" smtClean="0"/>
                            <a:t>eff</a:t>
                          </a:r>
                          <a:endParaRPr kumimoji="1" lang="ja-JP" altLang="en-US" sz="1100" b="1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b="1" dirty="0" smtClean="0"/>
                            <a:t>Void coeff.</a:t>
                          </a:r>
                          <a:r>
                            <a:rPr kumimoji="1" lang="en-US" altLang="ja-JP" sz="1200" b="1" baseline="30000" dirty="0" smtClean="0"/>
                            <a:t>*</a:t>
                          </a:r>
                          <a:endParaRPr kumimoji="1" lang="en-US" altLang="ja-JP" sz="1200" b="1" dirty="0" smtClean="0"/>
                        </a:p>
                        <a:p>
                          <a:pPr algn="ctr"/>
                          <a:r>
                            <a:rPr kumimoji="1" lang="ja-JP" altLang="en-US" sz="1200" b="1" dirty="0" smtClean="0"/>
                            <a:t>（</a:t>
                          </a:r>
                          <a:r>
                            <a:rPr kumimoji="1" lang="en-US" altLang="ja-JP" sz="1200" b="1" dirty="0" smtClean="0"/>
                            <a:t>BOC</a:t>
                          </a:r>
                          <a:r>
                            <a:rPr kumimoji="1" lang="ja-JP" altLang="en-US" sz="1200" b="1" dirty="0" smtClean="0"/>
                            <a:t>）</a:t>
                          </a:r>
                          <a:r>
                            <a:rPr kumimoji="1" lang="ja-JP" altLang="en-US" sz="1200" b="1" baseline="0" dirty="0" smtClean="0"/>
                            <a:t> </a:t>
                          </a:r>
                          <a:r>
                            <a:rPr kumimoji="1" lang="en-US" altLang="ja-JP" sz="1100" b="1" baseline="0" dirty="0" smtClean="0"/>
                            <a:t>[(k’-k)/%void]</a:t>
                          </a:r>
                          <a:endParaRPr kumimoji="1" lang="ja-JP" altLang="en-US" sz="11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492990">
                    <a:tc>
                      <a:txBody>
                        <a:bodyPr/>
                        <a:lstStyle/>
                        <a:p>
                          <a:r>
                            <a:rPr lang="en-US" altLang="ja-JP" sz="11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MOX fuel after 5 years from reprocessing </a:t>
                          </a:r>
                          <a:endParaRPr lang="en-US" altLang="ja-JP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11.5/0.0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1.04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smtClean="0">
                                    <a:latin typeface="Cambria Math" panose="02040503050406030204" pitchFamily="18" charset="0"/>
                                  </a:rPr>
                                  <m:t>1.94×</m:t>
                                </m:r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140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92990">
                    <a:tc>
                      <a:txBody>
                        <a:bodyPr/>
                        <a:lstStyle/>
                        <a:p>
                          <a:r>
                            <a:rPr lang="en-US" altLang="ja-JP" sz="11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MOX fuel after 50 years from reprocessing </a:t>
                          </a:r>
                          <a:endParaRPr lang="en-US" altLang="ja-JP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1.0/11.0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1.02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smtClean="0">
                                    <a:latin typeface="Cambria Math" panose="02040503050406030204" pitchFamily="18" charset="0"/>
                                  </a:rPr>
                                  <m:t>2.51</m:t>
                                </m:r>
                                <m:r>
                                  <a:rPr lang="en-US" altLang="ja-JP" sz="14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ja-JP" sz="1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140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表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5825527"/>
                  </p:ext>
                </p:extLst>
              </p:nvPr>
            </p:nvGraphicFramePr>
            <p:xfrm>
              <a:off x="151256" y="3231896"/>
              <a:ext cx="4398065" cy="1821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76371"/>
                    <a:gridCol w="1076325"/>
                    <a:gridCol w="1123950"/>
                    <a:gridCol w="1021419"/>
                  </a:tblGrid>
                  <a:tr h="6325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b="1" baseline="30000" dirty="0" smtClean="0"/>
                            <a:t>241</a:t>
                          </a:r>
                          <a:r>
                            <a:rPr kumimoji="1" lang="en-US" altLang="ja-JP" sz="1200" b="1" baseline="0" dirty="0" smtClean="0"/>
                            <a:t>Pu/</a:t>
                          </a:r>
                          <a:r>
                            <a:rPr kumimoji="1" lang="en-US" altLang="ja-JP" sz="1200" b="1" baseline="30000" dirty="0" smtClean="0"/>
                            <a:t>241</a:t>
                          </a:r>
                          <a:r>
                            <a:rPr kumimoji="1" lang="en-US" altLang="ja-JP" sz="1200" b="1" baseline="0" dirty="0" smtClean="0"/>
                            <a:t>Am</a:t>
                          </a:r>
                        </a:p>
                        <a:p>
                          <a:pPr algn="ctr"/>
                          <a:r>
                            <a:rPr kumimoji="1" lang="en-US" altLang="ja-JP" sz="1200" b="1" baseline="0" dirty="0" smtClean="0"/>
                            <a:t>[wt.%]</a:t>
                          </a:r>
                          <a:endParaRPr kumimoji="1" lang="ja-JP" altLang="en-US" sz="1200" b="1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b="1" dirty="0" smtClean="0"/>
                            <a:t>Initial</a:t>
                          </a:r>
                          <a:r>
                            <a:rPr kumimoji="1" lang="en-US" altLang="ja-JP" sz="1200" b="1" baseline="0" dirty="0" smtClean="0"/>
                            <a:t> excess reactivity </a:t>
                          </a:r>
                          <a:r>
                            <a:rPr kumimoji="1" lang="en-US" altLang="ja-JP" sz="1100" b="1" dirty="0" err="1" smtClean="0"/>
                            <a:t>k</a:t>
                          </a:r>
                          <a:r>
                            <a:rPr kumimoji="1" lang="en-US" altLang="ja-JP" sz="1100" b="1" baseline="-25000" dirty="0" err="1" smtClean="0"/>
                            <a:t>eff</a:t>
                          </a:r>
                          <a:endParaRPr kumimoji="1" lang="ja-JP" altLang="en-US" sz="1100" b="1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b="1" dirty="0" smtClean="0"/>
                            <a:t>Void coeff.</a:t>
                          </a:r>
                          <a:r>
                            <a:rPr kumimoji="1" lang="en-US" altLang="ja-JP" sz="1200" b="1" baseline="30000" dirty="0" smtClean="0"/>
                            <a:t>*</a:t>
                          </a:r>
                          <a:endParaRPr kumimoji="1" lang="en-US" altLang="ja-JP" sz="1200" b="1" dirty="0" smtClean="0"/>
                        </a:p>
                        <a:p>
                          <a:pPr algn="ctr"/>
                          <a:r>
                            <a:rPr kumimoji="1" lang="ja-JP" altLang="en-US" sz="1200" b="1" dirty="0" smtClean="0"/>
                            <a:t>（</a:t>
                          </a:r>
                          <a:r>
                            <a:rPr kumimoji="1" lang="en-US" altLang="ja-JP" sz="1200" b="1" dirty="0" smtClean="0"/>
                            <a:t>BOC</a:t>
                          </a:r>
                          <a:r>
                            <a:rPr kumimoji="1" lang="ja-JP" altLang="en-US" sz="1200" b="1" dirty="0" smtClean="0"/>
                            <a:t>）</a:t>
                          </a:r>
                          <a:r>
                            <a:rPr kumimoji="1" lang="ja-JP" altLang="en-US" sz="1200" b="1" baseline="0" dirty="0" smtClean="0"/>
                            <a:t> </a:t>
                          </a:r>
                          <a:r>
                            <a:rPr kumimoji="1" lang="en-US" altLang="ja-JP" sz="1100" b="1" baseline="0" dirty="0" smtClean="0"/>
                            <a:t>[(k’-k)/%void]</a:t>
                          </a:r>
                          <a:endParaRPr kumimoji="1" lang="ja-JP" altLang="en-US" sz="11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altLang="ja-JP" sz="11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MOX fuel after 5 years from reprocessing </a:t>
                          </a:r>
                          <a:endParaRPr lang="en-US" altLang="ja-JP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11.5/0.0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1.04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7"/>
                          <a:stretch>
                            <a:fillRect l="-332335" t="-107216" r="-599" b="-107216"/>
                          </a:stretch>
                        </a:blipFill>
                      </a:tcPr>
                    </a:tc>
                  </a:tr>
                  <a:tr h="594360">
                    <a:tc>
                      <a:txBody>
                        <a:bodyPr/>
                        <a:lstStyle/>
                        <a:p>
                          <a:r>
                            <a:rPr lang="en-US" altLang="ja-JP" sz="11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MOX fuel after 50 years from reprocessing </a:t>
                          </a:r>
                          <a:endParaRPr lang="en-US" altLang="ja-JP" sz="11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1.0/11.0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 smtClean="0"/>
                            <a:t>1.02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7"/>
                          <a:stretch>
                            <a:fillRect l="-332335" t="-205102" r="-599" b="-61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710102" y="1353273"/>
            <a:ext cx="1321757" cy="2094660"/>
            <a:chOff x="7662325" y="1131838"/>
            <a:chExt cx="1321757" cy="2094660"/>
          </a:xfrm>
        </p:grpSpPr>
        <p:sp>
          <p:nvSpPr>
            <p:cNvPr id="18" name="四角形吹き出し 17"/>
            <p:cNvSpPr/>
            <p:nvPr/>
          </p:nvSpPr>
          <p:spPr>
            <a:xfrm>
              <a:off x="7662325" y="1131838"/>
              <a:ext cx="1321757" cy="2072669"/>
            </a:xfrm>
            <a:prstGeom prst="wedgeRectCallout">
              <a:avLst>
                <a:gd name="adj1" fmla="val -83264"/>
                <a:gd name="adj2" fmla="val 2201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下矢印 129"/>
            <p:cNvSpPr/>
            <p:nvPr/>
          </p:nvSpPr>
          <p:spPr>
            <a:xfrm>
              <a:off x="7814809" y="2111682"/>
              <a:ext cx="989993" cy="11151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06" b="5912"/>
            <a:stretch/>
          </p:blipFill>
          <p:spPr bwMode="auto">
            <a:xfrm>
              <a:off x="7785816" y="1155654"/>
              <a:ext cx="1140273" cy="1016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6468" y="2243253"/>
              <a:ext cx="1101046" cy="98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円/楕円 18"/>
            <p:cNvSpPr/>
            <p:nvPr/>
          </p:nvSpPr>
          <p:spPr>
            <a:xfrm>
              <a:off x="7696490" y="2242261"/>
              <a:ext cx="1035950" cy="1927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7709939" y="2974899"/>
              <a:ext cx="1035950" cy="1927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7792775" y="2231071"/>
              <a:ext cx="8826" cy="93657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正方形/長方形 79"/>
          <p:cNvSpPr/>
          <p:nvPr/>
        </p:nvSpPr>
        <p:spPr>
          <a:xfrm>
            <a:off x="1709730" y="5168636"/>
            <a:ext cx="1553630" cy="33855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2.2% decrease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443381" y="5162960"/>
            <a:ext cx="1141659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30%worse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下矢印 1"/>
          <p:cNvSpPr/>
          <p:nvPr/>
        </p:nvSpPr>
        <p:spPr>
          <a:xfrm>
            <a:off x="2654773" y="4992554"/>
            <a:ext cx="283178" cy="1897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3685217" y="4996688"/>
            <a:ext cx="283178" cy="1897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7292427" y="4661769"/>
            <a:ext cx="1111301" cy="416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144765" y="4599454"/>
            <a:ext cx="1048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Base core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237442" y="4789530"/>
            <a:ext cx="1635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ja-JP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Base core with using Gas plenum 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-37138" y="-38469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 FR core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design for rapid reduction of separated Pu 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24125"/>
              </p:ext>
            </p:extLst>
          </p:nvPr>
        </p:nvGraphicFramePr>
        <p:xfrm>
          <a:off x="2441128" y="1784968"/>
          <a:ext cx="3978027" cy="2693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009"/>
                <a:gridCol w="1326009"/>
                <a:gridCol w="1326009"/>
              </a:tblGrid>
              <a:tr h="89769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9769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9769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2294295" y="1407576"/>
            <a:ext cx="136815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solidFill>
                  <a:prstClr val="black"/>
                </a:solidFill>
              </a:rPr>
              <a:t>Security level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018364" y="4447882"/>
            <a:ext cx="1545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err="1" smtClean="0">
                <a:solidFill>
                  <a:prstClr val="black"/>
                </a:solidFill>
              </a:rPr>
              <a:t>Unirradiated</a:t>
            </a:r>
            <a:r>
              <a:rPr lang="en-US" altLang="ja-JP" sz="1400" dirty="0" smtClean="0">
                <a:solidFill>
                  <a:prstClr val="black"/>
                </a:solidFill>
              </a:rPr>
              <a:t> direct use material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726412" y="4447882"/>
            <a:ext cx="1368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solidFill>
                  <a:prstClr val="black"/>
                </a:solidFill>
              </a:rPr>
              <a:t>Irradiated direct use material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519632" y="4447882"/>
            <a:ext cx="1194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solidFill>
                  <a:prstClr val="black"/>
                </a:solidFill>
              </a:rPr>
              <a:t>Indirect use material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 rot="16200000">
            <a:off x="1665599" y="2091493"/>
            <a:ext cx="12494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C</a:t>
            </a:r>
            <a:r>
              <a:rPr lang="en-US" altLang="ja-JP" sz="1200" dirty="0" smtClean="0">
                <a:solidFill>
                  <a:prstClr val="black"/>
                </a:solidFill>
              </a:rPr>
              <a:t>ategory  </a:t>
            </a:r>
            <a:r>
              <a:rPr lang="en-US" altLang="ja-JP" sz="1200" dirty="0">
                <a:solidFill>
                  <a:prstClr val="black"/>
                </a:solidFill>
              </a:rPr>
              <a:t>I 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 rot="16200000">
            <a:off x="1683804" y="3004998"/>
            <a:ext cx="1249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>
                <a:solidFill>
                  <a:prstClr val="black"/>
                </a:solidFill>
              </a:rPr>
              <a:t>C</a:t>
            </a:r>
            <a:r>
              <a:rPr lang="en-US" altLang="ja-JP" sz="1200" dirty="0" smtClean="0">
                <a:solidFill>
                  <a:prstClr val="black"/>
                </a:solidFill>
              </a:rPr>
              <a:t>ategory</a:t>
            </a:r>
            <a:r>
              <a:rPr lang="en-US" altLang="ja-JP" sz="1200" dirty="0">
                <a:solidFill>
                  <a:prstClr val="black"/>
                </a:solidFill>
              </a:rPr>
              <a:t>  II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 rot="16200000">
            <a:off x="1745760" y="3875933"/>
            <a:ext cx="1111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prstClr val="black"/>
                </a:solidFill>
              </a:rPr>
              <a:t>Category III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298162" y="3943324"/>
            <a:ext cx="1175657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solidFill>
                  <a:prstClr val="black"/>
                </a:solidFill>
              </a:rPr>
              <a:t>Frequency of  inspection</a:t>
            </a:r>
            <a:endParaRPr lang="ja-JP" altLang="en-US" sz="1400" dirty="0">
              <a:solidFill>
                <a:prstClr val="black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436192" y="4478065"/>
            <a:ext cx="4483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2436192" y="1514475"/>
            <a:ext cx="0" cy="29778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337131" y="4984594"/>
            <a:ext cx="438293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C</a:t>
            </a:r>
            <a:r>
              <a:rPr lang="en-US" altLang="ja-JP" sz="1600" dirty="0" smtClean="0">
                <a:solidFill>
                  <a:prstClr val="black"/>
                </a:solidFill>
              </a:rPr>
              <a:t>ategorization of nuclear material in Safeguards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 rot="16200000">
            <a:off x="460358" y="2987029"/>
            <a:ext cx="268532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600" dirty="0">
                <a:solidFill>
                  <a:prstClr val="black"/>
                </a:solidFill>
              </a:rPr>
              <a:t>C</a:t>
            </a:r>
            <a:r>
              <a:rPr lang="en-US" altLang="ja-JP" sz="1600" dirty="0" smtClean="0">
                <a:solidFill>
                  <a:prstClr val="black"/>
                </a:solidFill>
              </a:rPr>
              <a:t>ategorization of nuclear material in physical protection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5" name="下矢印 14"/>
          <p:cNvSpPr/>
          <p:nvPr/>
        </p:nvSpPr>
        <p:spPr>
          <a:xfrm rot="2796298">
            <a:off x="5023590" y="2301752"/>
            <a:ext cx="417484" cy="874603"/>
          </a:xfrm>
          <a:prstGeom prst="downArrow">
            <a:avLst>
              <a:gd name="adj1" fmla="val 50000"/>
              <a:gd name="adj2" fmla="val 26879"/>
            </a:avLst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5084285" y="2262269"/>
            <a:ext cx="1331400" cy="4257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3736107" y="3019048"/>
            <a:ext cx="1455442" cy="4460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94564" y="1832929"/>
            <a:ext cx="1299093" cy="39706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169797" y="2279424"/>
            <a:ext cx="1329708" cy="42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ja-JP" sz="1200" dirty="0">
                <a:solidFill>
                  <a:prstClr val="black"/>
                </a:solidFill>
              </a:rPr>
              <a:t>Fresh MOX fuel of FR and LWR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698818" y="3057964"/>
            <a:ext cx="1495441" cy="42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ja-JP" sz="1200" dirty="0">
                <a:solidFill>
                  <a:prstClr val="black"/>
                </a:solidFill>
              </a:rPr>
              <a:t>Irradiated MOX fuel of FR and LWR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024109" y="1822403"/>
            <a:ext cx="1724563" cy="42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ja-JP" sz="1200" dirty="0" smtClean="0">
                <a:solidFill>
                  <a:prstClr val="black"/>
                </a:solidFill>
              </a:rPr>
              <a:t>Fresh MOX powder stored on the ground </a:t>
            </a:r>
            <a:endParaRPr lang="ja-JP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Objectives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14486" y="1284070"/>
            <a:ext cx="90311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ja-JP" sz="2400" dirty="0"/>
              <a:t>The fundamental characteristics of FRs for </a:t>
            </a:r>
            <a:r>
              <a:rPr lang="en-US" altLang="ja-JP" sz="2400" dirty="0" smtClean="0"/>
              <a:t>two Pu </a:t>
            </a:r>
            <a:r>
              <a:rPr lang="en-US" altLang="ja-JP" sz="2400" dirty="0"/>
              <a:t>management </a:t>
            </a:r>
            <a:r>
              <a:rPr lang="en-US" altLang="ja-JP" sz="2400" dirty="0" smtClean="0"/>
              <a:t>options are evaluated. </a:t>
            </a:r>
            <a:endParaRPr lang="en-US" altLang="ja-JP" sz="2400" dirty="0"/>
          </a:p>
          <a:p>
            <a:pPr marL="914400" lvl="1" indent="-457200">
              <a:spcAft>
                <a:spcPts val="1200"/>
              </a:spcAft>
              <a:buAutoNum type="arabicParenBoth"/>
            </a:pPr>
            <a:r>
              <a:rPr lang="en-US" altLang="ja-JP" sz="2000" dirty="0"/>
              <a:t>R</a:t>
            </a:r>
            <a:r>
              <a:rPr lang="en-US" altLang="ja-JP" sz="2000" dirty="0" smtClean="0"/>
              <a:t>apid </a:t>
            </a:r>
            <a:r>
              <a:rPr lang="en-US" altLang="ja-JP" sz="2000" dirty="0"/>
              <a:t>conversion of separated Pu to </a:t>
            </a:r>
            <a:r>
              <a:rPr lang="en-US" altLang="ja-JP" sz="2000" dirty="0" smtClean="0"/>
              <a:t>an irradiated form </a:t>
            </a:r>
          </a:p>
          <a:p>
            <a:pPr marL="914400" lvl="1" indent="-457200">
              <a:spcAft>
                <a:spcPts val="1200"/>
              </a:spcAft>
              <a:buAutoNum type="arabicParenBoth"/>
              <a:tabLst>
                <a:tab pos="5294313" algn="l"/>
              </a:tabLst>
            </a:pPr>
            <a:r>
              <a:rPr lang="en-US" altLang="ja-JP" sz="2000" dirty="0" smtClean="0"/>
              <a:t>Pu reduction by nuclear transmutation</a:t>
            </a:r>
          </a:p>
          <a:p>
            <a:pPr marL="914400" lvl="1" indent="-457200">
              <a:spcAft>
                <a:spcPts val="1200"/>
              </a:spcAft>
              <a:buAutoNum type="arabicParenBoth"/>
              <a:tabLst>
                <a:tab pos="5294313" algn="l"/>
              </a:tabLst>
            </a:pPr>
            <a:endParaRPr lang="en-US" altLang="ja-JP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ja-JP" sz="2400" dirty="0" smtClean="0"/>
              <a:t>An </a:t>
            </a:r>
            <a:r>
              <a:rPr lang="en-US" altLang="ja-JP" sz="2400" dirty="0"/>
              <a:t>innovative FR core design </a:t>
            </a:r>
            <a:r>
              <a:rPr lang="en-US" altLang="ja-JP" sz="2400" dirty="0" smtClean="0"/>
              <a:t>is proposed </a:t>
            </a:r>
            <a:r>
              <a:rPr lang="en-US" altLang="ja-JP" sz="2400" dirty="0"/>
              <a:t>enabling rapid reduction of separated </a:t>
            </a:r>
            <a:r>
              <a:rPr lang="en-US" altLang="ja-JP" sz="2400" dirty="0" smtClean="0"/>
              <a:t>Pu, </a:t>
            </a:r>
            <a:r>
              <a:rPr lang="en-US" altLang="ja-JP" sz="2400" dirty="0"/>
              <a:t>as well as presenting equivalent operation and safety performance of a typical </a:t>
            </a:r>
            <a:r>
              <a:rPr lang="en-US" altLang="ja-JP" sz="2400" dirty="0" smtClean="0"/>
              <a:t>FR.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p"/>
            </a:pPr>
            <a:endParaRPr lang="en-US" altLang="ja-JP" sz="24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ja-JP" sz="2400" dirty="0"/>
              <a:t>Impact of the innovative FR </a:t>
            </a:r>
            <a:r>
              <a:rPr lang="en-US" altLang="ja-JP" sz="2400" dirty="0" smtClean="0"/>
              <a:t>core design  </a:t>
            </a:r>
            <a:r>
              <a:rPr lang="en-US" altLang="ja-JP" sz="2400" dirty="0"/>
              <a:t>is evaluated on mass balance and non-proliferation </a:t>
            </a:r>
            <a:r>
              <a:rPr lang="en-US" altLang="ja-JP" sz="2400" dirty="0" smtClean="0"/>
              <a:t>features.</a:t>
            </a:r>
            <a:endParaRPr lang="en-US" altLang="ja-JP" sz="24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1181100" y="2527300"/>
            <a:ext cx="62579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181100" y="2984500"/>
            <a:ext cx="4391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 rot="5400000">
            <a:off x="1206089" y="3208747"/>
            <a:ext cx="971272" cy="547327"/>
          </a:xfrm>
          <a:prstGeom prst="right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5400000">
            <a:off x="1770425" y="2965930"/>
            <a:ext cx="1456910" cy="547327"/>
          </a:xfrm>
          <a:prstGeom prst="right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657225" y="4298950"/>
            <a:ext cx="3495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7677150" y="3939474"/>
            <a:ext cx="5619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8511"/>
            <a:ext cx="9204926" cy="1161922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Calculation condition for </a:t>
            </a:r>
            <a:r>
              <a:rPr lang="en-US" altLang="ja-JP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FR (REF)</a:t>
            </a:r>
            <a:endParaRPr kumimoji="1" lang="ja-JP" altLang="en-US" sz="36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408373" y="1194976"/>
            <a:ext cx="2658604" cy="2928291"/>
            <a:chOff x="5915033" y="929739"/>
            <a:chExt cx="3033765" cy="2706471"/>
          </a:xfrm>
        </p:grpSpPr>
        <p:sp>
          <p:nvSpPr>
            <p:cNvPr id="5" name="四角形吹き出し 4"/>
            <p:cNvSpPr/>
            <p:nvPr/>
          </p:nvSpPr>
          <p:spPr>
            <a:xfrm>
              <a:off x="5915033" y="929739"/>
              <a:ext cx="3033765" cy="2706471"/>
            </a:xfrm>
            <a:prstGeom prst="wedgeRectCallout">
              <a:avLst>
                <a:gd name="adj1" fmla="val -56598"/>
                <a:gd name="adj2" fmla="val 1745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/>
            <a:srcRect l="3109" r="2098" b="5251"/>
            <a:stretch/>
          </p:blipFill>
          <p:spPr>
            <a:xfrm>
              <a:off x="5915033" y="1044620"/>
              <a:ext cx="2987119" cy="2460477"/>
            </a:xfrm>
            <a:prstGeom prst="rect">
              <a:avLst/>
            </a:prstGeom>
          </p:spPr>
        </p:pic>
      </p:grp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/>
          <a:srcRect t="14447"/>
          <a:stretch/>
        </p:blipFill>
        <p:spPr>
          <a:xfrm>
            <a:off x="3387337" y="5417063"/>
            <a:ext cx="2034671" cy="1302380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 rot="16200000">
            <a:off x="4961803" y="5544766"/>
            <a:ext cx="411648" cy="979894"/>
          </a:xfrm>
          <a:prstGeom prst="downArrow">
            <a:avLst>
              <a:gd name="adj1" fmla="val 38575"/>
              <a:gd name="adj2" fmla="val 6209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eaVert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604" y="1034362"/>
            <a:ext cx="6189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Core model</a:t>
            </a:r>
          </a:p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Japan sodium-cooled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ast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eactor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(JSFR) </a:t>
            </a:r>
          </a:p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internal conversion 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ja-JP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ja-JP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 method</a:t>
            </a:r>
          </a:p>
          <a:p>
            <a:r>
              <a:rPr kumimoji="1"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Calculation tool</a:t>
            </a:r>
            <a:r>
              <a:rPr kumimoji="1" lang="ja-JP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SLAROM-UF, JOINT-FR, CITATION</a:t>
            </a:r>
          </a:p>
          <a:p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Cross section library</a:t>
            </a:r>
            <a:r>
              <a:rPr lang="ja-JP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UFLIB-J4.0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Simplification: Simulating 4 batch burn-up by 1 </a:t>
            </a:r>
            <a:r>
              <a:rPr lang="en-US" altLang="ja-JP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en-US" altLang="ja-JP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253286" y="3599192"/>
            <a:ext cx="1828867" cy="2228741"/>
            <a:chOff x="5703222" y="896812"/>
            <a:chExt cx="1749896" cy="2014538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1" t="4242" b="33739"/>
            <a:stretch>
              <a:fillRect/>
            </a:stretch>
          </p:blipFill>
          <p:spPr bwMode="auto">
            <a:xfrm>
              <a:off x="5703222" y="896812"/>
              <a:ext cx="1749896" cy="1607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</p:pic>
        <p:grpSp>
          <p:nvGrpSpPr>
            <p:cNvPr id="12" name="グループ化 11"/>
            <p:cNvGrpSpPr/>
            <p:nvPr/>
          </p:nvGrpSpPr>
          <p:grpSpPr>
            <a:xfrm>
              <a:off x="5837610" y="1661830"/>
              <a:ext cx="1490882" cy="1249520"/>
              <a:chOff x="6600604" y="1450818"/>
              <a:chExt cx="1490882" cy="1249520"/>
            </a:xfrm>
          </p:grpSpPr>
          <p:cxnSp>
            <p:nvCxnSpPr>
              <p:cNvPr id="14" name="直線コネクタ 13"/>
              <p:cNvCxnSpPr/>
              <p:nvPr/>
            </p:nvCxnSpPr>
            <p:spPr>
              <a:xfrm>
                <a:off x="8091486" y="1450819"/>
                <a:ext cx="0" cy="107632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7886773" y="2314497"/>
                <a:ext cx="1290" cy="204866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 flipH="1">
                <a:off x="6649476" y="1450818"/>
                <a:ext cx="1131" cy="77951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6807263" y="2322278"/>
                <a:ext cx="1290" cy="204866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6600604" y="1450819"/>
                <a:ext cx="0" cy="107632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 flipH="1">
                <a:off x="6873467" y="1450819"/>
                <a:ext cx="1131" cy="77951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 flipH="1">
                <a:off x="8038371" y="1450818"/>
                <a:ext cx="1131" cy="77951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 flipH="1">
                <a:off x="7821105" y="1450818"/>
                <a:ext cx="1131" cy="77951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/>
              <p:cNvCxnSpPr/>
              <p:nvPr/>
            </p:nvCxnSpPr>
            <p:spPr>
              <a:xfrm>
                <a:off x="7021502" y="2326933"/>
                <a:ext cx="3186" cy="37340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/>
              <p:nvPr/>
            </p:nvCxnSpPr>
            <p:spPr>
              <a:xfrm>
                <a:off x="7658530" y="2322278"/>
                <a:ext cx="3186" cy="37340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 flipH="1">
                <a:off x="7886772" y="2230335"/>
                <a:ext cx="153538" cy="91943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/>
              <p:nvPr/>
            </p:nvCxnSpPr>
            <p:spPr>
              <a:xfrm flipH="1">
                <a:off x="7667567" y="2222554"/>
                <a:ext cx="153538" cy="91943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>
              <a:xfrm flipH="1" flipV="1">
                <a:off x="6863950" y="2231657"/>
                <a:ext cx="164913" cy="8929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>
              <a:xfrm flipH="1" flipV="1">
                <a:off x="6649035" y="2231657"/>
                <a:ext cx="164913" cy="89297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テキスト ボックス 12"/>
            <p:cNvSpPr txBox="1"/>
            <p:nvPr/>
          </p:nvSpPr>
          <p:spPr>
            <a:xfrm>
              <a:off x="6521669" y="2406723"/>
              <a:ext cx="280989" cy="278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kumimoji="1" lang="ja-JP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48098" y="3258872"/>
            <a:ext cx="3407983" cy="45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kumimoji="0" lang="en-US" altLang="ja-JP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</a:t>
            </a:r>
            <a:r>
              <a:rPr kumimoji="0" lang="en-US" altLang="ja-JP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(REF)</a:t>
            </a:r>
            <a:r>
              <a:rPr kumimoji="0" lang="en-US" altLang="ja-JP" b="0" i="0" u="none" strike="noStrike" cap="none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ja-JP" altLang="ja-JP" sz="1200" b="0" i="0" u="none" strike="noStrike" cap="none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74993" y="332660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Core model</a:t>
            </a:r>
            <a:r>
              <a:rPr kumimoji="0" lang="en-US" altLang="ja-JP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1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521" y="6630600"/>
            <a:ext cx="8723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ja-JP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 M. </a:t>
            </a:r>
            <a:r>
              <a:rPr lang="en-US" altLang="ja-JP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Naganuma</a:t>
            </a:r>
            <a:r>
              <a:rPr lang="en-US" altLang="ja-JP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n-US" altLang="ja-JP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JNC-TN9400 2005-051 (2005) 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2591341" y="6644324"/>
            <a:ext cx="4572000" cy="2080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4000"/>
              </a:lnSpc>
              <a:spcAft>
                <a:spcPts val="600"/>
              </a:spcAft>
            </a:pPr>
            <a:r>
              <a:rPr lang="en-US" altLang="ja-JP" sz="800" kern="14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ja-JP" sz="800" kern="14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800" kern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H.W</a:t>
            </a:r>
            <a:r>
              <a:rPr lang="en-US" altLang="ja-JP" sz="800" kern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Graves, NUCLEAR FUEL MANAGEMENT</a:t>
            </a:r>
            <a:r>
              <a:rPr lang="en-US" altLang="ja-JP" sz="800" kern="1400" dirty="0">
                <a:solidFill>
                  <a:srgbClr val="000000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Arial" panose="020B0604020202020204" pitchFamily="34" charset="0"/>
              </a:rPr>
              <a:t>, </a:t>
            </a:r>
            <a:r>
              <a:rPr lang="en-US" altLang="ja-JP" sz="800" kern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altLang="ja-JP" sz="800" kern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1983</a:t>
            </a:r>
            <a:endParaRPr lang="en-US" altLang="ja-JP" sz="800" kern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6699320" y="4486718"/>
            <a:ext cx="2476122" cy="32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 TRU composition </a:t>
            </a: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4180299" y="5549696"/>
            <a:ext cx="771604" cy="97003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874129" y="5247838"/>
            <a:ext cx="692726" cy="4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REF</a:t>
            </a:r>
            <a:endParaRPr kumimoji="0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線矢印コネクタ 36"/>
          <p:cNvCxnSpPr>
            <a:stCxn id="39" idx="1"/>
          </p:cNvCxnSpPr>
          <p:nvPr/>
        </p:nvCxnSpPr>
        <p:spPr>
          <a:xfrm>
            <a:off x="3224930" y="5164265"/>
            <a:ext cx="883739" cy="81734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0" idx="1"/>
          </p:cNvCxnSpPr>
          <p:nvPr/>
        </p:nvCxnSpPr>
        <p:spPr>
          <a:xfrm flipV="1">
            <a:off x="3269581" y="6083749"/>
            <a:ext cx="260952" cy="16122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中かっこ 38"/>
          <p:cNvSpPr/>
          <p:nvPr/>
        </p:nvSpPr>
        <p:spPr>
          <a:xfrm>
            <a:off x="3074947" y="4611729"/>
            <a:ext cx="149983" cy="1080692"/>
          </a:xfrm>
          <a:prstGeom prst="rightBrace">
            <a:avLst>
              <a:gd name="adj1" fmla="val 65065"/>
              <a:gd name="adj2" fmla="val 51128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右中かっこ 39"/>
          <p:cNvSpPr/>
          <p:nvPr/>
        </p:nvSpPr>
        <p:spPr>
          <a:xfrm>
            <a:off x="3023907" y="5853450"/>
            <a:ext cx="245674" cy="765764"/>
          </a:xfrm>
          <a:prstGeom prst="rightBrace">
            <a:avLst>
              <a:gd name="adj1" fmla="val 26093"/>
              <a:gd name="adj2" fmla="val 5112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26" y="5548282"/>
            <a:ext cx="1183132" cy="107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図 42" descr="Microsoft Excel - TableExcel1805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" t="12592" r="28483" b="46981"/>
          <a:stretch/>
        </p:blipFill>
        <p:spPr>
          <a:xfrm>
            <a:off x="161784" y="3542426"/>
            <a:ext cx="2886220" cy="314990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81" y="4863746"/>
            <a:ext cx="19812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12594" y="1103034"/>
            <a:ext cx="9131406" cy="890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-26416" y="8511"/>
            <a:ext cx="9170416" cy="1161922"/>
          </a:xfrm>
        </p:spPr>
        <p:txBody>
          <a:bodyPr>
            <a:normAutofit/>
          </a:bodyPr>
          <a:lstStyle/>
          <a:p>
            <a:r>
              <a:rPr lang="en-US" altLang="ja-JP" sz="3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 design for two </a:t>
            </a:r>
            <a:r>
              <a:rPr lang="en-US" altLang="ja-JP" sz="3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Pu management options</a:t>
            </a:r>
            <a:endParaRPr kumimoji="1" lang="ja-JP" altLang="en-US" sz="3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2415" y="6938577"/>
            <a:ext cx="36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Constant of heating power in core </a:t>
            </a:r>
            <a:endParaRPr kumimoji="1"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-37138" y="-38469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</a:t>
            </a:r>
            <a:r>
              <a:rPr lang="en-US" altLang="ja-JP" dirty="0"/>
              <a:t>F</a:t>
            </a:r>
            <a:r>
              <a:rPr lang="en-US" altLang="ja-JP" dirty="0" smtClean="0"/>
              <a:t>undamental </a:t>
            </a:r>
            <a:r>
              <a:rPr lang="en-US" altLang="ja-JP" dirty="0"/>
              <a:t>characteristics of FRs for </a:t>
            </a:r>
            <a:r>
              <a:rPr lang="en-US" altLang="ja-JP" dirty="0" smtClean="0"/>
              <a:t>two </a:t>
            </a:r>
            <a:r>
              <a:rPr lang="en-US" altLang="ja-JP" dirty="0"/>
              <a:t>Pu management options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47753" y="4944318"/>
            <a:ext cx="2578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LE-MOX: Pu low-enriched MOX (5 wt.%)</a:t>
            </a:r>
          </a:p>
          <a:p>
            <a:r>
              <a:rPr lang="en-US" altLang="ja-JP" sz="1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HE-MOX</a:t>
            </a:r>
            <a:r>
              <a:rPr lang="en-US" altLang="ja-JP" sz="1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: </a:t>
            </a:r>
            <a:r>
              <a:rPr lang="en-US" altLang="ja-JP" sz="1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Pu </a:t>
            </a:r>
            <a:r>
              <a:rPr lang="en-US" altLang="ja-JP" sz="1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high-enriched </a:t>
            </a:r>
            <a:r>
              <a:rPr lang="en-US" altLang="ja-JP" sz="1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MOX (IC/OC=45.8/50.0 wt.%)</a:t>
            </a:r>
          </a:p>
          <a:p>
            <a:r>
              <a:rPr lang="en-US" altLang="ja-JP" sz="1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DU: Depleted Uranium   </a:t>
            </a:r>
          </a:p>
          <a:p>
            <a:r>
              <a:rPr lang="en-US" altLang="ja-JP" sz="1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SS: Stainless Steel </a:t>
            </a:r>
            <a:endParaRPr kumimoji="1" lang="ja-JP" altLang="en-US" sz="1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8619" y="2260914"/>
            <a:ext cx="142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Core model</a:t>
            </a:r>
            <a:endParaRPr kumimoji="1" lang="ja-JP" altLang="en-US" dirty="0"/>
          </a:p>
        </p:txBody>
      </p:sp>
      <p:sp>
        <p:nvSpPr>
          <p:cNvPr id="43" name="右矢印 42"/>
          <p:cNvSpPr/>
          <p:nvPr/>
        </p:nvSpPr>
        <p:spPr>
          <a:xfrm>
            <a:off x="1907550" y="3014676"/>
            <a:ext cx="800299" cy="615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 rotWithShape="1">
          <a:blip r:embed="rId3"/>
          <a:srcRect t="14447"/>
          <a:stretch/>
        </p:blipFill>
        <p:spPr>
          <a:xfrm>
            <a:off x="106623" y="2589570"/>
            <a:ext cx="2628265" cy="1682336"/>
          </a:xfrm>
          <a:prstGeom prst="rect">
            <a:avLst/>
          </a:prstGeom>
        </p:spPr>
      </p:pic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1117475" y="2776390"/>
            <a:ext cx="1004878" cy="1266179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2225973"/>
            <a:ext cx="4289751" cy="421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57" y="2356903"/>
            <a:ext cx="1939043" cy="19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テキスト ボックス 65"/>
          <p:cNvSpPr txBox="1"/>
          <p:nvPr/>
        </p:nvSpPr>
        <p:spPr>
          <a:xfrm>
            <a:off x="6768506" y="2035274"/>
            <a:ext cx="237549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 fuel in the blanket</a:t>
            </a:r>
            <a:endParaRPr kumimoji="1"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678186" y="6400970"/>
            <a:ext cx="2061745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HE-MOX in the core</a:t>
            </a:r>
            <a:endParaRPr kumimoji="1" lang="ja-JP" altLang="en-US" sz="16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486276" y="2056513"/>
            <a:ext cx="2234606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LE-MOX in the blanket</a:t>
            </a:r>
            <a:endParaRPr kumimoji="1" lang="ja-JP" altLang="en-US" sz="16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91463" y="1033463"/>
            <a:ext cx="405287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tabLst>
                <a:tab pos="0" algn="l"/>
              </a:tabLst>
            </a:pPr>
            <a:r>
              <a:rPr lang="en-US" altLang="ja-JP" dirty="0" smtClean="0"/>
              <a:t>Rapid </a:t>
            </a:r>
            <a:r>
              <a:rPr lang="en-US" altLang="ja-JP" dirty="0"/>
              <a:t>conversion of separated Pu to an irradiated </a:t>
            </a:r>
            <a:r>
              <a:rPr lang="en-US" altLang="ja-JP" dirty="0" smtClean="0"/>
              <a:t>form</a:t>
            </a:r>
          </a:p>
          <a:p>
            <a:pPr marL="0" lvl="1">
              <a:tabLst>
                <a:tab pos="0" algn="l"/>
              </a:tabLst>
            </a:pPr>
            <a:r>
              <a:rPr lang="en-US" altLang="ja-JP" dirty="0" smtClean="0"/>
              <a:t>Pu reduction by nuclear transmutation</a:t>
            </a:r>
          </a:p>
        </p:txBody>
      </p:sp>
      <p:pic>
        <p:nvPicPr>
          <p:cNvPr id="7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3" y="4912897"/>
            <a:ext cx="20097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910763" y="1075126"/>
            <a:ext cx="40398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tabLst>
                <a:tab pos="0" algn="l"/>
              </a:tabLst>
            </a:pPr>
            <a:r>
              <a:rPr lang="en-US" altLang="ja-JP" dirty="0"/>
              <a:t>High Pu loading </a:t>
            </a:r>
            <a:r>
              <a:rPr lang="en-US" altLang="ja-JP" dirty="0" smtClean="0"/>
              <a:t>amount</a:t>
            </a:r>
          </a:p>
          <a:p>
            <a:pPr marL="0" lvl="1">
              <a:tabLst>
                <a:tab pos="0" algn="l"/>
              </a:tabLst>
            </a:pPr>
            <a:endParaRPr lang="en-US" altLang="ja-JP" sz="1600" dirty="0" smtClean="0"/>
          </a:p>
          <a:p>
            <a:pPr marL="0" lvl="1">
              <a:tabLst>
                <a:tab pos="0" algn="l"/>
              </a:tabLst>
            </a:pPr>
            <a:r>
              <a:rPr lang="en-US" altLang="ja-JP" dirty="0"/>
              <a:t>High Pu reduction </a:t>
            </a:r>
            <a:r>
              <a:rPr lang="en-US" altLang="ja-JP" dirty="0" smtClean="0"/>
              <a:t>ratio</a:t>
            </a:r>
            <a:r>
              <a:rPr lang="en-US" altLang="ja-JP" dirty="0"/>
              <a:t>(</a:t>
            </a:r>
            <a:r>
              <a:rPr lang="el-GR" altLang="ja-JP" dirty="0"/>
              <a:t>Δ</a:t>
            </a:r>
            <a:r>
              <a:rPr lang="en-US" altLang="ja-JP" dirty="0" err="1"/>
              <a:t>M</a:t>
            </a:r>
            <a:r>
              <a:rPr lang="en-US" altLang="ja-JP" baseline="-25000" dirty="0" err="1"/>
              <a:t>Pu</a:t>
            </a:r>
            <a:r>
              <a:rPr lang="en-US" altLang="ja-JP" dirty="0"/>
              <a:t>/</a:t>
            </a:r>
            <a:r>
              <a:rPr lang="en-US" altLang="ja-JP" dirty="0" err="1"/>
              <a:t>M</a:t>
            </a:r>
            <a:r>
              <a:rPr lang="en-US" altLang="ja-JP" baseline="-25000" dirty="0" err="1"/>
              <a:t>Pu,BOC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74" name="右矢印 73"/>
          <p:cNvSpPr/>
          <p:nvPr/>
        </p:nvSpPr>
        <p:spPr>
          <a:xfrm>
            <a:off x="4227830" y="1078707"/>
            <a:ext cx="607278" cy="34051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右矢印 74"/>
          <p:cNvSpPr/>
          <p:nvPr/>
        </p:nvSpPr>
        <p:spPr>
          <a:xfrm>
            <a:off x="4227830" y="1652742"/>
            <a:ext cx="607278" cy="34051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-64827" y="4484186"/>
            <a:ext cx="2476122" cy="45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 TRU composition of CASE1, 2, 3, 4 </a:t>
            </a:r>
            <a:endParaRPr kumimoji="0" lang="ja-JP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右矢印 66"/>
          <p:cNvSpPr/>
          <p:nvPr/>
        </p:nvSpPr>
        <p:spPr>
          <a:xfrm rot="16200000">
            <a:off x="-959729" y="3018440"/>
            <a:ext cx="4369831" cy="415267"/>
          </a:xfrm>
          <a:prstGeom prst="rightArrow">
            <a:avLst/>
          </a:prstGeom>
          <a:gradFill flip="none" rotWithShape="1">
            <a:gsLst>
              <a:gs pos="0">
                <a:srgbClr val="0000F0"/>
              </a:gs>
              <a:gs pos="22000">
                <a:srgbClr val="8B8BFF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右矢印 67"/>
          <p:cNvSpPr/>
          <p:nvPr/>
        </p:nvSpPr>
        <p:spPr>
          <a:xfrm>
            <a:off x="1084079" y="5070526"/>
            <a:ext cx="6890892" cy="415267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22000">
                <a:srgbClr val="FF7575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69" y="1233393"/>
            <a:ext cx="5949171" cy="379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グループ化 11"/>
          <p:cNvGrpSpPr/>
          <p:nvPr/>
        </p:nvGrpSpPr>
        <p:grpSpPr>
          <a:xfrm>
            <a:off x="589521" y="1081711"/>
            <a:ext cx="7264398" cy="4724402"/>
            <a:chOff x="0" y="0"/>
            <a:chExt cx="5421651" cy="3780625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0" y="0"/>
              <a:ext cx="5421651" cy="3780625"/>
              <a:chOff x="0" y="0"/>
              <a:chExt cx="4580164" cy="2830285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0" y="0"/>
                <a:ext cx="4580164" cy="2830285"/>
                <a:chOff x="0" y="0"/>
                <a:chExt cx="4603377" cy="2689411"/>
              </a:xfrm>
            </p:grpSpPr>
            <p:grpSp>
              <p:nvGrpSpPr>
                <p:cNvPr id="17" name="グループ化 16"/>
                <p:cNvGrpSpPr/>
                <p:nvPr/>
              </p:nvGrpSpPr>
              <p:grpSpPr>
                <a:xfrm>
                  <a:off x="0" y="0"/>
                  <a:ext cx="4603377" cy="2689411"/>
                  <a:chOff x="0" y="0"/>
                  <a:chExt cx="4572000" cy="2743200"/>
                </a:xfrm>
              </p:grpSpPr>
              <p:graphicFrame>
                <p:nvGraphicFramePr>
                  <p:cNvPr id="20" name="グラフ 19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82411868"/>
                      </p:ext>
                    </p:extLst>
                  </p:nvPr>
                </p:nvGraphicFramePr>
                <p:xfrm>
                  <a:off x="0" y="0"/>
                  <a:ext cx="4572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sp>
                <p:nvSpPr>
                  <p:cNvPr id="21" name="テキスト ボックス 23"/>
                  <p:cNvSpPr txBox="1"/>
                  <p:nvPr/>
                </p:nvSpPr>
                <p:spPr>
                  <a:xfrm>
                    <a:off x="1439187" y="1785603"/>
                    <a:ext cx="713468" cy="220296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rtlCol="0" anchor="t"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kumimoji="1" lang="en-US" altLang="ja-JP" sz="1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CASE 1</a:t>
                    </a:r>
                  </a:p>
                </p:txBody>
              </p:sp>
            </p:grpSp>
            <p:sp>
              <p:nvSpPr>
                <p:cNvPr id="18" name="テキスト ボックス 20"/>
                <p:cNvSpPr txBox="1"/>
                <p:nvPr/>
              </p:nvSpPr>
              <p:spPr>
                <a:xfrm>
                  <a:off x="1140477" y="641925"/>
                  <a:ext cx="713844" cy="24967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en-US" altLang="ja-JP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CASE 2</a:t>
                  </a:r>
                  <a:endParaRPr kumimoji="1" lang="ja-JP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テキスト ボックス 21"/>
                <p:cNvSpPr txBox="1"/>
                <p:nvPr/>
              </p:nvSpPr>
              <p:spPr>
                <a:xfrm>
                  <a:off x="2351579" y="1587362"/>
                  <a:ext cx="677464" cy="2421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kumimoji="1" lang="en-US" altLang="ja-JP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CASE 3</a:t>
                  </a:r>
                  <a:endParaRPr kumimoji="1" lang="ja-JP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" name="テキスト ボックス 18"/>
              <p:cNvSpPr txBox="1"/>
              <p:nvPr/>
            </p:nvSpPr>
            <p:spPr>
              <a:xfrm>
                <a:off x="3627902" y="508660"/>
                <a:ext cx="724589" cy="26275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ja-JP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5</a:t>
                </a:r>
                <a:endParaRPr kumimoji="1" lang="ja-JP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テキスト ボックス 16"/>
            <p:cNvSpPr txBox="1"/>
            <p:nvPr/>
          </p:nvSpPr>
          <p:spPr>
            <a:xfrm>
              <a:off x="1190626" y="2628901"/>
              <a:ext cx="484900" cy="3356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</a:t>
              </a:r>
              <a:endParaRPr kumimoji="1" lang="ja-JP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E615-29BD-44DA-80FD-C1A0D21CA449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00584" y="8511"/>
            <a:ext cx="9170416" cy="1161922"/>
          </a:xfrm>
        </p:spPr>
        <p:txBody>
          <a:bodyPr>
            <a:normAutofit/>
          </a:bodyPr>
          <a:lstStyle/>
          <a:p>
            <a:r>
              <a:rPr lang="en-US" altLang="ja-JP" sz="30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Result: Pu mass balance features of 5 core designs</a:t>
            </a:r>
            <a:endParaRPr kumimoji="1" lang="ja-JP" altLang="en-US" sz="3000" dirty="0"/>
          </a:p>
        </p:txBody>
      </p:sp>
      <p:sp>
        <p:nvSpPr>
          <p:cNvPr id="8" name="正方形/長方形 7"/>
          <p:cNvSpPr/>
          <p:nvPr/>
        </p:nvSpPr>
        <p:spPr>
          <a:xfrm>
            <a:off x="232833" y="5815891"/>
            <a:ext cx="8006292" cy="861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2835" y="5784791"/>
            <a:ext cx="8006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The highest Pu loading and Pu reduction ratio</a:t>
            </a:r>
          </a:p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 </a:t>
            </a:r>
            <a:r>
              <a:rPr lang="en-US" altLang="ja-JP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core design with the blanket fuel regions removed and a higher–enriched loading of MOX fuel in core regions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37138" y="-38469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1. Fundamental characteristics of FRs for two Pu management options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2746529" y="1289605"/>
            <a:ext cx="4633131" cy="3780921"/>
            <a:chOff x="2976184" y="1274692"/>
            <a:chExt cx="4633131" cy="3780921"/>
          </a:xfrm>
        </p:grpSpPr>
        <p:sp>
          <p:nvSpPr>
            <p:cNvPr id="25" name="上矢印 24"/>
            <p:cNvSpPr/>
            <p:nvPr/>
          </p:nvSpPr>
          <p:spPr>
            <a:xfrm rot="3864464" flipH="1">
              <a:off x="4149640" y="2311186"/>
              <a:ext cx="162390" cy="2509301"/>
            </a:xfrm>
            <a:prstGeom prst="up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上矢印 25"/>
            <p:cNvSpPr/>
            <p:nvPr/>
          </p:nvSpPr>
          <p:spPr>
            <a:xfrm rot="3559500" flipH="1">
              <a:off x="5806766" y="1688209"/>
              <a:ext cx="162390" cy="2911140"/>
            </a:xfrm>
            <a:prstGeom prst="up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上矢印 27"/>
            <p:cNvSpPr/>
            <p:nvPr/>
          </p:nvSpPr>
          <p:spPr>
            <a:xfrm rot="5007677">
              <a:off x="3714192" y="3354005"/>
              <a:ext cx="180893" cy="1364749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上矢印 28"/>
            <p:cNvSpPr/>
            <p:nvPr/>
          </p:nvSpPr>
          <p:spPr>
            <a:xfrm rot="4341553">
              <a:off x="6239863" y="1812620"/>
              <a:ext cx="157622" cy="1665731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上矢印 29"/>
            <p:cNvSpPr/>
            <p:nvPr/>
          </p:nvSpPr>
          <p:spPr>
            <a:xfrm rot="694511">
              <a:off x="3103035" y="2617014"/>
              <a:ext cx="191885" cy="1446402"/>
            </a:xfrm>
            <a:prstGeom prst="upArrow">
              <a:avLst/>
            </a:prstGeom>
            <a:pattFill prst="dkVert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4768933" y="4192806"/>
              <a:ext cx="2840382" cy="862807"/>
              <a:chOff x="1875656" y="1202089"/>
              <a:chExt cx="2840382" cy="862807"/>
            </a:xfrm>
          </p:grpSpPr>
          <p:sp>
            <p:nvSpPr>
              <p:cNvPr id="60" name="上矢印 59"/>
              <p:cNvSpPr/>
              <p:nvPr/>
            </p:nvSpPr>
            <p:spPr>
              <a:xfrm rot="5400000">
                <a:off x="1939983" y="1442407"/>
                <a:ext cx="277473" cy="406125"/>
              </a:xfrm>
              <a:prstGeom prst="up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1" name="上矢印 60"/>
              <p:cNvSpPr/>
              <p:nvPr/>
            </p:nvSpPr>
            <p:spPr>
              <a:xfrm rot="5400000">
                <a:off x="1939982" y="1178616"/>
                <a:ext cx="277473" cy="406125"/>
              </a:xfrm>
              <a:prstGeom prst="upArrow">
                <a:avLst/>
              </a:prstGeom>
              <a:pattFill prst="wdDnDiag">
                <a:fgClr>
                  <a:schemeClr val="tx1">
                    <a:lumMod val="95000"/>
                    <a:lumOff val="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2" name="上矢印 61"/>
              <p:cNvSpPr/>
              <p:nvPr/>
            </p:nvSpPr>
            <p:spPr>
              <a:xfrm rot="5400000">
                <a:off x="1939983" y="1685269"/>
                <a:ext cx="277473" cy="406125"/>
              </a:xfrm>
              <a:prstGeom prst="up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2281782" y="1202089"/>
                <a:ext cx="17849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 smtClean="0"/>
                  <a:t>Blanket: DU</a:t>
                </a:r>
                <a:r>
                  <a:rPr kumimoji="1" lang="ja-JP" altLang="en-US" sz="1400" dirty="0" smtClean="0"/>
                  <a:t>→</a:t>
                </a:r>
                <a:r>
                  <a:rPr kumimoji="1" lang="en-US" altLang="ja-JP" sz="1400" dirty="0" smtClean="0"/>
                  <a:t>LE-MOX</a:t>
                </a:r>
                <a:endParaRPr kumimoji="1" lang="ja-JP" altLang="en-US" sz="1400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281782" y="1476429"/>
                <a:ext cx="2254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 smtClean="0"/>
                  <a:t>Blanket: DU</a:t>
                </a:r>
                <a:r>
                  <a:rPr kumimoji="1" lang="ja-JP" altLang="en-US" sz="1400" dirty="0" smtClean="0"/>
                  <a:t>→</a:t>
                </a:r>
                <a:r>
                  <a:rPr kumimoji="1" lang="en-US" altLang="ja-JP" sz="1400" dirty="0" smtClean="0"/>
                  <a:t>SS Shielding </a:t>
                </a:r>
                <a:endParaRPr kumimoji="1" lang="ja-JP" altLang="en-US" sz="1400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2281782" y="1757119"/>
                <a:ext cx="2434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 smtClean="0"/>
                  <a:t>Core: standard MOX</a:t>
                </a:r>
                <a:r>
                  <a:rPr kumimoji="1" lang="ja-JP" altLang="en-US" sz="1400" dirty="0" smtClean="0"/>
                  <a:t>→</a:t>
                </a:r>
                <a:r>
                  <a:rPr kumimoji="1" lang="en-US" altLang="ja-JP" sz="1400" dirty="0" smtClean="0"/>
                  <a:t>HE-MOX</a:t>
                </a:r>
                <a:endParaRPr kumimoji="1" lang="ja-JP" altLang="en-US" sz="1400" dirty="0"/>
              </a:p>
            </p:txBody>
          </p:sp>
        </p:grpSp>
        <p:sp>
          <p:nvSpPr>
            <p:cNvPr id="66" name="テキスト ボックス 21"/>
            <p:cNvSpPr txBox="1"/>
            <p:nvPr/>
          </p:nvSpPr>
          <p:spPr>
            <a:xfrm>
              <a:off x="4818883" y="2513312"/>
              <a:ext cx="1069078" cy="42534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</a:t>
              </a:r>
              <a:r>
                <a:rPr kumimoji="1" lang="en-US" altLang="ja-JP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6506523" y="1942757"/>
              <a:ext cx="1035950" cy="503599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3513586" y="1274692"/>
              <a:ext cx="0" cy="37600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4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/>
          <p:cNvSpPr/>
          <p:nvPr/>
        </p:nvSpPr>
        <p:spPr>
          <a:xfrm>
            <a:off x="89555" y="1158753"/>
            <a:ext cx="4369164" cy="2766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176722"/>
            <a:ext cx="3856088" cy="233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2888" y="4047718"/>
            <a:ext cx="8985861" cy="2703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519" y="3985498"/>
            <a:ext cx="4520181" cy="291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正方形/長方形 69"/>
          <p:cNvSpPr/>
          <p:nvPr/>
        </p:nvSpPr>
        <p:spPr>
          <a:xfrm>
            <a:off x="4571207" y="1158495"/>
            <a:ext cx="4477542" cy="276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134225" y="6539049"/>
            <a:ext cx="2057400" cy="365125"/>
          </a:xfrm>
        </p:spPr>
        <p:txBody>
          <a:bodyPr/>
          <a:lstStyle/>
          <a:p>
            <a:fld id="{2AA2E615-29BD-44DA-80FD-C1A0D21CA449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Result: </a:t>
            </a:r>
            <a:r>
              <a:rPr kumimoji="1" lang="en-US" altLang="ja-JP" sz="3200" dirty="0" smtClean="0"/>
              <a:t>Technical </a:t>
            </a:r>
            <a:r>
              <a:rPr lang="en-US" altLang="ja-JP" sz="3200" dirty="0"/>
              <a:t>challenges </a:t>
            </a:r>
            <a:r>
              <a:rPr lang="en-US" altLang="ja-JP" sz="3200" dirty="0" smtClean="0"/>
              <a:t>in CASE </a:t>
            </a:r>
            <a:r>
              <a:rPr lang="en-US" altLang="ja-JP" sz="3200" dirty="0"/>
              <a:t>5</a:t>
            </a:r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-37138" y="-38469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1. Fundamental characteristics of FRs for two Pu management options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7158" y="922316"/>
            <a:ext cx="3248005" cy="461665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0C0"/>
                </a:solidFill>
              </a:rPr>
              <a:t>Initial excess reactivity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843516" y="959670"/>
            <a:ext cx="2084866" cy="461665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0C0"/>
                </a:solidFill>
              </a:rPr>
              <a:t>Void reactivity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5633" y="3507695"/>
            <a:ext cx="425795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Higher initial excess reactivity than REF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56942" y="3507695"/>
            <a:ext cx="307619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Positive void reactivity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173532" y="2282217"/>
                <a:ext cx="3099076" cy="1118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dirty="0" smtClean="0">
                          <a:latin typeface="Cambria 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ja-JP" b="0" i="0" dirty="0" smtClean="0">
                          <a:latin typeface="Cambria Math" panose="02040503050406030204" pitchFamily="18" charset="0"/>
                        </a:rPr>
                        <m:t>Void</m:t>
                      </m:r>
                      <m:r>
                        <a:rPr lang="en-US" altLang="ja-JP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>
                          <a:latin typeface="Cambria Math" panose="02040503050406030204" pitchFamily="18" charset="0"/>
                        </a:rPr>
                        <m:t>coefficient</m:t>
                      </m:r>
                      <m:r>
                        <a:rPr lang="en-US" altLang="ja-JP" b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ja-JP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0">
                          <a:latin typeface="Cambria Math" panose="02040503050406030204" pitchFamily="18" charset="0"/>
                        </a:rPr>
                        <m:t>)/%</m:t>
                      </m:r>
                      <m:r>
                        <m:rPr>
                          <m:sty m:val="p"/>
                        </m:rPr>
                        <a:rPr lang="en-US" altLang="ja-JP" b="0" i="0">
                          <a:latin typeface="Cambria Math" panose="02040503050406030204" pitchFamily="18" charset="0"/>
                        </a:rPr>
                        <m:t>void</m:t>
                      </m:r>
                    </m:oMath>
                  </m:oMathPara>
                </a14:m>
                <a:endParaRPr lang="en-US" altLang="ja-JP" sz="2000" baseline="-25000" dirty="0" smtClean="0"/>
              </a:p>
              <a:p>
                <a:pPr>
                  <a:lnSpc>
                    <a:spcPts val="1600"/>
                  </a:lnSpc>
                </a:pPr>
                <a:r>
                  <a:rPr lang="en-US" altLang="ja-JP" dirty="0" smtClean="0"/>
                  <a:t>k, </a:t>
                </a:r>
                <a:r>
                  <a:rPr lang="en-US" altLang="ja-JP" sz="1600" dirty="0" smtClean="0"/>
                  <a:t>k</a:t>
                </a:r>
                <a:r>
                  <a:rPr lang="en-US" altLang="ja-JP" sz="1600" dirty="0"/>
                  <a:t>’</a:t>
                </a:r>
                <a:r>
                  <a:rPr lang="ja-JP" altLang="en-US" sz="1600" dirty="0" smtClean="0"/>
                  <a:t>：</a:t>
                </a:r>
                <a:r>
                  <a:rPr lang="en-US" altLang="ja-JP" sz="1600" dirty="0" smtClean="0"/>
                  <a:t>Effective multiplication factor without or with void     </a:t>
                </a:r>
              </a:p>
              <a:p>
                <a:pPr>
                  <a:lnSpc>
                    <a:spcPts val="1600"/>
                  </a:lnSpc>
                </a:pPr>
                <a:r>
                  <a:rPr lang="en-US" altLang="ja-JP" sz="1600" dirty="0" smtClean="0"/>
                  <a:t>%void</a:t>
                </a:r>
                <a:r>
                  <a:rPr lang="ja-JP" altLang="en-US" sz="1600" dirty="0" smtClean="0"/>
                  <a:t>：</a:t>
                </a:r>
                <a:r>
                  <a:rPr lang="en-US" altLang="ja-JP" sz="1600" dirty="0" smtClean="0"/>
                  <a:t>Void fraction (72.7%)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32" y="2282217"/>
                <a:ext cx="3099076" cy="1118255"/>
              </a:xfrm>
              <a:prstGeom prst="rect">
                <a:avLst/>
              </a:prstGeom>
              <a:blipFill rotWithShape="1">
                <a:blip r:embed="rId5"/>
                <a:stretch>
                  <a:fillRect l="-1772" t="-543" b="-59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/>
          <p:cNvGrpSpPr/>
          <p:nvPr/>
        </p:nvGrpSpPr>
        <p:grpSpPr>
          <a:xfrm>
            <a:off x="4571207" y="1476540"/>
            <a:ext cx="1505673" cy="1704699"/>
            <a:chOff x="4598057" y="3658610"/>
            <a:chExt cx="1505673" cy="1704699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4598057" y="3658610"/>
              <a:ext cx="1505673" cy="1704699"/>
              <a:chOff x="5852333" y="2254653"/>
              <a:chExt cx="1505673" cy="1704699"/>
            </a:xfrm>
          </p:grpSpPr>
          <p:grpSp>
            <p:nvGrpSpPr>
              <p:cNvPr id="31" name="グループ化 30"/>
              <p:cNvGrpSpPr/>
              <p:nvPr/>
            </p:nvGrpSpPr>
            <p:grpSpPr>
              <a:xfrm>
                <a:off x="5852333" y="2254653"/>
                <a:ext cx="1505673" cy="1704699"/>
                <a:chOff x="5852333" y="2254653"/>
                <a:chExt cx="1505673" cy="1704699"/>
              </a:xfrm>
            </p:grpSpPr>
            <p:grpSp>
              <p:nvGrpSpPr>
                <p:cNvPr id="34" name="グループ化 33"/>
                <p:cNvGrpSpPr/>
                <p:nvPr/>
              </p:nvGrpSpPr>
              <p:grpSpPr>
                <a:xfrm>
                  <a:off x="5852333" y="2254653"/>
                  <a:ext cx="1505673" cy="1704699"/>
                  <a:chOff x="5852333" y="2254653"/>
                  <a:chExt cx="1505673" cy="1704699"/>
                </a:xfrm>
              </p:grpSpPr>
              <p:pic>
                <p:nvPicPr>
                  <p:cNvPr id="38" name="図 37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22114" b="45597" l="66027" r="98671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5212" t="25231" r="2125" b="54696"/>
                  <a:stretch/>
                </p:blipFill>
                <p:spPr bwMode="auto">
                  <a:xfrm>
                    <a:off x="5878374" y="2254653"/>
                    <a:ext cx="1433260" cy="12266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9" name="テキスト ボックス 38"/>
                  <p:cNvSpPr txBox="1"/>
                  <p:nvPr/>
                </p:nvSpPr>
                <p:spPr>
                  <a:xfrm>
                    <a:off x="5899946" y="3436132"/>
                    <a:ext cx="145806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Fuel assembly cross section </a:t>
                    </a:r>
                    <a:endParaRPr kumimoji="1" lang="ja-JP" altLang="en-US" sz="14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0" name="グループ化 39"/>
                  <p:cNvGrpSpPr/>
                  <p:nvPr/>
                </p:nvGrpSpPr>
                <p:grpSpPr>
                  <a:xfrm>
                    <a:off x="5899946" y="2301824"/>
                    <a:ext cx="1402490" cy="1132291"/>
                    <a:chOff x="6092523" y="599141"/>
                    <a:chExt cx="1324502" cy="1132291"/>
                  </a:xfrm>
                </p:grpSpPr>
                <p:sp>
                  <p:nvSpPr>
                    <p:cNvPr id="43" name="六角形 42"/>
                    <p:cNvSpPr/>
                    <p:nvPr/>
                  </p:nvSpPr>
                  <p:spPr>
                    <a:xfrm>
                      <a:off x="6092523" y="599141"/>
                      <a:ext cx="1324502" cy="1132291"/>
                    </a:xfrm>
                    <a:prstGeom prst="hexagon">
                      <a:avLst>
                        <a:gd name="adj" fmla="val 28283"/>
                        <a:gd name="vf" fmla="val 115470"/>
                      </a:avLst>
                    </a:prstGeom>
                    <a:solidFill>
                      <a:srgbClr val="92D050">
                        <a:alpha val="6902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" name="六角形 43"/>
                    <p:cNvSpPr/>
                    <p:nvPr/>
                  </p:nvSpPr>
                  <p:spPr>
                    <a:xfrm>
                      <a:off x="6157212" y="646817"/>
                      <a:ext cx="1201180" cy="1026866"/>
                    </a:xfrm>
                    <a:prstGeom prst="hexagon">
                      <a:avLst>
                        <a:gd name="adj" fmla="val 28283"/>
                        <a:gd name="vf" fmla="val 115470"/>
                      </a:avLst>
                    </a:prstGeom>
                    <a:solidFill>
                      <a:srgbClr val="FF7979">
                        <a:alpha val="70980"/>
                      </a:srgbClr>
                    </a:solidFill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41" name="ひし形 40"/>
                  <p:cNvSpPr/>
                  <p:nvPr/>
                </p:nvSpPr>
                <p:spPr>
                  <a:xfrm>
                    <a:off x="5930344" y="2688775"/>
                    <a:ext cx="252934" cy="352036"/>
                  </a:xfrm>
                  <a:prstGeom prst="diamond">
                    <a:avLst/>
                  </a:prstGeom>
                  <a:solidFill>
                    <a:srgbClr val="92D050">
                      <a:alpha val="9098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テキスト ボックス 41"/>
                  <p:cNvSpPr txBox="1"/>
                  <p:nvPr/>
                </p:nvSpPr>
                <p:spPr>
                  <a:xfrm>
                    <a:off x="5852333" y="3093200"/>
                    <a:ext cx="85792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Inner duct</a:t>
                    </a:r>
                    <a:endParaRPr kumimoji="1" lang="ja-JP" alt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" name="直線コネクタ 34"/>
                <p:cNvCxnSpPr/>
                <p:nvPr/>
              </p:nvCxnSpPr>
              <p:spPr>
                <a:xfrm flipH="1" flipV="1">
                  <a:off x="6025571" y="2807657"/>
                  <a:ext cx="10969" cy="312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/>
                <p:cNvCxnSpPr/>
                <p:nvPr/>
              </p:nvCxnSpPr>
              <p:spPr>
                <a:xfrm>
                  <a:off x="6952549" y="2575395"/>
                  <a:ext cx="265581" cy="1496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6604397" y="2359156"/>
                  <a:ext cx="713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2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Gap</a:t>
                  </a:r>
                  <a:endParaRPr kumimoji="1" lang="ja-JP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2" name="直線コネクタ 31"/>
              <p:cNvCxnSpPr/>
              <p:nvPr/>
            </p:nvCxnSpPr>
            <p:spPr>
              <a:xfrm>
                <a:off x="6056605" y="2697685"/>
                <a:ext cx="117148" cy="15758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>
              <a:xfrm flipH="1">
                <a:off x="6048728" y="2851412"/>
                <a:ext cx="137322" cy="1705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テキスト ボックス 29"/>
            <p:cNvSpPr txBox="1"/>
            <p:nvPr/>
          </p:nvSpPr>
          <p:spPr>
            <a:xfrm>
              <a:off x="5075842" y="4081724"/>
              <a:ext cx="597715" cy="52322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Void area</a:t>
              </a:r>
              <a:endParaRPr kumimoji="1" lang="ja-JP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281833" y="1546905"/>
                <a:ext cx="2591823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/>
                        </a:rPr>
                        <m:t>CASE</m:t>
                      </m:r>
                      <m:r>
                        <a:rPr lang="en-US" altLang="ja-JP" b="0" i="0" smtClean="0">
                          <a:latin typeface="Cambria Math"/>
                        </a:rPr>
                        <m:t> 5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/>
                        </a:rPr>
                        <m:t>void</m:t>
                      </m:r>
                      <m:r>
                        <a:rPr lang="en-US" altLang="ja-JP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/>
                        </a:rPr>
                        <m:t>coeff</m:t>
                      </m:r>
                      <m:r>
                        <a:rPr lang="en-US" altLang="ja-JP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ja-JP" b="0" i="0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altLang="ja-JP" b="0" i="0" smtClean="0">
                          <a:latin typeface="Cambria Math"/>
                        </a:rPr>
                        <m:t>61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33" y="1546905"/>
                <a:ext cx="2591823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四角形吹き出し 46"/>
          <p:cNvSpPr/>
          <p:nvPr/>
        </p:nvSpPr>
        <p:spPr>
          <a:xfrm>
            <a:off x="136108" y="4383326"/>
            <a:ext cx="4464664" cy="1901715"/>
          </a:xfrm>
          <a:prstGeom prst="wedgeRectCallout">
            <a:avLst>
              <a:gd name="adj1" fmla="val 52537"/>
              <a:gd name="adj2" fmla="val -564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下矢印 47"/>
          <p:cNvSpPr/>
          <p:nvPr/>
        </p:nvSpPr>
        <p:spPr>
          <a:xfrm>
            <a:off x="2702991" y="5277142"/>
            <a:ext cx="1494388" cy="18707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2155281" y="4633372"/>
                <a:ext cx="2445490" cy="7028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0" smtClean="0">
                          <a:latin typeface="Cambria Math"/>
                        </a:rPr>
                        <m:t>𝐑𝐞𝐥𝐚𝐭𝐢𝐯𝐞</m:t>
                      </m:r>
                      <m:r>
                        <a:rPr lang="en-US" altLang="ja-JP" sz="1600" b="1" i="0" smtClean="0">
                          <a:latin typeface="Cambria Math"/>
                        </a:rPr>
                        <m:t> </m:t>
                      </m:r>
                      <m:r>
                        <a:rPr lang="en-US" altLang="ja-JP" sz="1600" b="1" i="0" smtClean="0">
                          <a:latin typeface="Cambria Math"/>
                        </a:rPr>
                        <m:t>𝐩𝐨𝐰𝐞𝐫</m:t>
                      </m:r>
                      <m:r>
                        <a:rPr lang="en-US" altLang="ja-JP" sz="1600" b="1" i="0" smtClean="0">
                          <a:latin typeface="Cambria Math"/>
                        </a:rPr>
                        <m:t> </m:t>
                      </m:r>
                      <m:r>
                        <a:rPr lang="en-US" altLang="ja-JP" sz="1600" b="1" i="0" smtClean="0">
                          <a:latin typeface="Cambria Math"/>
                        </a:rPr>
                        <m:t>𝐝𝐞𝐧𝐬𝐢𝐭𝐲</m:t>
                      </m:r>
                      <m:r>
                        <a:rPr lang="en-US" altLang="ja-JP" sz="1600" b="1" i="0" smtClean="0">
                          <a:latin typeface="Cambria Math"/>
                        </a:rPr>
                        <m:t> </m:t>
                      </m:r>
                      <m:r>
                        <a:rPr lang="en-US" altLang="ja-JP" sz="1600" b="1" i="1" smtClean="0"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altLang="ja-JP" sz="1600" b="1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ja-JP" sz="16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</m:oMath>
                  </m:oMathPara>
                </a14:m>
                <a:endParaRPr lang="en-US" altLang="ja-JP" sz="1600" b="1" dirty="0" smtClean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281" y="4633372"/>
                <a:ext cx="2445490" cy="702821"/>
              </a:xfrm>
              <a:prstGeom prst="rect">
                <a:avLst/>
              </a:prstGeom>
              <a:blipFill rotWithShape="1">
                <a:blip r:embed="rId9"/>
                <a:stretch>
                  <a:fillRect t="-26957" r="-1496" b="-99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343695" y="5445917"/>
                <a:ext cx="2421941" cy="6161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Radial peaking </a:t>
                </a:r>
                <a:r>
                  <a:rPr lang="en-US" altLang="ja-JP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factor</a:t>
                </a:r>
                <a:r>
                  <a:rPr kumimoji="1" lang="en-US" altLang="ja-JP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=Maximum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ja-JP" sz="16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𝑸</m:t>
                        </m:r>
                      </m:den>
                    </m:f>
                  </m:oMath>
                </a14:m>
                <a:endParaRPr lang="ja-JP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95" y="5445917"/>
                <a:ext cx="2421941" cy="616194"/>
              </a:xfrm>
              <a:prstGeom prst="rect">
                <a:avLst/>
              </a:prstGeom>
              <a:blipFill rotWithShape="1">
                <a:blip r:embed="rId10"/>
                <a:stretch>
                  <a:fillRect l="-1256" t="-36634" r="-1005" b="-1207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360667" y="3827491"/>
            <a:ext cx="3078087" cy="461665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0C0"/>
                </a:solidFill>
              </a:rPr>
              <a:t>Power peaking factor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76411" y="6344342"/>
            <a:ext cx="343120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Higher peaking factor than REF</a:t>
            </a:r>
            <a:endParaRPr kumimoji="1" lang="ja-JP" altLang="en-US" dirty="0"/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4" y="4488292"/>
            <a:ext cx="1884687" cy="17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66377" y="4858675"/>
            <a:ext cx="1469169" cy="97003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61980" y="4884353"/>
            <a:ext cx="117894" cy="931037"/>
          </a:xfrm>
          <a:prstGeom prst="rect">
            <a:avLst/>
          </a:prstGeom>
          <a:noFill/>
          <a:ln w="28575" algn="ctr">
            <a:solidFill>
              <a:srgbClr val="00B0F0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272408" y="5090613"/>
                <a:ext cx="314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1" lang="ja-JP" alt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8" y="5090613"/>
                <a:ext cx="314638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83803" y="5977264"/>
                <a:ext cx="2930413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 power density in 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solidFill>
                          <a:srgbClr val="00B0F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kumimoji="1" lang="en-US" altLang="ja-JP" sz="140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ja-JP" altLang="en-US" sz="1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03" y="5977264"/>
                <a:ext cx="2930413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416" t="-2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536003" y="4326752"/>
                <a:ext cx="344391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 power density in entire core </a:t>
                </a:r>
                <a14:m>
                  <m:oMath xmlns:m="http://schemas.openxmlformats.org/officeDocument/2006/math">
                    <m:r>
                      <a:rPr lang="en-US" altLang="ja-JP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ja-JP" alt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03" y="4326752"/>
                <a:ext cx="3443910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531" t="-2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/>
          <p:cNvCxnSpPr/>
          <p:nvPr/>
        </p:nvCxnSpPr>
        <p:spPr>
          <a:xfrm flipH="1">
            <a:off x="1074964" y="4557584"/>
            <a:ext cx="825683" cy="3077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 flipV="1">
            <a:off x="427912" y="5841453"/>
            <a:ext cx="1059893" cy="2206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 rot="16200000">
            <a:off x="5454665" y="4162673"/>
            <a:ext cx="256621" cy="547327"/>
          </a:xfrm>
          <a:prstGeom prst="right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/>
          <p:cNvSpPr/>
          <p:nvPr/>
        </p:nvSpPr>
        <p:spPr>
          <a:xfrm rot="5400000">
            <a:off x="7749295" y="4784510"/>
            <a:ext cx="168775" cy="547327"/>
          </a:xfrm>
          <a:prstGeom prst="right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/>
          <p:cNvSpPr/>
          <p:nvPr/>
        </p:nvSpPr>
        <p:spPr>
          <a:xfrm rot="16200000">
            <a:off x="442844" y="1757936"/>
            <a:ext cx="719047" cy="449272"/>
          </a:xfrm>
          <a:prstGeom prst="right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60600" y="4121836"/>
            <a:ext cx="25138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Radial p</a:t>
            </a:r>
            <a:r>
              <a:rPr kumimoji="1" lang="en-US" altLang="ja-JP" sz="1100" dirty="0" smtClean="0"/>
              <a:t>eaking factor in REF: 1.27</a:t>
            </a:r>
          </a:p>
          <a:p>
            <a:r>
              <a:rPr lang="en-US" altLang="ja-JP" sz="1100" dirty="0"/>
              <a:t>Radial peaking factor in </a:t>
            </a:r>
            <a:r>
              <a:rPr lang="en-US" altLang="ja-JP" sz="1100" dirty="0" smtClean="0"/>
              <a:t>CASE5: 1.47</a:t>
            </a:r>
            <a:endParaRPr lang="en-US" altLang="ja-JP" sz="1100" dirty="0"/>
          </a:p>
        </p:txBody>
      </p:sp>
      <p:sp>
        <p:nvSpPr>
          <p:cNvPr id="18" name="正方形/長方形 17"/>
          <p:cNvSpPr/>
          <p:nvPr/>
        </p:nvSpPr>
        <p:spPr>
          <a:xfrm>
            <a:off x="7124480" y="5787727"/>
            <a:ext cx="288352" cy="189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048288" y="571536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1474" y="1816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33%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5294798" y="6273053"/>
            <a:ext cx="375395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8716421" y="59663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06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54"/>
            <a:ext cx="9144000" cy="1325563"/>
          </a:xfrm>
        </p:spPr>
        <p:txBody>
          <a:bodyPr>
            <a:normAutofit/>
          </a:bodyPr>
          <a:lstStyle/>
          <a:p>
            <a:r>
              <a:rPr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Core design </a:t>
            </a:r>
            <a:r>
              <a:rPr lang="en-US" altLang="ja-JP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ja-JP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for rapid reduction of separated Pu</a:t>
            </a:r>
            <a:endParaRPr lang="en-US" altLang="ja-JP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075170" y="6356351"/>
            <a:ext cx="2057400" cy="365125"/>
          </a:xfrm>
        </p:spPr>
        <p:txBody>
          <a:bodyPr/>
          <a:lstStyle/>
          <a:p>
            <a:fld id="{2AA2E615-29BD-44DA-80FD-C1A0D21CA449}" type="slidenum">
              <a:rPr kumimoji="1" lang="ja-JP" altLang="en-US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37138" y="-38469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2. FR core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design for rapid reduction of separated Pu 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04480" y="1305602"/>
            <a:ext cx="2469408" cy="43021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Core design goal</a:t>
            </a:r>
            <a:endParaRPr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04480" y="1785981"/>
            <a:ext cx="6619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1" indent="-177800">
              <a:buAutoNum type="arabicParenBoth"/>
            </a:pPr>
            <a:r>
              <a:rPr lang="en-US" altLang="ja-JP" sz="2000" dirty="0">
                <a:solidFill>
                  <a:srgbClr val="FF0000"/>
                </a:solidFill>
              </a:rPr>
              <a:t>Rapid separated Pu conversion to an irradiated form </a:t>
            </a:r>
          </a:p>
          <a:p>
            <a:pPr marL="177800" lvl="1" indent="-177800">
              <a:buAutoNum type="arabicParenBoth"/>
              <a:tabLst>
                <a:tab pos="5294313" algn="l"/>
              </a:tabLst>
            </a:pPr>
            <a:r>
              <a:rPr lang="en-US" altLang="ja-JP" sz="2000" dirty="0">
                <a:solidFill>
                  <a:srgbClr val="FF0000"/>
                </a:solidFill>
              </a:rPr>
              <a:t>Pu reduction by nuclear </a:t>
            </a:r>
            <a:r>
              <a:rPr lang="en-US" altLang="ja-JP" sz="2000" dirty="0" smtClean="0">
                <a:solidFill>
                  <a:srgbClr val="FF0000"/>
                </a:solidFill>
              </a:rPr>
              <a:t>transmutation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5400000">
            <a:off x="4443699" y="2292348"/>
            <a:ext cx="306488" cy="547327"/>
          </a:xfrm>
          <a:prstGeom prst="right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5400000">
            <a:off x="5087862" y="2129357"/>
            <a:ext cx="632471" cy="547327"/>
          </a:xfrm>
          <a:prstGeom prst="right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272461" y="4608895"/>
            <a:ext cx="3309663" cy="1433026"/>
            <a:chOff x="304479" y="5113720"/>
            <a:chExt cx="3309663" cy="1433026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304479" y="5623416"/>
              <a:ext cx="3309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initial excess reactivity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Positive void reactivity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High peaking </a:t>
              </a:r>
              <a:r>
                <a:rPr lang="en-US" altLang="ja-JP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factor</a:t>
              </a:r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340042" y="5113720"/>
              <a:ext cx="3085329" cy="430213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Technical challenges</a:t>
              </a:r>
              <a:endParaRPr lang="ja-JP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4207320" y="4606999"/>
            <a:ext cx="2645095" cy="43400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131196" y="5063719"/>
            <a:ext cx="4940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ja-JP" dirty="0"/>
              <a:t>T</a:t>
            </a:r>
            <a:r>
              <a:rPr lang="en-US" altLang="ja-JP" dirty="0" smtClean="0"/>
              <a:t>he </a:t>
            </a:r>
            <a:r>
              <a:rPr lang="en-US" altLang="ja-JP" dirty="0"/>
              <a:t>age impact of MOX fuel </a:t>
            </a:r>
            <a:endParaRPr lang="en-US" altLang="ja-JP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ja-JP" dirty="0" smtClean="0"/>
              <a:t>Placement </a:t>
            </a:r>
            <a:r>
              <a:rPr lang="en-US" altLang="ja-JP" dirty="0"/>
              <a:t>of gas plenum in the axial blanket </a:t>
            </a:r>
            <a:endParaRPr lang="en-US" altLang="ja-JP" dirty="0" smtClean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ja-JP" dirty="0" smtClean="0"/>
              <a:t>Pu </a:t>
            </a:r>
            <a:r>
              <a:rPr lang="en-US" altLang="ja-JP" dirty="0"/>
              <a:t>enrichment zoning gradually dense in the outer </a:t>
            </a:r>
            <a:r>
              <a:rPr lang="en-US" altLang="ja-JP" dirty="0" smtClean="0"/>
              <a:t>core</a:t>
            </a:r>
            <a:endParaRPr lang="ja-JP" altLang="ja-JP" dirty="0">
              <a:effectLst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42170" y="2719255"/>
            <a:ext cx="797793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 core for rapid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reduction of separated 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 </a:t>
            </a:r>
          </a:p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400" dirty="0" smtClean="0"/>
              <a:t>ith </a:t>
            </a:r>
            <a:r>
              <a:rPr lang="en-US" altLang="ja-JP" sz="2400" dirty="0"/>
              <a:t>equivalent operation and safety performance of </a:t>
            </a:r>
            <a:r>
              <a:rPr lang="en-US" altLang="ja-JP" sz="2400" dirty="0" smtClean="0"/>
              <a:t>REF</a:t>
            </a:r>
            <a:endParaRPr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442170" y="3550252"/>
            <a:ext cx="7977929" cy="70788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 smtClean="0"/>
              <a:t>CASE </a:t>
            </a:r>
            <a:r>
              <a:rPr lang="en-US" altLang="ja-JP" sz="2000" dirty="0"/>
              <a:t>5</a:t>
            </a:r>
            <a:r>
              <a:rPr lang="en-US" altLang="ja-JP" sz="2000" dirty="0" smtClean="0"/>
              <a:t>: core </a:t>
            </a:r>
            <a:r>
              <a:rPr lang="en-US" altLang="ja-JP" sz="2000" dirty="0"/>
              <a:t>design with removing the blanket fuel regions and loading </a:t>
            </a:r>
            <a:r>
              <a:rPr lang="en-US" altLang="ja-JP" sz="2000" dirty="0" smtClean="0"/>
              <a:t>higher-enriched MOX </a:t>
            </a:r>
            <a:r>
              <a:rPr lang="en-US" altLang="ja-JP" sz="2000" dirty="0"/>
              <a:t>fuel in core regions </a:t>
            </a:r>
            <a:endParaRPr lang="ja-JP" altLang="en-US" sz="2000" dirty="0"/>
          </a:p>
        </p:txBody>
      </p:sp>
      <p:sp>
        <p:nvSpPr>
          <p:cNvPr id="21" name="右矢印 20"/>
          <p:cNvSpPr/>
          <p:nvPr/>
        </p:nvSpPr>
        <p:spPr>
          <a:xfrm>
            <a:off x="3635642" y="4606999"/>
            <a:ext cx="306488" cy="1609262"/>
          </a:xfrm>
          <a:prstGeom prst="rightArrow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4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">
      <a:majorFont>
        <a:latin typeface="Times New Roman"/>
        <a:ea typeface="ＭＳ Ｐ明朝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10997</TotalTime>
  <Words>2814</Words>
  <Application>Microsoft Office PowerPoint</Application>
  <PresentationFormat>画面に合わせる (4:3)</PresentationFormat>
  <Paragraphs>526</Paragraphs>
  <Slides>32</Slides>
  <Notes>16</Notes>
  <HiddenSlides>16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32</vt:i4>
      </vt:variant>
    </vt:vector>
  </HeadingPairs>
  <TitlesOfParts>
    <vt:vector size="35" baseType="lpstr">
      <vt:lpstr>Office テーマ</vt:lpstr>
      <vt:lpstr>デザインの設定</vt:lpstr>
      <vt:lpstr>Office ​​テーマ</vt:lpstr>
      <vt:lpstr>Sensitivity analysis of burnup performance and Pu mass balance by changing core and blanket fuel design of SFR for flexible Pu management options</vt:lpstr>
      <vt:lpstr>Outline</vt:lpstr>
      <vt:lpstr>Separated Pu concern and countermeasure</vt:lpstr>
      <vt:lpstr>Objectives</vt:lpstr>
      <vt:lpstr>Calculation condition for reference FR (REF)</vt:lpstr>
      <vt:lpstr>FR design for two Pu management options</vt:lpstr>
      <vt:lpstr>Result: Pu mass balance features of 5 core designs</vt:lpstr>
      <vt:lpstr>Result: Technical challenges in CASE 5</vt:lpstr>
      <vt:lpstr>Core design goal for rapid reduction of separated Pu</vt:lpstr>
      <vt:lpstr>PowerPoint プレゼンテーション</vt:lpstr>
      <vt:lpstr>3) Result: Pu enrichment zoning gradually dense in the outer core</vt:lpstr>
      <vt:lpstr>Summary of proposal FR core design for rapid reduction performance</vt:lpstr>
      <vt:lpstr>Comparison of Pu management scenario</vt:lpstr>
      <vt:lpstr>Result: Mass balance and non-proliferation features</vt:lpstr>
      <vt:lpstr>Conclusions</vt:lpstr>
      <vt:lpstr>Thank you for your kind attention</vt:lpstr>
      <vt:lpstr>Evaluation of fundamental characteristics of FRs for Pu loading and Pu reduction</vt:lpstr>
      <vt:lpstr>FR core design for rapid reduction of separated Pu  </vt:lpstr>
      <vt:lpstr>Impact of the innovative FR core on mass balance and non-proliferation</vt:lpstr>
      <vt:lpstr>Mass balance and non-proliferation features</vt:lpstr>
      <vt:lpstr>3) Pu enrichment zoning gradually dense in the outer core</vt:lpstr>
      <vt:lpstr>Result of proposal FR for rapid reduction</vt:lpstr>
      <vt:lpstr>Chap.2 Pu management scenarios</vt:lpstr>
      <vt:lpstr>Three Pu management targets</vt:lpstr>
      <vt:lpstr>3) Pu enrichment zoning gradually dense in the outer core</vt:lpstr>
      <vt:lpstr>7 core design for for two Pu management options</vt:lpstr>
      <vt:lpstr>Pu mass balance features of 5 core designs</vt:lpstr>
      <vt:lpstr>PowerPoint プレゼンテーション</vt:lpstr>
      <vt:lpstr>PowerPoint プレゼンテーション</vt:lpstr>
      <vt:lpstr>Pu mass balance features of 7 core design</vt:lpstr>
      <vt:lpstr>PowerPoint プレゼンテーション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fujioka</dc:creator>
  <cp:lastModifiedBy>Fujioka</cp:lastModifiedBy>
  <cp:revision>334</cp:revision>
  <cp:lastPrinted>2018-07-20T09:06:04Z</cp:lastPrinted>
  <dcterms:created xsi:type="dcterms:W3CDTF">2015-10-02T01:00:18Z</dcterms:created>
  <dcterms:modified xsi:type="dcterms:W3CDTF">2018-07-20T09:07:24Z</dcterms:modified>
</cp:coreProperties>
</file>