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430" r:id="rId4"/>
    <p:sldId id="431" r:id="rId5"/>
    <p:sldId id="432" r:id="rId6"/>
    <p:sldId id="433" r:id="rId7"/>
    <p:sldId id="264" r:id="rId8"/>
    <p:sldId id="427" r:id="rId9"/>
    <p:sldId id="426" r:id="rId10"/>
    <p:sldId id="278" r:id="rId11"/>
    <p:sldId id="434" r:id="rId12"/>
    <p:sldId id="436" r:id="rId13"/>
    <p:sldId id="435" r:id="rId14"/>
    <p:sldId id="425" r:id="rId15"/>
    <p:sldId id="282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718" autoAdjust="0"/>
  </p:normalViewPr>
  <p:slideViewPr>
    <p:cSldViewPr>
      <p:cViewPr>
        <p:scale>
          <a:sx n="66" d="100"/>
          <a:sy n="66" d="100"/>
        </p:scale>
        <p:origin x="-63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6E10222-389B-4437-B259-D386C74C424D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297B5ED-5AEE-4912-B3C4-DF73AD5BE28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939AC-E288-4863-80BE-30072C74BB7A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321353-DBA5-4AA2-8192-D5BA5A63A30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CDDDF-1161-476B-8021-163BDAFE020D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CA031-7E56-49E3-8F25-242E84047F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C065A-B6C1-4E16-951A-E262C7F6185D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65B9-7505-4C48-A7D4-5A04D4F82B3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BC313-9D1D-4F20-8BBE-0AC91E9031DF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6E10-0589-43C0-B4BF-199A5488E5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199E0-A41C-4193-9751-EEC2CE9340AA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AADEE-1590-444D-8D15-7F26FAD434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5EAD6-F6CF-42DE-9E1C-02D8238958E0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A434-624C-40C2-884C-C3B6CFEB25B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F0CC2-F3AF-40E9-A122-2283B5A1155C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36DBF-B800-43FE-8500-907763A51DB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E617-EA03-43F7-9DA2-9D571E734887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EE10C-27F3-4800-BD31-43802C51DD8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13E2A-28E1-4C15-838A-5277DB4353F6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1D5BA-5797-4E73-B25B-2B0C65D6589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tângulo de cantos arredondados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1ABB6-741F-4A20-9A88-410F24570B65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27E43-8B47-4893-9AED-45BE9120C3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F1310-3B87-4BEB-B602-CF9D8C331F9A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4451-085B-4DF2-B2E3-45F34218E65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8693469-F5DE-4DB3-9CD5-7DCCB7A9123A}" type="datetimeFigureOut">
              <a:rPr lang="pt-BR"/>
              <a:pPr>
                <a:defRPr/>
              </a:pPr>
              <a:t>15/4/2013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277DC9A-789E-4C26-A991-C89B74CBCC2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7" r:id="rId2"/>
    <p:sldLayoutId id="2147483769" r:id="rId3"/>
    <p:sldLayoutId id="2147483766" r:id="rId4"/>
    <p:sldLayoutId id="2147483765" r:id="rId5"/>
    <p:sldLayoutId id="2147483764" r:id="rId6"/>
    <p:sldLayoutId id="2147483763" r:id="rId7"/>
    <p:sldLayoutId id="2147483770" r:id="rId8"/>
    <p:sldLayoutId id="2147483771" r:id="rId9"/>
    <p:sldLayoutId id="2147483762" r:id="rId10"/>
    <p:sldLayoutId id="21474837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BCCEBD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8CDD7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8CDD7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ubtítulo 2"/>
          <p:cNvSpPr>
            <a:spLocks noGrp="1"/>
          </p:cNvSpPr>
          <p:nvPr>
            <p:ph type="subTitle" idx="1"/>
          </p:nvPr>
        </p:nvSpPr>
        <p:spPr>
          <a:xfrm>
            <a:off x="827088" y="3200400"/>
            <a:ext cx="7273925" cy="1741488"/>
          </a:xfrm>
        </p:spPr>
        <p:txBody>
          <a:bodyPr/>
          <a:lstStyle/>
          <a:p>
            <a:pPr eaLnBrk="1" hangingPunct="1"/>
            <a:r>
              <a:rPr lang="pt-BR" sz="4200" smtClean="0"/>
              <a:t>Shell Sort, Bucket Sort e Quick Sort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b="1" smtClean="0"/>
              <a:t>Prof.</a:t>
            </a:r>
            <a:r>
              <a:rPr lang="pt-BR" smtClean="0"/>
              <a:t> Maurício Serrano</a:t>
            </a:r>
          </a:p>
        </p:txBody>
      </p:sp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pt-BR" smtClean="0"/>
              <a:t>Algoritmos de Ordenação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6364288"/>
            <a:ext cx="878522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4288"/>
            <a:ext cx="878522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41" name="Subtítulo 2"/>
          <p:cNvSpPr txBox="1">
            <a:spLocks/>
          </p:cNvSpPr>
          <p:nvPr/>
        </p:nvSpPr>
        <p:spPr bwMode="auto">
          <a:xfrm>
            <a:off x="971550" y="5661025"/>
            <a:ext cx="72723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pt-BR" sz="2600" b="1">
                <a:solidFill>
                  <a:schemeClr val="tx2"/>
                </a:solidFill>
                <a:latin typeface="Perpetua"/>
              </a:rPr>
              <a:t>Abril de 2013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32856"/>
            <a:ext cx="9144000" cy="230425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/>
            <a:r>
              <a:rPr lang="pt-BR" b="1" smtClean="0">
                <a:solidFill>
                  <a:srgbClr val="FFFFFF"/>
                </a:solidFill>
              </a:rPr>
              <a:t>Quick Sort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64764" y="1929848"/>
            <a:ext cx="87997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79512" y="4293096"/>
            <a:ext cx="87997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Quick Sort</a:t>
            </a:r>
          </a:p>
        </p:txBody>
      </p:sp>
      <p:sp>
        <p:nvSpPr>
          <p:cNvPr id="55300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Quicksort é um algoritmo que aplica dividir e conquistar e que se baseia em uma operação de partição;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Para particionar um vetor, escolhe-se um elemento – pivô – e move-se todos os valores menores para a esquerda e os maiores para a direita;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Isso pode ser feito em O(n) e no local;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Ordena-se recursivamente os valores menores e os maiores.</a:t>
            </a:r>
          </a:p>
          <a:p>
            <a:pPr algn="just" eaLnBrk="1" hangingPunct="1">
              <a:buFont typeface="Georgia" pitchFamily="18" charset="0"/>
              <a:buNone/>
            </a:pPr>
            <a:endParaRPr lang="en-US" sz="20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55316" name="Picture 20" descr="fast-moving-tra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938" y="4076700"/>
            <a:ext cx="3725862" cy="2484438"/>
          </a:xfrm>
          <a:prstGeom prst="rect">
            <a:avLst/>
          </a:prstGeom>
          <a:noFill/>
        </p:spPr>
      </p:pic>
      <p:pic>
        <p:nvPicPr>
          <p:cNvPr id="55317" name="Picture 21" descr="piv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7425" y="3933825"/>
            <a:ext cx="2320925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Código em Visual Basic</a:t>
            </a:r>
            <a:endParaRPr lang="pt-BR" smtClean="0"/>
          </a:p>
        </p:txBody>
      </p:sp>
      <p:sp>
        <p:nvSpPr>
          <p:cNvPr id="58371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58386" name="Picture 18" descr="quicksort c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12875"/>
            <a:ext cx="6391275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Quick Sort</a:t>
            </a:r>
          </a:p>
        </p:txBody>
      </p:sp>
      <p:sp>
        <p:nvSpPr>
          <p:cNvPr id="5632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Complexo e instável, é um dos algoritmos mais rápidos na prática;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Junto com seu uso reduzido de espaço O(log n), isso torna o quicksort um dos algoritmos mais populares, disponível em várias bibliotecas padrão;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O maior problema no quicksort é encontrar um bom pivô; escolhas ruins seguidas podem tornar O(n²);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Encontrar o mediano é O(n), e isso o torna O(n log n).</a:t>
            </a:r>
            <a:endParaRPr lang="pt-BR" sz="2000" smtClean="0"/>
          </a:p>
          <a:p>
            <a:pPr algn="just" eaLnBrk="1" hangingPunct="1">
              <a:buFont typeface="Georgia" pitchFamily="18" charset="0"/>
              <a:buChar char="√"/>
            </a:pPr>
            <a:endParaRPr lang="en-US" sz="20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Execução do Algoritmo</a:t>
            </a:r>
            <a:endParaRPr lang="pt-BR" smtClean="0"/>
          </a:p>
        </p:txBody>
      </p:sp>
      <p:sp>
        <p:nvSpPr>
          <p:cNvPr id="44034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44050" name="Picture 18" descr="Sorting_quicksort_anim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92288"/>
            <a:ext cx="5722938" cy="4373562"/>
          </a:xfrm>
          <a:prstGeom prst="rect">
            <a:avLst/>
          </a:prstGeom>
          <a:noFill/>
        </p:spPr>
      </p:pic>
      <p:pic>
        <p:nvPicPr>
          <p:cNvPr id="44051" name="Picture 19" descr="256px-Quicksort_example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0" y="757238"/>
            <a:ext cx="2438400" cy="569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ubtítulo 2"/>
          <p:cNvSpPr>
            <a:spLocks noGrp="1"/>
          </p:cNvSpPr>
          <p:nvPr>
            <p:ph type="subTitle" idx="1"/>
          </p:nvPr>
        </p:nvSpPr>
        <p:spPr>
          <a:xfrm>
            <a:off x="827088" y="3344863"/>
            <a:ext cx="7273925" cy="1739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900" smtClean="0"/>
              <a:t>Dúvidas?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algn="r" eaLnBrk="1" hangingPunct="1">
              <a:lnSpc>
                <a:spcPct val="80000"/>
              </a:lnSpc>
            </a:pPr>
            <a:r>
              <a:rPr lang="en-US" sz="2400" b="1" smtClean="0"/>
              <a:t>Prof. Maurício Serrano</a:t>
            </a:r>
            <a:endParaRPr lang="en-US" sz="2400" smtClean="0"/>
          </a:p>
          <a:p>
            <a:pPr algn="r" eaLnBrk="1" hangingPunct="1">
              <a:lnSpc>
                <a:spcPct val="80000"/>
              </a:lnSpc>
            </a:pPr>
            <a:r>
              <a:rPr lang="en-US" sz="2400" smtClean="0"/>
              <a:t>Sala 27 / UED</a:t>
            </a:r>
          </a:p>
        </p:txBody>
      </p:sp>
      <p:sp>
        <p:nvSpPr>
          <p:cNvPr id="50178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mtClean="0"/>
              <a:t>FIM!!!</a:t>
            </a:r>
            <a:endParaRPr lang="pt-BR" smtClean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6364288"/>
            <a:ext cx="878522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4288"/>
            <a:ext cx="8785225" cy="47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181" name="Subtítulo 2"/>
          <p:cNvSpPr txBox="1">
            <a:spLocks/>
          </p:cNvSpPr>
          <p:nvPr/>
        </p:nvSpPr>
        <p:spPr bwMode="auto">
          <a:xfrm>
            <a:off x="971550" y="5661025"/>
            <a:ext cx="727233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600" b="1">
                <a:solidFill>
                  <a:schemeClr val="tx2"/>
                </a:solidFill>
                <a:latin typeface="Perpetua"/>
              </a:rPr>
              <a:t>Abril de 2013</a:t>
            </a:r>
            <a:endParaRPr lang="pt-BR" sz="2600" b="1">
              <a:solidFill>
                <a:schemeClr val="tx2"/>
              </a:solidFill>
              <a:latin typeface="Perpetua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5" descr="Agen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2997200"/>
            <a:ext cx="3355975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  <a:endParaRPr lang="pt-BR" smtClean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84313"/>
            <a:ext cx="7772400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b="1" smtClean="0">
                <a:solidFill>
                  <a:srgbClr val="7F7F7F"/>
                </a:solidFill>
              </a:rPr>
              <a:t>Aula Anterior: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700" smtClean="0">
                <a:solidFill>
                  <a:srgbClr val="808080"/>
                </a:solidFill>
              </a:rPr>
              <a:t>Selection Sort;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700" smtClean="0">
                <a:solidFill>
                  <a:srgbClr val="808080"/>
                </a:solidFill>
              </a:rPr>
              <a:t>Insertion Sort;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700" smtClean="0">
                <a:solidFill>
                  <a:srgbClr val="808080"/>
                </a:solidFill>
              </a:rPr>
              <a:t>Bubble Sort.</a:t>
            </a:r>
            <a:endParaRPr lang="pt-BR" smtClean="0">
              <a:solidFill>
                <a:srgbClr val="80808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pt-BR" sz="600" b="1" smtClean="0"/>
          </a:p>
          <a:p>
            <a:pPr eaLnBrk="1" hangingPunct="1">
              <a:lnSpc>
                <a:spcPct val="90000"/>
              </a:lnSpc>
            </a:pPr>
            <a:r>
              <a:rPr lang="pt-BR" sz="2700" b="1" smtClean="0"/>
              <a:t>Aula de HOJE: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700" smtClean="0"/>
              <a:t>Shell Sort;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700" smtClean="0"/>
              <a:t>Bucket Sort;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700" smtClean="0"/>
              <a:t>Quick Sort.</a:t>
            </a:r>
          </a:p>
          <a:p>
            <a:pPr lvl="1" eaLnBrk="1" hangingPunct="1">
              <a:lnSpc>
                <a:spcPct val="90000"/>
              </a:lnSpc>
            </a:pPr>
            <a:endParaRPr lang="pt-BR" sz="500" smtClean="0"/>
          </a:p>
          <a:p>
            <a:pPr eaLnBrk="1" hangingPunct="1">
              <a:lnSpc>
                <a:spcPct val="90000"/>
              </a:lnSpc>
            </a:pPr>
            <a:r>
              <a:rPr lang="pt-BR" sz="2400" b="1" smtClean="0">
                <a:solidFill>
                  <a:srgbClr val="7F7F7F"/>
                </a:solidFill>
              </a:rPr>
              <a:t>Próxima Aula: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>
                <a:solidFill>
                  <a:srgbClr val="7F7F7F"/>
                </a:solidFill>
              </a:rPr>
              <a:t>Algoritmos de ordenação mais eficientes.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lvl="1" eaLnBrk="1" hangingPunct="1">
              <a:lnSpc>
                <a:spcPct val="90000"/>
              </a:lnSpc>
            </a:pPr>
            <a:endParaRPr lang="pt-BR" sz="220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132856"/>
            <a:ext cx="9144000" cy="230425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/>
            <a:r>
              <a:rPr lang="pt-BR" b="1" smtClean="0">
                <a:solidFill>
                  <a:srgbClr val="FFFFFF"/>
                </a:solidFill>
              </a:rPr>
              <a:t>Shell Sort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64764" y="1929848"/>
            <a:ext cx="87997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79512" y="4293096"/>
            <a:ext cx="87997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Shell Sort</a:t>
            </a:r>
          </a:p>
        </p:txBody>
      </p:sp>
      <p:sp>
        <p:nvSpPr>
          <p:cNvPr id="17410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Criado por Donald Shell em 1959;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Mais eficiente algoritmo de ordenação dentre os de complexidade quadrática;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É um refinamento do insertion sort;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Considera vários segmentos e aplica o método de inserção direta em cada um deles;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17425" name="Picture 17" descr="two-little-shel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3789363"/>
            <a:ext cx="3657600" cy="2716212"/>
          </a:xfrm>
          <a:prstGeom prst="rect">
            <a:avLst/>
          </a:prstGeom>
          <a:noFill/>
        </p:spPr>
      </p:pic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859338" y="4076700"/>
            <a:ext cx="3960812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0513" indent="-290513" algn="just">
              <a:spcBef>
                <a:spcPts val="575"/>
              </a:spcBef>
              <a:buClr>
                <a:schemeClr val="accent1"/>
              </a:buClr>
              <a:buSzPct val="85000"/>
              <a:buFont typeface="Georgia" pitchFamily="18" charset="0"/>
              <a:buChar char="√"/>
            </a:pPr>
            <a:r>
              <a:rPr lang="en-US" sz="2000">
                <a:latin typeface="Perpetua"/>
              </a:rPr>
              <a:t>Passa v</a:t>
            </a:r>
            <a:r>
              <a:rPr lang="en-US" sz="2000">
                <a:latin typeface="Arial"/>
              </a:rPr>
              <a:t>á</a:t>
            </a:r>
            <a:r>
              <a:rPr lang="en-US" sz="2000">
                <a:latin typeface="Perpetua"/>
              </a:rPr>
              <a:t>rias vezes pela lista dividindo o grupo maior em menores. </a:t>
            </a:r>
            <a:r>
              <a:rPr lang="pt-BR" sz="2000">
                <a:latin typeface="Perpetua"/>
              </a:rPr>
              <a:t>Os subgrupos menores são os elementos que distam um valor, o </a:t>
            </a:r>
            <a:r>
              <a:rPr lang="pt-BR" sz="2000">
                <a:latin typeface="Arial"/>
              </a:rPr>
              <a:t>“</a:t>
            </a:r>
            <a:r>
              <a:rPr lang="pt-BR" sz="2000" b="1">
                <a:latin typeface="Perpetua"/>
              </a:rPr>
              <a:t>gap</a:t>
            </a:r>
            <a:r>
              <a:rPr lang="pt-BR" sz="2000">
                <a:latin typeface="Arial"/>
              </a:rPr>
              <a:t>”</a:t>
            </a:r>
            <a:r>
              <a:rPr lang="pt-BR" sz="2000">
                <a:latin typeface="Perpetua"/>
              </a:rPr>
              <a:t>, entre eles.</a:t>
            </a:r>
          </a:p>
          <a:p>
            <a:pPr marL="290513" indent="-290513">
              <a:spcBef>
                <a:spcPct val="50000"/>
              </a:spcBef>
            </a:pPr>
            <a:endParaRPr lang="en-US" sz="2000"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Código em Java</a:t>
            </a:r>
            <a:endParaRPr lang="en-US" smtClean="0"/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7" name="Picture 5" descr="shellsort java co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1484313"/>
            <a:ext cx="7489825" cy="5005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Execução do Algoritmo</a:t>
            </a:r>
            <a:endParaRPr lang="pt-BR" smtClean="0"/>
          </a:p>
        </p:txBody>
      </p:sp>
      <p:sp>
        <p:nvSpPr>
          <p:cNvPr id="19458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19474" name="Picture 18" descr="shell-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1713" y="2276475"/>
            <a:ext cx="4486275" cy="2657475"/>
          </a:xfrm>
          <a:prstGeom prst="rect">
            <a:avLst/>
          </a:prstGeom>
          <a:noFill/>
        </p:spPr>
      </p:pic>
      <p:pic>
        <p:nvPicPr>
          <p:cNvPr id="19475" name="Picture 19" descr="shellsort-edit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38" y="2060575"/>
            <a:ext cx="3556000" cy="317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32856"/>
            <a:ext cx="9144000" cy="230425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/>
            <a:r>
              <a:rPr lang="pt-BR" b="1" smtClean="0">
                <a:solidFill>
                  <a:srgbClr val="FFFFFF"/>
                </a:solidFill>
              </a:rPr>
              <a:t>Bucket Sort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64764" y="1929848"/>
            <a:ext cx="87997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79512" y="4293096"/>
            <a:ext cx="879972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23" name="Picture 19" descr="blue buck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4975" y="3643313"/>
            <a:ext cx="2108200" cy="3170237"/>
          </a:xfrm>
          <a:prstGeom prst="rect">
            <a:avLst/>
          </a:prstGeom>
          <a:noFill/>
        </p:spPr>
      </p:pic>
      <p:sp>
        <p:nvSpPr>
          <p:cNvPr id="21505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Bucket Sort</a:t>
            </a:r>
          </a:p>
        </p:txBody>
      </p:sp>
      <p:sp>
        <p:nvSpPr>
          <p:cNvPr id="21506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Bucket sort é um algoritmo de ordenação baseado em dividir e conquistar;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Particiona um vetor em um número finito de “baldes”;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Cada balde é ordenado individualmente, por diferentes algoritmos ou usando o bucket sort recursivamente;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É mais eficiente em dados cujos valores são limitados;</a:t>
            </a:r>
          </a:p>
          <a:p>
            <a:pPr algn="just" eaLnBrk="1" hangingPunct="1">
              <a:buFont typeface="Georgia" pitchFamily="18" charset="0"/>
              <a:buChar char="√"/>
            </a:pPr>
            <a:r>
              <a:rPr lang="en-US" sz="2000" smtClean="0"/>
              <a:t>Exemplo: idades. </a:t>
            </a:r>
            <a:endParaRPr lang="pt-BR" sz="20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21521" name="Picture 17" descr="na-151-red-buck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471988"/>
            <a:ext cx="2160587" cy="2160587"/>
          </a:xfrm>
          <a:prstGeom prst="rect">
            <a:avLst/>
          </a:prstGeom>
          <a:noFill/>
        </p:spPr>
      </p:pic>
      <p:pic>
        <p:nvPicPr>
          <p:cNvPr id="21522" name="Picture 18" descr="4769water_bucke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4492625"/>
            <a:ext cx="2160587" cy="1889125"/>
          </a:xfrm>
          <a:prstGeom prst="rect">
            <a:avLst/>
          </a:prstGeom>
          <a:noFill/>
        </p:spPr>
      </p:pic>
      <p:pic>
        <p:nvPicPr>
          <p:cNvPr id="21524" name="Picture 20" descr="bucke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1413" y="4437063"/>
            <a:ext cx="2087562" cy="2087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Execução do Algoritmo</a:t>
            </a:r>
            <a:endParaRPr lang="pt-BR" smtClean="0"/>
          </a:p>
        </p:txBody>
      </p:sp>
      <p:sp>
        <p:nvSpPr>
          <p:cNvPr id="23554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914400" y="1593850"/>
            <a:ext cx="7772400" cy="4572000"/>
          </a:xfrm>
        </p:spPr>
        <p:txBody>
          <a:bodyPr/>
          <a:lstStyle/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  <a:p>
            <a:pPr algn="just" eaLnBrk="1" hangingPunct="1">
              <a:buFont typeface="Georgia" pitchFamily="18" charset="0"/>
              <a:buChar char="√"/>
            </a:pPr>
            <a:endParaRPr lang="pt-BR" sz="240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5400000">
            <a:off x="5625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 rot="5400000">
            <a:off x="-3339244" y="3339244"/>
            <a:ext cx="6858000" cy="179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666936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9144000" cy="18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91440"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4000" b="1" dirty="0"/>
          </a:p>
        </p:txBody>
      </p:sp>
      <p:pic>
        <p:nvPicPr>
          <p:cNvPr id="23570" name="Picture 18" descr="bucket_sort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3788" y="4221163"/>
            <a:ext cx="4826000" cy="2047875"/>
          </a:xfrm>
          <a:prstGeom prst="rect">
            <a:avLst/>
          </a:prstGeom>
          <a:noFill/>
        </p:spPr>
      </p:pic>
      <p:pic>
        <p:nvPicPr>
          <p:cNvPr id="23571" name="Picture 19" descr="bucket_sort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700213"/>
            <a:ext cx="4824412" cy="203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2251</TotalTime>
  <Words>309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Franklin Gothic Book</vt:lpstr>
      <vt:lpstr>Perpetua</vt:lpstr>
      <vt:lpstr>Wingdings 2</vt:lpstr>
      <vt:lpstr>Calibri</vt:lpstr>
      <vt:lpstr>Georgia</vt:lpstr>
      <vt:lpstr>Patrimônio Líquido</vt:lpstr>
      <vt:lpstr>Patrimônio Líquido</vt:lpstr>
      <vt:lpstr>Patrimônio Líquido</vt:lpstr>
      <vt:lpstr>Patrimônio Líquido</vt:lpstr>
      <vt:lpstr>Patrimônio Líquido</vt:lpstr>
      <vt:lpstr>Algoritmos de Ordenação</vt:lpstr>
      <vt:lpstr>Agenda</vt:lpstr>
      <vt:lpstr>Slide 3</vt:lpstr>
      <vt:lpstr>Shell Sort</vt:lpstr>
      <vt:lpstr>Código em Java</vt:lpstr>
      <vt:lpstr>Execução do Algoritmo</vt:lpstr>
      <vt:lpstr>Slide 7</vt:lpstr>
      <vt:lpstr>Bucket Sort</vt:lpstr>
      <vt:lpstr>Execução do Algoritmo</vt:lpstr>
      <vt:lpstr>Slide 10</vt:lpstr>
      <vt:lpstr>Quick Sort</vt:lpstr>
      <vt:lpstr>Código em Visual Basic</vt:lpstr>
      <vt:lpstr>Quick Sort</vt:lpstr>
      <vt:lpstr>Execução do Algoritmo</vt:lpstr>
      <vt:lpstr>FIM!!!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PIBIC – Ensino Médio</dc:title>
  <dc:creator>Mi</dc:creator>
  <cp:lastModifiedBy>Maurício Serrano</cp:lastModifiedBy>
  <cp:revision>424</cp:revision>
  <dcterms:created xsi:type="dcterms:W3CDTF">2013-03-06T09:14:16Z</dcterms:created>
  <dcterms:modified xsi:type="dcterms:W3CDTF">2013-04-15T15:41:44Z</dcterms:modified>
</cp:coreProperties>
</file>