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8"/>
  </p:notesMasterIdLst>
  <p:sldIdLst>
    <p:sldId id="256" r:id="rId2"/>
    <p:sldId id="257" r:id="rId3"/>
    <p:sldId id="430" r:id="rId4"/>
    <p:sldId id="431" r:id="rId5"/>
    <p:sldId id="432" r:id="rId6"/>
    <p:sldId id="433" r:id="rId7"/>
    <p:sldId id="264" r:id="rId8"/>
    <p:sldId id="427" r:id="rId9"/>
    <p:sldId id="428" r:id="rId10"/>
    <p:sldId id="426" r:id="rId11"/>
    <p:sldId id="429" r:id="rId12"/>
    <p:sldId id="278" r:id="rId13"/>
    <p:sldId id="396" r:id="rId14"/>
    <p:sldId id="397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25" r:id="rId31"/>
    <p:sldId id="416" r:id="rId32"/>
    <p:sldId id="398" r:id="rId33"/>
    <p:sldId id="399" r:id="rId34"/>
    <p:sldId id="421" r:id="rId35"/>
    <p:sldId id="424" r:id="rId36"/>
    <p:sldId id="282" r:id="rId3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4718" autoAdjust="0"/>
  </p:normalViewPr>
  <p:slideViewPr>
    <p:cSldViewPr>
      <p:cViewPr>
        <p:scale>
          <a:sx n="66" d="100"/>
          <a:sy n="66" d="100"/>
        </p:scale>
        <p:origin x="-144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A1E90F5-E81D-41D7-9E71-39674F6DDAC7}" type="datetimeFigureOut">
              <a:rPr lang="pt-BR"/>
              <a:pPr>
                <a:defRPr/>
              </a:pPr>
              <a:t>30/08/2013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C5D8B4C-A37A-4890-95B5-A38A7FDE51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156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1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6A01A-E229-4529-A2F4-B97E170E3CD0}" type="datetimeFigureOut">
              <a:rPr lang="pt-BR"/>
              <a:pPr>
                <a:defRPr/>
              </a:pPr>
              <a:t>30/08/2013</a:t>
            </a:fld>
            <a:endParaRPr lang="pt-BR"/>
          </a:p>
        </p:txBody>
      </p:sp>
      <p:sp>
        <p:nvSpPr>
          <p:cNvPr id="12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0B0C3B5-9F5E-4FCD-B98A-4B3E927FF2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0CB42-36BC-419F-A1B0-59D931EDE773}" type="datetimeFigureOut">
              <a:rPr lang="pt-BR"/>
              <a:pPr>
                <a:defRPr/>
              </a:pPr>
              <a:t>30/08/2013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AAEF2-C7E1-4837-B33F-9D4067CA56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3733C-9A45-42D6-AD56-3E6E5C82F524}" type="datetimeFigureOut">
              <a:rPr lang="pt-BR"/>
              <a:pPr>
                <a:defRPr/>
              </a:pPr>
              <a:t>30/08/2013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58EA-9C7C-430A-83A2-C3987BAC46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4C0CA-E8BF-4834-AED9-F69BDADB93F7}" type="datetimeFigureOut">
              <a:rPr lang="pt-BR"/>
              <a:pPr>
                <a:defRPr/>
              </a:pPr>
              <a:t>30/08/2013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516DB-436B-4835-BF87-51DDE0332B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57D0C-73DA-4E7E-8AD1-5C1B74859DB7}" type="datetimeFigureOut">
              <a:rPr lang="pt-BR"/>
              <a:pPr>
                <a:defRPr/>
              </a:pPr>
              <a:t>30/08/2013</a:t>
            </a:fld>
            <a:endParaRPr lang="pt-BR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CCD79-516B-41AA-ADC1-4CAD7DA30E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6AAA3-14EC-4098-BBAE-46465D70F464}" type="datetimeFigureOut">
              <a:rPr lang="pt-BR"/>
              <a:pPr>
                <a:defRPr/>
              </a:pPr>
              <a:t>30/08/2013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12540-0A35-43A1-8996-4D9BD9E317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9F1EC-B048-448A-9460-2C50841471AE}" type="datetimeFigureOut">
              <a:rPr lang="pt-BR"/>
              <a:pPr>
                <a:defRPr/>
              </a:pPr>
              <a:t>30/08/2013</a:t>
            </a:fld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5B67E-5174-4095-A5B6-0050C2727C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01FDE-F39E-4785-BE1E-9E4E9449528B}" type="datetimeFigureOut">
              <a:rPr lang="pt-BR"/>
              <a:pPr>
                <a:defRPr/>
              </a:pPr>
              <a:t>30/08/2013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0B34F-4439-443A-A0FF-EEACD80C58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296DA-BB3B-43F0-8962-BEF500A5E5E4}" type="datetimeFigureOut">
              <a:rPr lang="pt-BR"/>
              <a:pPr>
                <a:defRPr/>
              </a:pPr>
              <a:t>30/08/2013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0097A-47B7-4872-BD76-B3FF3F9043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tângulo de cantos arredondados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65F9E-0891-4DCC-BA7B-3A63C9E19B21}" type="datetimeFigureOut">
              <a:rPr lang="pt-BR"/>
              <a:pPr>
                <a:defRPr/>
              </a:pPr>
              <a:t>30/08/2013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65A6D-0C5E-4F4F-BA6C-655255552D9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563C3-D227-4807-A2A1-61D84066E206}" type="datetimeFigureOut">
              <a:rPr lang="pt-BR"/>
              <a:pPr>
                <a:defRPr/>
              </a:pPr>
              <a:t>30/08/2013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64947-5110-41B7-A35B-61F604E37D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D598069-46ED-4251-A5DD-365466BEBC93}" type="datetimeFigureOut">
              <a:rPr lang="pt-BR"/>
              <a:pPr>
                <a:defRPr/>
              </a:pPr>
              <a:t>30/08/2013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3308943-5619-44A7-87FD-6FE7893430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7" r:id="rId2"/>
    <p:sldLayoutId id="2147483769" r:id="rId3"/>
    <p:sldLayoutId id="2147483766" r:id="rId4"/>
    <p:sldLayoutId id="2147483765" r:id="rId5"/>
    <p:sldLayoutId id="2147483764" r:id="rId6"/>
    <p:sldLayoutId id="2147483763" r:id="rId7"/>
    <p:sldLayoutId id="2147483770" r:id="rId8"/>
    <p:sldLayoutId id="2147483771" r:id="rId9"/>
    <p:sldLayoutId id="2147483762" r:id="rId10"/>
    <p:sldLayoutId id="214748376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BCCEBD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8CDD7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8CDD7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ubtítulo 2"/>
          <p:cNvSpPr>
            <a:spLocks noGrp="1"/>
          </p:cNvSpPr>
          <p:nvPr>
            <p:ph type="subTitle" idx="1"/>
          </p:nvPr>
        </p:nvSpPr>
        <p:spPr>
          <a:xfrm>
            <a:off x="827088" y="3200400"/>
            <a:ext cx="7273925" cy="1741488"/>
          </a:xfrm>
        </p:spPr>
        <p:txBody>
          <a:bodyPr/>
          <a:lstStyle/>
          <a:p>
            <a:r>
              <a:rPr lang="pt-BR" sz="4200" smtClean="0"/>
              <a:t>Selection Sort, Insertion Sort e Bubble Sort</a:t>
            </a:r>
          </a:p>
          <a:p>
            <a:endParaRPr lang="pt-BR" smtClean="0"/>
          </a:p>
          <a:p>
            <a:r>
              <a:rPr lang="pt-BR" b="1" smtClean="0"/>
              <a:t>Prof.</a:t>
            </a:r>
            <a:r>
              <a:rPr lang="pt-BR" smtClean="0"/>
              <a:t> Maurício Serrano</a:t>
            </a:r>
          </a:p>
        </p:txBody>
      </p:sp>
      <p:sp>
        <p:nvSpPr>
          <p:cNvPr id="14338" name="Título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pt-BR" smtClean="0"/>
              <a:t>Algoritmos de Ordenação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6364288"/>
            <a:ext cx="8785225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4288"/>
            <a:ext cx="8785225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341" name="Subtítulo 2"/>
          <p:cNvSpPr txBox="1">
            <a:spLocks/>
          </p:cNvSpPr>
          <p:nvPr/>
        </p:nvSpPr>
        <p:spPr bwMode="auto">
          <a:xfrm>
            <a:off x="899592" y="5661024"/>
            <a:ext cx="7272338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pt-BR" sz="2600" b="1" dirty="0" smtClean="0">
                <a:solidFill>
                  <a:schemeClr val="tx2"/>
                </a:solidFill>
                <a:latin typeface="Perpetua"/>
              </a:rPr>
              <a:t>Agosto </a:t>
            </a:r>
            <a:r>
              <a:rPr lang="pt-BR" sz="2600" b="1" dirty="0">
                <a:solidFill>
                  <a:schemeClr val="tx2"/>
                </a:solidFill>
                <a:latin typeface="Perpetua"/>
              </a:rPr>
              <a:t>de 2013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Execução do Algoritmo</a:t>
            </a:r>
            <a:endParaRPr lang="pt-BR" smtClean="0"/>
          </a:p>
        </p:txBody>
      </p:sp>
      <p:sp>
        <p:nvSpPr>
          <p:cNvPr id="88067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pic>
        <p:nvPicPr>
          <p:cNvPr id="88082" name="Picture 18" descr="Insertion-sort-exampl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25" y="3770313"/>
            <a:ext cx="3032125" cy="1819275"/>
          </a:xfrm>
          <a:prstGeom prst="rect">
            <a:avLst/>
          </a:prstGeom>
          <a:noFill/>
        </p:spPr>
      </p:pic>
      <p:pic>
        <p:nvPicPr>
          <p:cNvPr id="88083" name="Picture 19" descr="Insertion_sort_anima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773238"/>
            <a:ext cx="4608513" cy="4514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Insertion Sort</a:t>
            </a:r>
            <a:endParaRPr lang="en-US" smtClean="0"/>
          </a:p>
        </p:txBody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Análise de Complexidade</a:t>
            </a:r>
          </a:p>
          <a:p>
            <a:r>
              <a:rPr lang="pt-BR" smtClean="0"/>
              <a:t>O(n2);</a:t>
            </a:r>
          </a:p>
          <a:p>
            <a:r>
              <a:rPr lang="en-US" smtClean="0"/>
              <a:t>Menor número de trocas e comparações entre os algoritmos de ordenação O(n) quando o vetor está ordenado.</a:t>
            </a:r>
          </a:p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É um algoritmo de ordenação estável</a:t>
            </a:r>
          </a:p>
          <a:p>
            <a:r>
              <a:rPr lang="pt-BR" smtClean="0"/>
              <a:t>O que é estabilidade?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132856"/>
            <a:ext cx="9144000" cy="2304256"/>
          </a:xfr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pt-BR" b="1" smtClean="0">
                <a:solidFill>
                  <a:srgbClr val="FFFFFF"/>
                </a:solidFill>
              </a:rPr>
              <a:t>Bubble Sort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64764" y="1929848"/>
            <a:ext cx="87997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79512" y="4293096"/>
            <a:ext cx="8799724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31746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pt-BR" sz="2400" smtClean="0"/>
              <a:t>Dados de Entrada com base nos códigos dos clientes:</a:t>
            </a:r>
          </a:p>
          <a:p>
            <a:pPr algn="just">
              <a:buFont typeface="Georgia" pitchFamily="18" charset="0"/>
              <a:buChar char="√"/>
            </a:pPr>
            <a:endParaRPr lang="en-US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31759" name="Retângulo 9"/>
          <p:cNvSpPr>
            <a:spLocks noChangeArrowheads="1"/>
          </p:cNvSpPr>
          <p:nvPr/>
        </p:nvSpPr>
        <p:spPr bwMode="auto">
          <a:xfrm>
            <a:off x="2916238" y="2636838"/>
            <a:ext cx="2879725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>
                <a:latin typeface="Miriam Fixed"/>
                <a:ea typeface="Miriam Fixed"/>
                <a:cs typeface="Miriam Fixed"/>
              </a:rPr>
              <a:t>codigoDoCliente</a:t>
            </a:r>
          </a:p>
          <a:p>
            <a:r>
              <a:rPr lang="en-US" sz="2000">
                <a:latin typeface="Miriam Fixed"/>
                <a:ea typeface="Miriam Fixed"/>
                <a:cs typeface="Miriam Fixed"/>
              </a:rPr>
              <a:t>1001</a:t>
            </a:r>
          </a:p>
          <a:p>
            <a:r>
              <a:rPr lang="en-US" sz="2000">
                <a:latin typeface="Miriam Fixed"/>
                <a:ea typeface="Miriam Fixed"/>
                <a:cs typeface="Miriam Fixed"/>
              </a:rPr>
              <a:t>2002</a:t>
            </a:r>
          </a:p>
          <a:p>
            <a:r>
              <a:rPr lang="en-US" sz="2000">
                <a:latin typeface="Miriam Fixed"/>
                <a:ea typeface="Miriam Fixed"/>
                <a:cs typeface="Miriam Fixed"/>
              </a:rPr>
              <a:t> 200</a:t>
            </a:r>
          </a:p>
          <a:p>
            <a:r>
              <a:rPr lang="en-US" sz="2000">
                <a:latin typeface="Miriam Fixed"/>
                <a:ea typeface="Miriam Fixed"/>
                <a:cs typeface="Miriam Fixed"/>
              </a:rPr>
              <a:t> 300</a:t>
            </a:r>
          </a:p>
          <a:p>
            <a:r>
              <a:rPr lang="en-US" sz="2000">
                <a:latin typeface="Miriam Fixed"/>
                <a:ea typeface="Miriam Fixed"/>
                <a:cs typeface="Miriam Fixed"/>
              </a:rPr>
              <a:t> 500</a:t>
            </a:r>
          </a:p>
          <a:p>
            <a:r>
              <a:rPr lang="en-US" sz="2000">
                <a:latin typeface="Miriam Fixed"/>
                <a:ea typeface="Miriam Fixed"/>
                <a:cs typeface="Miriam Fixed"/>
              </a:rPr>
              <a:t> …                                       </a:t>
            </a:r>
            <a:endParaRPr lang="pt-BR" sz="2000">
              <a:latin typeface="Miriam Fixed"/>
              <a:ea typeface="Miriam Fixed"/>
              <a:cs typeface="Miriam Fix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3379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pt-BR" sz="2400" smtClean="0"/>
              <a:t>Para quem não conhece o </a:t>
            </a:r>
            <a:r>
              <a:rPr lang="pt-BR" sz="2400" i="1" smtClean="0"/>
              <a:t>Bubble Sort</a:t>
            </a:r>
            <a:r>
              <a:rPr lang="pt-BR" sz="2400" smtClean="0"/>
              <a:t>…</a:t>
            </a:r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r>
              <a:rPr lang="pt-BR" sz="2400" smtClean="0"/>
              <a:t>Trata-se de um algoritmo de ordenação, no qual aplica-se uma ordenação por “borbulhamento”.</a:t>
            </a:r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r>
              <a:rPr lang="pt-BR" sz="2400" smtClean="0"/>
              <a:t>Considerem:</a:t>
            </a:r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33807" name="Retângulo 9"/>
          <p:cNvSpPr>
            <a:spLocks noChangeArrowheads="1"/>
          </p:cNvSpPr>
          <p:nvPr/>
        </p:nvSpPr>
        <p:spPr bwMode="auto">
          <a:xfrm>
            <a:off x="755650" y="5659438"/>
            <a:ext cx="34686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Perpetua"/>
              </a:rPr>
              <a:t>vetor de inteiros de tamanho N = 5</a:t>
            </a:r>
          </a:p>
          <a:p>
            <a:r>
              <a:rPr lang="pt-BR" sz="2000">
                <a:latin typeface="Perpetua"/>
              </a:rPr>
              <a:t>(</a:t>
            </a:r>
            <a:r>
              <a:rPr lang="pt-BR" sz="2000" b="1">
                <a:latin typeface="Perpetua"/>
              </a:rPr>
              <a:t>desordenado</a:t>
            </a:r>
            <a:r>
              <a:rPr lang="pt-BR" sz="2000">
                <a:latin typeface="Perpetua"/>
              </a:rPr>
              <a:t>)</a:t>
            </a:r>
          </a:p>
        </p:txBody>
      </p:sp>
      <p:sp>
        <p:nvSpPr>
          <p:cNvPr id="33808" name="Retângulo 10"/>
          <p:cNvSpPr>
            <a:spLocks noChangeArrowheads="1"/>
          </p:cNvSpPr>
          <p:nvPr/>
        </p:nvSpPr>
        <p:spPr bwMode="auto">
          <a:xfrm>
            <a:off x="5003800" y="5659438"/>
            <a:ext cx="35258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Perpetua"/>
              </a:rPr>
              <a:t>vetor de inteiros de tamanho N = 5 </a:t>
            </a:r>
          </a:p>
          <a:p>
            <a:r>
              <a:rPr lang="pt-BR" sz="2000">
                <a:latin typeface="Perpetua"/>
              </a:rPr>
              <a:t>(</a:t>
            </a:r>
            <a:r>
              <a:rPr lang="pt-BR" sz="2000" b="1">
                <a:latin typeface="Perpetua"/>
              </a:rPr>
              <a:t>ordenado</a:t>
            </a:r>
            <a:r>
              <a:rPr lang="pt-BR" sz="2000">
                <a:latin typeface="Perpetua"/>
              </a:rPr>
              <a:t> 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695052" y="4967876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3" name="Retângulo 12"/>
          <p:cNvSpPr/>
          <p:nvPr/>
        </p:nvSpPr>
        <p:spPr>
          <a:xfrm>
            <a:off x="2271116" y="4967876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14" name="Retângulo 13"/>
          <p:cNvSpPr/>
          <p:nvPr/>
        </p:nvSpPr>
        <p:spPr>
          <a:xfrm>
            <a:off x="2847180" y="4967876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15" name="Retângulo 14"/>
          <p:cNvSpPr/>
          <p:nvPr/>
        </p:nvSpPr>
        <p:spPr>
          <a:xfrm>
            <a:off x="3423244" y="4967876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118988" y="4967876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17" name="Retângulo 16"/>
          <p:cNvSpPr/>
          <p:nvPr/>
        </p:nvSpPr>
        <p:spPr>
          <a:xfrm>
            <a:off x="5940152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8" name="Retângulo 17"/>
          <p:cNvSpPr/>
          <p:nvPr/>
        </p:nvSpPr>
        <p:spPr>
          <a:xfrm>
            <a:off x="6516216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9" name="Retângulo 18"/>
          <p:cNvSpPr/>
          <p:nvPr/>
        </p:nvSpPr>
        <p:spPr>
          <a:xfrm>
            <a:off x="7092280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20" name="Retângulo 19"/>
          <p:cNvSpPr/>
          <p:nvPr/>
        </p:nvSpPr>
        <p:spPr>
          <a:xfrm>
            <a:off x="7668344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21" name="Retângulo 20"/>
          <p:cNvSpPr/>
          <p:nvPr/>
        </p:nvSpPr>
        <p:spPr>
          <a:xfrm>
            <a:off x="5364088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907704" y="4348270"/>
            <a:ext cx="1296144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/>
              <a:t>Início</a:t>
            </a:r>
            <a:endParaRPr lang="pt-BR" sz="2400" b="1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300192" y="4362784"/>
            <a:ext cx="12961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Final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34818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pt-BR" sz="2400" smtClean="0"/>
              <a:t>Aplicando o </a:t>
            </a:r>
            <a:r>
              <a:rPr lang="pt-BR" sz="2400" i="1" smtClean="0"/>
              <a:t>Bubble Sort </a:t>
            </a:r>
            <a:r>
              <a:rPr lang="pt-BR" sz="2400" smtClean="0"/>
              <a:t>passo-a -passo:</a:t>
            </a:r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34831" name="Retângulo 10"/>
          <p:cNvSpPr>
            <a:spLocks noChangeArrowheads="1"/>
          </p:cNvSpPr>
          <p:nvPr/>
        </p:nvSpPr>
        <p:spPr bwMode="auto">
          <a:xfrm>
            <a:off x="5219700" y="5659438"/>
            <a:ext cx="3122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Perpetua"/>
              </a:rPr>
              <a:t>vetor de inteiros de tamanho N </a:t>
            </a:r>
          </a:p>
          <a:p>
            <a:r>
              <a:rPr lang="pt-BR" sz="2000">
                <a:latin typeface="Perpetua"/>
              </a:rPr>
              <a:t>(</a:t>
            </a:r>
            <a:r>
              <a:rPr lang="pt-BR" sz="2000" b="1">
                <a:latin typeface="Perpetua"/>
              </a:rPr>
              <a:t>ordenado</a:t>
            </a:r>
            <a:r>
              <a:rPr lang="pt-BR" sz="2000">
                <a:latin typeface="Perpetua"/>
              </a:rPr>
              <a:t> 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73110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3" name="Retângulo 12"/>
          <p:cNvSpPr/>
          <p:nvPr/>
        </p:nvSpPr>
        <p:spPr>
          <a:xfrm>
            <a:off x="1749174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14" name="Retângulo 13"/>
          <p:cNvSpPr/>
          <p:nvPr/>
        </p:nvSpPr>
        <p:spPr>
          <a:xfrm>
            <a:off x="2325238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15" name="Retângulo 14"/>
          <p:cNvSpPr/>
          <p:nvPr/>
        </p:nvSpPr>
        <p:spPr>
          <a:xfrm>
            <a:off x="2901302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597046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17" name="Retângulo 16"/>
          <p:cNvSpPr/>
          <p:nvPr/>
        </p:nvSpPr>
        <p:spPr>
          <a:xfrm>
            <a:off x="5562226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8" name="Retângulo 17"/>
          <p:cNvSpPr/>
          <p:nvPr/>
        </p:nvSpPr>
        <p:spPr>
          <a:xfrm>
            <a:off x="6138290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9" name="Retângulo 18"/>
          <p:cNvSpPr/>
          <p:nvPr/>
        </p:nvSpPr>
        <p:spPr>
          <a:xfrm>
            <a:off x="6714354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20" name="Retângulo 19"/>
          <p:cNvSpPr/>
          <p:nvPr/>
        </p:nvSpPr>
        <p:spPr>
          <a:xfrm>
            <a:off x="7290418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21" name="Retângulo 20"/>
          <p:cNvSpPr/>
          <p:nvPr/>
        </p:nvSpPr>
        <p:spPr>
          <a:xfrm>
            <a:off x="4986162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611560" y="2132856"/>
            <a:ext cx="1296144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/>
              <a:t>Início</a:t>
            </a:r>
            <a:endParaRPr lang="pt-BR" sz="2400" b="1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516216" y="4365104"/>
            <a:ext cx="12961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Final</a:t>
            </a:r>
            <a:endParaRPr lang="pt-BR" sz="2400" b="1" dirty="0"/>
          </a:p>
        </p:txBody>
      </p:sp>
      <p:cxnSp>
        <p:nvCxnSpPr>
          <p:cNvPr id="27" name="Conector de seta reta 26"/>
          <p:cNvCxnSpPr/>
          <p:nvPr/>
        </p:nvCxnSpPr>
        <p:spPr>
          <a:xfrm flipV="1">
            <a:off x="900113" y="3284538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845" name="CaixaDeTexto 29"/>
          <p:cNvSpPr txBox="1">
            <a:spLocks noChangeArrowheads="1"/>
          </p:cNvSpPr>
          <p:nvPr/>
        </p:nvSpPr>
        <p:spPr bwMode="auto">
          <a:xfrm>
            <a:off x="654050" y="3716338"/>
            <a:ext cx="614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Perpetua"/>
              </a:rPr>
              <a:t>i = 0</a:t>
            </a:r>
            <a:endParaRPr lang="pt-BR" b="1">
              <a:latin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35842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pt-BR" sz="2400" smtClean="0"/>
              <a:t>Aplicando o </a:t>
            </a:r>
            <a:r>
              <a:rPr lang="pt-BR" sz="2400" i="1" smtClean="0"/>
              <a:t>Bubble Sort </a:t>
            </a:r>
            <a:r>
              <a:rPr lang="pt-BR" sz="2400" smtClean="0"/>
              <a:t>passo-a -passo:</a:t>
            </a:r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35855" name="Retângulo 10"/>
          <p:cNvSpPr>
            <a:spLocks noChangeArrowheads="1"/>
          </p:cNvSpPr>
          <p:nvPr/>
        </p:nvSpPr>
        <p:spPr bwMode="auto">
          <a:xfrm>
            <a:off x="5219700" y="5659438"/>
            <a:ext cx="3122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Perpetua"/>
              </a:rPr>
              <a:t>vetor de inteiros de tamanho N </a:t>
            </a:r>
          </a:p>
          <a:p>
            <a:r>
              <a:rPr lang="pt-BR" sz="2000">
                <a:latin typeface="Perpetua"/>
              </a:rPr>
              <a:t>(</a:t>
            </a:r>
            <a:r>
              <a:rPr lang="pt-BR" sz="2000" b="1">
                <a:latin typeface="Perpetua"/>
              </a:rPr>
              <a:t>ordenado</a:t>
            </a:r>
            <a:r>
              <a:rPr lang="pt-BR" sz="2000">
                <a:latin typeface="Perpetua"/>
              </a:rPr>
              <a:t> 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73110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3" name="Retângulo 12"/>
          <p:cNvSpPr/>
          <p:nvPr/>
        </p:nvSpPr>
        <p:spPr>
          <a:xfrm>
            <a:off x="1749174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14" name="Retângulo 13"/>
          <p:cNvSpPr/>
          <p:nvPr/>
        </p:nvSpPr>
        <p:spPr>
          <a:xfrm>
            <a:off x="2325238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15" name="Retângulo 14"/>
          <p:cNvSpPr/>
          <p:nvPr/>
        </p:nvSpPr>
        <p:spPr>
          <a:xfrm>
            <a:off x="2901302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597046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17" name="Retângulo 16"/>
          <p:cNvSpPr/>
          <p:nvPr/>
        </p:nvSpPr>
        <p:spPr>
          <a:xfrm>
            <a:off x="5562226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8" name="Retângulo 17"/>
          <p:cNvSpPr/>
          <p:nvPr/>
        </p:nvSpPr>
        <p:spPr>
          <a:xfrm>
            <a:off x="6138290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9" name="Retângulo 18"/>
          <p:cNvSpPr/>
          <p:nvPr/>
        </p:nvSpPr>
        <p:spPr>
          <a:xfrm>
            <a:off x="6714354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20" name="Retângulo 19"/>
          <p:cNvSpPr/>
          <p:nvPr/>
        </p:nvSpPr>
        <p:spPr>
          <a:xfrm>
            <a:off x="7290418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21" name="Retângulo 20"/>
          <p:cNvSpPr/>
          <p:nvPr/>
        </p:nvSpPr>
        <p:spPr>
          <a:xfrm>
            <a:off x="4986162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611560" y="2132856"/>
            <a:ext cx="216024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/>
              <a:t>Ordenando</a:t>
            </a:r>
            <a:r>
              <a:rPr lang="en-US" sz="2400" b="1" dirty="0"/>
              <a:t>…</a:t>
            </a:r>
            <a:endParaRPr lang="pt-BR" sz="2400" b="1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44208" y="4365104"/>
            <a:ext cx="12961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Final</a:t>
            </a:r>
            <a:endParaRPr lang="pt-BR" sz="2400" b="1" dirty="0"/>
          </a:p>
        </p:txBody>
      </p:sp>
      <p:cxnSp>
        <p:nvCxnSpPr>
          <p:cNvPr id="27" name="Conector de seta reta 26"/>
          <p:cNvCxnSpPr/>
          <p:nvPr/>
        </p:nvCxnSpPr>
        <p:spPr>
          <a:xfrm flipV="1">
            <a:off x="900113" y="3284538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V="1">
            <a:off x="1476375" y="3284538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870" name="CaixaDeTexto 25"/>
          <p:cNvSpPr txBox="1">
            <a:spLocks noChangeArrowheads="1"/>
          </p:cNvSpPr>
          <p:nvPr/>
        </p:nvSpPr>
        <p:spPr bwMode="auto">
          <a:xfrm>
            <a:off x="539750" y="3716338"/>
            <a:ext cx="14398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Perpetua"/>
              </a:rPr>
              <a:t>COMPARA!!!</a:t>
            </a:r>
            <a:endParaRPr lang="pt-BR" b="1">
              <a:latin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36866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pt-BR" sz="2400" smtClean="0"/>
              <a:t>Aplicando o </a:t>
            </a:r>
            <a:r>
              <a:rPr lang="pt-BR" sz="2400" i="1" smtClean="0"/>
              <a:t>Bubble Sort </a:t>
            </a:r>
            <a:r>
              <a:rPr lang="pt-BR" sz="2400" smtClean="0"/>
              <a:t>passo-a -passo:</a:t>
            </a:r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36879" name="Retângulo 10"/>
          <p:cNvSpPr>
            <a:spLocks noChangeArrowheads="1"/>
          </p:cNvSpPr>
          <p:nvPr/>
        </p:nvSpPr>
        <p:spPr bwMode="auto">
          <a:xfrm>
            <a:off x="5219700" y="5659438"/>
            <a:ext cx="3122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Perpetua"/>
              </a:rPr>
              <a:t>vetor de inteiros de tamanho N </a:t>
            </a:r>
          </a:p>
          <a:p>
            <a:r>
              <a:rPr lang="pt-BR" sz="2000">
                <a:latin typeface="Perpetua"/>
              </a:rPr>
              <a:t>(</a:t>
            </a:r>
            <a:r>
              <a:rPr lang="pt-BR" sz="2000" b="1">
                <a:latin typeface="Perpetua"/>
              </a:rPr>
              <a:t>ordenado</a:t>
            </a:r>
            <a:r>
              <a:rPr lang="pt-BR" sz="2000">
                <a:latin typeface="Perpetua"/>
              </a:rPr>
              <a:t> 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73110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3" name="Retângulo 12"/>
          <p:cNvSpPr/>
          <p:nvPr/>
        </p:nvSpPr>
        <p:spPr>
          <a:xfrm>
            <a:off x="1749174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14" name="Retângulo 13"/>
          <p:cNvSpPr/>
          <p:nvPr/>
        </p:nvSpPr>
        <p:spPr>
          <a:xfrm>
            <a:off x="2325238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15" name="Retângulo 14"/>
          <p:cNvSpPr/>
          <p:nvPr/>
        </p:nvSpPr>
        <p:spPr>
          <a:xfrm>
            <a:off x="2901302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597046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17" name="Retângulo 16"/>
          <p:cNvSpPr/>
          <p:nvPr/>
        </p:nvSpPr>
        <p:spPr>
          <a:xfrm>
            <a:off x="5562226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8" name="Retângulo 17"/>
          <p:cNvSpPr/>
          <p:nvPr/>
        </p:nvSpPr>
        <p:spPr>
          <a:xfrm>
            <a:off x="6138290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9" name="Retângulo 18"/>
          <p:cNvSpPr/>
          <p:nvPr/>
        </p:nvSpPr>
        <p:spPr>
          <a:xfrm>
            <a:off x="6714354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20" name="Retângulo 19"/>
          <p:cNvSpPr/>
          <p:nvPr/>
        </p:nvSpPr>
        <p:spPr>
          <a:xfrm>
            <a:off x="7290418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21" name="Retângulo 20"/>
          <p:cNvSpPr/>
          <p:nvPr/>
        </p:nvSpPr>
        <p:spPr>
          <a:xfrm>
            <a:off x="4986162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44208" y="4365104"/>
            <a:ext cx="12961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Final</a:t>
            </a:r>
            <a:endParaRPr lang="pt-BR" sz="2400" b="1" dirty="0"/>
          </a:p>
        </p:txBody>
      </p:sp>
      <p:cxnSp>
        <p:nvCxnSpPr>
          <p:cNvPr id="27" name="Conector de seta reta 26"/>
          <p:cNvCxnSpPr/>
          <p:nvPr/>
        </p:nvCxnSpPr>
        <p:spPr>
          <a:xfrm flipV="1">
            <a:off x="900113" y="3284538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V="1">
            <a:off x="1476375" y="3284538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893" name="CaixaDeTexto 25"/>
          <p:cNvSpPr txBox="1">
            <a:spLocks noChangeArrowheads="1"/>
          </p:cNvSpPr>
          <p:nvPr/>
        </p:nvSpPr>
        <p:spPr bwMode="auto">
          <a:xfrm>
            <a:off x="539750" y="3716338"/>
            <a:ext cx="46085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Perpetua"/>
              </a:rPr>
              <a:t>V[0] &gt; V[1] ?   VERDADEIRO, então TROCA</a:t>
            </a:r>
            <a:endParaRPr lang="pt-BR" b="1">
              <a:latin typeface="Perpetua"/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611560" y="2132856"/>
            <a:ext cx="216024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/>
              <a:t>Ordenando</a:t>
            </a:r>
            <a:r>
              <a:rPr lang="en-US" sz="2400" b="1" dirty="0"/>
              <a:t>…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37890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pt-BR" sz="2400" smtClean="0"/>
              <a:t>Aplicando o </a:t>
            </a:r>
            <a:r>
              <a:rPr lang="pt-BR" sz="2400" i="1" smtClean="0"/>
              <a:t>Bubble Sort </a:t>
            </a:r>
            <a:r>
              <a:rPr lang="pt-BR" sz="2400" smtClean="0"/>
              <a:t>passo-a -passo:</a:t>
            </a:r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37903" name="Retângulo 10"/>
          <p:cNvSpPr>
            <a:spLocks noChangeArrowheads="1"/>
          </p:cNvSpPr>
          <p:nvPr/>
        </p:nvSpPr>
        <p:spPr bwMode="auto">
          <a:xfrm>
            <a:off x="5219700" y="5659438"/>
            <a:ext cx="3122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Perpetua"/>
              </a:rPr>
              <a:t>vetor de inteiros de tamanho N </a:t>
            </a:r>
          </a:p>
          <a:p>
            <a:r>
              <a:rPr lang="pt-BR" sz="2000">
                <a:latin typeface="Perpetua"/>
              </a:rPr>
              <a:t>(</a:t>
            </a:r>
            <a:r>
              <a:rPr lang="pt-BR" sz="2000" b="1">
                <a:latin typeface="Perpetua"/>
              </a:rPr>
              <a:t>ordenado</a:t>
            </a:r>
            <a:r>
              <a:rPr lang="pt-BR" sz="2000">
                <a:latin typeface="Perpetua"/>
              </a:rPr>
              <a:t> 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73110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13" name="Retângulo 12"/>
          <p:cNvSpPr/>
          <p:nvPr/>
        </p:nvSpPr>
        <p:spPr>
          <a:xfrm>
            <a:off x="1749174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14" name="Retângulo 13"/>
          <p:cNvSpPr/>
          <p:nvPr/>
        </p:nvSpPr>
        <p:spPr>
          <a:xfrm>
            <a:off x="2325238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15" name="Retângulo 14"/>
          <p:cNvSpPr/>
          <p:nvPr/>
        </p:nvSpPr>
        <p:spPr>
          <a:xfrm>
            <a:off x="2901302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597046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7" name="Retângulo 16"/>
          <p:cNvSpPr/>
          <p:nvPr/>
        </p:nvSpPr>
        <p:spPr>
          <a:xfrm>
            <a:off x="5562226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8" name="Retângulo 17"/>
          <p:cNvSpPr/>
          <p:nvPr/>
        </p:nvSpPr>
        <p:spPr>
          <a:xfrm>
            <a:off x="6138290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9" name="Retângulo 18"/>
          <p:cNvSpPr/>
          <p:nvPr/>
        </p:nvSpPr>
        <p:spPr>
          <a:xfrm>
            <a:off x="6714354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20" name="Retângulo 19"/>
          <p:cNvSpPr/>
          <p:nvPr/>
        </p:nvSpPr>
        <p:spPr>
          <a:xfrm>
            <a:off x="7290418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21" name="Retângulo 20"/>
          <p:cNvSpPr/>
          <p:nvPr/>
        </p:nvSpPr>
        <p:spPr>
          <a:xfrm>
            <a:off x="4986162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44208" y="4365104"/>
            <a:ext cx="12961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Final</a:t>
            </a:r>
            <a:endParaRPr lang="pt-BR" sz="2400" b="1" dirty="0"/>
          </a:p>
        </p:txBody>
      </p:sp>
      <p:sp>
        <p:nvSpPr>
          <p:cNvPr id="37" name="Arco 36"/>
          <p:cNvSpPr/>
          <p:nvPr/>
        </p:nvSpPr>
        <p:spPr>
          <a:xfrm rot="10526141">
            <a:off x="679450" y="1951038"/>
            <a:ext cx="935038" cy="1728787"/>
          </a:xfrm>
          <a:prstGeom prst="arc">
            <a:avLst>
              <a:gd name="adj1" fmla="val 14048497"/>
              <a:gd name="adj2" fmla="val 18711177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611560" y="2132856"/>
            <a:ext cx="216024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/>
              <a:t>Ordenando</a:t>
            </a:r>
            <a:r>
              <a:rPr lang="en-US" sz="2400" b="1" dirty="0"/>
              <a:t>…</a:t>
            </a:r>
            <a:endParaRPr lang="pt-BR" sz="2400" b="1" dirty="0"/>
          </a:p>
        </p:txBody>
      </p:sp>
      <p:sp>
        <p:nvSpPr>
          <p:cNvPr id="37917" name="CaixaDeTexto 38"/>
          <p:cNvSpPr txBox="1">
            <a:spLocks noChangeArrowheads="1"/>
          </p:cNvSpPr>
          <p:nvPr/>
        </p:nvSpPr>
        <p:spPr bwMode="auto">
          <a:xfrm>
            <a:off x="539750" y="3716338"/>
            <a:ext cx="46085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Perpetua"/>
              </a:rPr>
              <a:t>TROCA REALIZADA!!!</a:t>
            </a:r>
            <a:endParaRPr lang="pt-BR" b="1">
              <a:latin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3891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pt-BR" sz="2400" smtClean="0"/>
              <a:t>Aplicando o </a:t>
            </a:r>
            <a:r>
              <a:rPr lang="pt-BR" sz="2400" i="1" smtClean="0"/>
              <a:t>Bubble Sort </a:t>
            </a:r>
            <a:r>
              <a:rPr lang="pt-BR" sz="2400" smtClean="0"/>
              <a:t>passo-a -passo:</a:t>
            </a:r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38927" name="Retângulo 10"/>
          <p:cNvSpPr>
            <a:spLocks noChangeArrowheads="1"/>
          </p:cNvSpPr>
          <p:nvPr/>
        </p:nvSpPr>
        <p:spPr bwMode="auto">
          <a:xfrm>
            <a:off x="5219700" y="5659438"/>
            <a:ext cx="3122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Perpetua"/>
              </a:rPr>
              <a:t>vetor de inteiros de tamanho N </a:t>
            </a:r>
          </a:p>
          <a:p>
            <a:r>
              <a:rPr lang="pt-BR" sz="2000">
                <a:latin typeface="Perpetua"/>
              </a:rPr>
              <a:t>(</a:t>
            </a:r>
            <a:r>
              <a:rPr lang="pt-BR" sz="2000" b="1">
                <a:latin typeface="Perpetua"/>
              </a:rPr>
              <a:t>ordenado</a:t>
            </a:r>
            <a:r>
              <a:rPr lang="pt-BR" sz="2000">
                <a:latin typeface="Perpetua"/>
              </a:rPr>
              <a:t> 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73110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13" name="Retângulo 12"/>
          <p:cNvSpPr/>
          <p:nvPr/>
        </p:nvSpPr>
        <p:spPr>
          <a:xfrm>
            <a:off x="1749174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14" name="Retângulo 13"/>
          <p:cNvSpPr/>
          <p:nvPr/>
        </p:nvSpPr>
        <p:spPr>
          <a:xfrm>
            <a:off x="2325238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15" name="Retângulo 14"/>
          <p:cNvSpPr/>
          <p:nvPr/>
        </p:nvSpPr>
        <p:spPr>
          <a:xfrm>
            <a:off x="2901302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597046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7" name="Retângulo 16"/>
          <p:cNvSpPr/>
          <p:nvPr/>
        </p:nvSpPr>
        <p:spPr>
          <a:xfrm>
            <a:off x="5562226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8" name="Retângulo 17"/>
          <p:cNvSpPr/>
          <p:nvPr/>
        </p:nvSpPr>
        <p:spPr>
          <a:xfrm>
            <a:off x="6138290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9" name="Retângulo 18"/>
          <p:cNvSpPr/>
          <p:nvPr/>
        </p:nvSpPr>
        <p:spPr>
          <a:xfrm>
            <a:off x="6714354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20" name="Retângulo 19"/>
          <p:cNvSpPr/>
          <p:nvPr/>
        </p:nvSpPr>
        <p:spPr>
          <a:xfrm>
            <a:off x="7290418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21" name="Retângulo 20"/>
          <p:cNvSpPr/>
          <p:nvPr/>
        </p:nvSpPr>
        <p:spPr>
          <a:xfrm>
            <a:off x="4986162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44208" y="4365104"/>
            <a:ext cx="12961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Final</a:t>
            </a:r>
            <a:endParaRPr lang="pt-BR" sz="2400" b="1" dirty="0"/>
          </a:p>
        </p:txBody>
      </p:sp>
      <p:cxnSp>
        <p:nvCxnSpPr>
          <p:cNvPr id="29" name="Conector de seta reta 28"/>
          <p:cNvCxnSpPr/>
          <p:nvPr/>
        </p:nvCxnSpPr>
        <p:spPr>
          <a:xfrm flipV="1">
            <a:off x="1476375" y="3284538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940" name="CaixaDeTexto 25"/>
          <p:cNvSpPr txBox="1">
            <a:spLocks noChangeArrowheads="1"/>
          </p:cNvSpPr>
          <p:nvPr/>
        </p:nvSpPr>
        <p:spPr bwMode="auto">
          <a:xfrm>
            <a:off x="1258888" y="3716338"/>
            <a:ext cx="4249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Perpetua"/>
              </a:rPr>
              <a:t>Avanço o índice…</a:t>
            </a:r>
            <a:endParaRPr lang="pt-BR" b="1">
              <a:latin typeface="Perpetua"/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611560" y="2132856"/>
            <a:ext cx="216024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/>
              <a:t>Ordenando</a:t>
            </a:r>
            <a:r>
              <a:rPr lang="en-US" sz="2400" b="1" dirty="0"/>
              <a:t>…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5" descr="Agen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725" y="2997200"/>
            <a:ext cx="3355975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84313"/>
            <a:ext cx="7772400" cy="44656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b="1" smtClean="0">
                <a:solidFill>
                  <a:srgbClr val="7F7F7F"/>
                </a:solidFill>
              </a:rPr>
              <a:t>Aula Anterior:</a:t>
            </a:r>
          </a:p>
          <a:p>
            <a:pPr lvl="1">
              <a:lnSpc>
                <a:spcPct val="90000"/>
              </a:lnSpc>
            </a:pPr>
            <a:r>
              <a:rPr lang="pt-BR" smtClean="0">
                <a:solidFill>
                  <a:srgbClr val="7F7F7F"/>
                </a:solidFill>
              </a:rPr>
              <a:t>Implementação de Algoritmos de Busca</a:t>
            </a:r>
          </a:p>
          <a:p>
            <a:pPr>
              <a:lnSpc>
                <a:spcPct val="90000"/>
              </a:lnSpc>
            </a:pPr>
            <a:endParaRPr lang="pt-BR" sz="600" b="1" smtClean="0"/>
          </a:p>
          <a:p>
            <a:pPr>
              <a:lnSpc>
                <a:spcPct val="90000"/>
              </a:lnSpc>
            </a:pPr>
            <a:r>
              <a:rPr lang="pt-BR" sz="2700" b="1" smtClean="0"/>
              <a:t>Aula de HOJE:</a:t>
            </a:r>
          </a:p>
          <a:p>
            <a:pPr lvl="1">
              <a:lnSpc>
                <a:spcPct val="90000"/>
              </a:lnSpc>
            </a:pPr>
            <a:r>
              <a:rPr lang="pt-BR" sz="2700" smtClean="0"/>
              <a:t>Selection Sort;</a:t>
            </a:r>
          </a:p>
          <a:p>
            <a:pPr lvl="1">
              <a:lnSpc>
                <a:spcPct val="90000"/>
              </a:lnSpc>
            </a:pPr>
            <a:r>
              <a:rPr lang="pt-BR" sz="2700" smtClean="0"/>
              <a:t>Insertion Sort;</a:t>
            </a:r>
          </a:p>
          <a:p>
            <a:pPr lvl="1">
              <a:lnSpc>
                <a:spcPct val="90000"/>
              </a:lnSpc>
            </a:pPr>
            <a:r>
              <a:rPr lang="pt-BR" sz="2700" smtClean="0"/>
              <a:t>Bubble Sort.</a:t>
            </a:r>
          </a:p>
          <a:p>
            <a:pPr lvl="1">
              <a:lnSpc>
                <a:spcPct val="90000"/>
              </a:lnSpc>
            </a:pPr>
            <a:endParaRPr lang="pt-BR" sz="2700" smtClean="0"/>
          </a:p>
          <a:p>
            <a:pPr lvl="1">
              <a:lnSpc>
                <a:spcPct val="90000"/>
              </a:lnSpc>
            </a:pPr>
            <a:endParaRPr lang="pt-BR" sz="500" smtClean="0"/>
          </a:p>
          <a:p>
            <a:pPr>
              <a:lnSpc>
                <a:spcPct val="90000"/>
              </a:lnSpc>
            </a:pPr>
            <a:r>
              <a:rPr lang="pt-BR" sz="2400" b="1" smtClean="0">
                <a:solidFill>
                  <a:srgbClr val="7F7F7F"/>
                </a:solidFill>
              </a:rPr>
              <a:t>Próxima Aula:</a:t>
            </a:r>
          </a:p>
          <a:p>
            <a:pPr lvl="1">
              <a:lnSpc>
                <a:spcPct val="90000"/>
              </a:lnSpc>
            </a:pPr>
            <a:r>
              <a:rPr lang="pt-BR" smtClean="0">
                <a:solidFill>
                  <a:srgbClr val="7F7F7F"/>
                </a:solidFill>
              </a:rPr>
              <a:t>Mais algoritmos de ordenação.</a:t>
            </a:r>
          </a:p>
          <a:p>
            <a:pPr lvl="1">
              <a:lnSpc>
                <a:spcPct val="90000"/>
              </a:lnSpc>
            </a:pPr>
            <a:endParaRPr lang="en-US" sz="2200" smtClean="0"/>
          </a:p>
          <a:p>
            <a:pPr lvl="1">
              <a:lnSpc>
                <a:spcPct val="90000"/>
              </a:lnSpc>
            </a:pPr>
            <a:endParaRPr lang="pt-BR" sz="2200" smtClean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39938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pt-BR" sz="2400" smtClean="0"/>
              <a:t>Aplicando o </a:t>
            </a:r>
            <a:r>
              <a:rPr lang="pt-BR" sz="2400" i="1" smtClean="0"/>
              <a:t>Bubble Sort </a:t>
            </a:r>
            <a:r>
              <a:rPr lang="pt-BR" sz="2400" smtClean="0"/>
              <a:t>passo-a -passo:</a:t>
            </a:r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39951" name="Retângulo 10"/>
          <p:cNvSpPr>
            <a:spLocks noChangeArrowheads="1"/>
          </p:cNvSpPr>
          <p:nvPr/>
        </p:nvSpPr>
        <p:spPr bwMode="auto">
          <a:xfrm>
            <a:off x="5219700" y="5659438"/>
            <a:ext cx="3122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Perpetua"/>
              </a:rPr>
              <a:t>vetor de inteiros de tamanho N </a:t>
            </a:r>
          </a:p>
          <a:p>
            <a:r>
              <a:rPr lang="pt-BR" sz="2000">
                <a:latin typeface="Perpetua"/>
              </a:rPr>
              <a:t>(</a:t>
            </a:r>
            <a:r>
              <a:rPr lang="pt-BR" sz="2000" b="1">
                <a:latin typeface="Perpetua"/>
              </a:rPr>
              <a:t>ordenado</a:t>
            </a:r>
            <a:r>
              <a:rPr lang="pt-BR" sz="2000">
                <a:latin typeface="Perpetua"/>
              </a:rPr>
              <a:t> 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73110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13" name="Retângulo 12"/>
          <p:cNvSpPr/>
          <p:nvPr/>
        </p:nvSpPr>
        <p:spPr>
          <a:xfrm>
            <a:off x="1749174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14" name="Retângulo 13"/>
          <p:cNvSpPr/>
          <p:nvPr/>
        </p:nvSpPr>
        <p:spPr>
          <a:xfrm>
            <a:off x="2325238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15" name="Retângulo 14"/>
          <p:cNvSpPr/>
          <p:nvPr/>
        </p:nvSpPr>
        <p:spPr>
          <a:xfrm>
            <a:off x="2901302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597046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7" name="Retângulo 16"/>
          <p:cNvSpPr/>
          <p:nvPr/>
        </p:nvSpPr>
        <p:spPr>
          <a:xfrm>
            <a:off x="5562226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8" name="Retângulo 17"/>
          <p:cNvSpPr/>
          <p:nvPr/>
        </p:nvSpPr>
        <p:spPr>
          <a:xfrm>
            <a:off x="6138290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9" name="Retângulo 18"/>
          <p:cNvSpPr/>
          <p:nvPr/>
        </p:nvSpPr>
        <p:spPr>
          <a:xfrm>
            <a:off x="6714354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20" name="Retângulo 19"/>
          <p:cNvSpPr/>
          <p:nvPr/>
        </p:nvSpPr>
        <p:spPr>
          <a:xfrm>
            <a:off x="7290418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21" name="Retângulo 20"/>
          <p:cNvSpPr/>
          <p:nvPr/>
        </p:nvSpPr>
        <p:spPr>
          <a:xfrm>
            <a:off x="4986162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44208" y="4365104"/>
            <a:ext cx="12961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Final</a:t>
            </a:r>
            <a:endParaRPr lang="pt-BR" sz="2400" b="1" dirty="0"/>
          </a:p>
        </p:txBody>
      </p:sp>
      <p:cxnSp>
        <p:nvCxnSpPr>
          <p:cNvPr id="29" name="Conector de seta reta 28"/>
          <p:cNvCxnSpPr/>
          <p:nvPr/>
        </p:nvCxnSpPr>
        <p:spPr>
          <a:xfrm flipV="1">
            <a:off x="1476375" y="3284538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964" name="CaixaDeTexto 25"/>
          <p:cNvSpPr txBox="1">
            <a:spLocks noChangeArrowheads="1"/>
          </p:cNvSpPr>
          <p:nvPr/>
        </p:nvSpPr>
        <p:spPr bwMode="auto">
          <a:xfrm>
            <a:off x="1258888" y="3716338"/>
            <a:ext cx="48974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Perpetua"/>
              </a:rPr>
              <a:t>V[1] &gt; V[2] ?   VERDADEIRO, então TROCA</a:t>
            </a:r>
            <a:endParaRPr lang="pt-BR" b="1">
              <a:latin typeface="Perpetua"/>
            </a:endParaRPr>
          </a:p>
          <a:p>
            <a:endParaRPr lang="pt-BR" b="1">
              <a:latin typeface="Perpetua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 flipV="1">
            <a:off x="2051050" y="3284538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611560" y="2132856"/>
            <a:ext cx="216024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/>
              <a:t>Ordenando</a:t>
            </a:r>
            <a:r>
              <a:rPr lang="en-US" sz="2400" b="1" dirty="0"/>
              <a:t>…</a:t>
            </a:r>
            <a:endParaRPr lang="pt-BR" sz="2400" b="1" dirty="0"/>
          </a:p>
        </p:txBody>
      </p:sp>
      <p:sp>
        <p:nvSpPr>
          <p:cNvPr id="39967" name="CaixaDeTexto 29"/>
          <p:cNvSpPr txBox="1">
            <a:spLocks noChangeArrowheads="1"/>
          </p:cNvSpPr>
          <p:nvPr/>
        </p:nvSpPr>
        <p:spPr bwMode="auto">
          <a:xfrm>
            <a:off x="1258888" y="4149725"/>
            <a:ext cx="1441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Perpetua"/>
              </a:rPr>
              <a:t>COMPARA!!!</a:t>
            </a:r>
            <a:endParaRPr lang="pt-BR" b="1">
              <a:latin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40962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pt-BR" sz="2400" smtClean="0"/>
              <a:t>Aplicando o </a:t>
            </a:r>
            <a:r>
              <a:rPr lang="pt-BR" sz="2400" i="1" smtClean="0"/>
              <a:t>Bubble Sort </a:t>
            </a:r>
            <a:r>
              <a:rPr lang="pt-BR" sz="2400" smtClean="0"/>
              <a:t>passo-a -passo:</a:t>
            </a:r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40975" name="Retângulo 10"/>
          <p:cNvSpPr>
            <a:spLocks noChangeArrowheads="1"/>
          </p:cNvSpPr>
          <p:nvPr/>
        </p:nvSpPr>
        <p:spPr bwMode="auto">
          <a:xfrm>
            <a:off x="5219700" y="5659438"/>
            <a:ext cx="3122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Perpetua"/>
              </a:rPr>
              <a:t>vetor de inteiros de tamanho N </a:t>
            </a:r>
          </a:p>
          <a:p>
            <a:r>
              <a:rPr lang="pt-BR" sz="2000">
                <a:latin typeface="Perpetua"/>
              </a:rPr>
              <a:t>(</a:t>
            </a:r>
            <a:r>
              <a:rPr lang="pt-BR" sz="2000" b="1">
                <a:latin typeface="Perpetua"/>
              </a:rPr>
              <a:t>ordenado</a:t>
            </a:r>
            <a:r>
              <a:rPr lang="pt-BR" sz="2000">
                <a:latin typeface="Perpetua"/>
              </a:rPr>
              <a:t> 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73110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13" name="Retângulo 12"/>
          <p:cNvSpPr/>
          <p:nvPr/>
        </p:nvSpPr>
        <p:spPr>
          <a:xfrm>
            <a:off x="1749174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14" name="Retângulo 13"/>
          <p:cNvSpPr/>
          <p:nvPr/>
        </p:nvSpPr>
        <p:spPr>
          <a:xfrm>
            <a:off x="2325238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15" name="Retângulo 14"/>
          <p:cNvSpPr/>
          <p:nvPr/>
        </p:nvSpPr>
        <p:spPr>
          <a:xfrm>
            <a:off x="2901302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597046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7" name="Retângulo 16"/>
          <p:cNvSpPr/>
          <p:nvPr/>
        </p:nvSpPr>
        <p:spPr>
          <a:xfrm>
            <a:off x="5562226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8" name="Retângulo 17"/>
          <p:cNvSpPr/>
          <p:nvPr/>
        </p:nvSpPr>
        <p:spPr>
          <a:xfrm>
            <a:off x="6138290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9" name="Retângulo 18"/>
          <p:cNvSpPr/>
          <p:nvPr/>
        </p:nvSpPr>
        <p:spPr>
          <a:xfrm>
            <a:off x="6714354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20" name="Retângulo 19"/>
          <p:cNvSpPr/>
          <p:nvPr/>
        </p:nvSpPr>
        <p:spPr>
          <a:xfrm>
            <a:off x="7290418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21" name="Retângulo 20"/>
          <p:cNvSpPr/>
          <p:nvPr/>
        </p:nvSpPr>
        <p:spPr>
          <a:xfrm>
            <a:off x="4986162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516216" y="4365104"/>
            <a:ext cx="12961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Final</a:t>
            </a:r>
            <a:endParaRPr lang="pt-BR" sz="2400" b="1" dirty="0"/>
          </a:p>
        </p:txBody>
      </p:sp>
      <p:sp>
        <p:nvSpPr>
          <p:cNvPr id="37" name="Arco 36"/>
          <p:cNvSpPr/>
          <p:nvPr/>
        </p:nvSpPr>
        <p:spPr>
          <a:xfrm rot="10526141">
            <a:off x="1254125" y="2024063"/>
            <a:ext cx="936625" cy="1727200"/>
          </a:xfrm>
          <a:prstGeom prst="arc">
            <a:avLst>
              <a:gd name="adj1" fmla="val 14048497"/>
              <a:gd name="adj2" fmla="val 18711177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611560" y="2132856"/>
            <a:ext cx="216024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/>
              <a:t>Ordenando</a:t>
            </a:r>
            <a:r>
              <a:rPr lang="en-US" sz="2400" b="1" dirty="0"/>
              <a:t>…</a:t>
            </a:r>
            <a:endParaRPr lang="pt-BR" sz="2400" b="1" dirty="0"/>
          </a:p>
        </p:txBody>
      </p:sp>
      <p:sp>
        <p:nvSpPr>
          <p:cNvPr id="40989" name="CaixaDeTexto 26"/>
          <p:cNvSpPr txBox="1">
            <a:spLocks noChangeArrowheads="1"/>
          </p:cNvSpPr>
          <p:nvPr/>
        </p:nvSpPr>
        <p:spPr bwMode="auto">
          <a:xfrm>
            <a:off x="539750" y="3789363"/>
            <a:ext cx="46085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Perpetua"/>
              </a:rPr>
              <a:t>TROCA REALIZADA!!!</a:t>
            </a:r>
            <a:endParaRPr lang="pt-BR" b="1">
              <a:latin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41986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pt-BR" sz="2400" smtClean="0"/>
              <a:t>Aplicando o </a:t>
            </a:r>
            <a:r>
              <a:rPr lang="pt-BR" sz="2400" i="1" smtClean="0"/>
              <a:t>Bubble Sort </a:t>
            </a:r>
            <a:r>
              <a:rPr lang="pt-BR" sz="2400" smtClean="0"/>
              <a:t>passo-a -passo:</a:t>
            </a:r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41999" name="Retângulo 10"/>
          <p:cNvSpPr>
            <a:spLocks noChangeArrowheads="1"/>
          </p:cNvSpPr>
          <p:nvPr/>
        </p:nvSpPr>
        <p:spPr bwMode="auto">
          <a:xfrm>
            <a:off x="5219700" y="5659438"/>
            <a:ext cx="3122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Perpetua"/>
              </a:rPr>
              <a:t>vetor de inteiros de tamanho N </a:t>
            </a:r>
          </a:p>
          <a:p>
            <a:r>
              <a:rPr lang="pt-BR" sz="2000">
                <a:latin typeface="Perpetua"/>
              </a:rPr>
              <a:t>(</a:t>
            </a:r>
            <a:r>
              <a:rPr lang="pt-BR" sz="2000" b="1">
                <a:latin typeface="Perpetua"/>
              </a:rPr>
              <a:t>ordenado</a:t>
            </a:r>
            <a:r>
              <a:rPr lang="pt-BR" sz="2000">
                <a:latin typeface="Perpetua"/>
              </a:rPr>
              <a:t> 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73110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13" name="Retângulo 12"/>
          <p:cNvSpPr/>
          <p:nvPr/>
        </p:nvSpPr>
        <p:spPr>
          <a:xfrm>
            <a:off x="1749174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14" name="Retângulo 13"/>
          <p:cNvSpPr/>
          <p:nvPr/>
        </p:nvSpPr>
        <p:spPr>
          <a:xfrm>
            <a:off x="2325238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15" name="Retângulo 14"/>
          <p:cNvSpPr/>
          <p:nvPr/>
        </p:nvSpPr>
        <p:spPr>
          <a:xfrm>
            <a:off x="2901302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597046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7" name="Retângulo 16"/>
          <p:cNvSpPr/>
          <p:nvPr/>
        </p:nvSpPr>
        <p:spPr>
          <a:xfrm>
            <a:off x="5562226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8" name="Retângulo 17"/>
          <p:cNvSpPr/>
          <p:nvPr/>
        </p:nvSpPr>
        <p:spPr>
          <a:xfrm>
            <a:off x="6138290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9" name="Retângulo 18"/>
          <p:cNvSpPr/>
          <p:nvPr/>
        </p:nvSpPr>
        <p:spPr>
          <a:xfrm>
            <a:off x="6714354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20" name="Retângulo 19"/>
          <p:cNvSpPr/>
          <p:nvPr/>
        </p:nvSpPr>
        <p:spPr>
          <a:xfrm>
            <a:off x="7290418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21" name="Retângulo 20"/>
          <p:cNvSpPr/>
          <p:nvPr/>
        </p:nvSpPr>
        <p:spPr>
          <a:xfrm>
            <a:off x="4986162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516216" y="4365104"/>
            <a:ext cx="12961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Final</a:t>
            </a:r>
            <a:endParaRPr lang="pt-BR" sz="2400" b="1" dirty="0"/>
          </a:p>
        </p:txBody>
      </p:sp>
      <p:cxnSp>
        <p:nvCxnSpPr>
          <p:cNvPr id="29" name="Conector de seta reta 28"/>
          <p:cNvCxnSpPr/>
          <p:nvPr/>
        </p:nvCxnSpPr>
        <p:spPr>
          <a:xfrm flipV="1">
            <a:off x="2051050" y="3284538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012" name="CaixaDeTexto 25"/>
          <p:cNvSpPr txBox="1">
            <a:spLocks noChangeArrowheads="1"/>
          </p:cNvSpPr>
          <p:nvPr/>
        </p:nvSpPr>
        <p:spPr bwMode="auto">
          <a:xfrm>
            <a:off x="1258888" y="3716338"/>
            <a:ext cx="4249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Perpetua"/>
              </a:rPr>
              <a:t>Avanço o índice…</a:t>
            </a:r>
            <a:endParaRPr lang="pt-BR" b="1">
              <a:latin typeface="Perpetua"/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611560" y="2132856"/>
            <a:ext cx="216024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/>
              <a:t>Ordenando</a:t>
            </a:r>
            <a:r>
              <a:rPr lang="en-US" sz="2400" b="1" dirty="0"/>
              <a:t>…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43010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pt-BR" sz="2400" smtClean="0"/>
              <a:t>Aplicando o </a:t>
            </a:r>
            <a:r>
              <a:rPr lang="pt-BR" sz="2400" i="1" smtClean="0"/>
              <a:t>Bubble Sort </a:t>
            </a:r>
            <a:r>
              <a:rPr lang="pt-BR" sz="2400" smtClean="0"/>
              <a:t>passo-a -passo:</a:t>
            </a:r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43023" name="Retângulo 10"/>
          <p:cNvSpPr>
            <a:spLocks noChangeArrowheads="1"/>
          </p:cNvSpPr>
          <p:nvPr/>
        </p:nvSpPr>
        <p:spPr bwMode="auto">
          <a:xfrm>
            <a:off x="5219700" y="5659438"/>
            <a:ext cx="3122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Perpetua"/>
              </a:rPr>
              <a:t>vetor de inteiros de tamanho N </a:t>
            </a:r>
          </a:p>
          <a:p>
            <a:r>
              <a:rPr lang="pt-BR" sz="2000">
                <a:latin typeface="Perpetua"/>
              </a:rPr>
              <a:t>(</a:t>
            </a:r>
            <a:r>
              <a:rPr lang="pt-BR" sz="2000" b="1">
                <a:latin typeface="Perpetua"/>
              </a:rPr>
              <a:t>ordenado</a:t>
            </a:r>
            <a:r>
              <a:rPr lang="pt-BR" sz="2000">
                <a:latin typeface="Perpetua"/>
              </a:rPr>
              <a:t> 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73110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13" name="Retângulo 12"/>
          <p:cNvSpPr/>
          <p:nvPr/>
        </p:nvSpPr>
        <p:spPr>
          <a:xfrm>
            <a:off x="1749174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14" name="Retângulo 13"/>
          <p:cNvSpPr/>
          <p:nvPr/>
        </p:nvSpPr>
        <p:spPr>
          <a:xfrm>
            <a:off x="2325238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15" name="Retângulo 14"/>
          <p:cNvSpPr/>
          <p:nvPr/>
        </p:nvSpPr>
        <p:spPr>
          <a:xfrm>
            <a:off x="2901302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597046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7" name="Retângulo 16"/>
          <p:cNvSpPr/>
          <p:nvPr/>
        </p:nvSpPr>
        <p:spPr>
          <a:xfrm>
            <a:off x="5562226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8" name="Retângulo 17"/>
          <p:cNvSpPr/>
          <p:nvPr/>
        </p:nvSpPr>
        <p:spPr>
          <a:xfrm>
            <a:off x="6138290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9" name="Retângulo 18"/>
          <p:cNvSpPr/>
          <p:nvPr/>
        </p:nvSpPr>
        <p:spPr>
          <a:xfrm>
            <a:off x="6714354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20" name="Retângulo 19"/>
          <p:cNvSpPr/>
          <p:nvPr/>
        </p:nvSpPr>
        <p:spPr>
          <a:xfrm>
            <a:off x="7290418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21" name="Retângulo 20"/>
          <p:cNvSpPr/>
          <p:nvPr/>
        </p:nvSpPr>
        <p:spPr>
          <a:xfrm>
            <a:off x="4986162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44208" y="4365104"/>
            <a:ext cx="12961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Final</a:t>
            </a:r>
            <a:endParaRPr lang="pt-BR" sz="2400" b="1" dirty="0"/>
          </a:p>
        </p:txBody>
      </p:sp>
      <p:cxnSp>
        <p:nvCxnSpPr>
          <p:cNvPr id="29" name="Conector de seta reta 28"/>
          <p:cNvCxnSpPr/>
          <p:nvPr/>
        </p:nvCxnSpPr>
        <p:spPr>
          <a:xfrm flipV="1">
            <a:off x="2627313" y="3284538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036" name="CaixaDeTexto 25"/>
          <p:cNvSpPr txBox="1">
            <a:spLocks noChangeArrowheads="1"/>
          </p:cNvSpPr>
          <p:nvPr/>
        </p:nvSpPr>
        <p:spPr bwMode="auto">
          <a:xfrm>
            <a:off x="1979613" y="3716338"/>
            <a:ext cx="48958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Perpetua"/>
              </a:rPr>
              <a:t>V[2] &gt; V[3] ?   VERDADEIRO, então TROCA</a:t>
            </a:r>
            <a:endParaRPr lang="pt-BR" b="1">
              <a:latin typeface="Perpetua"/>
            </a:endParaRPr>
          </a:p>
          <a:p>
            <a:endParaRPr lang="pt-BR" b="1">
              <a:latin typeface="Perpetua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 flipV="1">
            <a:off x="2051050" y="3284538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611560" y="2132856"/>
            <a:ext cx="216024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/>
              <a:t>Ordenando</a:t>
            </a:r>
            <a:r>
              <a:rPr lang="en-US" sz="2400" b="1" dirty="0"/>
              <a:t>…</a:t>
            </a:r>
            <a:endParaRPr lang="pt-BR" sz="2400" b="1" dirty="0"/>
          </a:p>
        </p:txBody>
      </p:sp>
      <p:sp>
        <p:nvSpPr>
          <p:cNvPr id="43039" name="CaixaDeTexto 29"/>
          <p:cNvSpPr txBox="1">
            <a:spLocks noChangeArrowheads="1"/>
          </p:cNvSpPr>
          <p:nvPr/>
        </p:nvSpPr>
        <p:spPr bwMode="auto">
          <a:xfrm>
            <a:off x="1908175" y="4149725"/>
            <a:ext cx="14398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Perpetua"/>
              </a:rPr>
              <a:t>COMPARA!!!</a:t>
            </a:r>
            <a:endParaRPr lang="pt-BR" b="1">
              <a:latin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4403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pt-BR" sz="2400" smtClean="0"/>
              <a:t>Aplicando o </a:t>
            </a:r>
            <a:r>
              <a:rPr lang="pt-BR" sz="2400" i="1" smtClean="0"/>
              <a:t>Bubble Sort </a:t>
            </a:r>
            <a:r>
              <a:rPr lang="pt-BR" sz="2400" smtClean="0"/>
              <a:t>passo-a -passo:</a:t>
            </a:r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44047" name="Retângulo 10"/>
          <p:cNvSpPr>
            <a:spLocks noChangeArrowheads="1"/>
          </p:cNvSpPr>
          <p:nvPr/>
        </p:nvSpPr>
        <p:spPr bwMode="auto">
          <a:xfrm>
            <a:off x="5219700" y="5659438"/>
            <a:ext cx="3122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Perpetua"/>
              </a:rPr>
              <a:t>vetor de inteiros de tamanho N </a:t>
            </a:r>
          </a:p>
          <a:p>
            <a:r>
              <a:rPr lang="pt-BR" sz="2000">
                <a:latin typeface="Perpetua"/>
              </a:rPr>
              <a:t>(</a:t>
            </a:r>
            <a:r>
              <a:rPr lang="pt-BR" sz="2000" b="1">
                <a:latin typeface="Perpetua"/>
              </a:rPr>
              <a:t>ordenado</a:t>
            </a:r>
            <a:r>
              <a:rPr lang="pt-BR" sz="2000">
                <a:latin typeface="Perpetua"/>
              </a:rPr>
              <a:t> 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73110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13" name="Retângulo 12"/>
          <p:cNvSpPr/>
          <p:nvPr/>
        </p:nvSpPr>
        <p:spPr>
          <a:xfrm>
            <a:off x="1749174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14" name="Retângulo 13"/>
          <p:cNvSpPr/>
          <p:nvPr/>
        </p:nvSpPr>
        <p:spPr>
          <a:xfrm>
            <a:off x="2325238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15" name="Retângulo 14"/>
          <p:cNvSpPr/>
          <p:nvPr/>
        </p:nvSpPr>
        <p:spPr>
          <a:xfrm>
            <a:off x="2901302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597046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7" name="Retângulo 16"/>
          <p:cNvSpPr/>
          <p:nvPr/>
        </p:nvSpPr>
        <p:spPr>
          <a:xfrm>
            <a:off x="5562226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8" name="Retângulo 17"/>
          <p:cNvSpPr/>
          <p:nvPr/>
        </p:nvSpPr>
        <p:spPr>
          <a:xfrm>
            <a:off x="6138290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9" name="Retângulo 18"/>
          <p:cNvSpPr/>
          <p:nvPr/>
        </p:nvSpPr>
        <p:spPr>
          <a:xfrm>
            <a:off x="6714354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20" name="Retângulo 19"/>
          <p:cNvSpPr/>
          <p:nvPr/>
        </p:nvSpPr>
        <p:spPr>
          <a:xfrm>
            <a:off x="7290418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21" name="Retângulo 20"/>
          <p:cNvSpPr/>
          <p:nvPr/>
        </p:nvSpPr>
        <p:spPr>
          <a:xfrm>
            <a:off x="4986162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516216" y="4365104"/>
            <a:ext cx="12961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Final</a:t>
            </a:r>
            <a:endParaRPr lang="pt-BR" sz="2400" b="1" dirty="0"/>
          </a:p>
        </p:txBody>
      </p:sp>
      <p:sp>
        <p:nvSpPr>
          <p:cNvPr id="37" name="Arco 36"/>
          <p:cNvSpPr/>
          <p:nvPr/>
        </p:nvSpPr>
        <p:spPr>
          <a:xfrm rot="10526141">
            <a:off x="1830388" y="2024063"/>
            <a:ext cx="936625" cy="1727200"/>
          </a:xfrm>
          <a:prstGeom prst="arc">
            <a:avLst>
              <a:gd name="adj1" fmla="val 14048497"/>
              <a:gd name="adj2" fmla="val 18711177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611560" y="2132856"/>
            <a:ext cx="216024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/>
              <a:t>Ordenando</a:t>
            </a:r>
            <a:r>
              <a:rPr lang="en-US" sz="2400" b="1" dirty="0"/>
              <a:t>…</a:t>
            </a:r>
            <a:endParaRPr lang="pt-BR" sz="2400" b="1" dirty="0"/>
          </a:p>
        </p:txBody>
      </p:sp>
      <p:sp>
        <p:nvSpPr>
          <p:cNvPr id="44061" name="CaixaDeTexto 26"/>
          <p:cNvSpPr txBox="1">
            <a:spLocks noChangeArrowheads="1"/>
          </p:cNvSpPr>
          <p:nvPr/>
        </p:nvSpPr>
        <p:spPr bwMode="auto">
          <a:xfrm>
            <a:off x="1619250" y="3789363"/>
            <a:ext cx="46085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Perpetua"/>
              </a:rPr>
              <a:t>TROCA REALIZADA!!!</a:t>
            </a:r>
            <a:endParaRPr lang="pt-BR" b="1">
              <a:latin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45058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pt-BR" sz="2400" smtClean="0"/>
              <a:t>Aplicando o </a:t>
            </a:r>
            <a:r>
              <a:rPr lang="pt-BR" sz="2400" i="1" smtClean="0"/>
              <a:t>Bubble Sort </a:t>
            </a:r>
            <a:r>
              <a:rPr lang="pt-BR" sz="2400" smtClean="0"/>
              <a:t>passo-a -passo:</a:t>
            </a:r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45071" name="Retângulo 10"/>
          <p:cNvSpPr>
            <a:spLocks noChangeArrowheads="1"/>
          </p:cNvSpPr>
          <p:nvPr/>
        </p:nvSpPr>
        <p:spPr bwMode="auto">
          <a:xfrm>
            <a:off x="5219700" y="5659438"/>
            <a:ext cx="3122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Perpetua"/>
              </a:rPr>
              <a:t>vetor de inteiros de tamanho N </a:t>
            </a:r>
          </a:p>
          <a:p>
            <a:r>
              <a:rPr lang="pt-BR" sz="2000">
                <a:latin typeface="Perpetua"/>
              </a:rPr>
              <a:t>(</a:t>
            </a:r>
            <a:r>
              <a:rPr lang="pt-BR" sz="2000" b="1">
                <a:latin typeface="Perpetua"/>
              </a:rPr>
              <a:t>ordenado</a:t>
            </a:r>
            <a:r>
              <a:rPr lang="pt-BR" sz="2000">
                <a:latin typeface="Perpetua"/>
              </a:rPr>
              <a:t> 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73110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13" name="Retângulo 12"/>
          <p:cNvSpPr/>
          <p:nvPr/>
        </p:nvSpPr>
        <p:spPr>
          <a:xfrm>
            <a:off x="1749174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14" name="Retângulo 13"/>
          <p:cNvSpPr/>
          <p:nvPr/>
        </p:nvSpPr>
        <p:spPr>
          <a:xfrm>
            <a:off x="2325238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15" name="Retângulo 14"/>
          <p:cNvSpPr/>
          <p:nvPr/>
        </p:nvSpPr>
        <p:spPr>
          <a:xfrm>
            <a:off x="2901302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597046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7" name="Retângulo 16"/>
          <p:cNvSpPr/>
          <p:nvPr/>
        </p:nvSpPr>
        <p:spPr>
          <a:xfrm>
            <a:off x="5562226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8" name="Retângulo 17"/>
          <p:cNvSpPr/>
          <p:nvPr/>
        </p:nvSpPr>
        <p:spPr>
          <a:xfrm>
            <a:off x="6138290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9" name="Retângulo 18"/>
          <p:cNvSpPr/>
          <p:nvPr/>
        </p:nvSpPr>
        <p:spPr>
          <a:xfrm>
            <a:off x="6714354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20" name="Retângulo 19"/>
          <p:cNvSpPr/>
          <p:nvPr/>
        </p:nvSpPr>
        <p:spPr>
          <a:xfrm>
            <a:off x="7290418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21" name="Retângulo 20"/>
          <p:cNvSpPr/>
          <p:nvPr/>
        </p:nvSpPr>
        <p:spPr>
          <a:xfrm>
            <a:off x="4986162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516216" y="4365104"/>
            <a:ext cx="12961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Final</a:t>
            </a:r>
            <a:endParaRPr lang="pt-BR" sz="2400" b="1" dirty="0"/>
          </a:p>
        </p:txBody>
      </p:sp>
      <p:cxnSp>
        <p:nvCxnSpPr>
          <p:cNvPr id="29" name="Conector de seta reta 28"/>
          <p:cNvCxnSpPr/>
          <p:nvPr/>
        </p:nvCxnSpPr>
        <p:spPr>
          <a:xfrm flipV="1">
            <a:off x="2627313" y="3284538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084" name="CaixaDeTexto 25"/>
          <p:cNvSpPr txBox="1">
            <a:spLocks noChangeArrowheads="1"/>
          </p:cNvSpPr>
          <p:nvPr/>
        </p:nvSpPr>
        <p:spPr bwMode="auto">
          <a:xfrm>
            <a:off x="1835150" y="3716338"/>
            <a:ext cx="4249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Perpetua"/>
              </a:rPr>
              <a:t>Avanço o índice…</a:t>
            </a:r>
            <a:endParaRPr lang="pt-BR" b="1">
              <a:latin typeface="Perpetua"/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611560" y="2132856"/>
            <a:ext cx="216024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/>
              <a:t>Ordenando</a:t>
            </a:r>
            <a:r>
              <a:rPr lang="en-US" sz="2400" b="1" dirty="0"/>
              <a:t>…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46082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pt-BR" sz="2400" smtClean="0"/>
              <a:t>Aplicando o </a:t>
            </a:r>
            <a:r>
              <a:rPr lang="pt-BR" sz="2400" i="1" smtClean="0"/>
              <a:t>Bubble Sort </a:t>
            </a:r>
            <a:r>
              <a:rPr lang="pt-BR" sz="2400" smtClean="0"/>
              <a:t>passo-a -passo:</a:t>
            </a:r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46095" name="Retângulo 10"/>
          <p:cNvSpPr>
            <a:spLocks noChangeArrowheads="1"/>
          </p:cNvSpPr>
          <p:nvPr/>
        </p:nvSpPr>
        <p:spPr bwMode="auto">
          <a:xfrm>
            <a:off x="5219700" y="5659438"/>
            <a:ext cx="3122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Perpetua"/>
              </a:rPr>
              <a:t>vetor de inteiros de tamanho N </a:t>
            </a:r>
          </a:p>
          <a:p>
            <a:r>
              <a:rPr lang="pt-BR" sz="2000">
                <a:latin typeface="Perpetua"/>
              </a:rPr>
              <a:t>(</a:t>
            </a:r>
            <a:r>
              <a:rPr lang="pt-BR" sz="2000" b="1">
                <a:latin typeface="Perpetua"/>
              </a:rPr>
              <a:t>ordenado</a:t>
            </a:r>
            <a:r>
              <a:rPr lang="pt-BR" sz="2000">
                <a:latin typeface="Perpetua"/>
              </a:rPr>
              <a:t> 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73110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13" name="Retângulo 12"/>
          <p:cNvSpPr/>
          <p:nvPr/>
        </p:nvSpPr>
        <p:spPr>
          <a:xfrm>
            <a:off x="1749174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14" name="Retângulo 13"/>
          <p:cNvSpPr/>
          <p:nvPr/>
        </p:nvSpPr>
        <p:spPr>
          <a:xfrm>
            <a:off x="2325238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15" name="Retângulo 14"/>
          <p:cNvSpPr/>
          <p:nvPr/>
        </p:nvSpPr>
        <p:spPr>
          <a:xfrm>
            <a:off x="2901302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597046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7" name="Retângulo 16"/>
          <p:cNvSpPr/>
          <p:nvPr/>
        </p:nvSpPr>
        <p:spPr>
          <a:xfrm>
            <a:off x="5562226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8" name="Retângulo 17"/>
          <p:cNvSpPr/>
          <p:nvPr/>
        </p:nvSpPr>
        <p:spPr>
          <a:xfrm>
            <a:off x="6138290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9" name="Retângulo 18"/>
          <p:cNvSpPr/>
          <p:nvPr/>
        </p:nvSpPr>
        <p:spPr>
          <a:xfrm>
            <a:off x="6714354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20" name="Retângulo 19"/>
          <p:cNvSpPr/>
          <p:nvPr/>
        </p:nvSpPr>
        <p:spPr>
          <a:xfrm>
            <a:off x="7290418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21" name="Retângulo 20"/>
          <p:cNvSpPr/>
          <p:nvPr/>
        </p:nvSpPr>
        <p:spPr>
          <a:xfrm>
            <a:off x="4986162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516216" y="4365104"/>
            <a:ext cx="12961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Final</a:t>
            </a:r>
            <a:endParaRPr lang="pt-BR" sz="2400" b="1" dirty="0"/>
          </a:p>
        </p:txBody>
      </p:sp>
      <p:cxnSp>
        <p:nvCxnSpPr>
          <p:cNvPr id="29" name="Conector de seta reta 28"/>
          <p:cNvCxnSpPr/>
          <p:nvPr/>
        </p:nvCxnSpPr>
        <p:spPr>
          <a:xfrm flipV="1">
            <a:off x="3203575" y="3284538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108" name="CaixaDeTexto 25"/>
          <p:cNvSpPr txBox="1">
            <a:spLocks noChangeArrowheads="1"/>
          </p:cNvSpPr>
          <p:nvPr/>
        </p:nvSpPr>
        <p:spPr bwMode="auto">
          <a:xfrm>
            <a:off x="2339975" y="3716338"/>
            <a:ext cx="48958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Perpetua"/>
              </a:rPr>
              <a:t>V[3] &gt; V[4] ?   VERDADEIRO, então TROCA</a:t>
            </a:r>
            <a:endParaRPr lang="pt-BR" b="1">
              <a:latin typeface="Perpetua"/>
            </a:endParaRPr>
          </a:p>
          <a:p>
            <a:endParaRPr lang="pt-BR" b="1">
              <a:latin typeface="Perpetua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 flipV="1">
            <a:off x="2627313" y="3284538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611560" y="2132856"/>
            <a:ext cx="216024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/>
              <a:t>Ordenando</a:t>
            </a:r>
            <a:r>
              <a:rPr lang="en-US" sz="2400" b="1" dirty="0"/>
              <a:t>…</a:t>
            </a:r>
            <a:endParaRPr lang="pt-BR" sz="2400" b="1" dirty="0"/>
          </a:p>
        </p:txBody>
      </p:sp>
      <p:sp>
        <p:nvSpPr>
          <p:cNvPr id="46111" name="CaixaDeTexto 29"/>
          <p:cNvSpPr txBox="1">
            <a:spLocks noChangeArrowheads="1"/>
          </p:cNvSpPr>
          <p:nvPr/>
        </p:nvSpPr>
        <p:spPr bwMode="auto">
          <a:xfrm>
            <a:off x="2339975" y="4149725"/>
            <a:ext cx="14398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Perpetua"/>
              </a:rPr>
              <a:t>COMPARA!!!</a:t>
            </a:r>
            <a:endParaRPr lang="pt-BR" b="1">
              <a:latin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47106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pt-BR" sz="2400" smtClean="0"/>
              <a:t>Aplicando o </a:t>
            </a:r>
            <a:r>
              <a:rPr lang="pt-BR" sz="2400" i="1" smtClean="0"/>
              <a:t>Bubble Sort </a:t>
            </a:r>
            <a:r>
              <a:rPr lang="pt-BR" sz="2400" smtClean="0"/>
              <a:t>passo-a -passo:</a:t>
            </a:r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47119" name="Retângulo 10"/>
          <p:cNvSpPr>
            <a:spLocks noChangeArrowheads="1"/>
          </p:cNvSpPr>
          <p:nvPr/>
        </p:nvSpPr>
        <p:spPr bwMode="auto">
          <a:xfrm>
            <a:off x="5219700" y="5659438"/>
            <a:ext cx="3122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Perpetua"/>
              </a:rPr>
              <a:t>vetor de inteiros de tamanho N </a:t>
            </a:r>
          </a:p>
          <a:p>
            <a:r>
              <a:rPr lang="pt-BR" sz="2000">
                <a:latin typeface="Perpetua"/>
              </a:rPr>
              <a:t>(</a:t>
            </a:r>
            <a:r>
              <a:rPr lang="pt-BR" sz="2000" b="1">
                <a:latin typeface="Perpetua"/>
              </a:rPr>
              <a:t>ordenado</a:t>
            </a:r>
            <a:r>
              <a:rPr lang="pt-BR" sz="2000">
                <a:latin typeface="Perpetua"/>
              </a:rPr>
              <a:t> 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73110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13" name="Retângulo 12"/>
          <p:cNvSpPr/>
          <p:nvPr/>
        </p:nvSpPr>
        <p:spPr>
          <a:xfrm>
            <a:off x="1749174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14" name="Retângulo 13"/>
          <p:cNvSpPr/>
          <p:nvPr/>
        </p:nvSpPr>
        <p:spPr>
          <a:xfrm>
            <a:off x="2325238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5" name="Retângulo 14"/>
          <p:cNvSpPr/>
          <p:nvPr/>
        </p:nvSpPr>
        <p:spPr>
          <a:xfrm>
            <a:off x="2901302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597046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7" name="Retângulo 16"/>
          <p:cNvSpPr/>
          <p:nvPr/>
        </p:nvSpPr>
        <p:spPr>
          <a:xfrm>
            <a:off x="5562226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8" name="Retângulo 17"/>
          <p:cNvSpPr/>
          <p:nvPr/>
        </p:nvSpPr>
        <p:spPr>
          <a:xfrm>
            <a:off x="6138290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9" name="Retângulo 18"/>
          <p:cNvSpPr/>
          <p:nvPr/>
        </p:nvSpPr>
        <p:spPr>
          <a:xfrm>
            <a:off x="6714354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20" name="Retângulo 19"/>
          <p:cNvSpPr/>
          <p:nvPr/>
        </p:nvSpPr>
        <p:spPr>
          <a:xfrm>
            <a:off x="7290418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21" name="Retângulo 20"/>
          <p:cNvSpPr/>
          <p:nvPr/>
        </p:nvSpPr>
        <p:spPr>
          <a:xfrm>
            <a:off x="4986162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516216" y="4365104"/>
            <a:ext cx="12961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Final</a:t>
            </a:r>
            <a:endParaRPr lang="pt-BR" sz="2400" b="1" dirty="0"/>
          </a:p>
        </p:txBody>
      </p:sp>
      <p:sp>
        <p:nvSpPr>
          <p:cNvPr id="37" name="Arco 36"/>
          <p:cNvSpPr/>
          <p:nvPr/>
        </p:nvSpPr>
        <p:spPr>
          <a:xfrm rot="10526141">
            <a:off x="2335213" y="2024063"/>
            <a:ext cx="936625" cy="1727200"/>
          </a:xfrm>
          <a:prstGeom prst="arc">
            <a:avLst>
              <a:gd name="adj1" fmla="val 14048497"/>
              <a:gd name="adj2" fmla="val 18711177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611560" y="2132856"/>
            <a:ext cx="216024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/>
              <a:t>Ordenando</a:t>
            </a:r>
            <a:r>
              <a:rPr lang="en-US" sz="2400" b="1" dirty="0"/>
              <a:t>…</a:t>
            </a:r>
            <a:endParaRPr lang="pt-BR" sz="2400" b="1" dirty="0"/>
          </a:p>
        </p:txBody>
      </p:sp>
      <p:sp>
        <p:nvSpPr>
          <p:cNvPr id="47133" name="CaixaDeTexto 26"/>
          <p:cNvSpPr txBox="1">
            <a:spLocks noChangeArrowheads="1"/>
          </p:cNvSpPr>
          <p:nvPr/>
        </p:nvSpPr>
        <p:spPr bwMode="auto">
          <a:xfrm>
            <a:off x="2124075" y="3860800"/>
            <a:ext cx="2663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Perpetua"/>
              </a:rPr>
              <a:t>TROCA REALIZADA!!!</a:t>
            </a:r>
            <a:endParaRPr lang="pt-BR" b="1">
              <a:latin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48130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pt-BR" sz="2400" smtClean="0"/>
              <a:t>Aplicando o </a:t>
            </a:r>
            <a:r>
              <a:rPr lang="pt-BR" sz="2400" i="1" smtClean="0"/>
              <a:t>Bubble Sort </a:t>
            </a:r>
            <a:r>
              <a:rPr lang="pt-BR" sz="2400" smtClean="0"/>
              <a:t>passo-a -passo:</a:t>
            </a:r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48143" name="Retângulo 10"/>
          <p:cNvSpPr>
            <a:spLocks noChangeArrowheads="1"/>
          </p:cNvSpPr>
          <p:nvPr/>
        </p:nvSpPr>
        <p:spPr bwMode="auto">
          <a:xfrm>
            <a:off x="5219700" y="5659438"/>
            <a:ext cx="3122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Perpetua"/>
              </a:rPr>
              <a:t>vetor de inteiros de tamanho N </a:t>
            </a:r>
          </a:p>
          <a:p>
            <a:r>
              <a:rPr lang="pt-BR" sz="2000">
                <a:latin typeface="Perpetua"/>
              </a:rPr>
              <a:t>(</a:t>
            </a:r>
            <a:r>
              <a:rPr lang="pt-BR" sz="2000" b="1">
                <a:latin typeface="Perpetua"/>
              </a:rPr>
              <a:t>ordenado</a:t>
            </a:r>
            <a:r>
              <a:rPr lang="pt-BR" sz="2000">
                <a:latin typeface="Perpetua"/>
              </a:rPr>
              <a:t> 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73110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13" name="Retângulo 12"/>
          <p:cNvSpPr/>
          <p:nvPr/>
        </p:nvSpPr>
        <p:spPr>
          <a:xfrm>
            <a:off x="1749174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14" name="Retângulo 13"/>
          <p:cNvSpPr/>
          <p:nvPr/>
        </p:nvSpPr>
        <p:spPr>
          <a:xfrm>
            <a:off x="2325238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5" name="Retângulo 14"/>
          <p:cNvSpPr/>
          <p:nvPr/>
        </p:nvSpPr>
        <p:spPr>
          <a:xfrm>
            <a:off x="2901302" y="2706600"/>
            <a:ext cx="576064" cy="5040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597046" y="270660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7" name="Retângulo 16"/>
          <p:cNvSpPr/>
          <p:nvPr/>
        </p:nvSpPr>
        <p:spPr>
          <a:xfrm>
            <a:off x="5562226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18" name="Retângulo 17"/>
          <p:cNvSpPr/>
          <p:nvPr/>
        </p:nvSpPr>
        <p:spPr>
          <a:xfrm>
            <a:off x="6138290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19" name="Retângulo 18"/>
          <p:cNvSpPr/>
          <p:nvPr/>
        </p:nvSpPr>
        <p:spPr>
          <a:xfrm>
            <a:off x="6714354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20" name="Retângulo 19"/>
          <p:cNvSpPr/>
          <p:nvPr/>
        </p:nvSpPr>
        <p:spPr>
          <a:xfrm>
            <a:off x="7290418" y="4982390"/>
            <a:ext cx="576064" cy="5040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21" name="Retângulo 20"/>
          <p:cNvSpPr/>
          <p:nvPr/>
        </p:nvSpPr>
        <p:spPr>
          <a:xfrm>
            <a:off x="4986162" y="4982390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516216" y="4365104"/>
            <a:ext cx="12961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Final</a:t>
            </a:r>
            <a:endParaRPr lang="pt-BR" sz="2400" b="1" dirty="0"/>
          </a:p>
        </p:txBody>
      </p:sp>
      <p:cxnSp>
        <p:nvCxnSpPr>
          <p:cNvPr id="29" name="Conector de seta reta 28"/>
          <p:cNvCxnSpPr/>
          <p:nvPr/>
        </p:nvCxnSpPr>
        <p:spPr>
          <a:xfrm flipV="1">
            <a:off x="2627313" y="3284538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156" name="CaixaDeTexto 25"/>
          <p:cNvSpPr txBox="1">
            <a:spLocks noChangeArrowheads="1"/>
          </p:cNvSpPr>
          <p:nvPr/>
        </p:nvSpPr>
        <p:spPr bwMode="auto">
          <a:xfrm>
            <a:off x="468313" y="3860800"/>
            <a:ext cx="56165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latin typeface="Perpetua"/>
              </a:rPr>
              <a:t>Não preciso nem avançar o índice…</a:t>
            </a:r>
          </a:p>
          <a:p>
            <a:r>
              <a:rPr lang="pt-BR" b="1">
                <a:latin typeface="Perpetua"/>
              </a:rPr>
              <a:t>A posição correta do 5 era no FINAL DO VETOR!!!!</a:t>
            </a:r>
          </a:p>
        </p:txBody>
      </p:sp>
      <p:sp>
        <p:nvSpPr>
          <p:cNvPr id="27" name="Explosão 2 26"/>
          <p:cNvSpPr/>
          <p:nvPr/>
        </p:nvSpPr>
        <p:spPr>
          <a:xfrm>
            <a:off x="4067944" y="1412776"/>
            <a:ext cx="5076056" cy="2736304"/>
          </a:xfrm>
          <a:prstGeom prst="irregularSeal2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/>
              <a:t>Agora sim!!!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/>
              <a:t>O 5 encontra-se na posição desejada…</a:t>
            </a: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611560" y="2132856"/>
            <a:ext cx="216024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/>
              <a:t>Ordenando</a:t>
            </a:r>
            <a:r>
              <a:rPr lang="en-US" sz="2400" b="1" dirty="0"/>
              <a:t>…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4915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en-US" sz="2400" smtClean="0"/>
              <a:t>Reparem que o 5 foi borbulhando, subindo de posição…</a:t>
            </a:r>
          </a:p>
          <a:p>
            <a:pPr algn="just">
              <a:buFont typeface="Georgia" pitchFamily="18" charset="0"/>
              <a:buChar char="√"/>
            </a:pPr>
            <a:r>
              <a:rPr lang="en-US" sz="2400" smtClean="0"/>
              <a:t>Isso porque, o 5 era o maior elemento desse vetor…</a:t>
            </a:r>
          </a:p>
          <a:p>
            <a:pPr algn="just">
              <a:buFont typeface="Georgia" pitchFamily="18" charset="0"/>
              <a:buChar char="√"/>
            </a:pPr>
            <a:r>
              <a:rPr lang="en-US" sz="2400" smtClean="0"/>
              <a:t>Portanto, ele foi borbulhando até chegar na posição correta…</a:t>
            </a:r>
          </a:p>
          <a:p>
            <a:pPr algn="just">
              <a:buFont typeface="Georgia" pitchFamily="18" charset="0"/>
              <a:buChar char="√"/>
            </a:pPr>
            <a:r>
              <a:rPr lang="en-US" sz="2400" smtClean="0"/>
              <a:t>Mas e os demais elementos? Estão completamente ordenados?</a:t>
            </a: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24" name="Retângulo 23"/>
          <p:cNvSpPr/>
          <p:nvPr/>
        </p:nvSpPr>
        <p:spPr>
          <a:xfrm>
            <a:off x="1533150" y="5514912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4</a:t>
            </a:r>
            <a:endParaRPr lang="pt-BR" sz="2800" dirty="0"/>
          </a:p>
        </p:txBody>
      </p:sp>
      <p:sp>
        <p:nvSpPr>
          <p:cNvPr id="25" name="Retângulo 24"/>
          <p:cNvSpPr/>
          <p:nvPr/>
        </p:nvSpPr>
        <p:spPr>
          <a:xfrm>
            <a:off x="2109214" y="5514912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1</a:t>
            </a:r>
            <a:endParaRPr lang="pt-BR" sz="2800" dirty="0"/>
          </a:p>
        </p:txBody>
      </p:sp>
      <p:sp>
        <p:nvSpPr>
          <p:cNvPr id="26" name="Retângulo 25"/>
          <p:cNvSpPr/>
          <p:nvPr/>
        </p:nvSpPr>
        <p:spPr>
          <a:xfrm>
            <a:off x="2685278" y="5514912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3</a:t>
            </a:r>
            <a:endParaRPr lang="pt-BR" sz="2800" dirty="0"/>
          </a:p>
        </p:txBody>
      </p:sp>
      <p:sp>
        <p:nvSpPr>
          <p:cNvPr id="27" name="Retângulo 26"/>
          <p:cNvSpPr/>
          <p:nvPr/>
        </p:nvSpPr>
        <p:spPr>
          <a:xfrm>
            <a:off x="3261342" y="5514912"/>
            <a:ext cx="576064" cy="5040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5</a:t>
            </a:r>
            <a:endParaRPr lang="pt-BR" sz="2800" dirty="0"/>
          </a:p>
        </p:txBody>
      </p:sp>
      <p:sp>
        <p:nvSpPr>
          <p:cNvPr id="28" name="Retângulo 27"/>
          <p:cNvSpPr/>
          <p:nvPr/>
        </p:nvSpPr>
        <p:spPr>
          <a:xfrm>
            <a:off x="957086" y="5514912"/>
            <a:ext cx="57606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2</a:t>
            </a:r>
            <a:endParaRPr lang="pt-BR" sz="2800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971600" y="4941168"/>
            <a:ext cx="4032448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/>
              <a:t>Situação</a:t>
            </a:r>
            <a:r>
              <a:rPr lang="en-US" sz="2400" b="1" dirty="0"/>
              <a:t> </a:t>
            </a:r>
            <a:r>
              <a:rPr lang="en-US" sz="2400" b="1" dirty="0" err="1"/>
              <a:t>ao</a:t>
            </a:r>
            <a:r>
              <a:rPr lang="en-US" sz="2400" b="1" dirty="0"/>
              <a:t> Final do Loop</a:t>
            </a:r>
            <a:endParaRPr lang="pt-BR" sz="2400" b="1" dirty="0"/>
          </a:p>
        </p:txBody>
      </p:sp>
      <p:cxnSp>
        <p:nvCxnSpPr>
          <p:cNvPr id="30" name="Conector de seta reta 29"/>
          <p:cNvCxnSpPr/>
          <p:nvPr/>
        </p:nvCxnSpPr>
        <p:spPr>
          <a:xfrm flipV="1">
            <a:off x="3563938" y="6092825"/>
            <a:ext cx="0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174" name="CaixaDeTexto 30"/>
          <p:cNvSpPr txBox="1">
            <a:spLocks noChangeArrowheads="1"/>
          </p:cNvSpPr>
          <p:nvPr/>
        </p:nvSpPr>
        <p:spPr bwMode="auto">
          <a:xfrm>
            <a:off x="4406900" y="5589588"/>
            <a:ext cx="4413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Perpetua"/>
              </a:rPr>
              <a:t>Ou seja, ainda não estamos com o </a:t>
            </a:r>
          </a:p>
          <a:p>
            <a:r>
              <a:rPr lang="en-US" sz="2000" b="1">
                <a:latin typeface="Perpetua"/>
              </a:rPr>
              <a:t>vetor completamente ordenado…</a:t>
            </a:r>
            <a:endParaRPr lang="pt-BR" sz="2000" b="1">
              <a:latin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132856"/>
            <a:ext cx="9144000" cy="2304256"/>
          </a:xfr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pt-BR" b="1" smtClean="0">
                <a:solidFill>
                  <a:srgbClr val="FFFFFF"/>
                </a:solidFill>
              </a:rPr>
              <a:t>Selection Sort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64764" y="1929848"/>
            <a:ext cx="87997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79512" y="4293096"/>
            <a:ext cx="8799724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Execução do Algoritmo</a:t>
            </a:r>
            <a:endParaRPr lang="pt-BR" smtClean="0"/>
          </a:p>
        </p:txBody>
      </p:sp>
      <p:sp>
        <p:nvSpPr>
          <p:cNvPr id="84995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pic>
        <p:nvPicPr>
          <p:cNvPr id="85008" name="Picture 16" descr="Bubble-sort-exampl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3860800"/>
            <a:ext cx="2857500" cy="1714500"/>
          </a:xfrm>
          <a:prstGeom prst="rect">
            <a:avLst/>
          </a:prstGeom>
          <a:noFill/>
        </p:spPr>
      </p:pic>
      <p:pic>
        <p:nvPicPr>
          <p:cNvPr id="85009" name="Picture 17" descr="Bubble_sort_anima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1700213"/>
            <a:ext cx="4464050" cy="4514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50178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pt-BR" sz="2400" smtClean="0"/>
              <a:t>O algoritmo continua sendo executado até que não se tenham mais trocas...</a:t>
            </a:r>
          </a:p>
          <a:p>
            <a:pPr algn="just">
              <a:buFont typeface="Georgia" pitchFamily="18" charset="0"/>
              <a:buChar char="√"/>
            </a:pPr>
            <a:endParaRPr lang="en-US" sz="2400" smtClean="0"/>
          </a:p>
          <a:p>
            <a:pPr algn="just">
              <a:buFont typeface="Georgia" pitchFamily="18" charset="0"/>
              <a:buChar char="√"/>
            </a:pPr>
            <a:r>
              <a:rPr lang="en-US" sz="2400" smtClean="0"/>
              <a:t>Nesse caso, o vetor estará completamente ordenado…</a:t>
            </a: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120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51208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84313"/>
            <a:ext cx="7772400" cy="4681537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en-US" sz="2400" smtClean="0"/>
              <a:t>Algoritmo de Ordenação </a:t>
            </a:r>
            <a:r>
              <a:rPr lang="en-US" sz="2400" i="1" smtClean="0"/>
              <a:t>Bubble Sort </a:t>
            </a:r>
            <a:r>
              <a:rPr lang="en-US" sz="2400" smtClean="0"/>
              <a:t>para ordenar um vetor de tamanho </a:t>
            </a:r>
            <a:r>
              <a:rPr lang="en-US" sz="2400" b="1" smtClean="0"/>
              <a:t>n</a:t>
            </a:r>
            <a:r>
              <a:rPr lang="en-US" sz="2400" smtClean="0"/>
              <a:t>…</a:t>
            </a:r>
            <a:endParaRPr lang="pt-BR" sz="2400" smtClean="0">
              <a:solidFill>
                <a:srgbClr val="FF0000"/>
              </a:solidFill>
            </a:endParaRPr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1218" name="Retângulo 7"/>
          <p:cNvSpPr>
            <a:spLocks noChangeArrowheads="1"/>
          </p:cNvSpPr>
          <p:nvPr/>
        </p:nvSpPr>
        <p:spPr bwMode="auto">
          <a:xfrm>
            <a:off x="827088" y="2262188"/>
            <a:ext cx="7546975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700">
                <a:latin typeface="Miriam Fixed"/>
                <a:ea typeface="Miriam Fixed"/>
                <a:cs typeface="Miriam Fixed"/>
              </a:rPr>
              <a:t>procedimento bubble_sort(ve)</a:t>
            </a:r>
          </a:p>
          <a:p>
            <a:r>
              <a:rPr lang="en-US" sz="1700">
                <a:latin typeface="Miriam Fixed"/>
                <a:ea typeface="Miriam Fixed"/>
                <a:cs typeface="Miriam Fixed"/>
              </a:rPr>
              <a:t>{	inteiro i, n;</a:t>
            </a:r>
          </a:p>
          <a:p>
            <a:r>
              <a:rPr lang="en-US" sz="1700">
                <a:latin typeface="Miriam Fixed"/>
                <a:ea typeface="Miriam Fixed"/>
                <a:cs typeface="Miriam Fixed"/>
              </a:rPr>
              <a:t>	Vetor v = ve;</a:t>
            </a:r>
          </a:p>
          <a:p>
            <a:r>
              <a:rPr lang="en-US" sz="1700">
                <a:latin typeface="Miriam Fixed"/>
                <a:ea typeface="Miriam Fixed"/>
                <a:cs typeface="Miriam Fixed"/>
              </a:rPr>
              <a:t>	booleano troca;</a:t>
            </a:r>
          </a:p>
          <a:p>
            <a:r>
              <a:rPr lang="en-US" sz="1700">
                <a:latin typeface="Miriam Fixed"/>
                <a:ea typeface="Miriam Fixed"/>
                <a:cs typeface="Miriam Fixed"/>
              </a:rPr>
              <a:t>       faça</a:t>
            </a:r>
          </a:p>
          <a:p>
            <a:r>
              <a:rPr lang="en-US" sz="1700">
                <a:latin typeface="Miriam Fixed"/>
                <a:ea typeface="Miriam Fixed"/>
                <a:cs typeface="Miriam Fixed"/>
              </a:rPr>
              <a:t>	{	troca = falso;</a:t>
            </a:r>
          </a:p>
          <a:p>
            <a:r>
              <a:rPr lang="en-US" sz="1700">
                <a:latin typeface="Miriam Fixed"/>
                <a:ea typeface="Miriam Fixed"/>
                <a:cs typeface="Miriam Fixed"/>
              </a:rPr>
              <a:t>		para(i = 0, i &lt;= n-2; i = i+1)</a:t>
            </a:r>
          </a:p>
          <a:p>
            <a:r>
              <a:rPr lang="en-US" sz="1700">
                <a:latin typeface="Miriam Fixed"/>
                <a:ea typeface="Miriam Fixed"/>
                <a:cs typeface="Miriam Fixed"/>
              </a:rPr>
              <a:t>		{	se(v[i] &gt; v[i+1])</a:t>
            </a:r>
          </a:p>
          <a:p>
            <a:r>
              <a:rPr lang="en-US" sz="1700">
                <a:latin typeface="Miriam Fixed"/>
                <a:ea typeface="Miriam Fixed"/>
                <a:cs typeface="Miriam Fixed"/>
              </a:rPr>
              <a:t>			{	troca = verdadeiro;</a:t>
            </a:r>
          </a:p>
          <a:p>
            <a:r>
              <a:rPr lang="en-US" sz="1700">
                <a:latin typeface="Miriam Fixed"/>
                <a:ea typeface="Miriam Fixed"/>
                <a:cs typeface="Miriam Fixed"/>
              </a:rPr>
              <a:t>				inteiro aux = v[i];</a:t>
            </a:r>
          </a:p>
          <a:p>
            <a:r>
              <a:rPr lang="en-US" sz="1700">
                <a:latin typeface="Miriam Fixed"/>
                <a:ea typeface="Miriam Fixed"/>
                <a:cs typeface="Miriam Fixed"/>
              </a:rPr>
              <a:t>				v[i] = v[i+1];</a:t>
            </a:r>
          </a:p>
          <a:p>
            <a:r>
              <a:rPr lang="en-US" sz="1700">
                <a:latin typeface="Miriam Fixed"/>
                <a:ea typeface="Miriam Fixed"/>
                <a:cs typeface="Miriam Fixed"/>
              </a:rPr>
              <a:t>				v[i+1] = aux;  </a:t>
            </a:r>
          </a:p>
          <a:p>
            <a:r>
              <a:rPr lang="en-US" sz="1700">
                <a:latin typeface="Miriam Fixed"/>
                <a:ea typeface="Miriam Fixed"/>
                <a:cs typeface="Miriam Fixed"/>
              </a:rPr>
              <a:t>			}</a:t>
            </a:r>
          </a:p>
          <a:p>
            <a:r>
              <a:rPr lang="en-US" sz="1700">
                <a:latin typeface="Miriam Fixed"/>
                <a:ea typeface="Miriam Fixed"/>
                <a:cs typeface="Miriam Fixed"/>
              </a:rPr>
              <a:t>		}</a:t>
            </a:r>
          </a:p>
          <a:p>
            <a:r>
              <a:rPr lang="en-US" sz="1700">
                <a:latin typeface="Miriam Fixed"/>
                <a:ea typeface="Miriam Fixed"/>
                <a:cs typeface="Miriam Fixed"/>
              </a:rPr>
              <a:t>	} enquanto(troca == verdadeiro)</a:t>
            </a:r>
          </a:p>
          <a:p>
            <a:r>
              <a:rPr lang="en-US" sz="1700">
                <a:latin typeface="Miriam Fixed"/>
                <a:ea typeface="Miriam Fixed"/>
                <a:cs typeface="Miriam Fixed"/>
              </a:rPr>
              <a:t>}//Fim</a:t>
            </a:r>
            <a:endParaRPr lang="pt-BR" sz="1700">
              <a:latin typeface="Miriam Fixed"/>
              <a:ea typeface="Miriam Fixed"/>
              <a:cs typeface="Miriam Fix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52226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en-US" sz="2400" smtClean="0"/>
              <a:t>Saída apresentada da seguinte forma:</a:t>
            </a: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2239" name="Retângulo 9"/>
          <p:cNvSpPr>
            <a:spLocks noChangeArrowheads="1"/>
          </p:cNvSpPr>
          <p:nvPr/>
        </p:nvSpPr>
        <p:spPr bwMode="auto">
          <a:xfrm>
            <a:off x="2051050" y="2276475"/>
            <a:ext cx="4681538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>
                <a:latin typeface="Miriam Fixed"/>
                <a:ea typeface="Miriam Fixed"/>
                <a:cs typeface="Miriam Fixed"/>
              </a:rPr>
              <a:t>codigoDoCliente</a:t>
            </a:r>
          </a:p>
          <a:p>
            <a:r>
              <a:rPr lang="en-US" sz="2000">
                <a:latin typeface="Miriam Fixed"/>
                <a:ea typeface="Miriam Fixed"/>
                <a:cs typeface="Miriam Fixed"/>
              </a:rPr>
              <a:t> 200</a:t>
            </a:r>
          </a:p>
          <a:p>
            <a:r>
              <a:rPr lang="en-US" sz="2000">
                <a:latin typeface="Miriam Fixed"/>
                <a:ea typeface="Miriam Fixed"/>
                <a:cs typeface="Miriam Fixed"/>
              </a:rPr>
              <a:t> 300</a:t>
            </a:r>
          </a:p>
          <a:p>
            <a:r>
              <a:rPr lang="en-US" sz="2000">
                <a:latin typeface="Miriam Fixed"/>
                <a:ea typeface="Miriam Fixed"/>
                <a:cs typeface="Miriam Fixed"/>
              </a:rPr>
              <a:t> 500</a:t>
            </a:r>
          </a:p>
          <a:p>
            <a:r>
              <a:rPr lang="en-US" sz="2000">
                <a:latin typeface="Miriam Fixed"/>
                <a:ea typeface="Miriam Fixed"/>
                <a:cs typeface="Miriam Fixed"/>
              </a:rPr>
              <a:t>1001</a:t>
            </a:r>
          </a:p>
          <a:p>
            <a:r>
              <a:rPr lang="en-US" sz="2000">
                <a:latin typeface="Miriam Fixed"/>
                <a:ea typeface="Miriam Fixed"/>
                <a:cs typeface="Miriam Fixed"/>
              </a:rPr>
              <a:t>2002</a:t>
            </a:r>
          </a:p>
          <a:p>
            <a:r>
              <a:rPr lang="en-US" sz="2000">
                <a:latin typeface="Miriam Fixed"/>
                <a:ea typeface="Miriam Fixed"/>
                <a:cs typeface="Miriam Fixed"/>
              </a:rPr>
              <a:t> …</a:t>
            </a:r>
            <a:endParaRPr lang="pt-BR" sz="2000">
              <a:latin typeface="Miriam Fixed"/>
              <a:ea typeface="Miriam Fixed"/>
              <a:cs typeface="Miriam Fix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58370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en-US" sz="2400" smtClean="0"/>
              <a:t>Ordenando esses dados usando </a:t>
            </a:r>
            <a:r>
              <a:rPr lang="en-US" sz="2400" i="1" smtClean="0"/>
              <a:t>Bubble Sort</a:t>
            </a:r>
            <a:r>
              <a:rPr lang="en-US" sz="2400" smtClean="0"/>
              <a:t>…</a:t>
            </a: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2133600"/>
            <a:ext cx="5329238" cy="4262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01</a:t>
            </a:r>
            <a:endParaRPr lang="pt-BR" smtClean="0"/>
          </a:p>
        </p:txBody>
      </p:sp>
      <p:sp>
        <p:nvSpPr>
          <p:cNvPr id="61442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en-US" sz="2400" smtClean="0"/>
              <a:t>Resultado…</a:t>
            </a: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2349500"/>
            <a:ext cx="5603875" cy="367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088" y="3344863"/>
            <a:ext cx="7273925" cy="17399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900" smtClean="0"/>
              <a:t>Dúvidas?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 algn="r">
              <a:lnSpc>
                <a:spcPct val="80000"/>
              </a:lnSpc>
            </a:pPr>
            <a:r>
              <a:rPr lang="en-US" sz="2400" b="1" smtClean="0"/>
              <a:t>Prof. Maurício Serrano</a:t>
            </a:r>
            <a:endParaRPr lang="en-US" sz="2400" smtClean="0"/>
          </a:p>
          <a:p>
            <a:pPr algn="r">
              <a:lnSpc>
                <a:spcPct val="80000"/>
              </a:lnSpc>
            </a:pPr>
            <a:r>
              <a:rPr lang="en-US" sz="2400" smtClean="0"/>
              <a:t>Sala 27 / UED</a:t>
            </a:r>
          </a:p>
        </p:txBody>
      </p:sp>
      <p:sp>
        <p:nvSpPr>
          <p:cNvPr id="78850" name="Título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smtClean="0"/>
              <a:t>FIM!!!</a:t>
            </a:r>
            <a:endParaRPr lang="pt-BR" smtClean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6364288"/>
            <a:ext cx="8785225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4288"/>
            <a:ext cx="8785225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8853" name="Subtítulo 2"/>
          <p:cNvSpPr txBox="1">
            <a:spLocks/>
          </p:cNvSpPr>
          <p:nvPr/>
        </p:nvSpPr>
        <p:spPr bwMode="auto">
          <a:xfrm>
            <a:off x="971550" y="5661025"/>
            <a:ext cx="7272338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600" b="1" dirty="0" err="1" smtClean="0">
                <a:solidFill>
                  <a:schemeClr val="tx2"/>
                </a:solidFill>
                <a:latin typeface="Perpetua"/>
              </a:rPr>
              <a:t>Agosto</a:t>
            </a:r>
            <a:r>
              <a:rPr lang="en-US" sz="2600" b="1" dirty="0" smtClean="0">
                <a:solidFill>
                  <a:schemeClr val="tx2"/>
                </a:solidFill>
                <a:latin typeface="Perpetua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Perpetua"/>
              </a:rPr>
              <a:t>de 2013</a:t>
            </a:r>
            <a:endParaRPr lang="pt-BR" sz="2600" b="1" dirty="0">
              <a:solidFill>
                <a:schemeClr val="tx2"/>
              </a:solidFill>
              <a:latin typeface="Perpetua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Selection Sort</a:t>
            </a:r>
          </a:p>
        </p:txBody>
      </p:sp>
      <p:sp>
        <p:nvSpPr>
          <p:cNvPr id="94211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en-US" sz="2000" smtClean="0"/>
              <a:t>Se baseia em passar sempre o menor valor do vetor para a primeira posição;</a:t>
            </a:r>
          </a:p>
          <a:p>
            <a:pPr algn="just">
              <a:buFont typeface="Georgia" pitchFamily="18" charset="0"/>
              <a:buChar char="√"/>
            </a:pPr>
            <a:r>
              <a:rPr lang="en-US" sz="2000" smtClean="0"/>
              <a:t>Depois, o de segundo menor valor para a segunda posição, e</a:t>
            </a:r>
          </a:p>
          <a:p>
            <a:pPr algn="just">
              <a:buFont typeface="Georgia" pitchFamily="18" charset="0"/>
              <a:buChar char="√"/>
            </a:pPr>
            <a:r>
              <a:rPr lang="en-US" sz="2000" smtClean="0"/>
              <a:t>Assim sucessivamente com os (n-2) elementos restantes. </a:t>
            </a:r>
            <a:endParaRPr lang="pt-BR" sz="20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pic>
        <p:nvPicPr>
          <p:cNvPr id="94225" name="Picture 17" descr="selec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3213100"/>
            <a:ext cx="4445000" cy="2952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Código em Java</a:t>
            </a:r>
            <a:endParaRPr lang="en-US" smtClean="0"/>
          </a:p>
        </p:txBody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95236" name="Picture 4" descr="selection java co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519238"/>
            <a:ext cx="6767512" cy="4933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Execução do Algoritmo</a:t>
            </a:r>
            <a:endParaRPr lang="pt-BR" smtClean="0"/>
          </a:p>
        </p:txBody>
      </p:sp>
      <p:sp>
        <p:nvSpPr>
          <p:cNvPr id="9728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  <a:p>
            <a:pPr algn="just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pic>
        <p:nvPicPr>
          <p:cNvPr id="97298" name="Picture 18" descr="Selection_sort_animation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738" y="1916113"/>
            <a:ext cx="4327525" cy="4327525"/>
          </a:xfrm>
          <a:prstGeom prst="rect">
            <a:avLst/>
          </a:prstGeom>
          <a:noFill/>
        </p:spPr>
      </p:pic>
      <p:pic>
        <p:nvPicPr>
          <p:cNvPr id="97299" name="Picture 19" descr="Selection-Sort-example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50" y="2416175"/>
            <a:ext cx="952500" cy="3533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132856"/>
            <a:ext cx="9144000" cy="2304256"/>
          </a:xfr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pt-BR" b="1" smtClean="0">
                <a:solidFill>
                  <a:srgbClr val="FFFFFF"/>
                </a:solidFill>
              </a:rPr>
              <a:t>Insertion Sort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64764" y="1929848"/>
            <a:ext cx="87997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79512" y="4293096"/>
            <a:ext cx="8799724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Insertion Sort</a:t>
            </a:r>
          </a:p>
        </p:txBody>
      </p:sp>
      <p:sp>
        <p:nvSpPr>
          <p:cNvPr id="89091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>
              <a:buFont typeface="Georgia" pitchFamily="18" charset="0"/>
              <a:buChar char="√"/>
            </a:pPr>
            <a:r>
              <a:rPr lang="pt-BR" sz="2400" smtClean="0"/>
              <a:t>Algoritmo simples e natural;</a:t>
            </a:r>
          </a:p>
          <a:p>
            <a:pPr algn="just">
              <a:buFont typeface="Georgia" pitchFamily="18" charset="0"/>
              <a:buChar char="√"/>
            </a:pPr>
            <a:r>
              <a:rPr lang="pt-BR" sz="2400" smtClean="0"/>
              <a:t>Muito usado por quem joga tranca, buraco, etc;</a:t>
            </a:r>
          </a:p>
          <a:p>
            <a:pPr algn="just">
              <a:buFont typeface="Georgia" pitchFamily="18" charset="0"/>
              <a:buNone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pic>
        <p:nvPicPr>
          <p:cNvPr id="89106" name="Picture 18" descr="baralh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2636838"/>
            <a:ext cx="4824413" cy="3992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Código em C</a:t>
            </a:r>
            <a:endParaRPr lang="pt-BR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pic>
        <p:nvPicPr>
          <p:cNvPr id="90129" name="Picture 17" descr="insertion s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1700213"/>
            <a:ext cx="8135938" cy="492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2157</TotalTime>
  <Words>957</Words>
  <Application>Microsoft Office PowerPoint</Application>
  <PresentationFormat>Apresentação na tela (4:3)</PresentationFormat>
  <Paragraphs>453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Patrimônio Líquido</vt:lpstr>
      <vt:lpstr>Algoritmos de Ordenação</vt:lpstr>
      <vt:lpstr>Agenda</vt:lpstr>
      <vt:lpstr>Selection Sort</vt:lpstr>
      <vt:lpstr>Selection Sort</vt:lpstr>
      <vt:lpstr>Código em Java</vt:lpstr>
      <vt:lpstr>Execução do Algoritmo</vt:lpstr>
      <vt:lpstr>Insertion Sort</vt:lpstr>
      <vt:lpstr>Insertion Sort</vt:lpstr>
      <vt:lpstr>Código em C</vt:lpstr>
      <vt:lpstr>Execução do Algoritmo</vt:lpstr>
      <vt:lpstr>Insertion Sort</vt:lpstr>
      <vt:lpstr>Bubble Sort</vt:lpstr>
      <vt:lpstr>Exercício 01</vt:lpstr>
      <vt:lpstr>Exercício 01</vt:lpstr>
      <vt:lpstr>Exercício 01</vt:lpstr>
      <vt:lpstr>Exercício 01</vt:lpstr>
      <vt:lpstr>Exercício 01</vt:lpstr>
      <vt:lpstr>Exercício 01</vt:lpstr>
      <vt:lpstr>Exercício 01</vt:lpstr>
      <vt:lpstr>Exercício 01</vt:lpstr>
      <vt:lpstr>Exercício 01</vt:lpstr>
      <vt:lpstr>Exercício 01</vt:lpstr>
      <vt:lpstr>Exercício 01</vt:lpstr>
      <vt:lpstr>Exercício 01</vt:lpstr>
      <vt:lpstr>Exercício 01</vt:lpstr>
      <vt:lpstr>Exercício 01</vt:lpstr>
      <vt:lpstr>Exercício 01</vt:lpstr>
      <vt:lpstr>Exercício 01</vt:lpstr>
      <vt:lpstr>Exercício 01</vt:lpstr>
      <vt:lpstr>Execução do Algoritmo</vt:lpstr>
      <vt:lpstr>Exercício 01</vt:lpstr>
      <vt:lpstr>Exercício 01</vt:lpstr>
      <vt:lpstr>Exercício 01</vt:lpstr>
      <vt:lpstr>Exercício 01</vt:lpstr>
      <vt:lpstr>Exercício 01</vt:lpstr>
      <vt:lpstr>FIM!!!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PIBIC – Ensino Médio</dc:title>
  <dc:creator>Mi</dc:creator>
  <cp:lastModifiedBy>MS</cp:lastModifiedBy>
  <cp:revision>410</cp:revision>
  <dcterms:created xsi:type="dcterms:W3CDTF">2013-03-06T09:14:16Z</dcterms:created>
  <dcterms:modified xsi:type="dcterms:W3CDTF">2013-08-30T11:06:48Z</dcterms:modified>
</cp:coreProperties>
</file>