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Calculus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Distancing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my_cost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"INTERMEDIATE/myopic_with_cost.csv"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my_cost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split.var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total.epi.myopic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total.epi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total.epi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</a:p>
          <a:p>
            <a:pPr lvl="0" indent="0">
              <a:buNone/>
            </a:pPr>
            <a:r>
              <a:rPr>
                <a:latin typeface="Courier"/>
              </a:rPr>
              <a:t>merged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(my_cost,d_cost)</a:t>
            </a:r>
            <a:br/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ratio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</a:t>
            </a:r>
            <a:br/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cost.diff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(merged)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2338   28</a:t>
            </a:r>
          </a:p>
          <a:p>
            <a:pPr lvl="0" indent="0">
              <a:buNone/>
            </a:pPr>
            <a:r>
              <a:rPr>
                <a:latin typeface="Courier"/>
              </a:rPr>
              <a:t>merged.long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(merged,</a:t>
            </a:r>
            <a:r>
              <a:rPr>
                <a:solidFill>
                  <a:srgbClr val="7D9029"/>
                </a:solidFill>
                <a:latin typeface="Courier"/>
              </a:rPr>
              <a:t>cols=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"finalEpi"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"total.epi.myopic"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merged.long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name[merged.long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=="finalEpi"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"KTH Policy"</a:t>
            </a:r>
            <a:br/>
            <a:r>
              <a:rPr>
                <a:latin typeface="Courier"/>
              </a:rPr>
              <a:t>merged.long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name[merged.long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=="total.epi.myopic"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"Myopic\nPolicy"</a:t>
            </a:r>
            <a:br/>
            <a:br/>
            <a:r>
              <a:rPr>
                <a:latin typeface="Courier"/>
              </a:rPr>
              <a:t>g2a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merged.long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lab2=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value,</a:t>
            </a:r>
            <a:r>
              <a:rPr>
                <a:solidFill>
                  <a:srgbClr val="7D9029"/>
                </a:solidFill>
                <a:latin typeface="Courier"/>
              </a:rPr>
              <a:t>z=</a:t>
            </a:r>
            <a:r>
              <a:rPr>
                <a:latin typeface="Courier"/>
              </a:rPr>
              <a:t>value))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"Final\nEpidemic\nSize"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"(a) Infection Cost\n(Final Epidemic Size)"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g2a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(colorspace)</a:t>
            </a:r>
            <a:br/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epi.diff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total.epi.myopic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finalEpi</a:t>
            </a:r>
            <a:br/>
            <a:r>
              <a:rPr>
                <a:latin typeface="Courier"/>
              </a:rPr>
              <a:t>g2b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epi.diff))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scale_fill_continuous_divergingx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'PuOr'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mid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"Infection\nCost\nDifference\n(Myopic-KTH)"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"(b) Infection Cost Difference"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g2b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distCost_myopic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total.epi.myopic</a:t>
            </a:r>
            <a:br/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distDiff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distCost_myopic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distCost</a:t>
            </a:r>
            <a:br/>
            <a:r>
              <a:rPr>
                <a:latin typeface="Courier"/>
              </a:rPr>
              <a:t>merged.long2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(merged,</a:t>
            </a:r>
            <a:r>
              <a:rPr>
                <a:solidFill>
                  <a:srgbClr val="7D9029"/>
                </a:solidFill>
                <a:latin typeface="Courier"/>
              </a:rPr>
              <a:t>cols=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"distCost"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"distCost_myopic"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merged.long2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name[merged.long2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=="distCost"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"KTH Policy"</a:t>
            </a:r>
            <a:br/>
            <a:r>
              <a:rPr>
                <a:latin typeface="Courier"/>
              </a:rPr>
              <a:t>merged.long2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name[merged.long2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=="distCost_myopic"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"Myopic\nPolicy"</a:t>
            </a:r>
            <a:br/>
            <a:br/>
            <a:r>
              <a:rPr>
                <a:latin typeface="Courier"/>
              </a:rPr>
              <a:t>g3a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merged.long2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value))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"Total\nDistancing\nCost"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"(a) Distancing Cost"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viridisLite::viridis(n, alpha, begin, end, direction, option):
## Option 'c' does not exist. Defaulting to 'viridis'.</a:t>
            </a:r>
          </a:p>
          <a:p>
            <a:pPr lvl="0" indent="0">
              <a:buNone/>
            </a:pPr>
            <a:r>
              <a:rPr>
                <a:latin typeface="Courier"/>
              </a:rPr>
              <a:t>g3a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(colorspace)</a:t>
            </a:r>
            <a:br/>
            <a:r>
              <a:rPr>
                <a:latin typeface="Courier"/>
              </a:rPr>
              <a:t>g3b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distDiff))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scale_fill_continuous_divergingx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'PuOr'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mid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"Distancing\nCost\nDifference\n(Myopic-KTH)"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"(b) Distancing Cost Difference"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g3b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merged.long3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(merged,</a:t>
            </a:r>
            <a:r>
              <a:rPr>
                <a:solidFill>
                  <a:srgbClr val="7D9029"/>
                </a:solidFill>
                <a:latin typeface="Courier"/>
              </a:rPr>
              <a:t>cols=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"my_cost"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merged.long3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name[merged.long3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=="Cost"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"KTH Policy"</a:t>
            </a:r>
            <a:br/>
            <a:r>
              <a:rPr>
                <a:latin typeface="Courier"/>
              </a:rPr>
              <a:t>merged.long3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name[merged.long3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=="my_cost"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"Myopic\nPolicy"</a:t>
            </a:r>
            <a:br/>
            <a:br/>
            <a:r>
              <a:rPr>
                <a:latin typeface="Courier"/>
              </a:rPr>
              <a:t>g4a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merged.long3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value))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limits=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1.25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1.25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1.25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"(a) Total Cost"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viridisLite::viridis(n, alpha, begin, end, direction, option):
## Option 'c' does not exist. Defaulting to 'viridis'.</a:t>
            </a:r>
          </a:p>
          <a:p>
            <a:pPr lvl="0" indent="0">
              <a:buNone/>
            </a:pPr>
            <a:r>
              <a:rPr>
                <a:latin typeface="Courier"/>
              </a:rPr>
              <a:t>g4a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ggplot2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viridisLite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ggthemes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rootSolve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latex2exp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ggrepel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spam</a:t>
            </a:r>
          </a:p>
          <a:p>
            <a:pPr lvl="0" indent="0">
              <a:buNone/>
            </a:pPr>
            <a:r>
              <a:rPr>
                <a:latin typeface="Courier"/>
              </a:rPr>
              <a:t>## Spam version 2.10-0 (2023-10-23) is loaded.
## Type 'help( Spam)' or 'demo( spam)' for a short introduction 
## and overview of this package.
## Help for individual functions is also obtained by adding the
## suffix '.spam' to the function name, e.g. 'help( chol.spam)'.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'spam'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backsolve, forwardsolve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Try help(fields) to get started.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'Bolstad2'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'package:fields':
## 
##     describe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'gridExtra'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'package:dplyr':
## 
##     combine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'cowplot'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'package:ggpubr':
## 
##     get_legend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'package:ggthemes':
## 
##     theme_map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(multR015,multR03,multR045,multR06)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finalEpi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s, 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distCost =</a:t>
            </a:r>
            <a:r>
              <a:rPr>
                <a:latin typeface="Courier"/>
              </a:rPr>
              <a:t> Cost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finalEpi,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scaledDistCost =</a:t>
            </a:r>
            <a:r>
              <a:rPr>
                <a:latin typeface="Courier"/>
              </a:rPr>
              <a:t> distCost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c) </a:t>
            </a:r>
          </a:p>
          <a:p>
            <a:pPr lvl="0" indent="0">
              <a:buNone/>
            </a:pPr>
            <a:r>
              <a:rPr>
                <a:latin typeface="Courier"/>
              </a:rPr>
              <a:t>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</a:p>
          <a:p>
            <a:pPr lvl="0" indent="0">
              <a:buNone/>
            </a:pP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require</a:t>
            </a:r>
            <a:r>
              <a:rPr>
                <a:latin typeface="Courier"/>
              </a:rPr>
              <a:t>(tidyr)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tidyr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'tidyr'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'package:reshape2':
## 
##     smiths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01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(x,y))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"0.2"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"0.4"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"0.6"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"0.8"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"g(x)"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g4b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cost.diff))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"Cost\nDifference\n(Myopic-KTH)"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"(b) Cost Difference"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g4b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ratio))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"Cost\nRatio"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finalEpi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finalEpi))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"Final\nEpidemic\nSize"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c,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Cost,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(tFinal)))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mult.sol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(c,tFinal)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count=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(count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'c'. You can override using the `.groups`
##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is.min))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span=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(tFinal)),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latin typeface="Courier"/>
              </a:rPr>
              <a:t>c))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geom_label_repel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tFinal))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`size` aesthetic for lines was deprecated in ggplot2 3.4.0.
## ℹ Please use `linewidth` instead.
## This warning is displayed once every 8 hours.
## Call `lifecycle::last_lifecycle_warnings()` to see where this warning was
## generated.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geom_line(span = 0.1, aes(group = as.factor(tFinal)), size = 0.1):
## Ignoring unknown parameters: `span`</a:t>
            </a: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ggrepel: 795 unlabeled data points (too many overlaps). Consider
## increasing max.overlaps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is.min))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latin typeface="Courier"/>
              </a:rPr>
              <a:t>c))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"Relative Cost\nof Social\nDistancing"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"Total 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Infected"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scale_shape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"Global Min\n(Given c)"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"Pareto-Optimum"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"Relative Cost\nof Social\nDistancing"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"Distancing Cost\n(Arbitrary Units)"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Infected"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"Pareto-Optimum"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(c)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39 × 2
##        c count
##    &lt;dbl&gt; &lt;int&gt;
##  1  0.02     1
##  2  0.03     1
##  3  0.04     1
##  4  0.05     1
##  5  0.06     1
##  6  0.07     1
##  7  0.08     1
##  8  0.09     1
##  9  0.1      1
## 10  0.11     1
## # ℹ 29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d1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mult.sol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</a:t>
            </a:r>
            <a:br/>
            <a:r>
              <a:rPr>
                <a:latin typeface="Courier"/>
              </a:rPr>
              <a:t>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costDiff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scaledDistCost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finalEpi</a:t>
            </a:r>
          </a:p>
          <a:p>
            <a:pPr lvl="0" indent="0">
              <a:buNone/>
            </a:pPr>
            <a:r>
              <a:rPr>
                <a:latin typeface="Courier"/>
              </a:rPr>
              <a:t>mod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(d1,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'scaledDistCost~finalEpi'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resid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resid</a:t>
            </a:r>
            <a:r>
              <a:rPr>
                <a:latin typeface="Courier"/>
              </a:rPr>
              <a:t>(mod)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finalEpi,resid)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mult.sol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distCost,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latin typeface="Courier"/>
              </a:rPr>
              <a:t>is.min,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scale_alpha_discrete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range=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alpha for a discrete variable is not advised.</a:t>
            </a: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size for a discrete variable is not advised.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aux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0.02 0.03 0.04 0.05 0.06 0.07 0.08 0.09  0.1 0.11 0.12 0.13 0.14 0.15 0.16 0.17 
##    1    1    1    1    1    1    1    1    1    1    1    1    1    1    1    1 
## 0.18 0.19  0.2 0.21 0.22 0.23 0.24 0.25 0.26 0.27 0.28 0.29  0.3 0.31 0.32 0.33 
##    1    1    1    1    1    1    1    3    3    2    2    2    2    1    1    1 
## 0.34 0.35 0.36 0.37 0.38 0.39  0.4 
##    1    1    1    1    1    1    1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0.27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tau,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(case.id.c)))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ann_text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tau=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"Max Suceptibles\n for Herd 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"Suceptibles Remaining in \n an Uncontrolled Epidemic"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key=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c=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g1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(aux.long[aux.long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value,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latin typeface="Courier"/>
              </a:rPr>
              <a:t>key))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of Population"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scale_linetype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geom_label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ann_text,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label),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label.size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label.padding=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label.r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#+annotate("label",x=40,y=Sinf1.5,label="Suceptibles Remaining in \n an Uncontrolled Epidemic")+annotate("label",x=50,y=S1.5max,c="Mitigation",label="Max Suceptibles\n for Herd Immunity")</a:t>
            </a:r>
            <a:br/>
            <a:br/>
            <a:br/>
            <a:r>
              <a:rPr>
                <a:latin typeface="Courier"/>
              </a:rPr>
              <a:t>g1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finalEpi))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"Final\nEpidemic\nSize"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(lab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figs-pp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d_cost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"Total\nCost"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(lab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of Variations Approach to Social Distancing</dc:title>
  <dc:creator/>
  <cp:keywords/>
  <dcterms:created xsi:type="dcterms:W3CDTF">2024-02-21T15:33:44Z</dcterms:created>
  <dcterms:modified xsi:type="dcterms:W3CDTF">2024-02-21T15:33:44Z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