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Calculus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Distancing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tFinal.vec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finalEpi))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"Final\nEpidemic\nSize"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(lab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tFinal.vec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R0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Cost))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"Total\nCost"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option=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'($c$)'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(lab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tFinal.vec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finalEpi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finalEpi))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"Final\nEpidemic\nSize"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c,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Cost,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(tFinal)))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mult.sol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(c,tFinal)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count=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(count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as.data.frame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`summarise()` has grouped output by 'c'. You can override using the `.groups` argument.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finalEpi,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scaledDistCost,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is.min))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span=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(tFinal)),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latin typeface="Courier"/>
              </a:rPr>
              <a:t>c))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scale_color_viridis_c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geom_label_repel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tFinal))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Ignoring unknown parameters: span</a:t>
            </a:r>
          </a:p>
          <a:p>
            <a:pPr lvl="0" indent="0">
              <a:buNone/>
            </a:pPr>
            <a:r>
              <a:rPr>
                <a:latin typeface="Courier"/>
              </a:rPr>
              <a:t>g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ggrepel: 795 unlabeled data points (too many overlaps). Consider
## increasing max.overlaps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Loading required package: ggplot2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viridisLite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ggthemes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rootSolve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latex2exp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ggrepel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spam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dotCall64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grid</a:t>
            </a:r>
          </a:p>
          <a:p>
            <a:pPr lvl="0" indent="0">
              <a:buNone/>
            </a:pPr>
            <a:r>
              <a:rPr>
                <a:latin typeface="Courier"/>
              </a:rPr>
              <a:t>## Spam version 2.7-0 (2021-06-25) is loaded.
## Type 'help( Spam)' or 'demo( spam)' for a short introduction 
## and overview of this package.
## Help for individual functions is also obtained by adding the
## suffix '.spam' to the function name, e.g. 'help( chol.spam)'.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'spam'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backsolve, forwardsolve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See https://github.com/NCAR/Fields for
##  an extensive vignette, other supplements and source code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'Bolstad2'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'package:fields':
## 
##     describe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(multR015,multR03,multR045,multR06)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finalEpi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s, 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distCost =</a:t>
            </a:r>
            <a:r>
              <a:rPr>
                <a:latin typeface="Courier"/>
              </a:rPr>
              <a:t> Cost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finalEpi,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scaledDistCost =</a:t>
            </a:r>
            <a:r>
              <a:rPr>
                <a:latin typeface="Courier"/>
              </a:rPr>
              <a:t> distCost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c) </a:t>
            </a:r>
          </a:p>
          <a:p>
            <a:pPr lvl="0" indent="0">
              <a:buNone/>
            </a:pPr>
            <a:r>
              <a:rPr>
                <a:latin typeface="Courier"/>
              </a:rPr>
              <a:t>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(x,R0){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x}</a:t>
            </a:r>
          </a:p>
          <a:p>
            <a:pPr lvl="0" indent="0">
              <a:buNone/>
            </a:pP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</a:p>
          <a:p>
            <a:pPr lvl="0" indent="0">
              <a:buNone/>
            </a:pPr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"Suppression"</a:t>
            </a:r>
            <a:br/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"Mitigation (Herd Immunity)"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require</a:t>
            </a:r>
            <a:r>
              <a:rPr>
                <a:latin typeface="Courier"/>
              </a:rPr>
              <a:t>(tidyr)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tidyr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'tidyr'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'package:reshape2':
## 
##     smiths</a:t>
            </a:r>
          </a:p>
          <a:p>
            <a:pPr lvl="0" indent="0">
              <a:buNone/>
            </a:pPr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"Suppression"</a:t>
            </a:r>
            <a:br/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"Mitigation (Herd Immunity)"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01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x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(x,y))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(p,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"0.2"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"0.4"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"0.6"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"0.8"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"g(x)"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"3"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finalEpi,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scaledDistCost,</a:t>
            </a:r>
            <a:r>
              <a:rPr>
                <a:solidFill>
                  <a:srgbClr val="7D9029"/>
                </a:solidFill>
                <a:latin typeface="Courier"/>
              </a:rPr>
              <a:t>shape=</a:t>
            </a:r>
            <a:r>
              <a:rPr>
                <a:latin typeface="Courier"/>
              </a:rPr>
              <a:t>is.min))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latin typeface="Courier"/>
              </a:rPr>
              <a:t>c))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scale_color_viridis_c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"Relative Cost\nof Social\nDistancing"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"Total Distancing"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"Proportion Infected"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scale_shape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"Global Min\n(Given c)"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"Pareto-Optimum"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finalEpi,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scaledDistCost))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scale_color_viridis_c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"Relative Cost\nof Social\nDistancing"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"Distancing Cost\n(Arbitrary Units)"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"Proportion Infected"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"Pareto-Optimum"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36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(c)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39 × 2
##        c count
##    &lt;dbl&gt; &lt;int&gt;
##  1  0.02     1
##  2  0.03     1
##  3  0.04     1
##  4  0.05     1
##  5  0.06     1
##  6  0.07     1
##  7  0.08     1
##  8  0.09     1
##  9  0.1      1
## 10  0.11     1
## # … with 29 more rows</a:t>
            </a:r>
          </a:p>
          <a:p>
            <a:pPr lvl="0" indent="0">
              <a:buNone/>
            </a:pPr>
            <a:r>
              <a:rPr>
                <a:latin typeface="Courier"/>
              </a:rPr>
              <a:t>d1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mult.sol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c)</a:t>
            </a:r>
            <a:br/>
            <a:r>
              <a:rPr>
                <a:latin typeface="Courier"/>
              </a:rPr>
              <a:t>d1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costDiff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scaledDistCost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finalEpi</a:t>
            </a:r>
          </a:p>
          <a:p>
            <a:pPr lvl="0" indent="0">
              <a:buNone/>
            </a:pPr>
            <a:r>
              <a:rPr>
                <a:latin typeface="Courier"/>
              </a:rPr>
              <a:t>mod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(d1,</a:t>
            </a:r>
            <a:r>
              <a:rPr>
                <a:solidFill>
                  <a:srgbClr val="7D9029"/>
                </a:solidFill>
                <a:latin typeface="Courier"/>
              </a:rPr>
              <a:t>formula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'scaledDistCost~finalEpi'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resid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resid</a:t>
            </a:r>
            <a:r>
              <a:rPr>
                <a:latin typeface="Courier"/>
              </a:rPr>
              <a:t>(mod)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(d1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finalEpi,resid)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mult.sol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finalEpi,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distCost,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latin typeface="Courier"/>
              </a:rPr>
              <a:t>is.min,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geom_abline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intercept=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slope=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scale_alpha_discrete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range=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scale_color_viridis_d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Using alpha for a discrete variable is not advised.</a:t>
            </a:r>
          </a:p>
          <a:p>
            <a:pPr lvl="0" indent="0">
              <a:buNone/>
            </a:pPr>
            <a:r>
              <a:rPr>
                <a:latin typeface="Courier"/>
              </a:rPr>
              <a:t>g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Using size for a discrete variable is not advised.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aux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tFinal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tau,i0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0.02 0.03 0.04 0.05 0.06 0.07 0.08 0.09  0.1 0.11 0.12 0.13 0.14 0.15 0.16 0.17 
##    1    1    1    1    1    1    1    1    1    1    1    1    1    1    1    1 
## 0.18 0.19  0.2 0.21 0.22 0.23 0.24 0.25 0.26 0.27 0.28 0.29  0.3 0.31 0.32 0.33 
##    1    1    1    1    1    1    1    3    3    2    2    2    2    1    1    1 
## 0.34 0.35 0.36 0.37 0.38 0.39  0.4 
##    1    1    1    1    1    1    1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0.27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tau,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s,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(case.id.c)))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ann_text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tau=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value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"Max Suceptibles\n for Herd Immunity"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"Suceptibles Remaining in \n an Uncontrolled Epidemic"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key=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c=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"Mitigation"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"Mitigation"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(aux.long[aux.long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key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),],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tau,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value,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latin typeface="Courier"/>
              </a:rPr>
              <a:t>key))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'($\tau$)'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limits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facet_grid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"Proportion of Population"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yintercept=</a:t>
            </a: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yintercept=</a:t>
            </a:r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</a:t>
            </a:r>
            <a:r>
              <a:rPr>
                <a:solidFill>
                  <a:srgbClr val="7D9029"/>
                </a:solidFill>
                <a:latin typeface="Courier"/>
              </a:rPr>
              <a:t>linetype=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scale_linetype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'($i$)'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'($s$)'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geom_label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ann_text,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label),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2.2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label.size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label.padding=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"lines"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label.r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"lines"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#+annotate("label",x=40,y=Sinf1.5,label="Suceptibles Remaining in \n an Uncontrolled Epidemic")+annotate("label",x=50,y=S1.5max,c="Mitigation",label="Max Suceptibles\n for Herd Immunity")</a:t>
            </a:r>
            <a:br/>
            <a:br/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tFinal.vec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(tau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is.min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tFinal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tFinal.vec)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lab=</a:t>
            </a:r>
            <a:r>
              <a:rPr>
                <a:solidFill>
                  <a:srgbClr val="4070A0"/>
                </a:solidFill>
                <a:latin typeface="Courier"/>
              </a:rPr>
              <a:t>"Initial Outbreak"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lab2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"R0"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Cost))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"Cost"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facet_nested</a:t>
            </a:r>
            <a:r>
              <a:rPr>
                <a:latin typeface="Courier"/>
              </a:rPr>
              <a:t>(lab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(i0)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lab2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(R0))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-Fig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of Variations Approach to Social Distancing</dc:title>
  <dc:creator/>
  <cp:keywords/>
  <dcterms:created xsi:type="dcterms:W3CDTF">2022-01-23T00:03:43Z</dcterms:created>
  <dcterms:modified xsi:type="dcterms:W3CDTF">2022-01-23T00:03:43Z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