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39"/>
  </p:notesMasterIdLst>
  <p:sldIdLst>
    <p:sldId id="447" r:id="rId3"/>
    <p:sldId id="413" r:id="rId4"/>
    <p:sldId id="436" r:id="rId5"/>
    <p:sldId id="412" r:id="rId6"/>
    <p:sldId id="261" r:id="rId7"/>
    <p:sldId id="274" r:id="rId8"/>
    <p:sldId id="302" r:id="rId9"/>
    <p:sldId id="303" r:id="rId10"/>
    <p:sldId id="307" r:id="rId11"/>
    <p:sldId id="309" r:id="rId12"/>
    <p:sldId id="320" r:id="rId13"/>
    <p:sldId id="337" r:id="rId14"/>
    <p:sldId id="338" r:id="rId15"/>
    <p:sldId id="462" r:id="rId16"/>
    <p:sldId id="463" r:id="rId17"/>
    <p:sldId id="464" r:id="rId18"/>
    <p:sldId id="437" r:id="rId19"/>
    <p:sldId id="465" r:id="rId20"/>
    <p:sldId id="439" r:id="rId21"/>
    <p:sldId id="440" r:id="rId22"/>
    <p:sldId id="469" r:id="rId23"/>
    <p:sldId id="466" r:id="rId24"/>
    <p:sldId id="467" r:id="rId25"/>
    <p:sldId id="468" r:id="rId26"/>
    <p:sldId id="458" r:id="rId27"/>
    <p:sldId id="459" r:id="rId28"/>
    <p:sldId id="341" r:id="rId29"/>
    <p:sldId id="471" r:id="rId30"/>
    <p:sldId id="450" r:id="rId31"/>
    <p:sldId id="451" r:id="rId32"/>
    <p:sldId id="452" r:id="rId33"/>
    <p:sldId id="455" r:id="rId34"/>
    <p:sldId id="344" r:id="rId35"/>
    <p:sldId id="345" r:id="rId36"/>
    <p:sldId id="460" r:id="rId37"/>
    <p:sldId id="46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rgbClr val="000099"/>
      </a:buClr>
      <a:buSzPct val="65000"/>
      <a:buFont typeface="Wingdings" pitchFamily="2" charset="2"/>
      <a:buChar char="u"/>
      <a:defRPr sz="2800" kern="1200">
        <a:solidFill>
          <a:srgbClr val="98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rgbClr val="000099"/>
      </a:buClr>
      <a:buSzPct val="65000"/>
      <a:buFont typeface="Wingdings" pitchFamily="2" charset="2"/>
      <a:buChar char="u"/>
      <a:defRPr sz="2800" kern="1200">
        <a:solidFill>
          <a:srgbClr val="98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rgbClr val="000099"/>
      </a:buClr>
      <a:buSzPct val="65000"/>
      <a:buFont typeface="Wingdings" pitchFamily="2" charset="2"/>
      <a:buChar char="u"/>
      <a:defRPr sz="2800" kern="1200">
        <a:solidFill>
          <a:srgbClr val="98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rgbClr val="000099"/>
      </a:buClr>
      <a:buSzPct val="65000"/>
      <a:buFont typeface="Wingdings" pitchFamily="2" charset="2"/>
      <a:buChar char="u"/>
      <a:defRPr sz="2800" kern="1200">
        <a:solidFill>
          <a:srgbClr val="98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rgbClr val="000099"/>
      </a:buClr>
      <a:buSzPct val="65000"/>
      <a:buFont typeface="Wingdings" pitchFamily="2" charset="2"/>
      <a:buChar char="u"/>
      <a:defRPr sz="2800" kern="1200">
        <a:solidFill>
          <a:srgbClr val="98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98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98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98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98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elma" initials="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FFC2"/>
    <a:srgbClr val="8BB3DE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1152"/>
        <p:guide pos="29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17.xml"/><Relationship Id="rId4" Type="http://schemas.openxmlformats.org/officeDocument/2006/relationships/slide" Target="slides/slide2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26T16:13:27.015" idx="1">
    <p:pos x="4506" y="3114"/>
    <p:text>Mudei as letras 'Q', de maiúscula para minúscula.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4619B-3685-4997-A3AD-320EAD6226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62B4BA7-BCD4-403B-B2A8-D4B4F95E64A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Tahoma" pitchFamily="34" charset="0"/>
              <a:ea typeface="Tahoma" pitchFamily="34" charset="0"/>
              <a:cs typeface="Tahoma" pitchFamily="34" charset="0"/>
            </a:rPr>
            <a:t>5 Equipes de Vendedores</a:t>
          </a:r>
          <a:endParaRPr lang="pt-BR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5C73910-5208-4AAE-83CE-2F5E461ED052}" type="parTrans" cxnId="{DF630805-9DCD-497B-9371-4795CE347A5E}">
      <dgm:prSet/>
      <dgm:spPr/>
      <dgm:t>
        <a:bodyPr/>
        <a:lstStyle/>
        <a:p>
          <a:endParaRPr lang="pt-BR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2D3AE5A-1CB8-46DF-9471-D02023CE377E}" type="sibTrans" cxnId="{DF630805-9DCD-497B-9371-4795CE347A5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1AB5B1C-2225-4D10-985C-1ACE6E0A996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Tahoma" pitchFamily="34" charset="0"/>
              <a:ea typeface="Tahoma" pitchFamily="34" charset="0"/>
              <a:cs typeface="Tahoma" pitchFamily="34" charset="0"/>
            </a:rPr>
            <a:t>3 Equipes de Compradores</a:t>
          </a:r>
          <a:endParaRPr lang="pt-BR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B12E515-E1AD-4ECD-B7F5-49AD9C2FA560}" type="parTrans" cxnId="{1D3EAB91-D0E0-4C9E-B006-0B3AE65E9054}">
      <dgm:prSet/>
      <dgm:spPr/>
      <dgm:t>
        <a:bodyPr/>
        <a:lstStyle/>
        <a:p>
          <a:endParaRPr lang="pt-BR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C7E14D3-E67E-4601-8461-0C199D74CB9D}" type="sibTrans" cxnId="{1D3EAB91-D0E0-4C9E-B006-0B3AE65E9054}">
      <dgm:prSet/>
      <dgm:spPr/>
      <dgm:t>
        <a:bodyPr/>
        <a:lstStyle/>
        <a:p>
          <a:endParaRPr lang="pt-BR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D32418C-2C6A-4B9C-A55F-2C7175E65BA3}" type="pres">
      <dgm:prSet presAssocID="{73F4619B-3685-4997-A3AD-320EAD6226FC}" presName="linearFlow" presStyleCnt="0">
        <dgm:presLayoutVars>
          <dgm:resizeHandles val="exact"/>
        </dgm:presLayoutVars>
      </dgm:prSet>
      <dgm:spPr/>
    </dgm:pt>
    <dgm:pt modelId="{D67C4006-565A-4347-AF88-9080C60D171B}" type="pres">
      <dgm:prSet presAssocID="{562B4BA7-BCD4-403B-B2A8-D4B4F95E64AA}" presName="node" presStyleLbl="node1" presStyleIdx="0" presStyleCnt="2" custScaleX="156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5DA65A-9FED-4B18-A3A1-DF34872AA3A0}" type="pres">
      <dgm:prSet presAssocID="{52D3AE5A-1CB8-46DF-9471-D02023CE377E}" presName="sibTrans" presStyleLbl="sibTrans2D1" presStyleIdx="0" presStyleCnt="1"/>
      <dgm:spPr/>
      <dgm:t>
        <a:bodyPr/>
        <a:lstStyle/>
        <a:p>
          <a:endParaRPr lang="pt-BR"/>
        </a:p>
      </dgm:t>
    </dgm:pt>
    <dgm:pt modelId="{7C5A3AF9-F130-4430-A202-FA453AA27916}" type="pres">
      <dgm:prSet presAssocID="{52D3AE5A-1CB8-46DF-9471-D02023CE377E}" presName="connectorText" presStyleLbl="sibTrans2D1" presStyleIdx="0" presStyleCnt="1"/>
      <dgm:spPr/>
      <dgm:t>
        <a:bodyPr/>
        <a:lstStyle/>
        <a:p>
          <a:endParaRPr lang="pt-BR"/>
        </a:p>
      </dgm:t>
    </dgm:pt>
    <dgm:pt modelId="{7372C290-4FBC-4A03-9111-94A3FE9A2C0C}" type="pres">
      <dgm:prSet presAssocID="{C1AB5B1C-2225-4D10-985C-1ACE6E0A9965}" presName="node" presStyleLbl="node1" presStyleIdx="1" presStyleCnt="2" custScaleX="15107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E06A1E2-2267-4B01-A3F8-16B34AFF8C0D}" type="presOf" srcId="{52D3AE5A-1CB8-46DF-9471-D02023CE377E}" destId="{7C5A3AF9-F130-4430-A202-FA453AA27916}" srcOrd="1" destOrd="0" presId="urn:microsoft.com/office/officeart/2005/8/layout/process2"/>
    <dgm:cxn modelId="{CD87E17D-E546-4581-A0E5-A51FD205E91A}" type="presOf" srcId="{562B4BA7-BCD4-403B-B2A8-D4B4F95E64AA}" destId="{D67C4006-565A-4347-AF88-9080C60D171B}" srcOrd="0" destOrd="0" presId="urn:microsoft.com/office/officeart/2005/8/layout/process2"/>
    <dgm:cxn modelId="{1D3EAB91-D0E0-4C9E-B006-0B3AE65E9054}" srcId="{73F4619B-3685-4997-A3AD-320EAD6226FC}" destId="{C1AB5B1C-2225-4D10-985C-1ACE6E0A9965}" srcOrd="1" destOrd="0" parTransId="{8B12E515-E1AD-4ECD-B7F5-49AD9C2FA560}" sibTransId="{EC7E14D3-E67E-4601-8461-0C199D74CB9D}"/>
    <dgm:cxn modelId="{DF630805-9DCD-497B-9371-4795CE347A5E}" srcId="{73F4619B-3685-4997-A3AD-320EAD6226FC}" destId="{562B4BA7-BCD4-403B-B2A8-D4B4F95E64AA}" srcOrd="0" destOrd="0" parTransId="{B5C73910-5208-4AAE-83CE-2F5E461ED052}" sibTransId="{52D3AE5A-1CB8-46DF-9471-D02023CE377E}"/>
    <dgm:cxn modelId="{6F3F23BA-7151-4AFA-AF17-D1BF009ED3FA}" type="presOf" srcId="{C1AB5B1C-2225-4D10-985C-1ACE6E0A9965}" destId="{7372C290-4FBC-4A03-9111-94A3FE9A2C0C}" srcOrd="0" destOrd="0" presId="urn:microsoft.com/office/officeart/2005/8/layout/process2"/>
    <dgm:cxn modelId="{5C62BE85-AA1C-4112-BB99-1D89CD19CA7F}" type="presOf" srcId="{52D3AE5A-1CB8-46DF-9471-D02023CE377E}" destId="{A55DA65A-9FED-4B18-A3A1-DF34872AA3A0}" srcOrd="0" destOrd="0" presId="urn:microsoft.com/office/officeart/2005/8/layout/process2"/>
    <dgm:cxn modelId="{30192E6C-776C-4C6D-BCBB-5AA9DA09950E}" type="presOf" srcId="{73F4619B-3685-4997-A3AD-320EAD6226FC}" destId="{CD32418C-2C6A-4B9C-A55F-2C7175E65BA3}" srcOrd="0" destOrd="0" presId="urn:microsoft.com/office/officeart/2005/8/layout/process2"/>
    <dgm:cxn modelId="{F793AB81-045E-4288-A345-EEC7D5E69A6F}" type="presParOf" srcId="{CD32418C-2C6A-4B9C-A55F-2C7175E65BA3}" destId="{D67C4006-565A-4347-AF88-9080C60D171B}" srcOrd="0" destOrd="0" presId="urn:microsoft.com/office/officeart/2005/8/layout/process2"/>
    <dgm:cxn modelId="{7499C250-D039-4796-83A9-F764BD6CE3D6}" type="presParOf" srcId="{CD32418C-2C6A-4B9C-A55F-2C7175E65BA3}" destId="{A55DA65A-9FED-4B18-A3A1-DF34872AA3A0}" srcOrd="1" destOrd="0" presId="urn:microsoft.com/office/officeart/2005/8/layout/process2"/>
    <dgm:cxn modelId="{76EA270F-D099-48EE-980C-17E0F62E9EB6}" type="presParOf" srcId="{A55DA65A-9FED-4B18-A3A1-DF34872AA3A0}" destId="{7C5A3AF9-F130-4430-A202-FA453AA27916}" srcOrd="0" destOrd="0" presId="urn:microsoft.com/office/officeart/2005/8/layout/process2"/>
    <dgm:cxn modelId="{F29B6213-CA7C-41EF-80F7-4D4FBE79C927}" type="presParOf" srcId="{CD32418C-2C6A-4B9C-A55F-2C7175E65BA3}" destId="{7372C290-4FBC-4A03-9111-94A3FE9A2C0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4006-565A-4347-AF88-9080C60D171B}">
      <dsp:nvSpPr>
        <dsp:cNvPr id="0" name=""/>
        <dsp:cNvSpPr/>
      </dsp:nvSpPr>
      <dsp:spPr>
        <a:xfrm>
          <a:off x="762002" y="496"/>
          <a:ext cx="4571995" cy="1625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5 Equipes de Vendedores</a:t>
          </a:r>
          <a:endParaRPr lang="pt-BR" sz="3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809603" y="48097"/>
        <a:ext cx="4476793" cy="1530001"/>
      </dsp:txXfrm>
    </dsp:sp>
    <dsp:sp modelId="{A55DA65A-9FED-4B18-A3A1-DF34872AA3A0}">
      <dsp:nvSpPr>
        <dsp:cNvPr id="0" name=""/>
        <dsp:cNvSpPr/>
      </dsp:nvSpPr>
      <dsp:spPr>
        <a:xfrm rot="5400000">
          <a:off x="2743274" y="1666329"/>
          <a:ext cx="609451" cy="731341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000" b="1" kern="1200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-5400000">
        <a:off x="2828598" y="1727274"/>
        <a:ext cx="438805" cy="426616"/>
      </dsp:txXfrm>
    </dsp:sp>
    <dsp:sp modelId="{7372C290-4FBC-4A03-9111-94A3FE9A2C0C}">
      <dsp:nvSpPr>
        <dsp:cNvPr id="0" name=""/>
        <dsp:cNvSpPr/>
      </dsp:nvSpPr>
      <dsp:spPr>
        <a:xfrm>
          <a:off x="838208" y="2438300"/>
          <a:ext cx="4419583" cy="1625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3 Equipes de Compradores</a:t>
          </a:r>
          <a:endParaRPr lang="pt-BR" sz="38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885809" y="2485901"/>
        <a:ext cx="4324381" cy="153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1C0006-54AB-4386-B6DB-94B9BCB92C47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0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EEF0F-860E-4A9C-AD59-ECE213BE1DB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62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buClrTx/>
              <a:buSzTx/>
              <a:buFontTx/>
              <a:buNone/>
            </a:pPr>
            <a:r>
              <a:rPr lang="pt-BR" sz="1000" i="1" dirty="0"/>
              <a:t>18</a:t>
            </a:r>
            <a:fld id="{F4BDA309-C42A-4D83-B119-73B854728CC5}" type="slidenum">
              <a:rPr lang="pt-BR" sz="1000" i="1"/>
              <a:pPr algn="r" eaLnBrk="0" hangingPunct="0">
                <a:buClrTx/>
                <a:buSzTx/>
                <a:buFontTx/>
                <a:buNone/>
              </a:pPr>
              <a:t>2</a:t>
            </a:fld>
            <a:endParaRPr lang="pt-BR" sz="1000" i="1" dirty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AEF2C-EA82-42CB-BEF4-E15756B7E4D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15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90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290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91C6-11F8-4452-BE3C-3ED065C36D6B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17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5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65223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4BA7A-F673-4E7D-A2CB-41B128100717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33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7EEC-7CBB-4094-BA7B-9AE3C4D5344F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14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68915"/>
      </p:ext>
    </p:extLst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38753"/>
      </p:ext>
    </p:extLst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80377"/>
      </p:ext>
    </p:extLst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BD3334-BCED-4424-ACAA-3BA44F453E9D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081817"/>
      </p:ext>
    </p:extLst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F4540-6F74-4683-830F-B62FA5D4EB6F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400259"/>
      </p:ext>
    </p:extLst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D2F303-2408-4669-B779-34A91E155FF7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636848"/>
      </p:ext>
    </p:extLst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91B8B-C897-4950-B015-969F38A23B81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670949"/>
      </p:ext>
    </p:extLst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AAF4A-9676-4084-B3AD-A0FE3C410B55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743560"/>
      </p:ext>
    </p:extLst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A38F-B5D5-4FAB-A98B-664238E173E0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93627"/>
      </p:ext>
    </p:extLst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640403-26AC-473A-B076-6BA81D9EB53A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075633"/>
      </p:ext>
    </p:extLst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84146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98F10B-A332-458F-A717-CB3D0D0CFA47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537767"/>
      </p:ext>
    </p:extLst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87ED81-9C65-4D0F-9E2B-932F58DDDE30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595954"/>
      </p:ext>
    </p:extLst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F4F6C-C7C5-4A1B-A915-90D6CAD4FD67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799272"/>
      </p:ext>
    </p:extLst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5FB23F-3EE9-487D-A186-3EF59D28895B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08591"/>
      </p:ext>
    </p:extLst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B0827-7615-4E5D-824D-57B7A2188499}" type="datetimeFigureOut">
              <a:rPr lang="pt-BR" smtClean="0"/>
              <a:t>02/05/2017</a:t>
            </a:fld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1A1A432-F07C-45DB-B354-D4CF92BF5F5D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6140706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820041"/>
      </p:ext>
    </p:extLst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9895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27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695208"/>
      </p:ext>
    </p:extLst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5684751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51981834"/>
      </p:ext>
    </p:extLst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Line 1031"/>
          <p:cNvSpPr>
            <a:spLocks noChangeShapeType="1"/>
          </p:cNvSpPr>
          <p:nvPr/>
        </p:nvSpPr>
        <p:spPr bwMode="auto">
          <a:xfrm>
            <a:off x="609600" y="1447800"/>
            <a:ext cx="82296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81" r:id="rId12"/>
  </p:sldLayoutIdLst>
  <p:transition spd="med">
    <p:pull dir="ru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u"/>
        <a:defRPr sz="3200">
          <a:solidFill>
            <a:srgbClr val="98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l"/>
        <a:defRPr sz="2800">
          <a:solidFill>
            <a:srgbClr val="980000"/>
          </a:solidFill>
          <a:latin typeface="+mn-lt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Font typeface="Wingdings" pitchFamily="2" charset="2"/>
        <a:buChar char="w"/>
        <a:defRPr sz="2400">
          <a:solidFill>
            <a:srgbClr val="98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l"/>
        <a:defRPr sz="2000">
          <a:solidFill>
            <a:srgbClr val="98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»"/>
        <a:defRPr sz="2000">
          <a:solidFill>
            <a:srgbClr val="98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»"/>
        <a:defRPr sz="2000">
          <a:solidFill>
            <a:srgbClr val="98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»"/>
        <a:defRPr sz="2000">
          <a:solidFill>
            <a:srgbClr val="98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»"/>
        <a:defRPr sz="2000">
          <a:solidFill>
            <a:srgbClr val="98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»"/>
        <a:defRPr sz="2000">
          <a:solidFill>
            <a:srgbClr val="98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fld id="{0463A239-626B-4716-BCD5-0A28CC21AABA}" type="slidenum">
              <a:rPr lang="pt-BR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</p:sldLayoutIdLst>
  <p:transition spd="med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image" Target="../media/image15.jp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jpeg"/><Relationship Id="rId4" Type="http://schemas.openxmlformats.org/officeDocument/2006/relationships/image" Target="../media/image17.wmf"/><Relationship Id="rId9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comments" Target="../comments/commen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MICROECONOMIA</a:t>
            </a:r>
            <a:endParaRPr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066800"/>
            <a:ext cx="5105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Teoria da Demanda </a:t>
            </a:r>
            <a:r>
              <a:rPr lang="pt-BR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(Procura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43600" y="990600"/>
            <a:ext cx="35052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Teoria da Oferta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endParaRPr lang="pt-BR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Teoria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 </a:t>
            </a: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Produção</a:t>
            </a:r>
            <a:r>
              <a:rPr lang="pt-BR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</a:t>
            </a: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Teoria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dos Custos de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Produção</a:t>
            </a:r>
            <a:endParaRPr lang="pt-BR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47800" y="5115342"/>
            <a:ext cx="7772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III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Análise das Estruturas de Mercado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Monopólio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* Oligopólio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9850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 oferta individual para a de mercado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30" name="Picture 10" descr="fig_02_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5" y="1905000"/>
            <a:ext cx="853618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de mercado 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52400" y="1828800"/>
            <a:ext cx="3962400" cy="297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de mercado </a:t>
            </a:r>
            <a:r>
              <a:rPr lang="pt-BR" sz="2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é uma situação em que, ao preço corrente de mercado, a quantidade ofertada é igual à demandada.</a:t>
            </a:r>
            <a:endParaRPr lang="en-US" sz="20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0" y="4036874"/>
            <a:ext cx="403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67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Quando um mercado atinge um equilíbrio, não existe pressão para mudança de preço.</a:t>
            </a: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0357" name="Picture 5" descr="fig_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19263"/>
            <a:ext cx="4610100" cy="40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de mercado, 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“a 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mão 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invisível” 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eficiência econômica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‘mão invisível’ descreve que as ações de compradores e vendedores individuais, cada um agindo em seu próprio interesse, levam a um equilíbrio de mercado</a:t>
            </a:r>
            <a:r>
              <a:rPr lang="pt-BR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pt-BR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quantidade demandada é </a:t>
            </a:r>
            <a:endParaRPr lang="pt-BR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igual </a:t>
            </a: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 quantidade ofertada a </a:t>
            </a:r>
            <a:endParaRPr lang="pt-BR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um </a:t>
            </a:r>
            <a:r>
              <a:rPr lang="pt-BR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determinado preço. </a:t>
            </a:r>
            <a:endParaRPr lang="pt-BR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408369"/>
            <a:ext cx="3352800" cy="2486025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304800" y="1828800"/>
            <a:ext cx="77724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pt-BR" dirty="0" smtClean="0">
                <a:solidFill>
                  <a:srgbClr val="000000"/>
                </a:solidFill>
                <a:cs typeface="Times New Roman" pitchFamily="18" charset="0"/>
              </a:rPr>
              <a:t>Compradores </a:t>
            </a:r>
            <a:r>
              <a:rPr lang="pt-BR" dirty="0">
                <a:solidFill>
                  <a:srgbClr val="000000"/>
                </a:solidFill>
                <a:cs typeface="Times New Roman" pitchFamily="18" charset="0"/>
              </a:rPr>
              <a:t>e vendedores perfeitamente informados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pt-BR" dirty="0" smtClean="0">
                <a:solidFill>
                  <a:srgbClr val="000000"/>
                </a:solidFill>
              </a:rPr>
              <a:t>O mercado deve ser perfeitamente competitivo.</a:t>
            </a:r>
          </a:p>
          <a:p>
            <a:pPr marL="990600" lvl="1" indent="-533400">
              <a:buSzTx/>
              <a:buFont typeface="Wingdings" pitchFamily="2" charset="2"/>
              <a:buAutoNum type="arabicPeriod" startAt="3"/>
            </a:pPr>
            <a:r>
              <a:rPr lang="pt-BR" dirty="0" smtClean="0">
                <a:solidFill>
                  <a:srgbClr val="000000"/>
                </a:solidFill>
                <a:cs typeface="Times New Roman" pitchFamily="18" charset="0"/>
              </a:rPr>
              <a:t>Não </a:t>
            </a:r>
            <a:r>
              <a:rPr lang="pt-BR" dirty="0">
                <a:solidFill>
                  <a:srgbClr val="000000"/>
                </a:solidFill>
                <a:cs typeface="Times New Roman" pitchFamily="18" charset="0"/>
              </a:rPr>
              <a:t>deve existir benefício de externalidade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990600" lvl="1" indent="-533400">
              <a:buSzTx/>
              <a:buFont typeface="Wingdings" pitchFamily="2" charset="2"/>
              <a:buAutoNum type="arabicPeriod" startAt="3"/>
            </a:pPr>
            <a:endParaRPr lang="en-US" dirty="0">
              <a:solidFill>
                <a:srgbClr val="000000"/>
              </a:solidFill>
            </a:endParaRPr>
          </a:p>
          <a:p>
            <a:pPr marL="990600" lvl="1" indent="-533400">
              <a:spcBef>
                <a:spcPts val="0"/>
              </a:spcBef>
              <a:buSzTx/>
              <a:buFont typeface="Wingdings" pitchFamily="2" charset="2"/>
              <a:buAutoNum type="arabicPeriod" startAt="3"/>
            </a:pPr>
            <a:r>
              <a:rPr lang="pt-BR" dirty="0">
                <a:solidFill>
                  <a:srgbClr val="000000"/>
                </a:solidFill>
                <a:cs typeface="Times New Roman" pitchFamily="18" charset="0"/>
              </a:rPr>
              <a:t>Não deve existir custo de </a:t>
            </a:r>
            <a:endParaRPr lang="pt-BR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lvl="1" indent="0">
              <a:spcBef>
                <a:spcPts val="0"/>
              </a:spcBef>
              <a:buSzTx/>
              <a:buNone/>
            </a:pPr>
            <a:r>
              <a:rPr lang="pt-BR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cs typeface="Times New Roman" pitchFamily="18" charset="0"/>
              </a:rPr>
              <a:t>    externalidade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de mercado, 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“a 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mão 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invisível” 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eficiência econômica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371975"/>
            <a:ext cx="3352800" cy="2486025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4304"/>
            <a:ext cx="7705725" cy="68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23032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" y="1752600"/>
            <a:ext cx="902585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Externalidade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9170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7800" y="76200"/>
            <a:ext cx="3886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Externalidade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6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8600"/>
            <a:ext cx="529590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59010"/>
            <a:ext cx="4882487" cy="399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65252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44" y="2581274"/>
            <a:ext cx="8153400" cy="3971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 o tamanho da resposta dos produtores e consumidores a mudanças de preços?  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Resposta</a:t>
            </a:r>
            <a:r>
              <a:rPr lang="pt-BR" dirty="0">
                <a:solidFill>
                  <a:schemeClr val="tx1"/>
                </a:solidFill>
              </a:rPr>
              <a:t>, reação de uma variável, em face de mudanças em outras variáveis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601663" y="1219200"/>
            <a:ext cx="778827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5613" indent="-4556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18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Elasticidade é uma medida de  sensibilidade de resposta das pessoas a mudanças em variáveis econômicas.</a:t>
            </a: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ELASTICIDADE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5505450"/>
            <a:ext cx="1866900" cy="1352550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228600"/>
            <a:ext cx="8915400" cy="655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pt-BR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lasticidade </a:t>
            </a:r>
            <a:r>
              <a:rPr lang="pt-BR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preço da </a:t>
            </a:r>
            <a:r>
              <a:rPr lang="pt-BR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demanda: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Variação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 quantidade demandada, dada a variação percentual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preço do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bem.</a:t>
            </a:r>
          </a:p>
          <a:p>
            <a:pPr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lasticidade </a:t>
            </a: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preço da 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oferta: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Variação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 quantidade ofertada, dada uma variação percentual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preço do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bem.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lasticidade </a:t>
            </a: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renda da 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demanda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ariação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 quantidade demandada, dada uma variação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renda.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lasticidade </a:t>
            </a: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cruzada da </a:t>
            </a: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demanda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Variação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 na quantidade demandada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dada a variação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percentual no preço de outro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bem.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2992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elasticidade preço da demanda (</a:t>
            </a:r>
            <a:r>
              <a:rPr lang="pt-BR" i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pt-BR" i="1" baseline="-30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mede a reação dos 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consumidores (demanda) </a:t>
            </a:r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diante de mudanças no preço do bem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2084" name="Picture 4" descr="fig_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9723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Elasticidade preço da demanda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5505450"/>
            <a:ext cx="1866900" cy="1352550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parcial</a:t>
            </a: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Equilíbrio geral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752600" y="3935413"/>
            <a:ext cx="1981200" cy="1231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08200" y="4149725"/>
            <a:ext cx="1270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>
                <a:solidFill>
                  <a:srgbClr val="FF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pt-BR" sz="2400" dirty="0" smtClean="0">
                <a:solidFill>
                  <a:srgbClr val="FF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onsumidores</a:t>
            </a:r>
            <a:endParaRPr lang="pt-BR" sz="2400" dirty="0">
              <a:solidFill>
                <a:srgbClr val="FF00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6172200" y="3935413"/>
            <a:ext cx="1981200" cy="1231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527800" y="4149725"/>
            <a:ext cx="12700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>
                <a:solidFill>
                  <a:srgbClr val="FF0033"/>
                </a:solidFill>
              </a:rPr>
              <a:t>P</a:t>
            </a:r>
            <a:r>
              <a:rPr lang="pt-BR" sz="2400" dirty="0" smtClean="0">
                <a:solidFill>
                  <a:srgbClr val="FF0033"/>
                </a:solidFill>
              </a:rPr>
              <a:t>rodutores</a:t>
            </a:r>
            <a:endParaRPr lang="pt-BR" sz="2400" dirty="0">
              <a:solidFill>
                <a:srgbClr val="FF0033"/>
              </a:solidFill>
            </a:endParaRPr>
          </a:p>
        </p:txBody>
      </p:sp>
      <p:sp>
        <p:nvSpPr>
          <p:cNvPr id="261129" name="Rectangle 8"/>
          <p:cNvSpPr>
            <a:spLocks noChangeArrowheads="1"/>
          </p:cNvSpPr>
          <p:nvPr/>
        </p:nvSpPr>
        <p:spPr bwMode="auto">
          <a:xfrm>
            <a:off x="4708525" y="2895600"/>
            <a:ext cx="301390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</a:t>
            </a:r>
            <a:r>
              <a:rPr lang="pt-BR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produtos</a:t>
            </a:r>
          </a:p>
        </p:txBody>
      </p:sp>
      <p:sp>
        <p:nvSpPr>
          <p:cNvPr id="9225" name="Arc 9"/>
          <p:cNvSpPr>
            <a:spLocks/>
          </p:cNvSpPr>
          <p:nvPr/>
        </p:nvSpPr>
        <p:spPr bwMode="auto">
          <a:xfrm>
            <a:off x="2671763" y="3325813"/>
            <a:ext cx="4419600" cy="1093787"/>
          </a:xfrm>
          <a:custGeom>
            <a:avLst/>
            <a:gdLst>
              <a:gd name="T0" fmla="*/ 228670533 w 43200"/>
              <a:gd name="T1" fmla="*/ 633 h 43200"/>
              <a:gd name="T2" fmla="*/ 225917696 w 43200"/>
              <a:gd name="T3" fmla="*/ 0 h 43200"/>
              <a:gd name="T4" fmla="*/ 226074837 w 43200"/>
              <a:gd name="T5" fmla="*/ 13846889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847" y="1"/>
                </a:moveTo>
                <a:cubicBezTo>
                  <a:pt x="33679" y="137"/>
                  <a:pt x="43200" y="9767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76"/>
                  <a:pt x="9661" y="8"/>
                  <a:pt x="21585" y="0"/>
                </a:cubicBezTo>
              </a:path>
              <a:path w="43200" h="43200" stroke="0" extrusionOk="0">
                <a:moveTo>
                  <a:pt x="21847" y="1"/>
                </a:moveTo>
                <a:cubicBezTo>
                  <a:pt x="33679" y="137"/>
                  <a:pt x="43200" y="9767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676"/>
                  <a:pt x="9661" y="8"/>
                  <a:pt x="215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pt-BR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022725" y="3387725"/>
            <a:ext cx="159800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pt-B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ens </a:t>
            </a:r>
            <a:r>
              <a:rPr lang="pt-BR" sz="1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pt-BR" sz="1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endParaRPr lang="pt-BR" sz="1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327525" y="41402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Dinheiro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860925" y="5973763"/>
            <a:ext cx="27937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 de fatores</a:t>
            </a:r>
          </a:p>
        </p:txBody>
      </p:sp>
      <p:sp>
        <p:nvSpPr>
          <p:cNvPr id="9229" name="Arc 13"/>
          <p:cNvSpPr>
            <a:spLocks/>
          </p:cNvSpPr>
          <p:nvPr/>
        </p:nvSpPr>
        <p:spPr bwMode="auto">
          <a:xfrm>
            <a:off x="2824163" y="4762500"/>
            <a:ext cx="4419600" cy="1093788"/>
          </a:xfrm>
          <a:custGeom>
            <a:avLst/>
            <a:gdLst>
              <a:gd name="T0" fmla="*/ 228670533 w 43200"/>
              <a:gd name="T1" fmla="*/ 633 h 43200"/>
              <a:gd name="T2" fmla="*/ 224944361 w 43200"/>
              <a:gd name="T3" fmla="*/ 0 h 43200"/>
              <a:gd name="T4" fmla="*/ 226074837 w 43200"/>
              <a:gd name="T5" fmla="*/ 13846902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847" y="1"/>
                </a:moveTo>
                <a:cubicBezTo>
                  <a:pt x="33679" y="137"/>
                  <a:pt x="43200" y="9767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12"/>
                  <a:pt x="9604" y="59"/>
                  <a:pt x="21492" y="0"/>
                </a:cubicBezTo>
              </a:path>
              <a:path w="43200" h="43200" stroke="0" extrusionOk="0">
                <a:moveTo>
                  <a:pt x="21847" y="1"/>
                </a:moveTo>
                <a:cubicBezTo>
                  <a:pt x="33679" y="137"/>
                  <a:pt x="43200" y="9767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9712"/>
                  <a:pt x="9604" y="59"/>
                  <a:pt x="21492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pt-BR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327525" y="5508625"/>
            <a:ext cx="1325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Mão de obra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MICROECONOMIA - TEMAS</a:t>
            </a:r>
            <a:endParaRPr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479925" y="48768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Dinheiro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4114800" y="2895600"/>
          <a:ext cx="485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58" name="Equation" r:id="rId3" imgW="2387520" imgH="406080" progId="Equation.COEE2">
                  <p:embed/>
                </p:oleObj>
              </mc:Choice>
              <mc:Fallback>
                <p:oleObj name="Equation" r:id="rId3" imgW="2387520" imgH="406080" progId="Equation.COEE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95600"/>
                        <a:ext cx="485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66"/>
                                </a:gs>
                                <a:gs pos="100000">
                                  <a:srgbClr val="FFCC66">
                                    <a:gamma/>
                                    <a:tint val="72549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4114800" y="3868738"/>
          <a:ext cx="44815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59" name="Equation" r:id="rId5" imgW="2336760" imgH="406080" progId="Equation.COEE2">
                  <p:embed/>
                </p:oleObj>
              </mc:Choice>
              <mc:Fallback>
                <p:oleObj name="Equation" r:id="rId5" imgW="2336760" imgH="40608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68738"/>
                        <a:ext cx="44815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66"/>
                                </a:gs>
                                <a:gs pos="100000">
                                  <a:srgbClr val="FFCC66">
                                    <a:gamma/>
                                    <a:tint val="72549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4114800" y="4800600"/>
          <a:ext cx="2590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60" name="Equation" r:id="rId7" imgW="1257120" imgH="393480" progId="Equation.COEE2">
                  <p:embed/>
                </p:oleObj>
              </mc:Choice>
              <mc:Fallback>
                <p:oleObj name="Equation" r:id="rId7" imgW="1257120" imgH="393480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2590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66"/>
                                </a:gs>
                                <a:gs pos="100000">
                                  <a:srgbClr val="FFCC66">
                                    <a:gamma/>
                                    <a:tint val="72549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3110" name="Picture 6" descr="fig_03_05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867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1" name="Picture 7" descr="fig_03_05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3505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Elasticidade preço da demanda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5505450"/>
            <a:ext cx="1866900" cy="1352550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9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é um mercado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endParaRPr lang="pt-BR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162350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294380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9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é um mercado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endParaRPr lang="pt-BR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7728"/>
              </p:ext>
            </p:extLst>
          </p:nvPr>
        </p:nvGraphicFramePr>
        <p:xfrm>
          <a:off x="990600" y="929210"/>
          <a:ext cx="7010400" cy="516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</a:tblGrid>
              <a:tr h="94954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VENDEDORES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VALOR ARRECADADO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81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COMÉRCIO 1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81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COMÉRCIO 2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81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COMÉRCIO 3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81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COMÉRCIO 4</a:t>
                      </a:r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818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COMÉRCIO 5</a:t>
                      </a:r>
                    </a:p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0581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1654"/>
              </p:ext>
            </p:extLst>
          </p:nvPr>
        </p:nvGraphicFramePr>
        <p:xfrm>
          <a:off x="228600" y="76200"/>
          <a:ext cx="8839200" cy="6705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  <a:gridCol w="2209800"/>
                <a:gridCol w="2209800"/>
                <a:gridCol w="2209800"/>
              </a:tblGrid>
              <a:tr h="27750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ITENS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COMPR.</a:t>
                      </a:r>
                      <a:r>
                        <a:rPr lang="pt-BR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 (R$)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COMPR. 2 (R$)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COMPR. 3 (R$)</a:t>
                      </a: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PÃO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AÇUCAR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ARROZ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BISCOITO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CAFÉ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LEITE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FEIJÃO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MACARRÃO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FARINHA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ÓLEO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CARNE GADO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PEIXE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ÁGUA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REFRI (FRUKI)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REFRI (COCA)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ÁGUA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SORVETE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TELEFONE</a:t>
                      </a:r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2189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GASOLINA</a:t>
                      </a:r>
                      <a:endParaRPr lang="pt-BR" sz="1600" b="1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796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00" y="4267200"/>
            <a:ext cx="3157160" cy="2561230"/>
          </a:xfrm>
          <a:prstGeom prst="rect">
            <a:avLst/>
          </a:prstGeom>
        </p:spPr>
      </p:pic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9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é um mercado</a:t>
            </a: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endParaRPr lang="pt-BR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SzPct val="75000"/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Local onde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compradores e vendedores interagem e determinam o preço de um produto ou de um conjunto de produtos.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Compradores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consumidores que compram bens, empresas que compram trabalho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recursos;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Vendedores: os consumidores vendem 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trabalho, empresas que 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vendem os seus produtos.</a:t>
            </a:r>
          </a:p>
          <a:p>
            <a:pPr lvl="1"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419600"/>
            <a:ext cx="2663395" cy="23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864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9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é um mercado?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0010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Análise das Estruturas de </a:t>
            </a:r>
            <a:r>
              <a:rPr lang="pt-BR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endParaRPr lang="pt-BR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MONOPÓLIO –</a:t>
            </a: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pt-BR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Situação em que um indivíduo ou grupo detém o controle de mercado e determinam os preços,</a:t>
            </a:r>
            <a:endParaRPr lang="pt-BR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9525"/>
            <a:ext cx="4429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114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29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que é um mercado?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SzPct val="75000"/>
              <a:buFont typeface="Arial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77724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Análise das Estruturas de Mercado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OLIGOPÓLIO – </a:t>
            </a: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pt-BR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pt-BR" sz="2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ituação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mercado em que poucas empresas detêm o controle da maior parcela do mercado.</a:t>
            </a:r>
          </a:p>
          <a:p>
            <a:pPr eaLnBrk="0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5" y="3657600"/>
            <a:ext cx="3745167" cy="24384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10000"/>
            <a:ext cx="36576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839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C92D4-E4F3-4EB6-B198-A5E6EDA6ED10}" type="slidenum">
              <a:rPr lang="pt-BR"/>
              <a:pPr/>
              <a:t>27</a:t>
            </a:fld>
            <a:endParaRPr lang="pt-BR" dirty="0"/>
          </a:p>
        </p:txBody>
      </p:sp>
      <p:sp>
        <p:nvSpPr>
          <p:cNvPr id="12185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371600"/>
            <a:ext cx="7772400" cy="1143000"/>
          </a:xfrm>
        </p:spPr>
        <p:txBody>
          <a:bodyPr/>
          <a:lstStyle/>
          <a:p>
            <a:r>
              <a:rPr lang="pt-BR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Custos: Revisão </a:t>
            </a:r>
            <a:r>
              <a:rPr lang="pt-BR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geral</a:t>
            </a:r>
            <a:endParaRPr lang="pt-BR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544576"/>
            <a:ext cx="4724400" cy="3213287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107503" y="1016001"/>
            <a:ext cx="892899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é o dinheiro ou valor equivalente em dinheiro sacrificado para bens e serviços que se espera tragam um benefício atual ou futuro para a organização.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buClr>
                <a:schemeClr val="accent1"/>
              </a:buClr>
              <a:buSzPct val="70000"/>
              <a:buNone/>
            </a:pP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t-B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Hansen e </a:t>
            </a:r>
            <a:r>
              <a:rPr lang="pt-B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Mowen</a:t>
            </a:r>
            <a:r>
              <a:rPr lang="pt-BR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2003).</a:t>
            </a:r>
          </a:p>
          <a:p>
            <a:pPr marL="0" indent="0" algn="just">
              <a:buClr>
                <a:schemeClr val="accent1"/>
              </a:buClr>
              <a:buSzPct val="70000"/>
              <a:buNone/>
            </a:pPr>
            <a:endParaRPr lang="pt-BR" sz="24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-1" y="179388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buNone/>
            </a:pPr>
            <a:r>
              <a:rPr lang="pt-BR" sz="3600" b="1" dirty="0" smtClean="0">
                <a:latin typeface="Tahoma" pitchFamily="34" charset="0"/>
                <a:cs typeface="Tahoma" pitchFamily="34" charset="0"/>
              </a:rPr>
              <a:t>CONCEITO</a:t>
            </a:r>
            <a:endParaRPr lang="pt-BR" sz="36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" y="2816238"/>
            <a:ext cx="6048233" cy="40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Custos Fixos e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867400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Custos fixos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despesas com fatores fixos de produção (instalações, energia, mão-de-obra direta).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Não depende da quantidade produzida.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Não se altera quando muda a quantidade produzida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Custos variáveis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parte do custo associada a fatores variáveis (matérias-primas, serviços terceirizados).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Depende da quantidade que a empresa produz.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Varia conforme a quantidade produzida.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 total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Custo Fixo + Custo Variável</a:t>
            </a:r>
          </a:p>
        </p:txBody>
      </p:sp>
    </p:spTree>
    <p:extLst>
      <p:ext uri="{BB962C8B-B14F-4D97-AF65-F5344CB8AC3E}">
        <p14:creationId xmlns:p14="http://schemas.microsoft.com/office/powerpoint/2010/main" val="27174902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685800" y="228600"/>
            <a:ext cx="815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44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Diagrama do Fluxo Circular</a:t>
            </a:r>
            <a:endParaRPr lang="en-US" sz="4400" b="1" dirty="0">
              <a:solidFill>
                <a:schemeClr val="tx2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299012" name="Oval 4"/>
          <p:cNvSpPr>
            <a:spLocks noChangeArrowheads="1"/>
          </p:cNvSpPr>
          <p:nvPr/>
        </p:nvSpPr>
        <p:spPr bwMode="auto">
          <a:xfrm>
            <a:off x="685800" y="3101801"/>
            <a:ext cx="1760434" cy="1166201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Empresas</a:t>
            </a:r>
            <a:endParaRPr lang="pt-BR" sz="2400" b="1" dirty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6773966" y="3239001"/>
            <a:ext cx="1760434" cy="1166201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Indivíduos</a:t>
            </a:r>
            <a:endParaRPr lang="en-US" sz="2400" b="1" dirty="0">
              <a:solidFill>
                <a:srgbClr val="0000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3473153" y="4954003"/>
            <a:ext cx="2200542" cy="1097601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 de</a:t>
            </a:r>
            <a:b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fatores de</a:t>
            </a:r>
            <a:b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produção</a:t>
            </a:r>
            <a:endParaRPr lang="en-US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3473153" y="1371079"/>
            <a:ext cx="2200542" cy="1319122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 de </a:t>
            </a:r>
            <a:b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bens e </a:t>
            </a:r>
            <a:endParaRPr lang="pt-BR" sz="24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serviços</a:t>
            </a:r>
            <a:endParaRPr lang="en-US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4665114" y="3210418"/>
          <a:ext cx="108499" cy="19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14" y="3210418"/>
                        <a:ext cx="108499" cy="19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5967101" y="1524000"/>
            <a:ext cx="1687082" cy="3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1931246" y="1524000"/>
            <a:ext cx="1688610" cy="3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Receita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99019" name="AutoShape 11"/>
          <p:cNvCxnSpPr>
            <a:cxnSpLocks noChangeShapeType="1"/>
          </p:cNvCxnSpPr>
          <p:nvPr/>
        </p:nvCxnSpPr>
        <p:spPr bwMode="auto">
          <a:xfrm>
            <a:off x="5673695" y="1935600"/>
            <a:ext cx="1980488" cy="1303401"/>
          </a:xfrm>
          <a:prstGeom prst="bentConnector2">
            <a:avLst/>
          </a:prstGeom>
          <a:noFill/>
          <a:ln w="57150">
            <a:solidFill>
              <a:srgbClr val="474A8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020" name="Line 12"/>
          <p:cNvSpPr>
            <a:spLocks noChangeShapeType="1"/>
          </p:cNvSpPr>
          <p:nvPr/>
        </p:nvSpPr>
        <p:spPr bwMode="auto">
          <a:xfrm flipH="1">
            <a:off x="1345963" y="1935600"/>
            <a:ext cx="2127191" cy="0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1" name="Line 13"/>
          <p:cNvSpPr>
            <a:spLocks noChangeShapeType="1"/>
          </p:cNvSpPr>
          <p:nvPr/>
        </p:nvSpPr>
        <p:spPr bwMode="auto">
          <a:xfrm>
            <a:off x="1345963" y="1935600"/>
            <a:ext cx="0" cy="1234801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1345963" y="5708604"/>
            <a:ext cx="2273893" cy="70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Salários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aluguéis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lucro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23" name="Text Box 15"/>
          <p:cNvSpPr txBox="1">
            <a:spLocks noChangeArrowheads="1"/>
          </p:cNvSpPr>
          <p:nvPr/>
        </p:nvSpPr>
        <p:spPr bwMode="auto">
          <a:xfrm>
            <a:off x="5893750" y="5708604"/>
            <a:ext cx="1687082" cy="3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Renda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1272611" y="4268002"/>
            <a:ext cx="0" cy="1372001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5" name="Line 17"/>
          <p:cNvSpPr>
            <a:spLocks noChangeShapeType="1"/>
          </p:cNvSpPr>
          <p:nvPr/>
        </p:nvSpPr>
        <p:spPr bwMode="auto">
          <a:xfrm>
            <a:off x="1272611" y="5640004"/>
            <a:ext cx="2200542" cy="0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5673695" y="5708604"/>
            <a:ext cx="1980488" cy="0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 flipV="1">
            <a:off x="7654183" y="4405202"/>
            <a:ext cx="0" cy="1303401"/>
          </a:xfrm>
          <a:prstGeom prst="line">
            <a:avLst/>
          </a:prstGeom>
          <a:noFill/>
          <a:ln w="57150">
            <a:solidFill>
              <a:srgbClr val="474A8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28" name="Text Box 20"/>
          <p:cNvSpPr txBox="1">
            <a:spLocks noChangeArrowheads="1"/>
          </p:cNvSpPr>
          <p:nvPr/>
        </p:nvSpPr>
        <p:spPr bwMode="auto">
          <a:xfrm>
            <a:off x="1639368" y="2141400"/>
            <a:ext cx="1907136" cy="10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Venda de bens e serviços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29" name="Text Box 21"/>
          <p:cNvSpPr txBox="1">
            <a:spLocks noChangeArrowheads="1"/>
          </p:cNvSpPr>
          <p:nvPr/>
        </p:nvSpPr>
        <p:spPr bwMode="auto">
          <a:xfrm>
            <a:off x="5600344" y="2210001"/>
            <a:ext cx="1907136" cy="10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Compra de bens e serviços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5673695" y="2210001"/>
            <a:ext cx="1687082" cy="0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1" name="Line 23"/>
          <p:cNvSpPr>
            <a:spLocks noChangeShapeType="1"/>
          </p:cNvSpPr>
          <p:nvPr/>
        </p:nvSpPr>
        <p:spPr bwMode="auto">
          <a:xfrm>
            <a:off x="7360778" y="2210001"/>
            <a:ext cx="0" cy="1029001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2" name="Line 24"/>
          <p:cNvSpPr>
            <a:spLocks noChangeShapeType="1"/>
          </p:cNvSpPr>
          <p:nvPr/>
        </p:nvSpPr>
        <p:spPr bwMode="auto">
          <a:xfrm flipV="1">
            <a:off x="1566017" y="2141400"/>
            <a:ext cx="0" cy="960401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3" name="Line 25"/>
          <p:cNvSpPr>
            <a:spLocks noChangeShapeType="1"/>
          </p:cNvSpPr>
          <p:nvPr/>
        </p:nvSpPr>
        <p:spPr bwMode="auto">
          <a:xfrm>
            <a:off x="1566017" y="2141400"/>
            <a:ext cx="1907136" cy="0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4" name="Line 26"/>
          <p:cNvSpPr>
            <a:spLocks noChangeShapeType="1"/>
          </p:cNvSpPr>
          <p:nvPr/>
        </p:nvSpPr>
        <p:spPr bwMode="auto">
          <a:xfrm>
            <a:off x="7434129" y="4336602"/>
            <a:ext cx="0" cy="1166201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5" name="Text Box 27"/>
          <p:cNvSpPr txBox="1">
            <a:spLocks noChangeArrowheads="1"/>
          </p:cNvSpPr>
          <p:nvPr/>
        </p:nvSpPr>
        <p:spPr bwMode="auto">
          <a:xfrm>
            <a:off x="5600344" y="4748203"/>
            <a:ext cx="1907136" cy="70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Trabalho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terra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capital</a:t>
            </a:r>
          </a:p>
        </p:txBody>
      </p:sp>
      <p:sp>
        <p:nvSpPr>
          <p:cNvPr id="299036" name="Text Box 28"/>
          <p:cNvSpPr txBox="1">
            <a:spLocks noChangeArrowheads="1"/>
          </p:cNvSpPr>
          <p:nvPr/>
        </p:nvSpPr>
        <p:spPr bwMode="auto">
          <a:xfrm>
            <a:off x="1566017" y="4748203"/>
            <a:ext cx="1907136" cy="70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umos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</a:t>
            </a:r>
            <a:r>
              <a:rPr lang="pt-BR" sz="20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ção</a:t>
            </a:r>
            <a:endParaRPr lang="en-US" sz="2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9037" name="Line 29"/>
          <p:cNvSpPr>
            <a:spLocks noChangeShapeType="1"/>
          </p:cNvSpPr>
          <p:nvPr/>
        </p:nvSpPr>
        <p:spPr bwMode="auto">
          <a:xfrm flipH="1">
            <a:off x="1566017" y="5434203"/>
            <a:ext cx="1907136" cy="0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8" name="Line 30"/>
          <p:cNvSpPr>
            <a:spLocks noChangeShapeType="1"/>
          </p:cNvSpPr>
          <p:nvPr/>
        </p:nvSpPr>
        <p:spPr bwMode="auto">
          <a:xfrm flipV="1">
            <a:off x="1566017" y="4268002"/>
            <a:ext cx="0" cy="1166201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99039" name="Line 31"/>
          <p:cNvSpPr>
            <a:spLocks noChangeShapeType="1"/>
          </p:cNvSpPr>
          <p:nvPr/>
        </p:nvSpPr>
        <p:spPr bwMode="auto">
          <a:xfrm flipH="1">
            <a:off x="5673695" y="5502803"/>
            <a:ext cx="1760434" cy="0"/>
          </a:xfrm>
          <a:prstGeom prst="line">
            <a:avLst/>
          </a:prstGeom>
          <a:noFill/>
          <a:ln w="57150">
            <a:solidFill>
              <a:srgbClr val="DE381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7" grpId="0"/>
      <p:bldP spid="299018" grpId="0"/>
      <p:bldP spid="299020" grpId="0" animBg="1"/>
      <p:bldP spid="299021" grpId="0" animBg="1"/>
      <p:bldP spid="299022" grpId="0"/>
      <p:bldP spid="299023" grpId="0"/>
      <p:bldP spid="299024" grpId="0" animBg="1"/>
      <p:bldP spid="299025" grpId="0" animBg="1"/>
      <p:bldP spid="299026" grpId="0" animBg="1"/>
      <p:bldP spid="299027" grpId="0" animBg="1"/>
      <p:bldP spid="299028" grpId="0"/>
      <p:bldP spid="299029" grpId="0"/>
      <p:bldP spid="299030" grpId="0" animBg="1"/>
      <p:bldP spid="299031" grpId="0" animBg="1"/>
      <p:bldP spid="299032" grpId="0" animBg="1"/>
      <p:bldP spid="299033" grpId="0" animBg="1"/>
      <p:bldP spid="299034" grpId="0" animBg="1"/>
      <p:bldP spid="299035" grpId="0"/>
      <p:bldP spid="299036" grpId="0"/>
      <p:bldP spid="299037" grpId="0" animBg="1"/>
      <p:bldP spid="299038" grpId="0" animBg="1"/>
      <p:bldP spid="2990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048000" y="1676400"/>
            <a:ext cx="3124200" cy="3581400"/>
            <a:chOff x="720" y="912"/>
            <a:chExt cx="1728" cy="2256"/>
          </a:xfrm>
        </p:grpSpPr>
        <p:sp>
          <p:nvSpPr>
            <p:cNvPr id="15369" name="Line 4"/>
            <p:cNvSpPr>
              <a:spLocks noChangeShapeType="1"/>
            </p:cNvSpPr>
            <p:nvPr/>
          </p:nvSpPr>
          <p:spPr bwMode="auto">
            <a:xfrm>
              <a:off x="720" y="912"/>
              <a:ext cx="0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5370" name="Line 5"/>
            <p:cNvSpPr>
              <a:spLocks noChangeShapeType="1"/>
            </p:cNvSpPr>
            <p:nvPr/>
          </p:nvSpPr>
          <p:spPr bwMode="auto">
            <a:xfrm>
              <a:off x="720" y="316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743200" y="518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b="1" dirty="0"/>
              <a:t>O</a:t>
            </a:r>
            <a:endParaRPr lang="pt-BR" b="1" dirty="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5943600" y="3429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CF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3048000" y="3733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 rot="-5407397">
            <a:off x="1457325" y="2974975"/>
            <a:ext cx="240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 (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R$)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5382"/>
            <a:ext cx="8229600" cy="652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pt-BR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 Fixo</a:t>
            </a:r>
            <a:endParaRPr lang="pt-BR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00400" y="5410200"/>
            <a:ext cx="3536262" cy="40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pt-BR" sz="2000" b="1" dirty="0" smtClean="0"/>
              <a:t>Quantidade Produzida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3800360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4"/>
          <p:cNvGrpSpPr>
            <a:grpSpLocks/>
          </p:cNvGrpSpPr>
          <p:nvPr/>
        </p:nvGrpSpPr>
        <p:grpSpPr bwMode="auto">
          <a:xfrm>
            <a:off x="2662624" y="1851247"/>
            <a:ext cx="4163392" cy="4194175"/>
            <a:chOff x="1621796" y="1428736"/>
            <a:chExt cx="4593279" cy="4900746"/>
          </a:xfrm>
        </p:grpSpPr>
        <p:grpSp>
          <p:nvGrpSpPr>
            <p:cNvPr id="16389" name="Group 2"/>
            <p:cNvGrpSpPr>
              <a:grpSpLocks/>
            </p:cNvGrpSpPr>
            <p:nvPr/>
          </p:nvGrpSpPr>
          <p:grpSpPr bwMode="auto">
            <a:xfrm>
              <a:off x="2220515" y="1428736"/>
              <a:ext cx="3578617" cy="4296043"/>
              <a:chOff x="720" y="912"/>
              <a:chExt cx="1728" cy="2256"/>
            </a:xfrm>
          </p:grpSpPr>
          <p:sp>
            <p:nvSpPr>
              <p:cNvPr id="16395" name="Line 3"/>
              <p:cNvSpPr>
                <a:spLocks noChangeShapeType="1"/>
              </p:cNvSpPr>
              <p:nvPr/>
            </p:nvSpPr>
            <p:spPr bwMode="auto">
              <a:xfrm>
                <a:off x="720" y="912"/>
                <a:ext cx="0" cy="2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pt-BR" dirty="0"/>
              </a:p>
            </p:txBody>
          </p:sp>
          <p:sp>
            <p:nvSpPr>
              <p:cNvPr id="16396" name="Line 4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pt-BR" dirty="0"/>
              </a:p>
            </p:txBody>
          </p:sp>
        </p:grpSp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1723486" y="5633374"/>
              <a:ext cx="596436" cy="53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lang="en-US" b="1" dirty="0"/>
                <a:t>O</a:t>
              </a:r>
              <a:endParaRPr lang="pt-BR" b="1" dirty="0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 rot="16192603">
              <a:off x="673533" y="3377625"/>
              <a:ext cx="2405860" cy="50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CUSTO (</a:t>
              </a:r>
              <a:r>
                <a:rPr lang="en-US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R$)</a:t>
              </a:r>
              <a:endParaRPr lang="pt-BR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392" name="Freeform 7"/>
            <p:cNvSpPr>
              <a:spLocks/>
            </p:cNvSpPr>
            <p:nvPr/>
          </p:nvSpPr>
          <p:spPr bwMode="auto">
            <a:xfrm>
              <a:off x="2220515" y="2617003"/>
              <a:ext cx="2982181" cy="3084924"/>
            </a:xfrm>
            <a:custGeom>
              <a:avLst/>
              <a:gdLst>
                <a:gd name="T0" fmla="*/ 0 w 1421"/>
                <a:gd name="T1" fmla="*/ 2147483647 h 1620"/>
                <a:gd name="T2" fmla="*/ 2147483647 w 1421"/>
                <a:gd name="T3" fmla="*/ 2147483647 h 1620"/>
                <a:gd name="T4" fmla="*/ 2147483647 w 1421"/>
                <a:gd name="T5" fmla="*/ 2147483647 h 1620"/>
                <a:gd name="T6" fmla="*/ 2147483647 w 1421"/>
                <a:gd name="T7" fmla="*/ 2147483647 h 1620"/>
                <a:gd name="T8" fmla="*/ 2147483647 w 1421"/>
                <a:gd name="T9" fmla="*/ 2147483647 h 1620"/>
                <a:gd name="T10" fmla="*/ 2147483647 w 1421"/>
                <a:gd name="T11" fmla="*/ 0 h 1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21"/>
                <a:gd name="T19" fmla="*/ 0 h 1620"/>
                <a:gd name="T20" fmla="*/ 1421 w 1421"/>
                <a:gd name="T21" fmla="*/ 1620 h 16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21" h="1620">
                  <a:moveTo>
                    <a:pt x="0" y="1620"/>
                  </a:moveTo>
                  <a:cubicBezTo>
                    <a:pt x="46" y="1544"/>
                    <a:pt x="174" y="1274"/>
                    <a:pt x="275" y="1164"/>
                  </a:cubicBezTo>
                  <a:cubicBezTo>
                    <a:pt x="376" y="1054"/>
                    <a:pt x="478" y="1018"/>
                    <a:pt x="605" y="960"/>
                  </a:cubicBezTo>
                  <a:cubicBezTo>
                    <a:pt x="732" y="902"/>
                    <a:pt x="917" y="880"/>
                    <a:pt x="1037" y="816"/>
                  </a:cubicBezTo>
                  <a:cubicBezTo>
                    <a:pt x="1157" y="752"/>
                    <a:pt x="1261" y="712"/>
                    <a:pt x="1325" y="576"/>
                  </a:cubicBezTo>
                  <a:cubicBezTo>
                    <a:pt x="1389" y="440"/>
                    <a:pt x="1405" y="220"/>
                    <a:pt x="142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pt-BR" dirty="0"/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4705666" y="1885762"/>
              <a:ext cx="994060" cy="53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CV</a:t>
              </a:r>
              <a:endParaRPr lang="pt-BR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2313679" y="5861901"/>
              <a:ext cx="3901396" cy="467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pt-BR" sz="20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Quantidade Produzida</a:t>
              </a:r>
              <a:endParaRPr lang="pt-BR" sz="2000" b="1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609600" y="185382"/>
            <a:ext cx="8229600" cy="6528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pt-BR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 Variável</a:t>
            </a:r>
            <a:endParaRPr lang="pt-BR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1579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848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2209800" y="1743075"/>
            <a:ext cx="0" cy="426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2214563" y="5981700"/>
            <a:ext cx="59007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dirty="0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7793038" y="5700713"/>
            <a:ext cx="127278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Produção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790373" y="1828800"/>
            <a:ext cx="84157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pt-BR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endParaRPr lang="pt-BR" sz="18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1600200" y="4926013"/>
            <a:ext cx="6251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100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1600200" y="3868738"/>
            <a:ext cx="6251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595438" y="2809875"/>
            <a:ext cx="6251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300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595438" y="1752600"/>
            <a:ext cx="625172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400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1906588" y="598646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244157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84162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324167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3</a:t>
            </a:r>
          </a:p>
        </p:txBody>
      </p: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364172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4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404177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5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4441825" y="5986463"/>
            <a:ext cx="29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6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4840288" y="598646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7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5240338" y="598646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8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5640388" y="5986463"/>
            <a:ext cx="29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9</a:t>
            </a:r>
          </a:p>
        </p:txBody>
      </p:sp>
      <p:sp>
        <p:nvSpPr>
          <p:cNvPr id="148506" name="Rectangle 26"/>
          <p:cNvSpPr>
            <a:spLocks noChangeArrowheads="1"/>
          </p:cNvSpPr>
          <p:nvPr/>
        </p:nvSpPr>
        <p:spPr bwMode="auto">
          <a:xfrm>
            <a:off x="6040438" y="5986463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10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6592888" y="5986463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11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7145338" y="5986463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12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7697788" y="5986463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13</a:t>
            </a:r>
          </a:p>
        </p:txBody>
      </p:sp>
      <p:sp>
        <p:nvSpPr>
          <p:cNvPr id="148510" name="Freeform 44"/>
          <p:cNvSpPr>
            <a:spLocks/>
          </p:cNvSpPr>
          <p:nvPr/>
        </p:nvSpPr>
        <p:spPr bwMode="auto">
          <a:xfrm>
            <a:off x="2198688" y="2317750"/>
            <a:ext cx="4376737" cy="3697288"/>
          </a:xfrm>
          <a:custGeom>
            <a:avLst/>
            <a:gdLst>
              <a:gd name="T0" fmla="*/ 19050 w 2757"/>
              <a:gd name="T1" fmla="*/ 3697288 h 2329"/>
              <a:gd name="T2" fmla="*/ 106362 w 2757"/>
              <a:gd name="T3" fmla="*/ 3444876 h 2329"/>
              <a:gd name="T4" fmla="*/ 657225 w 2757"/>
              <a:gd name="T5" fmla="*/ 3005137 h 2329"/>
              <a:gd name="T6" fmla="*/ 3174999 w 2757"/>
              <a:gd name="T7" fmla="*/ 1665288 h 2329"/>
              <a:gd name="T8" fmla="*/ 4376737 w 2757"/>
              <a:gd name="T9" fmla="*/ 0 h 2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7"/>
              <a:gd name="T16" fmla="*/ 0 h 2329"/>
              <a:gd name="T17" fmla="*/ 2757 w 2757"/>
              <a:gd name="T18" fmla="*/ 2329 h 2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7" h="2329">
                <a:moveTo>
                  <a:pt x="12" y="2329"/>
                </a:moveTo>
                <a:cubicBezTo>
                  <a:pt x="21" y="2303"/>
                  <a:pt x="0" y="2243"/>
                  <a:pt x="67" y="2170"/>
                </a:cubicBezTo>
                <a:cubicBezTo>
                  <a:pt x="134" y="2097"/>
                  <a:pt x="92" y="2080"/>
                  <a:pt x="414" y="1893"/>
                </a:cubicBezTo>
                <a:cubicBezTo>
                  <a:pt x="736" y="1706"/>
                  <a:pt x="1609" y="1364"/>
                  <a:pt x="2000" y="1049"/>
                </a:cubicBezTo>
                <a:cubicBezTo>
                  <a:pt x="2391" y="734"/>
                  <a:pt x="2599" y="218"/>
                  <a:pt x="2757" y="0"/>
                </a:cubicBezTo>
              </a:path>
            </a:pathLst>
          </a:custGeom>
          <a:noFill/>
          <a:ln w="50800" cap="rnd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48511" name="Rectangle 32"/>
          <p:cNvSpPr>
            <a:spLocks noChangeArrowheads="1"/>
          </p:cNvSpPr>
          <p:nvPr/>
        </p:nvSpPr>
        <p:spPr bwMode="auto">
          <a:xfrm>
            <a:off x="6608763" y="2055813"/>
            <a:ext cx="5349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ahoma" pitchFamily="34" charset="0"/>
                <a:cs typeface="Arial" charset="0"/>
              </a:rPr>
              <a:t>CV</a:t>
            </a:r>
          </a:p>
        </p:txBody>
      </p:sp>
      <p:sp>
        <p:nvSpPr>
          <p:cNvPr id="148512" name="Rectangle 46"/>
          <p:cNvSpPr>
            <a:spLocks noChangeArrowheads="1"/>
          </p:cNvSpPr>
          <p:nvPr/>
        </p:nvSpPr>
        <p:spPr bwMode="auto">
          <a:xfrm>
            <a:off x="6781369" y="2447925"/>
            <a:ext cx="1894750" cy="736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custo variável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aumenta com o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nível de produção.</a:t>
            </a:r>
            <a:endParaRPr lang="pt-BR" sz="1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198688" y="1257300"/>
            <a:ext cx="4654550" cy="4294188"/>
            <a:chOff x="1385" y="792"/>
            <a:chExt cx="2932" cy="2705"/>
          </a:xfrm>
        </p:grpSpPr>
        <p:sp>
          <p:nvSpPr>
            <p:cNvPr id="148514" name="Freeform 43"/>
            <p:cNvSpPr>
              <a:spLocks/>
            </p:cNvSpPr>
            <p:nvPr/>
          </p:nvSpPr>
          <p:spPr bwMode="auto">
            <a:xfrm>
              <a:off x="1385" y="1168"/>
              <a:ext cx="2757" cy="2329"/>
            </a:xfrm>
            <a:custGeom>
              <a:avLst/>
              <a:gdLst>
                <a:gd name="T0" fmla="*/ 12 w 2757"/>
                <a:gd name="T1" fmla="*/ 2329 h 2329"/>
                <a:gd name="T2" fmla="*/ 67 w 2757"/>
                <a:gd name="T3" fmla="*/ 2170 h 2329"/>
                <a:gd name="T4" fmla="*/ 414 w 2757"/>
                <a:gd name="T5" fmla="*/ 1893 h 2329"/>
                <a:gd name="T6" fmla="*/ 2000 w 2757"/>
                <a:gd name="T7" fmla="*/ 1049 h 2329"/>
                <a:gd name="T8" fmla="*/ 2757 w 2757"/>
                <a:gd name="T9" fmla="*/ 0 h 2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7"/>
                <a:gd name="T16" fmla="*/ 0 h 2329"/>
                <a:gd name="T17" fmla="*/ 2757 w 2757"/>
                <a:gd name="T18" fmla="*/ 2329 h 23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7" h="2329">
                  <a:moveTo>
                    <a:pt x="12" y="2329"/>
                  </a:moveTo>
                  <a:cubicBezTo>
                    <a:pt x="21" y="2303"/>
                    <a:pt x="0" y="2243"/>
                    <a:pt x="67" y="2170"/>
                  </a:cubicBezTo>
                  <a:cubicBezTo>
                    <a:pt x="134" y="2097"/>
                    <a:pt x="92" y="2080"/>
                    <a:pt x="414" y="1893"/>
                  </a:cubicBezTo>
                  <a:cubicBezTo>
                    <a:pt x="736" y="1706"/>
                    <a:pt x="1609" y="1364"/>
                    <a:pt x="2000" y="1049"/>
                  </a:cubicBezTo>
                  <a:cubicBezTo>
                    <a:pt x="2391" y="734"/>
                    <a:pt x="2599" y="218"/>
                    <a:pt x="2757" y="0"/>
                  </a:cubicBezTo>
                </a:path>
              </a:pathLst>
            </a:custGeom>
            <a:noFill/>
            <a:ln w="50800" cap="rnd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sz="1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8515" name="Rectangle 40"/>
            <p:cNvSpPr>
              <a:spLocks noChangeArrowheads="1"/>
            </p:cNvSpPr>
            <p:nvPr/>
          </p:nvSpPr>
          <p:spPr bwMode="auto">
            <a:xfrm>
              <a:off x="3989" y="902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CT</a:t>
              </a:r>
            </a:p>
          </p:txBody>
        </p:sp>
        <p:sp>
          <p:nvSpPr>
            <p:cNvPr id="148516" name="Rectangle 47"/>
            <p:cNvSpPr>
              <a:spLocks noChangeArrowheads="1"/>
            </p:cNvSpPr>
            <p:nvPr/>
          </p:nvSpPr>
          <p:spPr bwMode="auto">
            <a:xfrm>
              <a:off x="2899" y="792"/>
              <a:ext cx="986" cy="6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</a:t>
              </a:r>
              <a:r>
                <a:rPr lang="pt-BR" sz="1600" b="1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custo</a:t>
              </a:r>
              <a:r>
                <a:rPr lang="en-US" sz="1600" b="1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total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é a soma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vertical de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 e CV.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238375" y="5259388"/>
            <a:ext cx="6318250" cy="363537"/>
            <a:chOff x="1410" y="3313"/>
            <a:chExt cx="3980" cy="229"/>
          </a:xfrm>
        </p:grpSpPr>
        <p:sp>
          <p:nvSpPr>
            <p:cNvPr id="148518" name="Line 30"/>
            <p:cNvSpPr>
              <a:spLocks noChangeShapeType="1"/>
            </p:cNvSpPr>
            <p:nvPr/>
          </p:nvSpPr>
          <p:spPr bwMode="auto">
            <a:xfrm>
              <a:off x="1410" y="3504"/>
              <a:ext cx="356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8519" name="Rectangle 31"/>
            <p:cNvSpPr>
              <a:spLocks noChangeArrowheads="1"/>
            </p:cNvSpPr>
            <p:nvPr/>
          </p:nvSpPr>
          <p:spPr bwMode="auto">
            <a:xfrm>
              <a:off x="5041" y="3313"/>
              <a:ext cx="34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CF</a:t>
              </a:r>
            </a:p>
          </p:txBody>
        </p:sp>
      </p:grpSp>
      <p:sp>
        <p:nvSpPr>
          <p:cNvPr id="148520" name="Text Box 54"/>
          <p:cNvSpPr txBox="1">
            <a:spLocks noChangeArrowheads="1"/>
          </p:cNvSpPr>
          <p:nvPr/>
        </p:nvSpPr>
        <p:spPr bwMode="auto">
          <a:xfrm>
            <a:off x="1693863" y="534670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50</a:t>
            </a:r>
          </a:p>
        </p:txBody>
      </p:sp>
      <p:sp>
        <p:nvSpPr>
          <p:cNvPr id="148521" name="Text Box 56"/>
          <p:cNvSpPr txBox="1">
            <a:spLocks noChangeArrowheads="1"/>
          </p:cNvSpPr>
          <p:nvPr/>
        </p:nvSpPr>
        <p:spPr bwMode="auto">
          <a:xfrm>
            <a:off x="6218238" y="4770438"/>
            <a:ext cx="1771639" cy="738664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 custo fixo não</a:t>
            </a:r>
          </a:p>
          <a:p>
            <a:pPr>
              <a:buClrTx/>
              <a:buSzTx/>
              <a:buFontTx/>
              <a:buNone/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varia com o nível </a:t>
            </a:r>
          </a:p>
          <a:p>
            <a:pPr>
              <a:buClrTx/>
              <a:buSzTx/>
              <a:buFontTx/>
              <a:buNone/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 produção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2238376" y="152400"/>
            <a:ext cx="3548856" cy="8382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CT = CF + CV</a:t>
            </a:r>
          </a:p>
        </p:txBody>
      </p:sp>
    </p:spTree>
    <p:extLst>
      <p:ext uri="{BB962C8B-B14F-4D97-AF65-F5344CB8AC3E}">
        <p14:creationId xmlns:p14="http://schemas.microsoft.com/office/powerpoint/2010/main" val="24689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0" grpId="0" animBg="1"/>
      <p:bldP spid="1485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595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381000"/>
            <a:ext cx="8534400" cy="781050"/>
          </a:xfrm>
          <a:noFill/>
        </p:spPr>
        <p:txBody>
          <a:bodyPr/>
          <a:lstStyle/>
          <a:p>
            <a:r>
              <a:rPr lang="pt-BR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Medição de custos: quais custos considerar?</a:t>
            </a:r>
          </a:p>
        </p:txBody>
      </p:sp>
      <p:sp>
        <p:nvSpPr>
          <p:cNvPr id="12595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2200" y="1312863"/>
            <a:ext cx="7494588" cy="4592637"/>
          </a:xfrm>
          <a:noFill/>
        </p:spPr>
        <p:txBody>
          <a:bodyPr/>
          <a:lstStyle/>
          <a:p>
            <a:pPr>
              <a:spcBef>
                <a:spcPct val="70000"/>
              </a:spcBef>
            </a:pPr>
            <a:r>
              <a:rPr lang="pt-BR" dirty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 médio e custo marginal</a:t>
            </a:r>
          </a:p>
          <a:p>
            <a:pPr lvl="1">
              <a:spcBef>
                <a:spcPct val="70000"/>
              </a:spcBef>
            </a:pPr>
            <a:r>
              <a:rPr lang="pt-BR" dirty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 marginal (CMg)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 é o custo de aumentar a produção em uma unidade. 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spcBef>
                <a:spcPct val="70000"/>
              </a:spcBef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que o custo fixo não afeta o custo marginal, este pode ser escrito da seguinte forma:</a:t>
            </a:r>
          </a:p>
        </p:txBody>
      </p:sp>
      <p:sp>
        <p:nvSpPr>
          <p:cNvPr id="125960" name="Rectangle 7"/>
          <p:cNvSpPr>
            <a:spLocks noChangeArrowheads="1"/>
          </p:cNvSpPr>
          <p:nvPr/>
        </p:nvSpPr>
        <p:spPr bwMode="auto">
          <a:xfrm>
            <a:off x="2344738" y="4611688"/>
            <a:ext cx="4651375" cy="178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25961" name="Object 2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03409810"/>
              </p:ext>
            </p:extLst>
          </p:nvPr>
        </p:nvGraphicFramePr>
        <p:xfrm>
          <a:off x="3276601" y="4876800"/>
          <a:ext cx="251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4" name="Equação" r:id="rId4" imgW="749160" imgH="660240" progId="Equation.3">
                  <p:embed/>
                </p:oleObj>
              </mc:Choice>
              <mc:Fallback>
                <p:oleObj name="Equação" r:id="rId4" imgW="749160" imgH="6602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876800"/>
                        <a:ext cx="2514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800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1280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381000"/>
            <a:ext cx="8720137" cy="781050"/>
          </a:xfrm>
          <a:noFill/>
        </p:spPr>
        <p:txBody>
          <a:bodyPr/>
          <a:lstStyle/>
          <a:p>
            <a:r>
              <a:rPr lang="pt-BR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Medição de custos: quais custos considerar?</a:t>
            </a:r>
          </a:p>
        </p:txBody>
      </p:sp>
      <p:sp>
        <p:nvSpPr>
          <p:cNvPr id="12800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295401"/>
            <a:ext cx="7396163" cy="5168900"/>
          </a:xfrm>
          <a:noFill/>
        </p:spPr>
        <p:txBody>
          <a:bodyPr/>
          <a:lstStyle/>
          <a:p>
            <a:pPr lvl="1">
              <a:spcBef>
                <a:spcPct val="70000"/>
              </a:spcBef>
            </a:pPr>
            <a:r>
              <a:rPr lang="pt-BR" dirty="0">
                <a:solidFill>
                  <a:srgbClr val="FF33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 total médio (CTMe)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 é o custo por unidade de produção, ou a soma do custo fixo médio (CFMe) e do custo variável médio (CVMe):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438400" y="3352800"/>
            <a:ext cx="4054475" cy="1471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28009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047"/>
              </p:ext>
            </p:extLst>
          </p:nvPr>
        </p:nvGraphicFramePr>
        <p:xfrm>
          <a:off x="2667000" y="3454400"/>
          <a:ext cx="3657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3" name="Equação" r:id="rId4" imgW="1358640" imgH="419040" progId="Equation.3">
                  <p:embed/>
                </p:oleObj>
              </mc:Choice>
              <mc:Fallback>
                <p:oleObj name="Equação" r:id="rId4" imgW="1358640" imgH="419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54400"/>
                        <a:ext cx="36576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1674813" y="5160963"/>
            <a:ext cx="5986462" cy="1392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1800" dirty="0">
              <a:solidFill>
                <a:schemeClr val="tx1"/>
              </a:solidFill>
              <a:latin typeface="Tahoma" pitchFamily="34" charset="0"/>
              <a:cs typeface="Arial" charset="0"/>
            </a:endParaRPr>
          </a:p>
        </p:txBody>
      </p:sp>
      <p:graphicFrame>
        <p:nvGraphicFramePr>
          <p:cNvPr id="1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47709"/>
              </p:ext>
            </p:extLst>
          </p:nvPr>
        </p:nvGraphicFramePr>
        <p:xfrm>
          <a:off x="1714500" y="5233988"/>
          <a:ext cx="58896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4" name="Equação" r:id="rId6" imgW="1981080" imgH="419040" progId="Equation.3">
                  <p:embed/>
                </p:oleObj>
              </mc:Choice>
              <mc:Fallback>
                <p:oleObj name="Equação" r:id="rId6" imgW="19810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233988"/>
                        <a:ext cx="58896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977969" y="304800"/>
            <a:ext cx="50497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Custos a Longo Prazo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53097" y="1143000"/>
            <a:ext cx="782219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longo prazo não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existem custos fixos: </a:t>
            </a:r>
            <a:endParaRPr lang="pt-B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buNone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todos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os custos são variáveis.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181600" y="4205288"/>
            <a:ext cx="3193695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Planeja a longo </a:t>
            </a:r>
            <a:r>
              <a:rPr lang="pt-B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prazo</a:t>
            </a:r>
            <a:endParaRPr lang="pt-BR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508000" y="3367088"/>
            <a:ext cx="3214341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pt-BR"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 agente econômico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181600" y="2971800"/>
            <a:ext cx="308974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t-BR"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 a curto prazo</a:t>
            </a: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 rot="-1540378">
            <a:off x="4191000" y="3352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 rot="1379734">
            <a:off x="4191000" y="3886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3889374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7117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8800" y="457200"/>
            <a:ext cx="58279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Maximização dos </a:t>
            </a:r>
            <a:r>
              <a:rPr lang="pt-BR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Lucros</a:t>
            </a:r>
            <a:endParaRPr lang="pt-BR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52400" y="1784727"/>
            <a:ext cx="3405741" cy="15696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Teoria Microeconômica</a:t>
            </a:r>
          </a:p>
          <a:p>
            <a:pPr eaLnBrk="1" hangingPunct="1">
              <a:buNone/>
            </a:pPr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 Teoria Neoclássica ou </a:t>
            </a:r>
          </a:p>
          <a:p>
            <a:pPr eaLnBrk="1" hangingPunct="1">
              <a:buNone/>
            </a:pPr>
            <a:r>
              <a:rPr lang="pt-B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Teoria Marginalista)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810000" y="231812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423749" y="1859340"/>
            <a:ext cx="4512902" cy="15696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Empresas têm como objetivo</a:t>
            </a:r>
          </a:p>
          <a:p>
            <a:pPr algn="ctr"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maior a </a:t>
            </a:r>
            <a:r>
              <a:rPr lang="pt-BR" sz="2400" i="1">
                <a:latin typeface="Tahoma" pitchFamily="34" charset="0"/>
                <a:ea typeface="Tahoma" pitchFamily="34" charset="0"/>
                <a:cs typeface="Tahoma" pitchFamily="34" charset="0"/>
              </a:rPr>
              <a:t>maximização dos lucros</a:t>
            </a:r>
          </a:p>
          <a:p>
            <a:pPr algn="ctr"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(a curto ou a longo prazo)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51348" y="4565948"/>
            <a:ext cx="2093265" cy="46166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LT = RT – CT 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528638" y="5027613"/>
            <a:ext cx="4397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LT = Lucro total;</a:t>
            </a:r>
          </a:p>
          <a:p>
            <a:pPr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RT = Receita total de vendas;</a:t>
            </a:r>
          </a:p>
          <a:p>
            <a:pPr eaLnBrk="1" hangingPunct="1">
              <a:buNone/>
            </a:pPr>
            <a:r>
              <a:rPr lang="pt-BR" sz="2400">
                <a:latin typeface="Tahoma" pitchFamily="34" charset="0"/>
                <a:ea typeface="Tahoma" pitchFamily="34" charset="0"/>
                <a:cs typeface="Tahoma" pitchFamily="34" charset="0"/>
              </a:rPr>
              <a:t>CT = Custo total de produção.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51" y="4263818"/>
            <a:ext cx="3814149" cy="25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285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42900" y="1828800"/>
            <a:ext cx="274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Necessidades humanas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533400" y="2819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ILIMITADAS</a:t>
            </a:r>
            <a:endParaRPr lang="pt-BR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304800" y="3837057"/>
            <a:ext cx="259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4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Recursos  produtivos</a:t>
            </a:r>
            <a:endParaRPr lang="pt-B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685800" y="48609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LIMITADOS</a:t>
            </a:r>
            <a:endParaRPr lang="pt-BR" sz="2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0104" name="AutoShape 8"/>
          <p:cNvSpPr>
            <a:spLocks/>
          </p:cNvSpPr>
          <p:nvPr/>
        </p:nvSpPr>
        <p:spPr bwMode="auto">
          <a:xfrm>
            <a:off x="2743200" y="1981200"/>
            <a:ext cx="685800" cy="3124200"/>
          </a:xfrm>
          <a:prstGeom prst="rightBrace">
            <a:avLst>
              <a:gd name="adj1" fmla="val 37963"/>
              <a:gd name="adj2" fmla="val 4948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3505200" y="3352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ESCASSEZ</a:t>
            </a: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7010400" y="38100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 dirty="0"/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6553200" y="3352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ESCOLHA</a:t>
            </a:r>
          </a:p>
        </p:txBody>
      </p:sp>
      <p:sp>
        <p:nvSpPr>
          <p:cNvPr id="260108" name="AutoShape 12"/>
          <p:cNvSpPr>
            <a:spLocks noChangeArrowheads="1"/>
          </p:cNvSpPr>
          <p:nvPr/>
        </p:nvSpPr>
        <p:spPr bwMode="auto">
          <a:xfrm rot="-5348894">
            <a:off x="5523707" y="3010694"/>
            <a:ext cx="455612" cy="1143000"/>
          </a:xfrm>
          <a:prstGeom prst="downArrow">
            <a:avLst>
              <a:gd name="adj1" fmla="val 50000"/>
              <a:gd name="adj2" fmla="val 62718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 dirty="0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4876800" y="4800600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Tx/>
              <a:buSzTx/>
              <a:buFontTx/>
              <a:buNone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que e quanto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produzir</a:t>
            </a:r>
          </a:p>
          <a:p>
            <a:pPr eaLnBrk="0" hangingPunct="0">
              <a:buClrTx/>
              <a:buSzTx/>
              <a:buFontTx/>
              <a:buNone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Como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produzir</a:t>
            </a:r>
          </a:p>
          <a:p>
            <a:pPr eaLnBrk="0" hangingPunct="0">
              <a:buClrTx/>
              <a:buSzTx/>
              <a:buFontTx/>
              <a:buNone/>
            </a:pP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Para quem</a:t>
            </a:r>
            <a:r>
              <a:rPr lang="pt-BR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produzir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ctr">
              <a:buNone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ESCASSEZ E ESCOLHA</a:t>
            </a:r>
            <a:endParaRPr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60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60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60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  <p:bldP spid="260100" grpId="0" build="p" autoUpdateAnimBg="0"/>
      <p:bldP spid="260101" grpId="0" build="p" autoUpdateAnimBg="0"/>
      <p:bldP spid="260102" grpId="0" build="p" autoUpdateAnimBg="0"/>
      <p:bldP spid="260103" grpId="0" build="p" autoUpdateAnimBg="0"/>
      <p:bldP spid="260104" grpId="0" animBg="1"/>
      <p:bldP spid="260105" grpId="0" build="p" autoUpdateAnimBg="0"/>
      <p:bldP spid="260106" grpId="0" animBg="1"/>
      <p:bldP spid="260107" grpId="0" build="p" autoUpdateAnimBg="0"/>
      <p:bldP spid="260108" grpId="0" animBg="1"/>
      <p:bldP spid="26010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 determinantes da demanda 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03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 principais determinantes da demanda são: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preço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bem;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renda do consumidor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preço dos bens relacionados — substitutos e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complementares;</a:t>
            </a:r>
            <a:endParaRPr lang="pt-BR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tradição e os hábitos culturais;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Preferências </a:t>
            </a: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consumidor;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Expectativas do consumidor </a:t>
            </a:r>
            <a:endParaRPr lang="pt-BR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quanto aos futuros preços.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43" y="4724400"/>
            <a:ext cx="3931735" cy="2041478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curva de demanda individual e a lei da demanda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320040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curva de demanda possui </a:t>
            </a:r>
            <a:r>
              <a:rPr lang="pt-BR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inclinação negativa</a:t>
            </a:r>
            <a:r>
              <a:rPr lang="pt-BR" sz="2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refletindo a lei da demanda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381000" y="3660775"/>
            <a:ext cx="3276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67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Lei da demanda: quanto maior o preço de um bem, menor a quantidade demandada deste </a:t>
            </a:r>
            <a:r>
              <a:rPr lang="pt-BR" sz="20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bem.</a:t>
            </a:r>
            <a:endParaRPr lang="en-US" sz="20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6673" name="Picture 49" descr="fig_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1562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8400" y="1828800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66"/>
                    </a:gs>
                    <a:gs pos="100000">
                      <a:srgbClr val="FFCC66">
                        <a:gamma/>
                        <a:tint val="72549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b="1" dirty="0">
                <a:solidFill>
                  <a:srgbClr val="990000"/>
                </a:solidFill>
                <a:latin typeface="Times New Roman" pitchFamily="18" charset="0"/>
              </a:rPr>
              <a:t>Curva de demanda individual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 demanda individual para a demanda de mercado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4760" name="Picture 8" descr="fig_02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8710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7575" y="228600"/>
            <a:ext cx="8150225" cy="1206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 determinantes da oferta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779" name="Rectangle 1027"/>
          <p:cNvSpPr>
            <a:spLocks noChangeArrowheads="1"/>
          </p:cNvSpPr>
          <p:nvPr/>
        </p:nvSpPr>
        <p:spPr bwMode="auto">
          <a:xfrm>
            <a:off x="228600" y="12954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 principais determinantes da oferta são: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preço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bem;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custo de insumos (fatores de produção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pt-BR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tecnologia disponível para a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produção;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número de produtores concorrentes atuando no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mercado;</a:t>
            </a:r>
            <a:endParaRPr lang="pt-BR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expectativas do produtor sobre os preços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futuros;</a:t>
            </a:r>
            <a:endParaRPr lang="pt-BR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75000"/>
              </a:spcBef>
              <a:buFont typeface="Arial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 impostos ou subsídios do </a:t>
            </a:r>
            <a:r>
              <a:rPr lang="pt-BR" sz="2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governo.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242986"/>
            <a:ext cx="3270914" cy="1615014"/>
          </a:xfrm>
          <a:prstGeom prst="rect">
            <a:avLst/>
          </a:prstGeom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curva de oferta individual e a lei da oferta</a:t>
            </a:r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9878" name="Picture 6" descr="fig_02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1051"/>
            <a:ext cx="5562600" cy="49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FFCC66"/>
                  </a:gs>
                  <a:gs pos="100000">
                    <a:srgbClr val="FFCC66">
                      <a:gamma/>
                      <a:tint val="72549"/>
                      <a:invGamma/>
                    </a:srgbClr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65000"/>
          <a:buFont typeface="Wingdings" pitchFamily="2" charset="2"/>
          <a:buChar char="u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98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FFCC66"/>
                  </a:gs>
                  <a:gs pos="100000">
                    <a:srgbClr val="FFCC66">
                      <a:gamma/>
                      <a:tint val="72549"/>
                      <a:invGamma/>
                    </a:srgbClr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65000"/>
          <a:buFont typeface="Wingdings" pitchFamily="2" charset="2"/>
          <a:buChar char="u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98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FFCC66"/>
                  </a:gs>
                  <a:gs pos="100000">
                    <a:srgbClr val="FFCC66">
                      <a:gamma/>
                      <a:tint val="72549"/>
                      <a:invGamma/>
                    </a:srgbClr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65000"/>
          <a:buFont typeface="Wingdings" pitchFamily="2" charset="2"/>
          <a:buChar char="u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98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rgbClr val="FFCC66"/>
                  </a:gs>
                  <a:gs pos="100000">
                    <a:srgbClr val="FFCC66">
                      <a:gamma/>
                      <a:tint val="72549"/>
                      <a:invGamma/>
                    </a:srgbClr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0099"/>
          </a:buClr>
          <a:buSzPct val="65000"/>
          <a:buFont typeface="Wingdings" pitchFamily="2" charset="2"/>
          <a:buChar char="u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98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1149</Words>
  <Application>Microsoft Office PowerPoint</Application>
  <PresentationFormat>Apresentação na tela (4:3)</PresentationFormat>
  <Paragraphs>257</Paragraphs>
  <Slides>36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master</vt:lpstr>
      <vt:lpstr>Design padrão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Os determinantes da demanda </vt:lpstr>
      <vt:lpstr>A curva de demanda individual e a lei da demanda</vt:lpstr>
      <vt:lpstr>Da demanda individual para a demanda de mercado</vt:lpstr>
      <vt:lpstr>Os determinantes da oferta</vt:lpstr>
      <vt:lpstr>A curva de oferta individual e a lei da oferta</vt:lpstr>
      <vt:lpstr>Da oferta individual para a de mercado</vt:lpstr>
      <vt:lpstr>Equilíbrio de mercado </vt:lpstr>
      <vt:lpstr>Equilíbrio de mercado, “a mão invisível” e eficiência econômica</vt:lpstr>
      <vt:lpstr>Equilíbrio de mercado, “a mão invisível” e eficiência econômica</vt:lpstr>
      <vt:lpstr>Apresentação do PowerPoint</vt:lpstr>
      <vt:lpstr>Externalidade</vt:lpstr>
      <vt:lpstr>Externalidade</vt:lpstr>
      <vt:lpstr>ELASTICIDADE</vt:lpstr>
      <vt:lpstr>Apresentação do PowerPoint</vt:lpstr>
      <vt:lpstr>Elasticidade preço da demanda</vt:lpstr>
      <vt:lpstr>Elasticidade preço da demanda</vt:lpstr>
      <vt:lpstr>O que é um mercado? </vt:lpstr>
      <vt:lpstr>O que é um mercado? </vt:lpstr>
      <vt:lpstr>Apresentação do PowerPoint</vt:lpstr>
      <vt:lpstr>O que é um mercado? </vt:lpstr>
      <vt:lpstr>O que é um mercado?</vt:lpstr>
      <vt:lpstr>O que é um mercado?</vt:lpstr>
      <vt:lpstr>Custos: Revisão geral</vt:lpstr>
      <vt:lpstr>Apresentação do PowerPoint</vt:lpstr>
      <vt:lpstr>Custos Fixos e Variáveis</vt:lpstr>
      <vt:lpstr>Custo Fixo</vt:lpstr>
      <vt:lpstr>Apresentação do PowerPoint</vt:lpstr>
      <vt:lpstr>Apresentação do PowerPoint</vt:lpstr>
      <vt:lpstr>Medição de custos: quais custos considerar?</vt:lpstr>
      <vt:lpstr>Medição de custos: quais custos considerar?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Supply, Demand, and Market Equilibrium</dc:title>
  <dc:creator>Fernando &amp; Yvonn Quijano</dc:creator>
  <cp:lastModifiedBy>Fabio</cp:lastModifiedBy>
  <cp:revision>207</cp:revision>
  <dcterms:created xsi:type="dcterms:W3CDTF">2000-02-03T23:17:38Z</dcterms:created>
  <dcterms:modified xsi:type="dcterms:W3CDTF">2017-05-02T18:42:48Z</dcterms:modified>
</cp:coreProperties>
</file>