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6" r:id="rId2"/>
    <p:sldId id="257" r:id="rId3"/>
    <p:sldId id="294" r:id="rId4"/>
    <p:sldId id="295" r:id="rId5"/>
    <p:sldId id="296" r:id="rId6"/>
    <p:sldId id="297" r:id="rId7"/>
    <p:sldId id="298" r:id="rId8"/>
    <p:sldId id="293" r:id="rId9"/>
    <p:sldId id="260" r:id="rId10"/>
    <p:sldId id="265" r:id="rId11"/>
    <p:sldId id="267" r:id="rId12"/>
    <p:sldId id="266" r:id="rId13"/>
    <p:sldId id="270" r:id="rId14"/>
    <p:sldId id="258" r:id="rId15"/>
    <p:sldId id="261" r:id="rId16"/>
    <p:sldId id="263" r:id="rId17"/>
    <p:sldId id="268" r:id="rId18"/>
    <p:sldId id="264" r:id="rId19"/>
    <p:sldId id="262" r:id="rId20"/>
    <p:sldId id="271" r:id="rId21"/>
    <p:sldId id="272" r:id="rId22"/>
    <p:sldId id="292" r:id="rId23"/>
    <p:sldId id="259" r:id="rId24"/>
    <p:sldId id="273" r:id="rId25"/>
    <p:sldId id="280" r:id="rId26"/>
    <p:sldId id="286" r:id="rId27"/>
    <p:sldId id="274" r:id="rId28"/>
    <p:sldId id="275" r:id="rId29"/>
    <p:sldId id="276" r:id="rId30"/>
    <p:sldId id="277" r:id="rId31"/>
    <p:sldId id="278" r:id="rId32"/>
    <p:sldId id="285" r:id="rId33"/>
    <p:sldId id="279" r:id="rId34"/>
    <p:sldId id="282" r:id="rId35"/>
    <p:sldId id="283" r:id="rId36"/>
    <p:sldId id="284" r:id="rId37"/>
    <p:sldId id="269" r:id="rId38"/>
    <p:sldId id="281" r:id="rId39"/>
    <p:sldId id="291" r:id="rId40"/>
    <p:sldId id="287" r:id="rId41"/>
    <p:sldId id="288" r:id="rId42"/>
    <p:sldId id="289" r:id="rId43"/>
    <p:sldId id="290" r:id="rId4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alão de Ensaio - V0" id="{3F530E20-AEA2-44EA-822F-A6BDCD524214}">
          <p14:sldIdLst>
            <p14:sldId id="256"/>
            <p14:sldId id="257"/>
            <p14:sldId id="294"/>
            <p14:sldId id="295"/>
            <p14:sldId id="296"/>
            <p14:sldId id="297"/>
            <p14:sldId id="298"/>
            <p14:sldId id="293"/>
            <p14:sldId id="260"/>
            <p14:sldId id="265"/>
            <p14:sldId id="267"/>
            <p14:sldId id="266"/>
            <p14:sldId id="270"/>
            <p14:sldId id="258"/>
            <p14:sldId id="261"/>
            <p14:sldId id="263"/>
            <p14:sldId id="268"/>
            <p14:sldId id="264"/>
            <p14:sldId id="262"/>
            <p14:sldId id="271"/>
            <p14:sldId id="272"/>
            <p14:sldId id="292"/>
            <p14:sldId id="259"/>
            <p14:sldId id="273"/>
            <p14:sldId id="280"/>
            <p14:sldId id="286"/>
            <p14:sldId id="274"/>
            <p14:sldId id="275"/>
            <p14:sldId id="276"/>
            <p14:sldId id="277"/>
            <p14:sldId id="278"/>
            <p14:sldId id="285"/>
            <p14:sldId id="279"/>
            <p14:sldId id="282"/>
            <p14:sldId id="283"/>
            <p14:sldId id="284"/>
            <p14:sldId id="269"/>
            <p14:sldId id="281"/>
            <p14:sldId id="291"/>
            <p14:sldId id="287"/>
            <p14:sldId id="288"/>
            <p14:sldId id="289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68" autoAdjust="0"/>
    <p:restoredTop sz="94660"/>
  </p:normalViewPr>
  <p:slideViewPr>
    <p:cSldViewPr>
      <p:cViewPr varScale="1">
        <p:scale>
          <a:sx n="72" d="100"/>
          <a:sy n="72" d="100"/>
        </p:scale>
        <p:origin x="125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Lima" userId="b8b92fbc56d75f7f" providerId="LiveId" clId="{5584DBBB-F0C9-4EF4-BF41-BB1E91DDFA83}"/>
    <pc:docChg chg="custSel addSld modSld">
      <pc:chgData name="Pedro Lima" userId="b8b92fbc56d75f7f" providerId="LiveId" clId="{5584DBBB-F0C9-4EF4-BF41-BB1E91DDFA83}" dt="2017-10-10T19:33:53.188" v="947" actId="313"/>
      <pc:docMkLst>
        <pc:docMk/>
      </pc:docMkLst>
      <pc:sldChg chg="modSp">
        <pc:chgData name="Pedro Lima" userId="b8b92fbc56d75f7f" providerId="LiveId" clId="{5584DBBB-F0C9-4EF4-BF41-BB1E91DDFA83}" dt="2017-10-10T17:51:30.234" v="29" actId="20577"/>
        <pc:sldMkLst>
          <pc:docMk/>
          <pc:sldMk cId="1221702357" sldId="256"/>
        </pc:sldMkLst>
        <pc:spChg chg="mod">
          <ac:chgData name="Pedro Lima" userId="b8b92fbc56d75f7f" providerId="LiveId" clId="{5584DBBB-F0C9-4EF4-BF41-BB1E91DDFA83}" dt="2017-10-10T17:51:30.234" v="29" actId="20577"/>
          <ac:spMkLst>
            <pc:docMk/>
            <pc:sldMk cId="1221702357" sldId="256"/>
            <ac:spMk id="2" creationId="{00000000-0000-0000-0000-000000000000}"/>
          </ac:spMkLst>
        </pc:spChg>
      </pc:sldChg>
      <pc:sldChg chg="modSp">
        <pc:chgData name="Pedro Lima" userId="b8b92fbc56d75f7f" providerId="LiveId" clId="{5584DBBB-F0C9-4EF4-BF41-BB1E91DDFA83}" dt="2017-10-10T17:53:10.169" v="322" actId="113"/>
        <pc:sldMkLst>
          <pc:docMk/>
          <pc:sldMk cId="4030476995" sldId="257"/>
        </pc:sldMkLst>
        <pc:spChg chg="mod">
          <ac:chgData name="Pedro Lima" userId="b8b92fbc56d75f7f" providerId="LiveId" clId="{5584DBBB-F0C9-4EF4-BF41-BB1E91DDFA83}" dt="2017-10-10T17:51:37.881" v="56" actId="20577"/>
          <ac:spMkLst>
            <pc:docMk/>
            <pc:sldMk cId="4030476995" sldId="257"/>
            <ac:spMk id="2" creationId="{00000000-0000-0000-0000-000000000000}"/>
          </ac:spMkLst>
        </pc:spChg>
        <pc:spChg chg="mod">
          <ac:chgData name="Pedro Lima" userId="b8b92fbc56d75f7f" providerId="LiveId" clId="{5584DBBB-F0C9-4EF4-BF41-BB1E91DDFA83}" dt="2017-10-10T17:53:10.169" v="322" actId="113"/>
          <ac:spMkLst>
            <pc:docMk/>
            <pc:sldMk cId="4030476995" sldId="257"/>
            <ac:spMk id="3" creationId="{00000000-0000-0000-0000-000000000000}"/>
          </ac:spMkLst>
        </pc:spChg>
      </pc:sldChg>
      <pc:sldChg chg="modSp add">
        <pc:chgData name="Pedro Lima" userId="b8b92fbc56d75f7f" providerId="LiveId" clId="{5584DBBB-F0C9-4EF4-BF41-BB1E91DDFA83}" dt="2017-10-10T17:53:51.474" v="351" actId="20577"/>
        <pc:sldMkLst>
          <pc:docMk/>
          <pc:sldMk cId="2756530118" sldId="294"/>
        </pc:sldMkLst>
        <pc:spChg chg="mod">
          <ac:chgData name="Pedro Lima" userId="b8b92fbc56d75f7f" providerId="LiveId" clId="{5584DBBB-F0C9-4EF4-BF41-BB1E91DDFA83}" dt="2017-10-10T17:53:51.474" v="351" actId="20577"/>
          <ac:spMkLst>
            <pc:docMk/>
            <pc:sldMk cId="2756530118" sldId="294"/>
            <ac:spMk id="3" creationId="{00000000-0000-0000-0000-000000000000}"/>
          </ac:spMkLst>
        </pc:spChg>
      </pc:sldChg>
      <pc:sldChg chg="addSp delSp modSp add">
        <pc:chgData name="Pedro Lima" userId="b8b92fbc56d75f7f" providerId="LiveId" clId="{5584DBBB-F0C9-4EF4-BF41-BB1E91DDFA83}" dt="2017-10-10T18:21:14.566" v="591" actId="20577"/>
        <pc:sldMkLst>
          <pc:docMk/>
          <pc:sldMk cId="3156048079" sldId="295"/>
        </pc:sldMkLst>
        <pc:spChg chg="mod">
          <ac:chgData name="Pedro Lima" userId="b8b92fbc56d75f7f" providerId="LiveId" clId="{5584DBBB-F0C9-4EF4-BF41-BB1E91DDFA83}" dt="2017-10-10T18:17:03.896" v="397" actId="20577"/>
          <ac:spMkLst>
            <pc:docMk/>
            <pc:sldMk cId="3156048079" sldId="295"/>
            <ac:spMk id="2" creationId="{00000000-0000-0000-0000-000000000000}"/>
          </ac:spMkLst>
        </pc:spChg>
        <pc:spChg chg="del">
          <ac:chgData name="Pedro Lima" userId="b8b92fbc56d75f7f" providerId="LiveId" clId="{5584DBBB-F0C9-4EF4-BF41-BB1E91DDFA83}" dt="2017-10-10T17:54:18.185" v="382" actId="478"/>
          <ac:spMkLst>
            <pc:docMk/>
            <pc:sldMk cId="3156048079" sldId="295"/>
            <ac:spMk id="3" creationId="{00000000-0000-0000-0000-000000000000}"/>
          </ac:spMkLst>
        </pc:spChg>
        <pc:spChg chg="add mod">
          <ac:chgData name="Pedro Lima" userId="b8b92fbc56d75f7f" providerId="LiveId" clId="{5584DBBB-F0C9-4EF4-BF41-BB1E91DDFA83}" dt="2017-10-10T18:21:14.566" v="591" actId="20577"/>
          <ac:spMkLst>
            <pc:docMk/>
            <pc:sldMk cId="3156048079" sldId="295"/>
            <ac:spMk id="5" creationId="{7C354106-54A8-44A8-B2B0-851BEDCCDBEC}"/>
          </ac:spMkLst>
        </pc:spChg>
        <pc:picChg chg="add mod">
          <ac:chgData name="Pedro Lima" userId="b8b92fbc56d75f7f" providerId="LiveId" clId="{5584DBBB-F0C9-4EF4-BF41-BB1E91DDFA83}" dt="2017-10-10T18:16:57.586" v="389" actId="1076"/>
          <ac:picMkLst>
            <pc:docMk/>
            <pc:sldMk cId="3156048079" sldId="295"/>
            <ac:picMk id="6" creationId="{4F3E77D1-CA07-454C-B0E8-2FDD2E53D5EA}"/>
          </ac:picMkLst>
        </pc:picChg>
      </pc:sldChg>
      <pc:sldChg chg="addSp delSp modSp add">
        <pc:chgData name="Pedro Lima" userId="b8b92fbc56d75f7f" providerId="LiveId" clId="{5584DBBB-F0C9-4EF4-BF41-BB1E91DDFA83}" dt="2017-10-10T18:26:02.467" v="643" actId="20577"/>
        <pc:sldMkLst>
          <pc:docMk/>
          <pc:sldMk cId="3031695146" sldId="296"/>
        </pc:sldMkLst>
        <pc:spChg chg="mod">
          <ac:chgData name="Pedro Lima" userId="b8b92fbc56d75f7f" providerId="LiveId" clId="{5584DBBB-F0C9-4EF4-BF41-BB1E91DDFA83}" dt="2017-10-10T18:26:02.467" v="643" actId="20577"/>
          <ac:spMkLst>
            <pc:docMk/>
            <pc:sldMk cId="3031695146" sldId="296"/>
            <ac:spMk id="2" creationId="{44C831E9-7D15-4DC4-803A-493652006BEF}"/>
          </ac:spMkLst>
        </pc:spChg>
        <pc:spChg chg="del">
          <ac:chgData name="Pedro Lima" userId="b8b92fbc56d75f7f" providerId="LiveId" clId="{5584DBBB-F0C9-4EF4-BF41-BB1E91DDFA83}" dt="2017-10-10T18:21:44.337" v="593" actId="478"/>
          <ac:spMkLst>
            <pc:docMk/>
            <pc:sldMk cId="3031695146" sldId="296"/>
            <ac:spMk id="3" creationId="{55F7E515-74F9-45D2-9FCB-1C8BADE4A270}"/>
          </ac:spMkLst>
        </pc:spChg>
        <pc:picChg chg="add mod">
          <ac:chgData name="Pedro Lima" userId="b8b92fbc56d75f7f" providerId="LiveId" clId="{5584DBBB-F0C9-4EF4-BF41-BB1E91DDFA83}" dt="2017-10-10T18:21:49.272" v="599" actId="1076"/>
          <ac:picMkLst>
            <pc:docMk/>
            <pc:sldMk cId="3031695146" sldId="296"/>
            <ac:picMk id="4" creationId="{06FAE463-11BA-472C-999E-CED72EE600C9}"/>
          </ac:picMkLst>
        </pc:picChg>
        <pc:picChg chg="add mod">
          <ac:chgData name="Pedro Lima" userId="b8b92fbc56d75f7f" providerId="LiveId" clId="{5584DBBB-F0C9-4EF4-BF41-BB1E91DDFA83}" dt="2017-10-10T18:25:49.858" v="613" actId="14100"/>
          <ac:picMkLst>
            <pc:docMk/>
            <pc:sldMk cId="3031695146" sldId="296"/>
            <ac:picMk id="6" creationId="{76915B6C-B934-41AF-BE6E-716011FDD4FD}"/>
          </ac:picMkLst>
        </pc:picChg>
      </pc:sldChg>
      <pc:sldChg chg="modSp add">
        <pc:chgData name="Pedro Lima" userId="b8b92fbc56d75f7f" providerId="LiveId" clId="{5584DBBB-F0C9-4EF4-BF41-BB1E91DDFA83}" dt="2017-10-10T19:04:46.495" v="848" actId="20577"/>
        <pc:sldMkLst>
          <pc:docMk/>
          <pc:sldMk cId="1752025069" sldId="297"/>
        </pc:sldMkLst>
        <pc:spChg chg="mod">
          <ac:chgData name="Pedro Lima" userId="b8b92fbc56d75f7f" providerId="LiveId" clId="{5584DBBB-F0C9-4EF4-BF41-BB1E91DDFA83}" dt="2017-10-10T19:04:25.116" v="731" actId="20577"/>
          <ac:spMkLst>
            <pc:docMk/>
            <pc:sldMk cId="1752025069" sldId="297"/>
            <ac:spMk id="2" creationId="{15A291F6-CE57-4059-98AE-EE0E0B3FA823}"/>
          </ac:spMkLst>
        </pc:spChg>
        <pc:spChg chg="mod">
          <ac:chgData name="Pedro Lima" userId="b8b92fbc56d75f7f" providerId="LiveId" clId="{5584DBBB-F0C9-4EF4-BF41-BB1E91DDFA83}" dt="2017-10-10T19:04:46.495" v="848" actId="20577"/>
          <ac:spMkLst>
            <pc:docMk/>
            <pc:sldMk cId="1752025069" sldId="297"/>
            <ac:spMk id="3" creationId="{883F3FED-1F99-4FEE-B1BC-51E144FB889B}"/>
          </ac:spMkLst>
        </pc:spChg>
      </pc:sldChg>
      <pc:sldChg chg="addSp delSp modSp add">
        <pc:chgData name="Pedro Lima" userId="b8b92fbc56d75f7f" providerId="LiveId" clId="{5584DBBB-F0C9-4EF4-BF41-BB1E91DDFA83}" dt="2017-10-10T19:33:53.188" v="947" actId="313"/>
        <pc:sldMkLst>
          <pc:docMk/>
          <pc:sldMk cId="2443246709" sldId="298"/>
        </pc:sldMkLst>
        <pc:spChg chg="mod">
          <ac:chgData name="Pedro Lima" userId="b8b92fbc56d75f7f" providerId="LiveId" clId="{5584DBBB-F0C9-4EF4-BF41-BB1E91DDFA83}" dt="2017-10-10T19:33:53.188" v="947" actId="313"/>
          <ac:spMkLst>
            <pc:docMk/>
            <pc:sldMk cId="2443246709" sldId="298"/>
            <ac:spMk id="2" creationId="{FDFFC79E-0F0E-45E4-AE7F-1B95432CED01}"/>
          </ac:spMkLst>
        </pc:spChg>
        <pc:spChg chg="del">
          <ac:chgData name="Pedro Lima" userId="b8b92fbc56d75f7f" providerId="LiveId" clId="{5584DBBB-F0C9-4EF4-BF41-BB1E91DDFA83}" dt="2017-10-10T19:30:44.444" v="850" actId="478"/>
          <ac:spMkLst>
            <pc:docMk/>
            <pc:sldMk cId="2443246709" sldId="298"/>
            <ac:spMk id="3" creationId="{139F776F-903A-4A09-ABC0-A73E55B08006}"/>
          </ac:spMkLst>
        </pc:spChg>
        <pc:spChg chg="add mod">
          <ac:chgData name="Pedro Lima" userId="b8b92fbc56d75f7f" providerId="LiveId" clId="{5584DBBB-F0C9-4EF4-BF41-BB1E91DDFA83}" dt="2017-10-10T19:33:43.117" v="926" actId="1076"/>
          <ac:spMkLst>
            <pc:docMk/>
            <pc:sldMk cId="2443246709" sldId="298"/>
            <ac:spMk id="5" creationId="{D38340A2-24F5-4162-9114-B5A81E30295E}"/>
          </ac:spMkLst>
        </pc:spChg>
        <pc:spChg chg="add mod">
          <ac:chgData name="Pedro Lima" userId="b8b92fbc56d75f7f" providerId="LiveId" clId="{5584DBBB-F0C9-4EF4-BF41-BB1E91DDFA83}" dt="2017-10-10T19:33:45.826" v="927" actId="1076"/>
          <ac:spMkLst>
            <pc:docMk/>
            <pc:sldMk cId="2443246709" sldId="298"/>
            <ac:spMk id="7" creationId="{EAA73E15-2DB4-4FBE-9A29-05B385B16EC3}"/>
          </ac:spMkLst>
        </pc:spChg>
        <pc:picChg chg="add mod">
          <ac:chgData name="Pedro Lima" userId="b8b92fbc56d75f7f" providerId="LiveId" clId="{5584DBBB-F0C9-4EF4-BF41-BB1E91DDFA83}" dt="2017-10-10T19:33:17.698" v="916" actId="1076"/>
          <ac:picMkLst>
            <pc:docMk/>
            <pc:sldMk cId="2443246709" sldId="298"/>
            <ac:picMk id="4" creationId="{A507E563-0BDE-4FAB-A58C-FCC6DEDAB9CE}"/>
          </ac:picMkLst>
        </pc:picChg>
        <pc:picChg chg="add mod">
          <ac:chgData name="Pedro Lima" userId="b8b92fbc56d75f7f" providerId="LiveId" clId="{5584DBBB-F0C9-4EF4-BF41-BB1E91DDFA83}" dt="2017-10-10T19:32:55.192" v="912"/>
          <ac:picMkLst>
            <pc:docMk/>
            <pc:sldMk cId="2443246709" sldId="298"/>
            <ac:picMk id="6" creationId="{BC420E74-FA23-4276-9E57-2E1560E202DA}"/>
          </ac:picMkLst>
        </pc:picChg>
        <pc:picChg chg="add mod">
          <ac:chgData name="Pedro Lima" userId="b8b92fbc56d75f7f" providerId="LiveId" clId="{5584DBBB-F0C9-4EF4-BF41-BB1E91DDFA83}" dt="2017-10-10T19:33:40.106" v="925" actId="1076"/>
          <ac:picMkLst>
            <pc:docMk/>
            <pc:sldMk cId="2443246709" sldId="298"/>
            <ac:picMk id="8" creationId="{DC2C1F58-C6A6-4271-AEEC-12E54B0855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821C4A-F6A4-4B59-9A59-2DAF852270ED}" type="datetimeFigureOut">
              <a:rPr lang="pt-BR" smtClean="0"/>
              <a:t>10/10/2017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962226-F614-4332-978E-D475BE696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4417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10/10/2017</a:t>
            </a:fld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3518520" y="6520260"/>
            <a:ext cx="21336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002060"/>
                </a:solidFill>
              </a:defRPr>
            </a:lvl1pPr>
          </a:lstStyle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3100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10/10/2017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6440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10/10/2017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3775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10/10/2017</a:t>
            </a:fld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8311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10/10/2017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0493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333502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333502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10/10/2017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225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10/10/2017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508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10/10/2017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3146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10/10/2017</a:t>
            </a:fld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326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5" y="273050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5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10/10/2017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57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10/10/2017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141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56313"/>
            <a:ext cx="91440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5" name="Espaço Reservado para Número de Slide 5"/>
          <p:cNvSpPr txBox="1">
            <a:spLocks/>
          </p:cNvSpPr>
          <p:nvPr/>
        </p:nvSpPr>
        <p:spPr>
          <a:xfrm>
            <a:off x="8548688" y="5691188"/>
            <a:ext cx="576064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ctr" defTabSz="914400" rtl="0" eaLnBrk="1" latinLnBrk="0" hangingPunct="1">
              <a:defRPr sz="1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6C08F4-765C-4D74-AADC-C36C30C4F510}" type="slidenum">
              <a:rPr lang="pt-BR" smtClean="0">
                <a:solidFill>
                  <a:schemeClr val="bg1">
                    <a:lumMod val="50000"/>
                  </a:schemeClr>
                </a:solidFill>
              </a:rPr>
              <a:pPr/>
              <a:t>‹nº›</a:t>
            </a:fld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-13446" y="6115362"/>
            <a:ext cx="468153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BR" sz="1600" b="1" dirty="0">
                <a:solidFill>
                  <a:schemeClr val="bg1"/>
                </a:solidFill>
              </a:rPr>
              <a:t>GMAP | UNISINOS</a:t>
            </a:r>
          </a:p>
          <a:p>
            <a:pPr>
              <a:defRPr/>
            </a:pPr>
            <a:r>
              <a:rPr lang="pt-BR" sz="1400" dirty="0">
                <a:solidFill>
                  <a:schemeClr val="bg1"/>
                </a:solidFill>
              </a:rPr>
              <a:t>Grupo de Pesquisa em Modelagem para Aprendizagem</a:t>
            </a:r>
          </a:p>
          <a:p>
            <a:pPr>
              <a:defRPr/>
            </a:pPr>
            <a:r>
              <a:rPr lang="pt-BR" sz="1400" u="sng" dirty="0">
                <a:solidFill>
                  <a:schemeClr val="bg1"/>
                </a:solidFill>
              </a:rPr>
              <a:t>www.gmap.unisinos.br</a:t>
            </a:r>
          </a:p>
        </p:txBody>
      </p:sp>
      <p:cxnSp>
        <p:nvCxnSpPr>
          <p:cNvPr id="21" name="Forma 21"/>
          <p:cNvCxnSpPr/>
          <p:nvPr/>
        </p:nvCxnSpPr>
        <p:spPr>
          <a:xfrm rot="5400000" flipH="1" flipV="1">
            <a:off x="3047096" y="5731882"/>
            <a:ext cx="1904" cy="1296988"/>
          </a:xfrm>
          <a:prstGeom prst="curvedConnector3">
            <a:avLst>
              <a:gd name="adj1" fmla="val 8873850"/>
            </a:avLst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Forma 21"/>
          <p:cNvCxnSpPr/>
          <p:nvPr/>
        </p:nvCxnSpPr>
        <p:spPr>
          <a:xfrm rot="5400000" flipH="1">
            <a:off x="3027886" y="5972648"/>
            <a:ext cx="13336" cy="1320800"/>
          </a:xfrm>
          <a:prstGeom prst="curvedConnector3">
            <a:avLst>
              <a:gd name="adj1" fmla="val -1105444"/>
            </a:avLst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99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56792"/>
            <a:ext cx="7772400" cy="2450558"/>
          </a:xfrm>
        </p:spPr>
        <p:txBody>
          <a:bodyPr>
            <a:normAutofit/>
          </a:bodyPr>
          <a:lstStyle/>
          <a:p>
            <a:pPr algn="ctr"/>
            <a:r>
              <a:rPr lang="pt-BR" sz="4800" dirty="0"/>
              <a:t>Robust Decision Making</a:t>
            </a:r>
            <a:br>
              <a:rPr lang="pt-BR" sz="4800" dirty="0"/>
            </a:br>
            <a:r>
              <a:rPr lang="pt-BR" sz="2800" dirty="0"/>
              <a:t>Um exemplo Didático 2</a:t>
            </a:r>
            <a:br>
              <a:rPr lang="pt-BR" sz="2800" dirty="0"/>
            </a:br>
            <a:r>
              <a:rPr lang="pt-BR" sz="2800" dirty="0"/>
              <a:t>O Modelo de Difusão de </a:t>
            </a:r>
            <a:r>
              <a:rPr lang="pt-BR" sz="2800" dirty="0" err="1"/>
              <a:t>Bass</a:t>
            </a:r>
            <a:endParaRPr lang="pt-BR" sz="7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/>
          <a:p>
            <a:r>
              <a:rPr lang="pt-BR" dirty="0"/>
              <a:t>Pedro Nascimento de Lima</a:t>
            </a:r>
          </a:p>
          <a:p>
            <a:r>
              <a:rPr lang="pt-BR" sz="1800" i="1" dirty="0"/>
              <a:t>Programa de Pós Graduação em Engenharia de Produção e Sistemas - </a:t>
            </a:r>
            <a:r>
              <a:rPr lang="pt-BR" sz="1800" i="1" dirty="0" err="1"/>
              <a:t>Unisinos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1702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RDM - </a:t>
            </a:r>
            <a:r>
              <a:rPr lang="pt-BR" dirty="0" err="1"/>
              <a:t>Robust</a:t>
            </a:r>
            <a:r>
              <a:rPr lang="pt-BR" dirty="0"/>
              <a:t> </a:t>
            </a:r>
            <a:r>
              <a:rPr lang="pt-BR" dirty="0" err="1"/>
              <a:t>Decision</a:t>
            </a:r>
            <a:r>
              <a:rPr lang="pt-BR" dirty="0"/>
              <a:t> </a:t>
            </a:r>
            <a:r>
              <a:rPr lang="pt-BR" dirty="0" err="1"/>
              <a:t>Making</a:t>
            </a:r>
            <a:endParaRPr lang="pt-BR" dirty="0"/>
          </a:p>
        </p:txBody>
      </p:sp>
      <p:sp>
        <p:nvSpPr>
          <p:cNvPr id="4" name="Retângulo: Cantos Arredondados 3"/>
          <p:cNvSpPr/>
          <p:nvPr/>
        </p:nvSpPr>
        <p:spPr>
          <a:xfrm>
            <a:off x="3095836" y="1502469"/>
            <a:ext cx="2952328" cy="79208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1. Estruturação da Decisão</a:t>
            </a:r>
          </a:p>
        </p:txBody>
      </p:sp>
      <p:sp>
        <p:nvSpPr>
          <p:cNvPr id="5" name="Retângulo: Cantos Arredondados 4"/>
          <p:cNvSpPr/>
          <p:nvPr/>
        </p:nvSpPr>
        <p:spPr>
          <a:xfrm>
            <a:off x="6048164" y="3014637"/>
            <a:ext cx="2952328" cy="7920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2. Geração de “Casos”</a:t>
            </a:r>
          </a:p>
        </p:txBody>
      </p:sp>
      <p:sp>
        <p:nvSpPr>
          <p:cNvPr id="6" name="Retângulo: Cantos Arredondados 5"/>
          <p:cNvSpPr/>
          <p:nvPr/>
        </p:nvSpPr>
        <p:spPr>
          <a:xfrm>
            <a:off x="3095836" y="3930174"/>
            <a:ext cx="2952328" cy="7920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3. Descoberta de Cenários</a:t>
            </a:r>
          </a:p>
        </p:txBody>
      </p:sp>
      <p:sp>
        <p:nvSpPr>
          <p:cNvPr id="7" name="Retângulo: Cantos Arredondados 6"/>
          <p:cNvSpPr/>
          <p:nvPr/>
        </p:nvSpPr>
        <p:spPr>
          <a:xfrm>
            <a:off x="144340" y="2665942"/>
            <a:ext cx="2952328" cy="7920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4. Análise de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Tradeoffs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Conector de Seta Reta 8"/>
          <p:cNvCxnSpPr>
            <a:stCxn id="7" idx="0"/>
            <a:endCxn id="4" idx="1"/>
          </p:cNvCxnSpPr>
          <p:nvPr/>
        </p:nvCxnSpPr>
        <p:spPr>
          <a:xfrm flipV="1">
            <a:off x="1620504" y="1898513"/>
            <a:ext cx="1475332" cy="767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stCxn id="4" idx="3"/>
            <a:endCxn id="5" idx="0"/>
          </p:cNvCxnSpPr>
          <p:nvPr/>
        </p:nvCxnSpPr>
        <p:spPr>
          <a:xfrm>
            <a:off x="6048164" y="1898513"/>
            <a:ext cx="1476164" cy="11161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5" idx="2"/>
            <a:endCxn id="6" idx="3"/>
          </p:cNvCxnSpPr>
          <p:nvPr/>
        </p:nvCxnSpPr>
        <p:spPr>
          <a:xfrm flipH="1">
            <a:off x="6048164" y="3806725"/>
            <a:ext cx="1476164" cy="5194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6" idx="0"/>
            <a:endCxn id="4" idx="2"/>
          </p:cNvCxnSpPr>
          <p:nvPr/>
        </p:nvCxnSpPr>
        <p:spPr>
          <a:xfrm flipV="1">
            <a:off x="4572000" y="2294557"/>
            <a:ext cx="0" cy="1635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6" idx="1"/>
            <a:endCxn id="7" idx="2"/>
          </p:cNvCxnSpPr>
          <p:nvPr/>
        </p:nvCxnSpPr>
        <p:spPr>
          <a:xfrm flipH="1" flipV="1">
            <a:off x="1620504" y="3458030"/>
            <a:ext cx="1475332" cy="8681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1043608" y="3458030"/>
            <a:ext cx="0" cy="743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tângulo: Cantos Arredondados 29"/>
          <p:cNvSpPr/>
          <p:nvPr/>
        </p:nvSpPr>
        <p:spPr>
          <a:xfrm>
            <a:off x="6732240" y="4534806"/>
            <a:ext cx="1091700" cy="2928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tângulo: Cantos Arredondados 32"/>
          <p:cNvSpPr/>
          <p:nvPr/>
        </p:nvSpPr>
        <p:spPr>
          <a:xfrm>
            <a:off x="6732240" y="4945723"/>
            <a:ext cx="1091700" cy="29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tângulo: Cantos Arredondados 36"/>
          <p:cNvSpPr/>
          <p:nvPr/>
        </p:nvSpPr>
        <p:spPr>
          <a:xfrm>
            <a:off x="6732240" y="5311503"/>
            <a:ext cx="1091700" cy="29289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8028384" y="4534806"/>
            <a:ext cx="972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Deliberação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8028384" y="4917293"/>
            <a:ext cx="972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8028384" y="5299780"/>
            <a:ext cx="9721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Deliberação com Análise</a:t>
            </a:r>
          </a:p>
        </p:txBody>
      </p:sp>
      <p:sp>
        <p:nvSpPr>
          <p:cNvPr id="43" name="Retângulo 42"/>
          <p:cNvSpPr/>
          <p:nvPr/>
        </p:nvSpPr>
        <p:spPr>
          <a:xfrm>
            <a:off x="107504" y="5485667"/>
            <a:ext cx="64202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indent="-304800"/>
            <a:r>
              <a:rPr lang="en-US" sz="1000" dirty="0"/>
              <a:t>Rand. (2013). Making Good Decisions Without Predictions. </a:t>
            </a:r>
            <a:r>
              <a:rPr lang="en-US" sz="1000" i="1" dirty="0"/>
              <a:t>RAND Corporation Research Highlights</a:t>
            </a:r>
            <a:r>
              <a:rPr lang="en-US" sz="1000" dirty="0"/>
              <a:t>, 1–7. Retrieved from http://www.rand.org/pubs/research_briefs/RB9701/index1.html?utm_campaign=rand_socialflow_twitter&amp;utm_source=rand_socialflow_twitter&amp;utm_medium=socialflow</a:t>
            </a:r>
            <a:endParaRPr lang="en-US" sz="1000" dirty="0">
              <a:effectLst/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457200" y="4225459"/>
            <a:ext cx="1306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Estratégia Robusta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3783741" y="2829971"/>
            <a:ext cx="157651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Novas Opções</a:t>
            </a:r>
          </a:p>
        </p:txBody>
      </p:sp>
      <p:sp>
        <p:nvSpPr>
          <p:cNvPr id="49" name="CaixaDeTexto 48"/>
          <p:cNvSpPr txBox="1"/>
          <p:nvPr/>
        </p:nvSpPr>
        <p:spPr>
          <a:xfrm>
            <a:off x="2519691" y="5009626"/>
            <a:ext cx="408908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Cenários que 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evidenciam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vulnerabilidades</a:t>
            </a:r>
          </a:p>
        </p:txBody>
      </p:sp>
      <p:cxnSp>
        <p:nvCxnSpPr>
          <p:cNvPr id="59" name="Conector de Seta Reta 58"/>
          <p:cNvCxnSpPr>
            <a:stCxn id="6" idx="2"/>
            <a:endCxn id="49" idx="0"/>
          </p:cNvCxnSpPr>
          <p:nvPr/>
        </p:nvCxnSpPr>
        <p:spPr>
          <a:xfrm flipH="1">
            <a:off x="4564233" y="4722262"/>
            <a:ext cx="7767" cy="287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634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44" grpId="0"/>
      <p:bldP spid="45" grpId="0" animBg="1"/>
      <p:bldP spid="4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RDM - </a:t>
            </a:r>
            <a:r>
              <a:rPr lang="pt-BR" dirty="0" err="1"/>
              <a:t>Robust</a:t>
            </a:r>
            <a:r>
              <a:rPr lang="pt-BR" dirty="0"/>
              <a:t> </a:t>
            </a:r>
            <a:r>
              <a:rPr lang="pt-BR" dirty="0" err="1"/>
              <a:t>Decision</a:t>
            </a:r>
            <a:r>
              <a:rPr lang="pt-BR" dirty="0"/>
              <a:t> </a:t>
            </a:r>
            <a:r>
              <a:rPr lang="pt-BR" dirty="0" err="1"/>
              <a:t>Making</a:t>
            </a:r>
            <a:endParaRPr lang="pt-BR" dirty="0"/>
          </a:p>
        </p:txBody>
      </p:sp>
      <p:sp>
        <p:nvSpPr>
          <p:cNvPr id="4" name="Retângulo: Cantos Arredondados 3"/>
          <p:cNvSpPr/>
          <p:nvPr/>
        </p:nvSpPr>
        <p:spPr>
          <a:xfrm>
            <a:off x="3095836" y="1502469"/>
            <a:ext cx="2952328" cy="79208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1. Estruturação da Decisão</a:t>
            </a:r>
          </a:p>
        </p:txBody>
      </p:sp>
      <p:sp>
        <p:nvSpPr>
          <p:cNvPr id="5" name="Retângulo: Cantos Arredondados 4"/>
          <p:cNvSpPr/>
          <p:nvPr/>
        </p:nvSpPr>
        <p:spPr>
          <a:xfrm>
            <a:off x="6048164" y="3014637"/>
            <a:ext cx="2952328" cy="7920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2. Geração de “Casos”</a:t>
            </a:r>
          </a:p>
        </p:txBody>
      </p:sp>
      <p:sp>
        <p:nvSpPr>
          <p:cNvPr id="6" name="Retângulo: Cantos Arredondados 5"/>
          <p:cNvSpPr/>
          <p:nvPr/>
        </p:nvSpPr>
        <p:spPr>
          <a:xfrm>
            <a:off x="3095836" y="3930174"/>
            <a:ext cx="2952328" cy="7920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3. Descoberta de Cenários</a:t>
            </a:r>
          </a:p>
        </p:txBody>
      </p:sp>
      <p:sp>
        <p:nvSpPr>
          <p:cNvPr id="7" name="Retângulo: Cantos Arredondados 6"/>
          <p:cNvSpPr/>
          <p:nvPr/>
        </p:nvSpPr>
        <p:spPr>
          <a:xfrm>
            <a:off x="144340" y="2665942"/>
            <a:ext cx="2952328" cy="7920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4. Análise de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Tradeoffs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Conector de Seta Reta 8"/>
          <p:cNvCxnSpPr>
            <a:stCxn id="7" idx="0"/>
            <a:endCxn id="4" idx="1"/>
          </p:cNvCxnSpPr>
          <p:nvPr/>
        </p:nvCxnSpPr>
        <p:spPr>
          <a:xfrm flipV="1">
            <a:off x="1620504" y="1898513"/>
            <a:ext cx="1475332" cy="767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stCxn id="4" idx="3"/>
            <a:endCxn id="5" idx="0"/>
          </p:cNvCxnSpPr>
          <p:nvPr/>
        </p:nvCxnSpPr>
        <p:spPr>
          <a:xfrm>
            <a:off x="6048164" y="1898513"/>
            <a:ext cx="1476164" cy="11161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5" idx="2"/>
            <a:endCxn id="6" idx="3"/>
          </p:cNvCxnSpPr>
          <p:nvPr/>
        </p:nvCxnSpPr>
        <p:spPr>
          <a:xfrm flipH="1">
            <a:off x="6048164" y="3806725"/>
            <a:ext cx="1476164" cy="5194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6" idx="0"/>
            <a:endCxn id="4" idx="2"/>
          </p:cNvCxnSpPr>
          <p:nvPr/>
        </p:nvCxnSpPr>
        <p:spPr>
          <a:xfrm flipV="1">
            <a:off x="4572000" y="2294557"/>
            <a:ext cx="0" cy="1635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6" idx="1"/>
            <a:endCxn id="7" idx="2"/>
          </p:cNvCxnSpPr>
          <p:nvPr/>
        </p:nvCxnSpPr>
        <p:spPr>
          <a:xfrm flipH="1" flipV="1">
            <a:off x="1620504" y="3458030"/>
            <a:ext cx="1475332" cy="8681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1043608" y="3458030"/>
            <a:ext cx="0" cy="743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tângulo: Cantos Arredondados 29"/>
          <p:cNvSpPr/>
          <p:nvPr/>
        </p:nvSpPr>
        <p:spPr>
          <a:xfrm>
            <a:off x="6732240" y="4534806"/>
            <a:ext cx="1091700" cy="2928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tângulo: Cantos Arredondados 32"/>
          <p:cNvSpPr/>
          <p:nvPr/>
        </p:nvSpPr>
        <p:spPr>
          <a:xfrm>
            <a:off x="6732240" y="4945723"/>
            <a:ext cx="1091700" cy="29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tângulo: Cantos Arredondados 36"/>
          <p:cNvSpPr/>
          <p:nvPr/>
        </p:nvSpPr>
        <p:spPr>
          <a:xfrm>
            <a:off x="6732240" y="5311503"/>
            <a:ext cx="1091700" cy="29289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8028384" y="4534806"/>
            <a:ext cx="972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Deliberação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8028384" y="4917293"/>
            <a:ext cx="972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8028384" y="5299780"/>
            <a:ext cx="9721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Deliberação com Análise</a:t>
            </a:r>
          </a:p>
        </p:txBody>
      </p:sp>
      <p:sp>
        <p:nvSpPr>
          <p:cNvPr id="43" name="Retângulo 42"/>
          <p:cNvSpPr/>
          <p:nvPr/>
        </p:nvSpPr>
        <p:spPr>
          <a:xfrm>
            <a:off x="107504" y="5485667"/>
            <a:ext cx="64202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indent="-304800"/>
            <a:r>
              <a:rPr lang="en-US" sz="1000" dirty="0"/>
              <a:t>Rand. (2013). Making Good Decisions Without Predictions. </a:t>
            </a:r>
            <a:r>
              <a:rPr lang="en-US" sz="1000" i="1" dirty="0"/>
              <a:t>RAND Corporation Research Highlights</a:t>
            </a:r>
            <a:r>
              <a:rPr lang="en-US" sz="1000" dirty="0"/>
              <a:t>, 1–7. Retrieved from http://www.rand.org/pubs/research_briefs/RB9701/index1.html?utm_campaign=rand_socialflow_twitter&amp;utm_source=rand_socialflow_twitter&amp;utm_medium=socialflow</a:t>
            </a:r>
            <a:endParaRPr lang="en-US" sz="1000" dirty="0">
              <a:effectLst/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457200" y="4225459"/>
            <a:ext cx="1306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Estratégia Robusta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3783741" y="2829971"/>
            <a:ext cx="157651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Novas Opções</a:t>
            </a:r>
          </a:p>
        </p:txBody>
      </p:sp>
      <p:sp>
        <p:nvSpPr>
          <p:cNvPr id="49" name="CaixaDeTexto 48"/>
          <p:cNvSpPr txBox="1"/>
          <p:nvPr/>
        </p:nvSpPr>
        <p:spPr>
          <a:xfrm>
            <a:off x="2519691" y="5009626"/>
            <a:ext cx="408908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Cenários que 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evidenciam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vulnerabilidades</a:t>
            </a:r>
          </a:p>
        </p:txBody>
      </p:sp>
      <p:cxnSp>
        <p:nvCxnSpPr>
          <p:cNvPr id="59" name="Conector de Seta Reta 58"/>
          <p:cNvCxnSpPr>
            <a:stCxn id="6" idx="2"/>
            <a:endCxn id="49" idx="0"/>
          </p:cNvCxnSpPr>
          <p:nvPr/>
        </p:nvCxnSpPr>
        <p:spPr>
          <a:xfrm flipH="1">
            <a:off x="4564233" y="4722262"/>
            <a:ext cx="7767" cy="287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435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RDM - </a:t>
            </a:r>
            <a:r>
              <a:rPr lang="pt-BR" dirty="0" err="1"/>
              <a:t>Robust</a:t>
            </a:r>
            <a:r>
              <a:rPr lang="pt-BR" dirty="0"/>
              <a:t> </a:t>
            </a:r>
            <a:r>
              <a:rPr lang="pt-BR" dirty="0" err="1"/>
              <a:t>Decision</a:t>
            </a:r>
            <a:r>
              <a:rPr lang="pt-BR" dirty="0"/>
              <a:t> </a:t>
            </a:r>
            <a:r>
              <a:rPr lang="pt-BR" dirty="0" err="1"/>
              <a:t>Making</a:t>
            </a:r>
            <a:endParaRPr lang="pt-BR" dirty="0"/>
          </a:p>
        </p:txBody>
      </p:sp>
      <p:sp>
        <p:nvSpPr>
          <p:cNvPr id="4" name="Retângulo: Cantos Arredondados 3"/>
          <p:cNvSpPr/>
          <p:nvPr/>
        </p:nvSpPr>
        <p:spPr>
          <a:xfrm>
            <a:off x="3095836" y="1502469"/>
            <a:ext cx="2952328" cy="79208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1. Estruturação da Decisão</a:t>
            </a:r>
          </a:p>
        </p:txBody>
      </p:sp>
      <p:sp>
        <p:nvSpPr>
          <p:cNvPr id="30" name="Retângulo: Cantos Arredondados 29"/>
          <p:cNvSpPr/>
          <p:nvPr/>
        </p:nvSpPr>
        <p:spPr>
          <a:xfrm>
            <a:off x="6732240" y="4534806"/>
            <a:ext cx="1091700" cy="2928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tângulo: Cantos Arredondados 32"/>
          <p:cNvSpPr/>
          <p:nvPr/>
        </p:nvSpPr>
        <p:spPr>
          <a:xfrm>
            <a:off x="6732240" y="4945723"/>
            <a:ext cx="1091700" cy="29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tângulo: Cantos Arredondados 36"/>
          <p:cNvSpPr/>
          <p:nvPr/>
        </p:nvSpPr>
        <p:spPr>
          <a:xfrm>
            <a:off x="6732240" y="5311503"/>
            <a:ext cx="1091700" cy="29289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8028384" y="4534806"/>
            <a:ext cx="972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Deliberação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8028384" y="4917293"/>
            <a:ext cx="972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8028384" y="5299780"/>
            <a:ext cx="9721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Deliberação com Análise</a:t>
            </a:r>
          </a:p>
        </p:txBody>
      </p:sp>
      <p:sp>
        <p:nvSpPr>
          <p:cNvPr id="43" name="Retângulo 42"/>
          <p:cNvSpPr/>
          <p:nvPr/>
        </p:nvSpPr>
        <p:spPr>
          <a:xfrm>
            <a:off x="107504" y="5485667"/>
            <a:ext cx="64202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indent="-304800"/>
            <a:r>
              <a:rPr lang="en-US" sz="1000" dirty="0"/>
              <a:t>Rand. (2013). Making Good Decisions Without Predictions. </a:t>
            </a:r>
            <a:r>
              <a:rPr lang="en-US" sz="1000" i="1" dirty="0"/>
              <a:t>RAND Corporation Research Highlights</a:t>
            </a:r>
            <a:r>
              <a:rPr lang="en-US" sz="1000" dirty="0"/>
              <a:t>, 1–7. Retrieved from http://www.rand.org/pubs/research_briefs/RB9701/index1.html?utm_campaign=rand_socialflow_twitter&amp;utm_source=rand_socialflow_twitter&amp;utm_medium=socialflow</a:t>
            </a:r>
            <a:endParaRPr lang="en-US" sz="1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39915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Estruturação da Decisão - XLRM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36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3724059486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4059073420"/>
                    </a:ext>
                  </a:extLst>
                </a:gridCol>
              </a:tblGrid>
              <a:tr h="386176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Incertezas – </a:t>
                      </a:r>
                      <a:r>
                        <a:rPr lang="pt-B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Uncertainty</a:t>
                      </a: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Factors</a:t>
                      </a: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Alavancagens – </a:t>
                      </a:r>
                      <a:r>
                        <a:rPr lang="pt-B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Policy</a:t>
                      </a: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Levers</a:t>
                      </a: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606123"/>
                  </a:ext>
                </a:extLst>
              </a:tr>
              <a:tr h="952216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Que fatores</a:t>
                      </a:r>
                      <a:r>
                        <a:rPr lang="pt-BR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que estão fora de controle dos </a:t>
                      </a:r>
                      <a:r>
                        <a:rPr lang="pt-BR" sz="16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decisores</a:t>
                      </a:r>
                      <a:r>
                        <a:rPr lang="pt-BR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afetam sua capacidade de atingir seus objetivos?</a:t>
                      </a:r>
                      <a:endParaRPr lang="pt-BR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Que ações os</a:t>
                      </a:r>
                      <a:r>
                        <a:rPr lang="pt-BR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6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stakeholders</a:t>
                      </a:r>
                      <a:r>
                        <a:rPr lang="pt-BR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podem tomar para atingir seus objetivos?</a:t>
                      </a:r>
                      <a:endParaRPr lang="pt-BR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862248"/>
                  </a:ext>
                </a:extLst>
              </a:tr>
              <a:tr h="38617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6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Relações (R)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6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Indicadores – Performance </a:t>
                      </a:r>
                      <a:r>
                        <a:rPr lang="pt-BR" sz="1600" b="1" kern="1200" dirty="0" err="1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Metrics</a:t>
                      </a:r>
                      <a:r>
                        <a:rPr lang="pt-BR" sz="16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(M)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594190"/>
                  </a:ext>
                </a:extLst>
              </a:tr>
              <a:tr h="952216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Como os</a:t>
                      </a:r>
                      <a:r>
                        <a:rPr lang="pt-BR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6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Policy</a:t>
                      </a:r>
                      <a:r>
                        <a:rPr lang="pt-BR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6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Levers</a:t>
                      </a:r>
                      <a:r>
                        <a:rPr lang="pt-BR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(L) e incertezas (X) podem ser relacionados aos objetivos dos </a:t>
                      </a:r>
                      <a:r>
                        <a:rPr lang="pt-BR" sz="16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stakeholders</a:t>
                      </a:r>
                      <a:r>
                        <a:rPr lang="pt-BR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(M)?</a:t>
                      </a:r>
                      <a:endParaRPr lang="pt-BR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que os </a:t>
                      </a:r>
                      <a:r>
                        <a:rPr lang="pt-B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stakeholders</a:t>
                      </a: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estão tentando atingir?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52556"/>
                  </a:ext>
                </a:extLst>
              </a:tr>
              <a:tr h="952216">
                <a:tc gridSpan="2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160071"/>
                  </a:ext>
                </a:extLst>
              </a:tr>
            </a:tbl>
          </a:graphicData>
        </a:graphic>
      </p:graphicFrame>
      <p:sp>
        <p:nvSpPr>
          <p:cNvPr id="5" name="Retângulo 4"/>
          <p:cNvSpPr/>
          <p:nvPr/>
        </p:nvSpPr>
        <p:spPr>
          <a:xfrm>
            <a:off x="2735796" y="4293096"/>
            <a:ext cx="3672408" cy="936104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</a:p>
          <a:p>
            <a:pPr algn="ctr"/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X, L                                      M</a:t>
            </a:r>
          </a:p>
        </p:txBody>
      </p:sp>
      <p:cxnSp>
        <p:nvCxnSpPr>
          <p:cNvPr id="7" name="Conector de Seta Reta 6"/>
          <p:cNvCxnSpPr/>
          <p:nvPr/>
        </p:nvCxnSpPr>
        <p:spPr>
          <a:xfrm>
            <a:off x="3563888" y="4941168"/>
            <a:ext cx="2232248" cy="0"/>
          </a:xfrm>
          <a:prstGeom prst="straightConnector1">
            <a:avLst/>
          </a:prstGeom>
          <a:ln w="60325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61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Exemplo Didático – RDM - Incertezas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Após conversar com especialistas, Pedro tem informação suficiente para dizer que estas incertezas devem ficar nestes Limites: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Ps.: É possível voltar e revisar os limites de novo.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779904"/>
              </p:ext>
            </p:extLst>
          </p:nvPr>
        </p:nvGraphicFramePr>
        <p:xfrm>
          <a:off x="1835696" y="3212976"/>
          <a:ext cx="5544615" cy="194421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624181">
                  <a:extLst>
                    <a:ext uri="{9D8B030D-6E8A-4147-A177-3AD203B41FA5}">
                      <a16:colId xmlns:a16="http://schemas.microsoft.com/office/drawing/2014/main" val="257649491"/>
                    </a:ext>
                  </a:extLst>
                </a:gridCol>
                <a:gridCol w="1250805">
                  <a:extLst>
                    <a:ext uri="{9D8B030D-6E8A-4147-A177-3AD203B41FA5}">
                      <a16:colId xmlns:a16="http://schemas.microsoft.com/office/drawing/2014/main" val="2882187687"/>
                    </a:ext>
                  </a:extLst>
                </a:gridCol>
                <a:gridCol w="1418824">
                  <a:extLst>
                    <a:ext uri="{9D8B030D-6E8A-4147-A177-3AD203B41FA5}">
                      <a16:colId xmlns:a16="http://schemas.microsoft.com/office/drawing/2014/main" val="419368098"/>
                    </a:ext>
                  </a:extLst>
                </a:gridCol>
                <a:gridCol w="1250805">
                  <a:extLst>
                    <a:ext uri="{9D8B030D-6E8A-4147-A177-3AD203B41FA5}">
                      <a16:colId xmlns:a16="http://schemas.microsoft.com/office/drawing/2014/main" val="2551528870"/>
                    </a:ext>
                  </a:extLst>
                </a:gridCol>
              </a:tblGrid>
              <a:tr h="486054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X - Incertezas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03413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Valor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Custo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Preço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Demanda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0553987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Mínimo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20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30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200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35028311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Máximo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30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40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400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1743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952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Exemplo Didático – RDM - Estratégias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Pedro então decide testar três estratégias:</a:t>
            </a:r>
          </a:p>
          <a:p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735333"/>
              </p:ext>
            </p:extLst>
          </p:nvPr>
        </p:nvGraphicFramePr>
        <p:xfrm>
          <a:off x="2483768" y="2564904"/>
          <a:ext cx="3816424" cy="25202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89685">
                  <a:extLst>
                    <a:ext uri="{9D8B030D-6E8A-4147-A177-3AD203B41FA5}">
                      <a16:colId xmlns:a16="http://schemas.microsoft.com/office/drawing/2014/main" val="2110144567"/>
                    </a:ext>
                  </a:extLst>
                </a:gridCol>
                <a:gridCol w="1926739">
                  <a:extLst>
                    <a:ext uri="{9D8B030D-6E8A-4147-A177-3AD203B41FA5}">
                      <a16:colId xmlns:a16="http://schemas.microsoft.com/office/drawing/2014/main" val="1109685621"/>
                    </a:ext>
                  </a:extLst>
                </a:gridCol>
              </a:tblGrid>
              <a:tr h="63007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Estratégia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Produção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39335723"/>
                  </a:ext>
                </a:extLst>
              </a:tr>
              <a:tr h="63007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A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 dirty="0">
                          <a:effectLst/>
                        </a:rPr>
                        <a:t>200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65569976"/>
                  </a:ext>
                </a:extLst>
              </a:tr>
              <a:tr h="63007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 dirty="0">
                          <a:effectLst/>
                        </a:rPr>
                        <a:t>B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 dirty="0">
                          <a:effectLst/>
                        </a:rPr>
                        <a:t>300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65678898"/>
                  </a:ext>
                </a:extLst>
              </a:tr>
              <a:tr h="63007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 dirty="0">
                          <a:effectLst/>
                        </a:rPr>
                        <a:t>C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 dirty="0">
                          <a:effectLst/>
                        </a:rPr>
                        <a:t>400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48676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7911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Exemplo Didático – RDM - Métricas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dirty="0"/>
                  <a:t>Pedro adota como métrica o seu lucro apurado, que é calculado por: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𝐿𝑢𝑐𝑟𝑜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𝑃𝑟𝑜𝑑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𝐷𝑒𝑚</m:t>
                              </m:r>
                            </m:e>
                          </m:d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𝑃𝑟𝑒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ç −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𝐶𝑉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𝑃𝑟𝑜𝑑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𝐶𝐹</m:t>
                          </m:r>
                        </m:e>
                      </m:func>
                    </m:oMath>
                  </m:oMathPara>
                </a14:m>
                <a:endParaRPr lang="pt-BR" sz="2400" b="0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Essa equação é o único modelo usado por Pedro para sua decisão. Para Pedro, quanto mais lucro, melhor.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752" r="-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4985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RDM - </a:t>
            </a:r>
            <a:r>
              <a:rPr lang="pt-BR" dirty="0" err="1"/>
              <a:t>Robust</a:t>
            </a:r>
            <a:r>
              <a:rPr lang="pt-BR" dirty="0"/>
              <a:t> </a:t>
            </a:r>
            <a:r>
              <a:rPr lang="pt-BR" dirty="0" err="1"/>
              <a:t>Decision</a:t>
            </a:r>
            <a:r>
              <a:rPr lang="pt-BR" dirty="0"/>
              <a:t> </a:t>
            </a:r>
            <a:r>
              <a:rPr lang="pt-BR" dirty="0" err="1"/>
              <a:t>Making</a:t>
            </a:r>
            <a:endParaRPr lang="pt-BR" dirty="0"/>
          </a:p>
        </p:txBody>
      </p:sp>
      <p:sp>
        <p:nvSpPr>
          <p:cNvPr id="4" name="Retângulo: Cantos Arredondados 3"/>
          <p:cNvSpPr/>
          <p:nvPr/>
        </p:nvSpPr>
        <p:spPr>
          <a:xfrm>
            <a:off x="3095836" y="1502469"/>
            <a:ext cx="2952328" cy="79208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1. Estruturação da Decisão</a:t>
            </a:r>
          </a:p>
        </p:txBody>
      </p:sp>
      <p:sp>
        <p:nvSpPr>
          <p:cNvPr id="5" name="Retângulo: Cantos Arredondados 4"/>
          <p:cNvSpPr/>
          <p:nvPr/>
        </p:nvSpPr>
        <p:spPr>
          <a:xfrm>
            <a:off x="6048164" y="3014637"/>
            <a:ext cx="2952328" cy="7920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2. Geração de “Casos”</a:t>
            </a:r>
          </a:p>
        </p:txBody>
      </p:sp>
      <p:cxnSp>
        <p:nvCxnSpPr>
          <p:cNvPr id="10" name="Conector de Seta Reta 9"/>
          <p:cNvCxnSpPr>
            <a:stCxn id="4" idx="3"/>
            <a:endCxn id="5" idx="0"/>
          </p:cNvCxnSpPr>
          <p:nvPr/>
        </p:nvCxnSpPr>
        <p:spPr>
          <a:xfrm>
            <a:off x="6048164" y="1898513"/>
            <a:ext cx="1476164" cy="11161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tângulo: Cantos Arredondados 29"/>
          <p:cNvSpPr/>
          <p:nvPr/>
        </p:nvSpPr>
        <p:spPr>
          <a:xfrm>
            <a:off x="6732240" y="4534806"/>
            <a:ext cx="1091700" cy="2928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tângulo: Cantos Arredondados 32"/>
          <p:cNvSpPr/>
          <p:nvPr/>
        </p:nvSpPr>
        <p:spPr>
          <a:xfrm>
            <a:off x="6732240" y="4945723"/>
            <a:ext cx="1091700" cy="29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tângulo: Cantos Arredondados 36"/>
          <p:cNvSpPr/>
          <p:nvPr/>
        </p:nvSpPr>
        <p:spPr>
          <a:xfrm>
            <a:off x="6732240" y="5311503"/>
            <a:ext cx="1091700" cy="29289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8028384" y="4534806"/>
            <a:ext cx="972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Deliberação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8028384" y="4917293"/>
            <a:ext cx="972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8028384" y="5299780"/>
            <a:ext cx="9721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Deliberação com Análise</a:t>
            </a:r>
          </a:p>
        </p:txBody>
      </p:sp>
      <p:sp>
        <p:nvSpPr>
          <p:cNvPr id="43" name="Retângulo 42"/>
          <p:cNvSpPr/>
          <p:nvPr/>
        </p:nvSpPr>
        <p:spPr>
          <a:xfrm>
            <a:off x="107504" y="5485667"/>
            <a:ext cx="64202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indent="-304800"/>
            <a:r>
              <a:rPr lang="en-US" sz="1000" dirty="0"/>
              <a:t>Rand. (2013). Making Good Decisions Without Predictions. </a:t>
            </a:r>
            <a:r>
              <a:rPr lang="en-US" sz="1000" i="1" dirty="0"/>
              <a:t>RAND Corporation Research Highlights</a:t>
            </a:r>
            <a:r>
              <a:rPr lang="en-US" sz="1000" dirty="0"/>
              <a:t>, 1–7. Retrieved from http://www.rand.org/pubs/research_briefs/RB9701/index1.html?utm_campaign=rand_socialflow_twitter&amp;utm_source=rand_socialflow_twitter&amp;utm_medium=socialflow</a:t>
            </a:r>
            <a:endParaRPr lang="en-US" sz="1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12761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Medindo o Sucesso da Estratégia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56792"/>
                <a:ext cx="8229600" cy="452596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Pedro também usa uma medida de “Arrependimento” ou “Perda de Oportunidade”:</a:t>
                </a:r>
              </a:p>
              <a:p>
                <a:r>
                  <a:rPr lang="pt-BR" dirty="0"/>
                  <a:t>Arrependimento Absoluto: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𝑀𝑎𝑥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𝐿𝑢𝑐𝑟𝑜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𝐿𝑢𝑐𝑟𝑜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Arrependimento Relativo:</a:t>
                </a:r>
              </a:p>
              <a:p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sz="20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pt-BR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𝑀𝑎𝑥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𝐿𝑢𝑐𝑟𝑜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e>
                          </m:d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𝐿𝑢𝑐𝑟𝑜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num>
                        <m:den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𝑀𝑎𝑥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𝐿𝑢𝑐𝑟𝑜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56792"/>
                <a:ext cx="8229600" cy="4525963"/>
              </a:xfrm>
              <a:blipFill>
                <a:blip r:embed="rId2"/>
                <a:stretch>
                  <a:fillRect l="-1481" t="-26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6981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Geração de Casos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61030"/>
            <a:ext cx="8229600" cy="4525963"/>
          </a:xfrm>
        </p:spPr>
        <p:txBody>
          <a:bodyPr>
            <a:normAutofit/>
          </a:bodyPr>
          <a:lstStyle/>
          <a:p>
            <a:r>
              <a:rPr lang="pt-BR" sz="2800" dirty="0"/>
              <a:t>Pedro Constrói um modelo computacional (numa planilha do Excel) para ajudar a resolver seu problema, e testa cada estratégia em 100 futuros diferentes: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3284984"/>
            <a:ext cx="5925377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632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de Difusão de </a:t>
            </a:r>
            <a:r>
              <a:rPr lang="pt-BR" dirty="0" err="1"/>
              <a:t>Bass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7639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/>
              <a:t>Em 1969, publicou um artigo no </a:t>
            </a:r>
            <a:r>
              <a:rPr lang="pt-BR" b="1" dirty="0"/>
              <a:t>Management Science</a:t>
            </a:r>
            <a:r>
              <a:rPr lang="pt-BR" dirty="0"/>
              <a:t>, expressando uma teoria sobre o crescimento do mercado;</a:t>
            </a:r>
          </a:p>
          <a:p>
            <a:r>
              <a:rPr lang="pt-BR" dirty="0"/>
              <a:t>Usado por </a:t>
            </a:r>
            <a:r>
              <a:rPr lang="pt-BR" dirty="0" err="1"/>
              <a:t>Sterman</a:t>
            </a:r>
            <a:r>
              <a:rPr lang="pt-BR" dirty="0"/>
              <a:t> (2000) e Morecroft como exemplo didáticos;</a:t>
            </a:r>
          </a:p>
          <a:p>
            <a:r>
              <a:rPr lang="pt-BR" dirty="0"/>
              <a:t>Diversos artigos recentes o usam como base para ampliar</a:t>
            </a:r>
          </a:p>
        </p:txBody>
      </p:sp>
    </p:spTree>
    <p:extLst>
      <p:ext uri="{BB962C8B-B14F-4D97-AF65-F5344CB8AC3E}">
        <p14:creationId xmlns:p14="http://schemas.microsoft.com/office/powerpoint/2010/main" val="40304769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Geração de Casos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Comparando todas estratégias para cada futuro, Pedro Calcula o Arrependimento (Perda de Oportunidade) de cada estratégia em cada um dos 100 cenários: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903616"/>
              </p:ext>
            </p:extLst>
          </p:nvPr>
        </p:nvGraphicFramePr>
        <p:xfrm>
          <a:off x="457200" y="3863181"/>
          <a:ext cx="8208911" cy="131826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851561">
                  <a:extLst>
                    <a:ext uri="{9D8B030D-6E8A-4147-A177-3AD203B41FA5}">
                      <a16:colId xmlns:a16="http://schemas.microsoft.com/office/drawing/2014/main" val="4110550870"/>
                    </a:ext>
                  </a:extLst>
                </a:gridCol>
                <a:gridCol w="655799">
                  <a:extLst>
                    <a:ext uri="{9D8B030D-6E8A-4147-A177-3AD203B41FA5}">
                      <a16:colId xmlns:a16="http://schemas.microsoft.com/office/drawing/2014/main" val="705837050"/>
                    </a:ext>
                  </a:extLst>
                </a:gridCol>
                <a:gridCol w="743891">
                  <a:extLst>
                    <a:ext uri="{9D8B030D-6E8A-4147-A177-3AD203B41FA5}">
                      <a16:colId xmlns:a16="http://schemas.microsoft.com/office/drawing/2014/main" val="1751978025"/>
                    </a:ext>
                  </a:extLst>
                </a:gridCol>
                <a:gridCol w="655799">
                  <a:extLst>
                    <a:ext uri="{9D8B030D-6E8A-4147-A177-3AD203B41FA5}">
                      <a16:colId xmlns:a16="http://schemas.microsoft.com/office/drawing/2014/main" val="4150142784"/>
                    </a:ext>
                  </a:extLst>
                </a:gridCol>
                <a:gridCol w="665587">
                  <a:extLst>
                    <a:ext uri="{9D8B030D-6E8A-4147-A177-3AD203B41FA5}">
                      <a16:colId xmlns:a16="http://schemas.microsoft.com/office/drawing/2014/main" val="477981313"/>
                    </a:ext>
                  </a:extLst>
                </a:gridCol>
                <a:gridCol w="678638">
                  <a:extLst>
                    <a:ext uri="{9D8B030D-6E8A-4147-A177-3AD203B41FA5}">
                      <a16:colId xmlns:a16="http://schemas.microsoft.com/office/drawing/2014/main" val="206440720"/>
                    </a:ext>
                  </a:extLst>
                </a:gridCol>
                <a:gridCol w="887450">
                  <a:extLst>
                    <a:ext uri="{9D8B030D-6E8A-4147-A177-3AD203B41FA5}">
                      <a16:colId xmlns:a16="http://schemas.microsoft.com/office/drawing/2014/main" val="3239086120"/>
                    </a:ext>
                  </a:extLst>
                </a:gridCol>
                <a:gridCol w="1057110">
                  <a:extLst>
                    <a:ext uri="{9D8B030D-6E8A-4147-A177-3AD203B41FA5}">
                      <a16:colId xmlns:a16="http://schemas.microsoft.com/office/drawing/2014/main" val="2539024275"/>
                    </a:ext>
                  </a:extLst>
                </a:gridCol>
                <a:gridCol w="926602">
                  <a:extLst>
                    <a:ext uri="{9D8B030D-6E8A-4147-A177-3AD203B41FA5}">
                      <a16:colId xmlns:a16="http://schemas.microsoft.com/office/drawing/2014/main" val="1326524045"/>
                    </a:ext>
                  </a:extLst>
                </a:gridCol>
                <a:gridCol w="1086474">
                  <a:extLst>
                    <a:ext uri="{9D8B030D-6E8A-4147-A177-3AD203B41FA5}">
                      <a16:colId xmlns:a16="http://schemas.microsoft.com/office/drawing/2014/main" val="100634282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 dirty="0">
                          <a:effectLst/>
                        </a:rPr>
                        <a:t>F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 dirty="0">
                          <a:effectLst/>
                        </a:rPr>
                        <a:t>Custo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 dirty="0">
                          <a:effectLst/>
                        </a:rPr>
                        <a:t>Preço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 dirty="0">
                          <a:effectLst/>
                        </a:rPr>
                        <a:t>Demanda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 dirty="0">
                          <a:effectLst/>
                        </a:rPr>
                        <a:t>E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 dirty="0">
                          <a:effectLst/>
                        </a:rPr>
                        <a:t>Produção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 dirty="0">
                          <a:effectLst/>
                        </a:rPr>
                        <a:t>Faturamento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 dirty="0">
                          <a:effectLst/>
                        </a:rPr>
                        <a:t>Custo Variável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 dirty="0">
                          <a:effectLst/>
                        </a:rPr>
                        <a:t>Lucro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 dirty="0">
                          <a:effectLst/>
                        </a:rPr>
                        <a:t>Arrependimento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27345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1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27.00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30.00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206.00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A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200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 R$    6,000.00 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 R$          5,400.00 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-R$         200.10 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 R$                        -   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208039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1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27.00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30.00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206.00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B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300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 R$    6,180.00 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 R$          8,100.00 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-R$     2,720.10 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 R$           2,520.00 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10722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1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27.00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30.00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206.00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C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400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 R$    6,180.00 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 R$        10,800.00 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-R$     5,420.10 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 R$           5,220.00 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69000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19632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RDM - </a:t>
            </a:r>
            <a:r>
              <a:rPr lang="pt-BR" dirty="0" err="1"/>
              <a:t>Robust</a:t>
            </a:r>
            <a:r>
              <a:rPr lang="pt-BR" dirty="0"/>
              <a:t> </a:t>
            </a:r>
            <a:r>
              <a:rPr lang="pt-BR" dirty="0" err="1"/>
              <a:t>Decision</a:t>
            </a:r>
            <a:r>
              <a:rPr lang="pt-BR" dirty="0"/>
              <a:t> </a:t>
            </a:r>
            <a:r>
              <a:rPr lang="pt-BR" dirty="0" err="1"/>
              <a:t>Making</a:t>
            </a:r>
            <a:endParaRPr lang="pt-BR" dirty="0"/>
          </a:p>
        </p:txBody>
      </p:sp>
      <p:sp>
        <p:nvSpPr>
          <p:cNvPr id="4" name="Retângulo: Cantos Arredondados 3"/>
          <p:cNvSpPr/>
          <p:nvPr/>
        </p:nvSpPr>
        <p:spPr>
          <a:xfrm>
            <a:off x="3095836" y="1502469"/>
            <a:ext cx="2952328" cy="79208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1. Estruturação da Decisão</a:t>
            </a:r>
          </a:p>
        </p:txBody>
      </p:sp>
      <p:sp>
        <p:nvSpPr>
          <p:cNvPr id="5" name="Retângulo: Cantos Arredondados 4"/>
          <p:cNvSpPr/>
          <p:nvPr/>
        </p:nvSpPr>
        <p:spPr>
          <a:xfrm>
            <a:off x="6048164" y="3014637"/>
            <a:ext cx="2952328" cy="7920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2. Geração de “Casos”</a:t>
            </a:r>
          </a:p>
        </p:txBody>
      </p:sp>
      <p:sp>
        <p:nvSpPr>
          <p:cNvPr id="6" name="Retângulo: Cantos Arredondados 5"/>
          <p:cNvSpPr/>
          <p:nvPr/>
        </p:nvSpPr>
        <p:spPr>
          <a:xfrm>
            <a:off x="3095836" y="3930174"/>
            <a:ext cx="2952328" cy="7920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3. Descoberta de Cenários</a:t>
            </a:r>
          </a:p>
        </p:txBody>
      </p:sp>
      <p:cxnSp>
        <p:nvCxnSpPr>
          <p:cNvPr id="10" name="Conector de Seta Reta 9"/>
          <p:cNvCxnSpPr>
            <a:stCxn id="4" idx="3"/>
            <a:endCxn id="5" idx="0"/>
          </p:cNvCxnSpPr>
          <p:nvPr/>
        </p:nvCxnSpPr>
        <p:spPr>
          <a:xfrm>
            <a:off x="6048164" y="1898513"/>
            <a:ext cx="1476164" cy="11161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5" idx="2"/>
            <a:endCxn id="6" idx="3"/>
          </p:cNvCxnSpPr>
          <p:nvPr/>
        </p:nvCxnSpPr>
        <p:spPr>
          <a:xfrm flipH="1">
            <a:off x="6048164" y="3806725"/>
            <a:ext cx="1476164" cy="5194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tângulo: Cantos Arredondados 29"/>
          <p:cNvSpPr/>
          <p:nvPr/>
        </p:nvSpPr>
        <p:spPr>
          <a:xfrm>
            <a:off x="6732240" y="4534806"/>
            <a:ext cx="1091700" cy="2928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tângulo: Cantos Arredondados 32"/>
          <p:cNvSpPr/>
          <p:nvPr/>
        </p:nvSpPr>
        <p:spPr>
          <a:xfrm>
            <a:off x="6732240" y="4945723"/>
            <a:ext cx="1091700" cy="29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tângulo: Cantos Arredondados 36"/>
          <p:cNvSpPr/>
          <p:nvPr/>
        </p:nvSpPr>
        <p:spPr>
          <a:xfrm>
            <a:off x="6732240" y="5311503"/>
            <a:ext cx="1091700" cy="29289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8028384" y="4534806"/>
            <a:ext cx="972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Deliberação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8028384" y="4917293"/>
            <a:ext cx="972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8028384" y="5299780"/>
            <a:ext cx="9721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Deliberação com Análise</a:t>
            </a:r>
          </a:p>
        </p:txBody>
      </p:sp>
      <p:sp>
        <p:nvSpPr>
          <p:cNvPr id="43" name="Retângulo 42"/>
          <p:cNvSpPr/>
          <p:nvPr/>
        </p:nvSpPr>
        <p:spPr>
          <a:xfrm>
            <a:off x="107504" y="5485667"/>
            <a:ext cx="64202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indent="-304800"/>
            <a:r>
              <a:rPr lang="en-US" sz="1000" dirty="0"/>
              <a:t>Rand. (2013). Making Good Decisions Without Predictions. </a:t>
            </a:r>
            <a:r>
              <a:rPr lang="en-US" sz="1000" i="1" dirty="0"/>
              <a:t>RAND Corporation Research Highlights</a:t>
            </a:r>
            <a:r>
              <a:rPr lang="en-US" sz="1000" dirty="0"/>
              <a:t>, 1–7. Retrieved from http://www.rand.org/pubs/research_briefs/RB9701/index1.html?utm_campaign=rand_socialflow_twitter&amp;utm_source=rand_socialflow_twitter&amp;utm_medium=socialflow</a:t>
            </a:r>
            <a:endParaRPr lang="en-US" sz="1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044998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Qual Estratégia é Mais Robusta?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Pedro decide avaliar a estratégia mais robusta usando o seguinte critério: </a:t>
            </a:r>
          </a:p>
          <a:p>
            <a:pPr lvl="1"/>
            <a:r>
              <a:rPr lang="pt-BR" dirty="0"/>
              <a:t>A estratégia mais robusta é aquela com a qual Pedro se arrepende menos vezes abaixo de 956 reais.</a:t>
            </a:r>
          </a:p>
        </p:txBody>
      </p:sp>
    </p:spTree>
    <p:extLst>
      <p:ext uri="{BB962C8B-B14F-4D97-AF65-F5344CB8AC3E}">
        <p14:creationId xmlns:p14="http://schemas.microsoft.com/office/powerpoint/2010/main" val="7102598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Qual Estratégia é Mais Robusta?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Pedro decide avaliar a estratégia mais robusta usando o seguinte critério: </a:t>
            </a:r>
          </a:p>
          <a:p>
            <a:pPr lvl="1"/>
            <a:r>
              <a:rPr lang="pt-BR" dirty="0"/>
              <a:t>A estratégia mais robusta é aquela com a qual Pedro se arrepende menos vezes abaixo de 956 reais.</a:t>
            </a:r>
          </a:p>
        </p:txBody>
      </p:sp>
    </p:spTree>
    <p:extLst>
      <p:ext uri="{BB962C8B-B14F-4D97-AF65-F5344CB8AC3E}">
        <p14:creationId xmlns:p14="http://schemas.microsoft.com/office/powerpoint/2010/main" val="20198258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/>
              <a:t>Em poucos Casos a Estratégia C tem baixo Arrependimento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7" y="1309012"/>
            <a:ext cx="8044795" cy="469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4614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 Estratégia com menos apostas ruins é mesmo a B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26" y="1439562"/>
            <a:ext cx="7506748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4149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Perfil das Estratégias A, B e C em relação a Arrependimento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30" y="1556792"/>
            <a:ext cx="7540739" cy="438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7418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/>
              <a:t>Em qualquer estratégia, pode-se “perder” até 3000 reais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62" y="1417639"/>
            <a:ext cx="8783276" cy="4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312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Cenário Ruim para a estratégia B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8800"/>
            <a:ext cx="9144000" cy="372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0533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/>
              <a:t>Estratégias tem sensibilidade diferente em relação às incertezas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71" y="1444955"/>
            <a:ext cx="7447857" cy="465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117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de Difusão de </a:t>
            </a:r>
            <a:r>
              <a:rPr lang="pt-BR" dirty="0" err="1"/>
              <a:t>Bass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7639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/>
              <a:t>Em 1969, publicou um artigo no </a:t>
            </a:r>
            <a:r>
              <a:rPr lang="pt-BR" b="1" dirty="0"/>
              <a:t>Management Science</a:t>
            </a:r>
            <a:r>
              <a:rPr lang="pt-BR" dirty="0"/>
              <a:t>, expressando uma teoria sobre o crescimento do mercado;</a:t>
            </a:r>
          </a:p>
          <a:p>
            <a:r>
              <a:rPr lang="pt-BR" dirty="0"/>
              <a:t>Usado por </a:t>
            </a:r>
            <a:r>
              <a:rPr lang="pt-BR" dirty="0" err="1"/>
              <a:t>Sterman</a:t>
            </a:r>
            <a:r>
              <a:rPr lang="pt-BR" dirty="0"/>
              <a:t> (2000) e Morecroft como exemplo didáticos;</a:t>
            </a:r>
          </a:p>
          <a:p>
            <a:r>
              <a:rPr lang="pt-BR" dirty="0"/>
              <a:t>Diversos artigos recentes o usam como base para ampliar</a:t>
            </a:r>
          </a:p>
        </p:txBody>
      </p:sp>
    </p:spTree>
    <p:extLst>
      <p:ext uri="{BB962C8B-B14F-4D97-AF65-F5344CB8AC3E}">
        <p14:creationId xmlns:p14="http://schemas.microsoft.com/office/powerpoint/2010/main" val="27565301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 Panorama de Futuros Possíveis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9332"/>
            <a:ext cx="9144000" cy="313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9472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Estratégias distintas levam a variações distintas do Lucro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261" y="1591456"/>
            <a:ext cx="5983479" cy="442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2483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Lucro da Estratégia A é mais estável, porém menor do que o da Estratégia B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467" y="1596663"/>
            <a:ext cx="6629065" cy="442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3949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Estratégias distintas levam a variações distintas do Lucro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7" y="1458872"/>
            <a:ext cx="8312727" cy="407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0503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Estratégias Reagem de Maneira diferente aos Cenários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688" y="1340768"/>
            <a:ext cx="4920625" cy="450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6409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Estratégias Reagem de Maneira diferente aos Cenários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465" y="1611538"/>
            <a:ext cx="4645070" cy="426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5889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Estratégias Reagem de Maneira diferente aos Cenários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212" y="1400989"/>
            <a:ext cx="5109577" cy="469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3225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RDM - </a:t>
            </a:r>
            <a:r>
              <a:rPr lang="pt-BR" dirty="0" err="1"/>
              <a:t>Robust</a:t>
            </a:r>
            <a:r>
              <a:rPr lang="pt-BR" dirty="0"/>
              <a:t> </a:t>
            </a:r>
            <a:r>
              <a:rPr lang="pt-BR" dirty="0" err="1"/>
              <a:t>Decision</a:t>
            </a:r>
            <a:r>
              <a:rPr lang="pt-BR" dirty="0"/>
              <a:t> </a:t>
            </a:r>
            <a:r>
              <a:rPr lang="pt-BR" dirty="0" err="1"/>
              <a:t>Making</a:t>
            </a:r>
            <a:endParaRPr lang="pt-BR" dirty="0"/>
          </a:p>
        </p:txBody>
      </p:sp>
      <p:sp>
        <p:nvSpPr>
          <p:cNvPr id="4" name="Retângulo: Cantos Arredondados 3"/>
          <p:cNvSpPr/>
          <p:nvPr/>
        </p:nvSpPr>
        <p:spPr>
          <a:xfrm>
            <a:off x="3095836" y="1502469"/>
            <a:ext cx="2952328" cy="79208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1. Estruturação da Decisão</a:t>
            </a:r>
          </a:p>
        </p:txBody>
      </p:sp>
      <p:sp>
        <p:nvSpPr>
          <p:cNvPr id="5" name="Retângulo: Cantos Arredondados 4"/>
          <p:cNvSpPr/>
          <p:nvPr/>
        </p:nvSpPr>
        <p:spPr>
          <a:xfrm>
            <a:off x="6048164" y="3014637"/>
            <a:ext cx="2952328" cy="7920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2. Geração de “Casos”</a:t>
            </a:r>
          </a:p>
        </p:txBody>
      </p:sp>
      <p:sp>
        <p:nvSpPr>
          <p:cNvPr id="6" name="Retângulo: Cantos Arredondados 5"/>
          <p:cNvSpPr/>
          <p:nvPr/>
        </p:nvSpPr>
        <p:spPr>
          <a:xfrm>
            <a:off x="3095836" y="3930174"/>
            <a:ext cx="2952328" cy="7920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3. Descoberta de Cenários</a:t>
            </a:r>
          </a:p>
        </p:txBody>
      </p:sp>
      <p:sp>
        <p:nvSpPr>
          <p:cNvPr id="7" name="Retângulo: Cantos Arredondados 6"/>
          <p:cNvSpPr/>
          <p:nvPr/>
        </p:nvSpPr>
        <p:spPr>
          <a:xfrm>
            <a:off x="144340" y="2665942"/>
            <a:ext cx="2952328" cy="7920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4. Análise de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Tradeoffs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Conector de Seta Reta 8"/>
          <p:cNvCxnSpPr>
            <a:stCxn id="7" idx="0"/>
            <a:endCxn id="4" idx="1"/>
          </p:cNvCxnSpPr>
          <p:nvPr/>
        </p:nvCxnSpPr>
        <p:spPr>
          <a:xfrm flipV="1">
            <a:off x="1620504" y="1898513"/>
            <a:ext cx="1475332" cy="767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stCxn id="4" idx="3"/>
            <a:endCxn id="5" idx="0"/>
          </p:cNvCxnSpPr>
          <p:nvPr/>
        </p:nvCxnSpPr>
        <p:spPr>
          <a:xfrm>
            <a:off x="6048164" y="1898513"/>
            <a:ext cx="1476164" cy="11161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5" idx="2"/>
            <a:endCxn id="6" idx="3"/>
          </p:cNvCxnSpPr>
          <p:nvPr/>
        </p:nvCxnSpPr>
        <p:spPr>
          <a:xfrm flipH="1">
            <a:off x="6048164" y="3806725"/>
            <a:ext cx="1476164" cy="5194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6" idx="0"/>
            <a:endCxn id="4" idx="2"/>
          </p:cNvCxnSpPr>
          <p:nvPr/>
        </p:nvCxnSpPr>
        <p:spPr>
          <a:xfrm flipV="1">
            <a:off x="4572000" y="2294557"/>
            <a:ext cx="0" cy="1635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6" idx="1"/>
            <a:endCxn id="7" idx="2"/>
          </p:cNvCxnSpPr>
          <p:nvPr/>
        </p:nvCxnSpPr>
        <p:spPr>
          <a:xfrm flipH="1" flipV="1">
            <a:off x="1620504" y="3458030"/>
            <a:ext cx="1475332" cy="8681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1043608" y="3458030"/>
            <a:ext cx="0" cy="743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tângulo: Cantos Arredondados 29"/>
          <p:cNvSpPr/>
          <p:nvPr/>
        </p:nvSpPr>
        <p:spPr>
          <a:xfrm>
            <a:off x="6732240" y="4534806"/>
            <a:ext cx="1091700" cy="2928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tângulo: Cantos Arredondados 32"/>
          <p:cNvSpPr/>
          <p:nvPr/>
        </p:nvSpPr>
        <p:spPr>
          <a:xfrm>
            <a:off x="6732240" y="4945723"/>
            <a:ext cx="1091700" cy="29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tângulo: Cantos Arredondados 36"/>
          <p:cNvSpPr/>
          <p:nvPr/>
        </p:nvSpPr>
        <p:spPr>
          <a:xfrm>
            <a:off x="6732240" y="5311503"/>
            <a:ext cx="1091700" cy="29289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8028384" y="4534806"/>
            <a:ext cx="972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Deliberação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8028384" y="4917293"/>
            <a:ext cx="972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8028384" y="5299780"/>
            <a:ext cx="9721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Deliberação com Análise</a:t>
            </a:r>
          </a:p>
        </p:txBody>
      </p:sp>
      <p:sp>
        <p:nvSpPr>
          <p:cNvPr id="43" name="Retângulo 42"/>
          <p:cNvSpPr/>
          <p:nvPr/>
        </p:nvSpPr>
        <p:spPr>
          <a:xfrm>
            <a:off x="107504" y="5485667"/>
            <a:ext cx="64202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indent="-304800"/>
            <a:r>
              <a:rPr lang="en-US" sz="1000" dirty="0"/>
              <a:t>Rand. (2013). Making Good Decisions Without Predictions. </a:t>
            </a:r>
            <a:r>
              <a:rPr lang="en-US" sz="1000" i="1" dirty="0"/>
              <a:t>RAND Corporation Research Highlights</a:t>
            </a:r>
            <a:r>
              <a:rPr lang="en-US" sz="1000" dirty="0"/>
              <a:t>, 1–7. Retrieved from http://www.rand.org/pubs/research_briefs/RB9701/index1.html?utm_campaign=rand_socialflow_twitter&amp;utm_source=rand_socialflow_twitter&amp;utm_medium=socialflow</a:t>
            </a:r>
            <a:endParaRPr lang="en-US" sz="1000" dirty="0">
              <a:effectLst/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457200" y="4225459"/>
            <a:ext cx="1306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Estratégia Robusta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3783741" y="2829971"/>
            <a:ext cx="157651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Novas Opções</a:t>
            </a:r>
          </a:p>
        </p:txBody>
      </p:sp>
      <p:sp>
        <p:nvSpPr>
          <p:cNvPr id="49" name="CaixaDeTexto 48"/>
          <p:cNvSpPr txBox="1"/>
          <p:nvPr/>
        </p:nvSpPr>
        <p:spPr>
          <a:xfrm>
            <a:off x="2519691" y="5009626"/>
            <a:ext cx="408908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Cenários que 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evidenciam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vulnerabilidades</a:t>
            </a:r>
          </a:p>
        </p:txBody>
      </p:sp>
      <p:cxnSp>
        <p:nvCxnSpPr>
          <p:cNvPr id="59" name="Conector de Seta Reta 58"/>
          <p:cNvCxnSpPr>
            <a:stCxn id="6" idx="2"/>
            <a:endCxn id="49" idx="0"/>
          </p:cNvCxnSpPr>
          <p:nvPr/>
        </p:nvCxnSpPr>
        <p:spPr>
          <a:xfrm flipH="1">
            <a:off x="4564233" y="4722262"/>
            <a:ext cx="7767" cy="287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619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/>
              <a:t>Tradeoffs</a:t>
            </a:r>
            <a:r>
              <a:rPr lang="pt-BR" dirty="0"/>
              <a:t> entre Estratégias face a um cenário de baixa demanda...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7" y="1761171"/>
            <a:ext cx="9053824" cy="51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4985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32EDE8-32DE-4A71-89A0-BC22CEA18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Limitações deste 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E21480-685B-42DF-BC48-AB7005553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Modelo é “RUIM” por natureza.</a:t>
            </a:r>
          </a:p>
          <a:p>
            <a:r>
              <a:rPr lang="pt-BR" dirty="0"/>
              <a:t>Não há estratégia robusta;</a:t>
            </a:r>
          </a:p>
          <a:p>
            <a:r>
              <a:rPr lang="pt-BR" dirty="0"/>
              <a:t>Assim como o exemplo está formulado, não há como chegar a mudanças “estruturais”;</a:t>
            </a:r>
          </a:p>
          <a:p>
            <a:r>
              <a:rPr lang="pt-BR" dirty="0"/>
              <a:t>Modelo não leva em consideração fatores dinâmicos (ex.: tempo) e não linearidades;</a:t>
            </a:r>
          </a:p>
        </p:txBody>
      </p:sp>
    </p:spTree>
    <p:extLst>
      <p:ext uri="{BB962C8B-B14F-4D97-AF65-F5344CB8AC3E}">
        <p14:creationId xmlns:p14="http://schemas.microsoft.com/office/powerpoint/2010/main" val="1335372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 Modelo de Difusão de </a:t>
            </a:r>
            <a:r>
              <a:rPr lang="pt-BR" dirty="0" err="1"/>
              <a:t>Bass</a:t>
            </a:r>
            <a:r>
              <a:rPr lang="pt-BR" dirty="0"/>
              <a:t> (1969)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7C354106-54A8-44A8-B2B0-851BEDCCD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258816" cy="4525963"/>
          </a:xfrm>
        </p:spPr>
        <p:txBody>
          <a:bodyPr>
            <a:normAutofit fontScale="92500"/>
          </a:bodyPr>
          <a:lstStyle/>
          <a:p>
            <a:r>
              <a:rPr lang="pt-BR" dirty="0"/>
              <a:t>Votado frequentemente dentre os 10 artigos mais influentes do INFORMS.</a:t>
            </a:r>
          </a:p>
          <a:p>
            <a:r>
              <a:rPr lang="pt-BR" dirty="0" err="1"/>
              <a:t>Bass</a:t>
            </a:r>
            <a:r>
              <a:rPr lang="pt-BR" dirty="0"/>
              <a:t> apresenta um modelo analítico, o qual </a:t>
            </a:r>
            <a:r>
              <a:rPr lang="pt-BR" dirty="0" err="1"/>
              <a:t>Sterman</a:t>
            </a:r>
            <a:r>
              <a:rPr lang="pt-BR" dirty="0"/>
              <a:t> “traduziu” para a dinâmica de sistemas.</a:t>
            </a:r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F3E77D1-CA07-454C-B0E8-2FDD2E53D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80" y="1844824"/>
            <a:ext cx="3201252" cy="382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0480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 modelo de VPL Simples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538023"/>
            <a:ext cx="5287113" cy="37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4857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 modelo de VPL Simples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417373"/>
            <a:ext cx="4794657" cy="397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8407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 modelo de VPL Simples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21" y="1736289"/>
            <a:ext cx="3786196" cy="340686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8363" y="2135744"/>
            <a:ext cx="4339533" cy="258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2698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 modelo de VPL Simples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340768"/>
            <a:ext cx="8312727" cy="4094696"/>
          </a:xfrm>
          <a:prstGeom prst="rect">
            <a:avLst/>
          </a:prstGeom>
        </p:spPr>
      </p:pic>
      <p:sp>
        <p:nvSpPr>
          <p:cNvPr id="7" name="Balão de Fala: Retângulo 6"/>
          <p:cNvSpPr/>
          <p:nvPr/>
        </p:nvSpPr>
        <p:spPr>
          <a:xfrm>
            <a:off x="4716016" y="1417639"/>
            <a:ext cx="2664296" cy="787225"/>
          </a:xfrm>
          <a:prstGeom prst="wedgeRectCallout">
            <a:avLst>
              <a:gd name="adj1" fmla="val -71589"/>
              <a:gd name="adj2" fmla="val 1014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Premissas de um Planejamento Atual</a:t>
            </a:r>
          </a:p>
        </p:txBody>
      </p:sp>
      <p:sp>
        <p:nvSpPr>
          <p:cNvPr id="8" name="Balão de Fala: Retângulo 7"/>
          <p:cNvSpPr/>
          <p:nvPr/>
        </p:nvSpPr>
        <p:spPr>
          <a:xfrm>
            <a:off x="5724128" y="5222076"/>
            <a:ext cx="2808312" cy="943228"/>
          </a:xfrm>
          <a:prstGeom prst="wedgeRectCallout">
            <a:avLst>
              <a:gd name="adj1" fmla="val -48387"/>
              <a:gd name="adj2" fmla="val -869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Cenários para os quais deve-se procurar estratégias mais robustas.</a:t>
            </a:r>
          </a:p>
        </p:txBody>
      </p:sp>
    </p:spTree>
    <p:extLst>
      <p:ext uri="{BB962C8B-B14F-4D97-AF65-F5344CB8AC3E}">
        <p14:creationId xmlns:p14="http://schemas.microsoft.com/office/powerpoint/2010/main" val="4088946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C831E9-7D15-4DC4-803A-49365200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em </a:t>
            </a:r>
            <a:r>
              <a:rPr lang="pt-BR" dirty="0" err="1"/>
              <a:t>Bass</a:t>
            </a:r>
            <a:r>
              <a:rPr lang="pt-BR" dirty="0"/>
              <a:t> -&gt; Modelo em DS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6FAE463-11BA-472C-999E-CED72EE60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242" y="2420888"/>
            <a:ext cx="4022386" cy="2655348"/>
          </a:xfrm>
          <a:prstGeom prst="rect">
            <a:avLst/>
          </a:prstGeom>
        </p:spPr>
      </p:pic>
      <p:pic>
        <p:nvPicPr>
          <p:cNvPr id="6" name="Imagem 5" descr="Uma imagem contendo mapa&#10;&#10;Descrição gerada com muito alta confiança">
            <a:extLst>
              <a:ext uri="{FF2B5EF4-FFF2-40B4-BE49-F238E27FC236}">
                <a16:creationId xmlns:a16="http://schemas.microsoft.com/office/drawing/2014/main" id="{76915B6C-B934-41AF-BE6E-716011FDD4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697" y="2438367"/>
            <a:ext cx="4164232" cy="262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695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A291F6-CE57-4059-98AE-EE0E0B3FA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para a Produção...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3F3FED-1F99-4FEE-B1BC-51E144FB8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Sua empresa está pesquisando a introdução de um novo produto no mercado.</a:t>
            </a:r>
          </a:p>
          <a:p>
            <a:r>
              <a:rPr lang="pt-BR" dirty="0"/>
              <a:t>Use o Modelo de </a:t>
            </a:r>
            <a:r>
              <a:rPr lang="pt-BR" dirty="0" err="1"/>
              <a:t>Bass</a:t>
            </a:r>
            <a:r>
              <a:rPr lang="pt-BR" dirty="0"/>
              <a:t> para </a:t>
            </a:r>
            <a:r>
              <a:rPr lang="pt-BR" dirty="0" err="1"/>
              <a:t>ava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2025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FFC79E-0F0E-45E4-AE7F-1B95432CE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“Amarelo é melhor”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507E563-0BDE-4FAB-A58C-FCC6DEDAB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083" y="1988840"/>
            <a:ext cx="4360234" cy="352839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38340A2-24F5-4162-9114-B5A81E30295E}"/>
              </a:ext>
            </a:extLst>
          </p:cNvPr>
          <p:cNvSpPr txBox="1"/>
          <p:nvPr/>
        </p:nvSpPr>
        <p:spPr>
          <a:xfrm>
            <a:off x="676303" y="5495867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Não fazer propaganda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AA73E15-2DB4-4FBE-9A29-05B385B16EC3}"/>
              </a:ext>
            </a:extLst>
          </p:cNvPr>
          <p:cNvSpPr txBox="1"/>
          <p:nvPr/>
        </p:nvSpPr>
        <p:spPr>
          <a:xfrm>
            <a:off x="4828996" y="5517232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Fazer propaganda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C2C1F58-C6A6-4271-AEEC-12E54B085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747" y="2179510"/>
            <a:ext cx="4089520" cy="330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246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CFAF78-0740-47D5-AFA2-FA53FDF28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Responda Antes da Análise...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54D4D4-9DD4-4084-A0DB-2E5DD88BA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Intuitivamente, como você tomaria a Decisão?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355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Exemplo Didático – RDM - Estratégias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O tio de Pedro, muito conservador (apelidado Min-Max) lhe recomenda: “Pedro, produza apenas 200 maçãs! Assim você sabe que nada vai ser jogado fora!”</a:t>
            </a:r>
          </a:p>
          <a:p>
            <a:r>
              <a:rPr lang="pt-BR" dirty="0"/>
              <a:t>A esposa (Max-Best), porém, lhe diz: “Pedro, se não for para entrar de vez no mercado de maçãs, nem tente então! Faz 400 maçãs, e assim a gente tem chance de ganhar dinheiro! Eu não casei com um covarde!”</a:t>
            </a:r>
          </a:p>
          <a:p>
            <a:r>
              <a:rPr lang="pt-BR" dirty="0"/>
              <a:t>Qual dos dois você ouviria?</a:t>
            </a:r>
          </a:p>
        </p:txBody>
      </p:sp>
    </p:spTree>
    <p:extLst>
      <p:ext uri="{BB962C8B-B14F-4D97-AF65-F5344CB8AC3E}">
        <p14:creationId xmlns:p14="http://schemas.microsoft.com/office/powerpoint/2010/main" val="389548552"/>
      </p:ext>
    </p:extLst>
  </p:cSld>
  <p:clrMapOvr>
    <a:masterClrMapping/>
  </p:clrMapOvr>
</p:sld>
</file>

<file path=ppt/theme/theme1.xml><?xml version="1.0" encoding="utf-8"?>
<a:theme xmlns:a="http://schemas.openxmlformats.org/drawingml/2006/main" name="Gmap Unisinos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Gmap Unisinos</Template>
  <TotalTime>6670</TotalTime>
  <Words>1539</Words>
  <Application>Microsoft Office PowerPoint</Application>
  <PresentationFormat>Apresentação na tela (4:3)</PresentationFormat>
  <Paragraphs>215</Paragraphs>
  <Slides>43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43</vt:i4>
      </vt:variant>
    </vt:vector>
  </HeadingPairs>
  <TitlesOfParts>
    <vt:vector size="47" baseType="lpstr">
      <vt:lpstr>Arial</vt:lpstr>
      <vt:lpstr>Calibri</vt:lpstr>
      <vt:lpstr>Cambria Math</vt:lpstr>
      <vt:lpstr>Gmap Unisinos</vt:lpstr>
      <vt:lpstr>Robust Decision Making Um exemplo Didático 2 O Modelo de Difusão de Bass</vt:lpstr>
      <vt:lpstr>Modelo de Difusão de Bass</vt:lpstr>
      <vt:lpstr>Modelo de Difusão de Bass</vt:lpstr>
      <vt:lpstr>O Modelo de Difusão de Bass (1969)</vt:lpstr>
      <vt:lpstr>Modelo em Bass -&gt; Modelo em DS</vt:lpstr>
      <vt:lpstr>Exemplo para a Produção...</vt:lpstr>
      <vt:lpstr>“Amarelo é melhor”</vt:lpstr>
      <vt:lpstr>Responda Antes da Análise...</vt:lpstr>
      <vt:lpstr>Exemplo Didático – RDM - Estratégias</vt:lpstr>
      <vt:lpstr>RDM - Robust Decision Making</vt:lpstr>
      <vt:lpstr>RDM - Robust Decision Making</vt:lpstr>
      <vt:lpstr>RDM - Robust Decision Making</vt:lpstr>
      <vt:lpstr>Estruturação da Decisão - XLRM</vt:lpstr>
      <vt:lpstr>Exemplo Didático – RDM - Incertezas</vt:lpstr>
      <vt:lpstr>Exemplo Didático – RDM - Estratégias</vt:lpstr>
      <vt:lpstr>Exemplo Didático – RDM - Métricas</vt:lpstr>
      <vt:lpstr>RDM - Robust Decision Making</vt:lpstr>
      <vt:lpstr>Medindo o Sucesso da Estratégia</vt:lpstr>
      <vt:lpstr>Geração de Casos</vt:lpstr>
      <vt:lpstr>Geração de Casos</vt:lpstr>
      <vt:lpstr>RDM - Robust Decision Making</vt:lpstr>
      <vt:lpstr>Qual Estratégia é Mais Robusta?</vt:lpstr>
      <vt:lpstr>Qual Estratégia é Mais Robusta?</vt:lpstr>
      <vt:lpstr>Em poucos Casos a Estratégia C tem baixo Arrependimento</vt:lpstr>
      <vt:lpstr>A Estratégia com menos apostas ruins é mesmo a B</vt:lpstr>
      <vt:lpstr>Perfil das Estratégias A, B e C em relação a Arrependimento</vt:lpstr>
      <vt:lpstr>Em qualquer estratégia, pode-se “perder” até 3000 reais</vt:lpstr>
      <vt:lpstr>O Cenário Ruim para a estratégia B</vt:lpstr>
      <vt:lpstr>Estratégias tem sensibilidade diferente em relação às incertezas</vt:lpstr>
      <vt:lpstr>Um Panorama de Futuros Possíveis</vt:lpstr>
      <vt:lpstr>Estratégias distintas levam a variações distintas do Lucro</vt:lpstr>
      <vt:lpstr>Lucro da Estratégia A é mais estável, porém menor do que o da Estratégia B</vt:lpstr>
      <vt:lpstr>Estratégias distintas levam a variações distintas do Lucro</vt:lpstr>
      <vt:lpstr>Estratégias Reagem de Maneira diferente aos Cenários</vt:lpstr>
      <vt:lpstr>Estratégias Reagem de Maneira diferente aos Cenários</vt:lpstr>
      <vt:lpstr>Estratégias Reagem de Maneira diferente aos Cenários</vt:lpstr>
      <vt:lpstr>RDM - Robust Decision Making</vt:lpstr>
      <vt:lpstr>Tradeoffs entre Estratégias face a um cenário de baixa demanda...</vt:lpstr>
      <vt:lpstr>Limitações deste Exemplo</vt:lpstr>
      <vt:lpstr>Um modelo de VPL Simples</vt:lpstr>
      <vt:lpstr>Um modelo de VPL Simples</vt:lpstr>
      <vt:lpstr>Um modelo de VPL Simples</vt:lpstr>
      <vt:lpstr>Um modelo de VPL Simples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GMAP – FUNDO MODELO</dc:title>
  <dc:creator>Pedro Lima GMAP | UNISINOS</dc:creator>
  <cp:lastModifiedBy>Pedro Lima</cp:lastModifiedBy>
  <cp:revision>316</cp:revision>
  <dcterms:created xsi:type="dcterms:W3CDTF">2014-12-15T13:39:57Z</dcterms:created>
  <dcterms:modified xsi:type="dcterms:W3CDTF">2017-10-10T19:34:00Z</dcterms:modified>
</cp:coreProperties>
</file>