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93" r:id="rId4"/>
    <p:sldId id="260" r:id="rId5"/>
    <p:sldId id="265" r:id="rId6"/>
    <p:sldId id="267" r:id="rId7"/>
    <p:sldId id="266" r:id="rId8"/>
    <p:sldId id="270" r:id="rId9"/>
    <p:sldId id="258" r:id="rId10"/>
    <p:sldId id="261" r:id="rId11"/>
    <p:sldId id="263" r:id="rId12"/>
    <p:sldId id="268" r:id="rId13"/>
    <p:sldId id="264" r:id="rId14"/>
    <p:sldId id="262" r:id="rId15"/>
    <p:sldId id="271" r:id="rId16"/>
    <p:sldId id="272" r:id="rId17"/>
    <p:sldId id="292" r:id="rId18"/>
    <p:sldId id="259" r:id="rId19"/>
    <p:sldId id="273" r:id="rId20"/>
    <p:sldId id="280" r:id="rId21"/>
    <p:sldId id="286" r:id="rId22"/>
    <p:sldId id="274" r:id="rId23"/>
    <p:sldId id="275" r:id="rId24"/>
    <p:sldId id="276" r:id="rId25"/>
    <p:sldId id="277" r:id="rId26"/>
    <p:sldId id="278" r:id="rId27"/>
    <p:sldId id="285" r:id="rId28"/>
    <p:sldId id="279" r:id="rId29"/>
    <p:sldId id="282" r:id="rId30"/>
    <p:sldId id="283" r:id="rId31"/>
    <p:sldId id="284" r:id="rId32"/>
    <p:sldId id="269" r:id="rId33"/>
    <p:sldId id="281" r:id="rId34"/>
    <p:sldId id="291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ão de Ensaio - V0" id="{3F530E20-AEA2-44EA-822F-A6BDCD524214}">
          <p14:sldIdLst>
            <p14:sldId id="256"/>
            <p14:sldId id="257"/>
            <p14:sldId id="293"/>
            <p14:sldId id="260"/>
            <p14:sldId id="265"/>
            <p14:sldId id="267"/>
            <p14:sldId id="266"/>
            <p14:sldId id="270"/>
            <p14:sldId id="258"/>
            <p14:sldId id="261"/>
            <p14:sldId id="263"/>
            <p14:sldId id="268"/>
            <p14:sldId id="264"/>
            <p14:sldId id="262"/>
            <p14:sldId id="271"/>
            <p14:sldId id="272"/>
            <p14:sldId id="292"/>
            <p14:sldId id="259"/>
            <p14:sldId id="273"/>
            <p14:sldId id="280"/>
            <p14:sldId id="286"/>
            <p14:sldId id="274"/>
            <p14:sldId id="275"/>
            <p14:sldId id="276"/>
            <p14:sldId id="277"/>
            <p14:sldId id="278"/>
            <p14:sldId id="285"/>
            <p14:sldId id="279"/>
            <p14:sldId id="282"/>
            <p14:sldId id="283"/>
            <p14:sldId id="284"/>
            <p14:sldId id="269"/>
            <p14:sldId id="281"/>
            <p14:sldId id="291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8" autoAdjust="0"/>
    <p:restoredTop sz="94660"/>
  </p:normalViewPr>
  <p:slideViewPr>
    <p:cSldViewPr>
      <p:cViewPr varScale="1">
        <p:scale>
          <a:sx n="72" d="100"/>
          <a:sy n="72" d="100"/>
        </p:scale>
        <p:origin x="125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ima" userId="b8b92fbc56d75f7f" providerId="LiveId" clId="{5584DBBB-F0C9-4EF4-BF41-BB1E91DDFA83}"/>
    <pc:docChg chg="custSel addSld delSld modSld sldOrd modSection">
      <pc:chgData name="Pedro Lima" userId="b8b92fbc56d75f7f" providerId="LiveId" clId="{5584DBBB-F0C9-4EF4-BF41-BB1E91DDFA83}" dt="2017-10-10T17:31:35.522" v="628" actId="1076"/>
      <pc:docMkLst>
        <pc:docMk/>
      </pc:docMkLst>
      <pc:sldChg chg="modSp">
        <pc:chgData name="Pedro Lima" userId="b8b92fbc56d75f7f" providerId="LiveId" clId="{5584DBBB-F0C9-4EF4-BF41-BB1E91DDFA83}" dt="2017-10-10T17:29:33.044" v="541" actId="27636"/>
        <pc:sldMkLst>
          <pc:docMk/>
          <pc:sldMk cId="4030476995" sldId="257"/>
        </pc:sldMkLst>
        <pc:spChg chg="mod">
          <ac:chgData name="Pedro Lima" userId="b8b92fbc56d75f7f" providerId="LiveId" clId="{5584DBBB-F0C9-4EF4-BF41-BB1E91DDFA83}" dt="2017-10-10T17:29:33.044" v="541" actId="27636"/>
          <ac:spMkLst>
            <pc:docMk/>
            <pc:sldMk cId="4030476995" sldId="257"/>
            <ac:spMk id="3" creationId="{00000000-0000-0000-0000-000000000000}"/>
          </ac:spMkLst>
        </pc:spChg>
      </pc:sldChg>
      <pc:sldChg chg="modSp">
        <pc:chgData name="Pedro Lima" userId="b8b92fbc56d75f7f" providerId="LiveId" clId="{5584DBBB-F0C9-4EF4-BF41-BB1E91DDFA83}" dt="2017-10-10T17:23:10.075" v="376" actId="1076"/>
        <pc:sldMkLst>
          <pc:docMk/>
          <pc:sldMk cId="371952908" sldId="258"/>
        </pc:sldMkLst>
        <pc:spChg chg="mod">
          <ac:chgData name="Pedro Lima" userId="b8b92fbc56d75f7f" providerId="LiveId" clId="{5584DBBB-F0C9-4EF4-BF41-BB1E91DDFA83}" dt="2017-10-10T17:23:05.942" v="375" actId="20577"/>
          <ac:spMkLst>
            <pc:docMk/>
            <pc:sldMk cId="371952908" sldId="258"/>
            <ac:spMk id="3" creationId="{00000000-0000-0000-0000-000000000000}"/>
          </ac:spMkLst>
        </pc:spChg>
        <pc:graphicFrameChg chg="mod">
          <ac:chgData name="Pedro Lima" userId="b8b92fbc56d75f7f" providerId="LiveId" clId="{5584DBBB-F0C9-4EF4-BF41-BB1E91DDFA83}" dt="2017-10-10T17:23:10.075" v="376" actId="1076"/>
          <ac:graphicFrameMkLst>
            <pc:docMk/>
            <pc:sldMk cId="371952908" sldId="258"/>
            <ac:graphicFrameMk id="4" creationId="{00000000-0000-0000-0000-000000000000}"/>
          </ac:graphicFrameMkLst>
        </pc:graphicFrameChg>
      </pc:sldChg>
      <pc:sldChg chg="ord">
        <pc:chgData name="Pedro Lima" userId="b8b92fbc56d75f7f" providerId="LiveId" clId="{5584DBBB-F0C9-4EF4-BF41-BB1E91DDFA83}" dt="2017-10-10T17:25:25.154" v="527"/>
        <pc:sldMkLst>
          <pc:docMk/>
          <pc:sldMk cId="389548552" sldId="260"/>
        </pc:sldMkLst>
      </pc:sldChg>
      <pc:sldChg chg="modSp">
        <pc:chgData name="Pedro Lima" userId="b8b92fbc56d75f7f" providerId="LiveId" clId="{5584DBBB-F0C9-4EF4-BF41-BB1E91DDFA83}" dt="2017-10-10T17:31:35.522" v="628" actId="1076"/>
        <pc:sldMkLst>
          <pc:docMk/>
          <pc:sldMk cId="751963225" sldId="271"/>
        </pc:sldMkLst>
        <pc:spChg chg="mod">
          <ac:chgData name="Pedro Lima" userId="b8b92fbc56d75f7f" providerId="LiveId" clId="{5584DBBB-F0C9-4EF4-BF41-BB1E91DDFA83}" dt="2017-10-10T17:31:29.685" v="627" actId="20577"/>
          <ac:spMkLst>
            <pc:docMk/>
            <pc:sldMk cId="751963225" sldId="271"/>
            <ac:spMk id="3" creationId="{00000000-0000-0000-0000-000000000000}"/>
          </ac:spMkLst>
        </pc:spChg>
        <pc:graphicFrameChg chg="mod">
          <ac:chgData name="Pedro Lima" userId="b8b92fbc56d75f7f" providerId="LiveId" clId="{5584DBBB-F0C9-4EF4-BF41-BB1E91DDFA83}" dt="2017-10-10T17:31:35.522" v="628" actId="1076"/>
          <ac:graphicFrameMkLst>
            <pc:docMk/>
            <pc:sldMk cId="751963225" sldId="271"/>
            <ac:graphicFrameMk id="5" creationId="{00000000-0000-0000-0000-000000000000}"/>
          </ac:graphicFrameMkLst>
        </pc:graphicFrameChg>
      </pc:sldChg>
      <pc:sldChg chg="modSp">
        <pc:chgData name="Pedro Lima" userId="b8b92fbc56d75f7f" providerId="LiveId" clId="{5584DBBB-F0C9-4EF4-BF41-BB1E91DDFA83}" dt="2017-10-10T17:17:34.936" v="2" actId="1076"/>
        <pc:sldMkLst>
          <pc:docMk/>
          <pc:sldMk cId="2576117412" sldId="276"/>
        </pc:sldMkLst>
        <pc:picChg chg="mod">
          <ac:chgData name="Pedro Lima" userId="b8b92fbc56d75f7f" providerId="LiveId" clId="{5584DBBB-F0C9-4EF4-BF41-BB1E91DDFA83}" dt="2017-10-10T17:17:34.936" v="2" actId="1076"/>
          <ac:picMkLst>
            <pc:docMk/>
            <pc:sldMk cId="2576117412" sldId="276"/>
            <ac:picMk id="3" creationId="{00000000-0000-0000-0000-000000000000}"/>
          </ac:picMkLst>
        </pc:picChg>
      </pc:sldChg>
      <pc:sldChg chg="modSp">
        <pc:chgData name="Pedro Lima" userId="b8b92fbc56d75f7f" providerId="LiveId" clId="{5584DBBB-F0C9-4EF4-BF41-BB1E91DDFA83}" dt="2017-10-10T17:18:40.586" v="14" actId="14100"/>
        <pc:sldMkLst>
          <pc:docMk/>
          <pc:sldMk cId="671498599" sldId="281"/>
        </pc:sldMkLst>
        <pc:picChg chg="mod">
          <ac:chgData name="Pedro Lima" userId="b8b92fbc56d75f7f" providerId="LiveId" clId="{5584DBBB-F0C9-4EF4-BF41-BB1E91DDFA83}" dt="2017-10-10T17:18:40.586" v="14" actId="14100"/>
          <ac:picMkLst>
            <pc:docMk/>
            <pc:sldMk cId="671498599" sldId="281"/>
            <ac:picMk id="4" creationId="{00000000-0000-0000-0000-000000000000}"/>
          </ac:picMkLst>
        </pc:picChg>
      </pc:sldChg>
      <pc:sldChg chg="delSp">
        <pc:chgData name="Pedro Lima" userId="b8b92fbc56d75f7f" providerId="LiveId" clId="{5584DBBB-F0C9-4EF4-BF41-BB1E91DDFA83}" dt="2017-10-10T17:19:57.687" v="18" actId="478"/>
        <pc:sldMkLst>
          <pc:docMk/>
          <pc:sldMk cId="2616485742" sldId="287"/>
        </pc:sldMkLst>
        <pc:spChg chg="del">
          <ac:chgData name="Pedro Lima" userId="b8b92fbc56d75f7f" providerId="LiveId" clId="{5584DBBB-F0C9-4EF4-BF41-BB1E91DDFA83}" dt="2017-10-10T17:19:57.687" v="18" actId="478"/>
          <ac:spMkLst>
            <pc:docMk/>
            <pc:sldMk cId="2616485742" sldId="287"/>
            <ac:spMk id="4" creationId="{00000000-0000-0000-0000-000000000000}"/>
          </ac:spMkLst>
        </pc:spChg>
      </pc:sldChg>
      <pc:sldChg chg="delSp">
        <pc:chgData name="Pedro Lima" userId="b8b92fbc56d75f7f" providerId="LiveId" clId="{5584DBBB-F0C9-4EF4-BF41-BB1E91DDFA83}" dt="2017-10-10T17:19:46.295" v="15" actId="478"/>
        <pc:sldMkLst>
          <pc:docMk/>
          <pc:sldMk cId="1054840746" sldId="288"/>
        </pc:sldMkLst>
        <pc:spChg chg="del">
          <ac:chgData name="Pedro Lima" userId="b8b92fbc56d75f7f" providerId="LiveId" clId="{5584DBBB-F0C9-4EF4-BF41-BB1E91DDFA83}" dt="2017-10-10T17:19:46.295" v="15" actId="478"/>
          <ac:spMkLst>
            <pc:docMk/>
            <pc:sldMk cId="1054840746" sldId="288"/>
            <ac:spMk id="4" creationId="{00000000-0000-0000-0000-000000000000}"/>
          </ac:spMkLst>
        </pc:spChg>
      </pc:sldChg>
      <pc:sldChg chg="delSp">
        <pc:chgData name="Pedro Lima" userId="b8b92fbc56d75f7f" providerId="LiveId" clId="{5584DBBB-F0C9-4EF4-BF41-BB1E91DDFA83}" dt="2017-10-10T17:19:50.765" v="16" actId="478"/>
        <pc:sldMkLst>
          <pc:docMk/>
          <pc:sldMk cId="3791269834" sldId="289"/>
        </pc:sldMkLst>
        <pc:spChg chg="del">
          <ac:chgData name="Pedro Lima" userId="b8b92fbc56d75f7f" providerId="LiveId" clId="{5584DBBB-F0C9-4EF4-BF41-BB1E91DDFA83}" dt="2017-10-10T17:19:50.765" v="16" actId="478"/>
          <ac:spMkLst>
            <pc:docMk/>
            <pc:sldMk cId="3791269834" sldId="289"/>
            <ac:spMk id="4" creationId="{00000000-0000-0000-0000-000000000000}"/>
          </ac:spMkLst>
        </pc:spChg>
      </pc:sldChg>
      <pc:sldChg chg="delSp">
        <pc:chgData name="Pedro Lima" userId="b8b92fbc56d75f7f" providerId="LiveId" clId="{5584DBBB-F0C9-4EF4-BF41-BB1E91DDFA83}" dt="2017-10-10T17:19:53.863" v="17" actId="478"/>
        <pc:sldMkLst>
          <pc:docMk/>
          <pc:sldMk cId="4088946126" sldId="290"/>
        </pc:sldMkLst>
        <pc:spChg chg="del">
          <ac:chgData name="Pedro Lima" userId="b8b92fbc56d75f7f" providerId="LiveId" clId="{5584DBBB-F0C9-4EF4-BF41-BB1E91DDFA83}" dt="2017-10-10T17:19:53.863" v="17" actId="478"/>
          <ac:spMkLst>
            <pc:docMk/>
            <pc:sldMk cId="4088946126" sldId="290"/>
            <ac:spMk id="4" creationId="{00000000-0000-0000-0000-000000000000}"/>
          </ac:spMkLst>
        </pc:spChg>
      </pc:sldChg>
      <pc:sldChg chg="modSp add">
        <pc:chgData name="Pedro Lima" userId="b8b92fbc56d75f7f" providerId="LiveId" clId="{5584DBBB-F0C9-4EF4-BF41-BB1E91DDFA83}" dt="2017-10-10T17:30:35.896" v="595" actId="20577"/>
        <pc:sldMkLst>
          <pc:docMk/>
          <pc:sldMk cId="1335372750" sldId="291"/>
        </pc:sldMkLst>
        <pc:spChg chg="mod">
          <ac:chgData name="Pedro Lima" userId="b8b92fbc56d75f7f" providerId="LiveId" clId="{5584DBBB-F0C9-4EF4-BF41-BB1E91DDFA83}" dt="2017-10-10T17:20:08.799" v="43" actId="20577"/>
          <ac:spMkLst>
            <pc:docMk/>
            <pc:sldMk cId="1335372750" sldId="291"/>
            <ac:spMk id="2" creationId="{D032EDE8-32DE-4A71-89A0-BC22CEA18134}"/>
          </ac:spMkLst>
        </pc:spChg>
        <pc:spChg chg="mod">
          <ac:chgData name="Pedro Lima" userId="b8b92fbc56d75f7f" providerId="LiveId" clId="{5584DBBB-F0C9-4EF4-BF41-BB1E91DDFA83}" dt="2017-10-10T17:30:35.896" v="595" actId="20577"/>
          <ac:spMkLst>
            <pc:docMk/>
            <pc:sldMk cId="1335372750" sldId="291"/>
            <ac:spMk id="3" creationId="{72E21480-685B-42DF-BC48-AB7005553431}"/>
          </ac:spMkLst>
        </pc:spChg>
      </pc:sldChg>
      <pc:sldChg chg="add">
        <pc:chgData name="Pedro Lima" userId="b8b92fbc56d75f7f" providerId="LiveId" clId="{5584DBBB-F0C9-4EF4-BF41-BB1E91DDFA83}" dt="2017-10-10T17:21:59.239" v="287"/>
        <pc:sldMkLst>
          <pc:docMk/>
          <pc:sldMk cId="710259895" sldId="292"/>
        </pc:sldMkLst>
      </pc:sldChg>
      <pc:sldChg chg="add">
        <pc:chgData name="Pedro Lima" userId="b8b92fbc56d75f7f" providerId="LiveId" clId="{5584DBBB-F0C9-4EF4-BF41-BB1E91DDFA83}" dt="2017-10-10T17:25:18.745" v="526"/>
        <pc:sldMkLst>
          <pc:docMk/>
          <pc:sldMk cId="355355324" sldId="293"/>
        </pc:sldMkLst>
      </pc:sldChg>
      <pc:sldChg chg="modSp add del">
        <pc:chgData name="Pedro Lima" userId="b8b92fbc56d75f7f" providerId="LiveId" clId="{5584DBBB-F0C9-4EF4-BF41-BB1E91DDFA83}" dt="2017-10-10T17:25:08.524" v="525" actId="2696"/>
        <pc:sldMkLst>
          <pc:docMk/>
          <pc:sldMk cId="2309818465" sldId="293"/>
        </pc:sldMkLst>
        <pc:spChg chg="mod">
          <ac:chgData name="Pedro Lima" userId="b8b92fbc56d75f7f" providerId="LiveId" clId="{5584DBBB-F0C9-4EF4-BF41-BB1E91DDFA83}" dt="2017-10-10T17:23:54.648" v="411" actId="20577"/>
          <ac:spMkLst>
            <pc:docMk/>
            <pc:sldMk cId="2309818465" sldId="293"/>
            <ac:spMk id="2" creationId="{ABCFAF78-0740-47D5-AFA2-FA53FDF28AC9}"/>
          </ac:spMkLst>
        </pc:spChg>
        <pc:spChg chg="mod">
          <ac:chgData name="Pedro Lima" userId="b8b92fbc56d75f7f" providerId="LiveId" clId="{5584DBBB-F0C9-4EF4-BF41-BB1E91DDFA83}" dt="2017-10-10T17:24:43.264" v="524" actId="20577"/>
          <ac:spMkLst>
            <pc:docMk/>
            <pc:sldMk cId="2309818465" sldId="293"/>
            <ac:spMk id="3" creationId="{A454D4D4-9DD4-4084-A0DB-2E5DD88BA3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10/10/2017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Robust Decision Making</a:t>
            </a:r>
            <a:br>
              <a:rPr lang="pt-BR" sz="4800" dirty="0"/>
            </a:br>
            <a:r>
              <a:rPr lang="pt-BR" sz="2800" dirty="0"/>
              <a:t>Um exemplo Didático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Didático – RDM - Estratégias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Pedro então decide testar três estratégias: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35333"/>
              </p:ext>
            </p:extLst>
          </p:nvPr>
        </p:nvGraphicFramePr>
        <p:xfrm>
          <a:off x="2483768" y="2564904"/>
          <a:ext cx="3816424" cy="2520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9685">
                  <a:extLst>
                    <a:ext uri="{9D8B030D-6E8A-4147-A177-3AD203B41FA5}">
                      <a16:colId xmlns:a16="http://schemas.microsoft.com/office/drawing/2014/main" val="2110144567"/>
                    </a:ext>
                  </a:extLst>
                </a:gridCol>
                <a:gridCol w="1926739">
                  <a:extLst>
                    <a:ext uri="{9D8B030D-6E8A-4147-A177-3AD203B41FA5}">
                      <a16:colId xmlns:a16="http://schemas.microsoft.com/office/drawing/2014/main" val="1109685621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Estratégia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Produção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9335723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5569976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B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300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5678898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C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400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867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91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Didático – RDM - Métricas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Pedro adota como métrica o seu lucro apurado, que é calculado por: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𝐿𝑢𝑐𝑟𝑜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𝑃𝑟𝑜𝑑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𝐷𝑒𝑚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ç 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𝑃𝑟𝑜𝑑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</m:func>
                    </m:oMath>
                  </m:oMathPara>
                </a14:m>
                <a:endParaRPr lang="pt-BR" sz="2400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Essa equação é o único modelo usado por Pedro para sua decisão. Para Pedro, quanto mais lucro, melhor.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 r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276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o Sucesso da Estratégia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Pedro também usa uma medida de “Arrependimento” ou “Perda de Oportunidade”:</a:t>
                </a:r>
              </a:p>
              <a:p>
                <a:r>
                  <a:rPr lang="pt-BR" dirty="0"/>
                  <a:t>Arrependimento Absoluto: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𝐿𝑢𝑐𝑟𝑜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𝐿𝑢𝑐𝑟𝑜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Arrependimento Relativo: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𝐿𝑢𝑐𝑟𝑜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𝐿𝑢𝑐𝑟𝑜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𝐿𝑢𝑐𝑟𝑜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29600" cy="4525963"/>
              </a:xfrm>
              <a:blipFill>
                <a:blip r:embed="rId2"/>
                <a:stretch>
                  <a:fillRect l="-1481" t="-2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98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Casos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61030"/>
            <a:ext cx="8229600" cy="4525963"/>
          </a:xfrm>
        </p:spPr>
        <p:txBody>
          <a:bodyPr>
            <a:normAutofit/>
          </a:bodyPr>
          <a:lstStyle/>
          <a:p>
            <a:r>
              <a:rPr lang="pt-BR" sz="2800" dirty="0"/>
              <a:t>Pedro Constrói um modelo computacional (numa planilha do Excel) para ajudar a resolver seu problema, e testa cada estratégia em 100 futuros diferentes: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84984"/>
            <a:ext cx="592537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Casos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Comparando todas estratégias para cada futuro, Pedro Calcula o Arrependimento (Perda de Oportunidade) de cada estratégia em cada um dos 100 cenários: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03616"/>
              </p:ext>
            </p:extLst>
          </p:nvPr>
        </p:nvGraphicFramePr>
        <p:xfrm>
          <a:off x="457200" y="3863181"/>
          <a:ext cx="8208911" cy="13182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51561">
                  <a:extLst>
                    <a:ext uri="{9D8B030D-6E8A-4147-A177-3AD203B41FA5}">
                      <a16:colId xmlns:a16="http://schemas.microsoft.com/office/drawing/2014/main" val="4110550870"/>
                    </a:ext>
                  </a:extLst>
                </a:gridCol>
                <a:gridCol w="655799">
                  <a:extLst>
                    <a:ext uri="{9D8B030D-6E8A-4147-A177-3AD203B41FA5}">
                      <a16:colId xmlns:a16="http://schemas.microsoft.com/office/drawing/2014/main" val="705837050"/>
                    </a:ext>
                  </a:extLst>
                </a:gridCol>
                <a:gridCol w="743891">
                  <a:extLst>
                    <a:ext uri="{9D8B030D-6E8A-4147-A177-3AD203B41FA5}">
                      <a16:colId xmlns:a16="http://schemas.microsoft.com/office/drawing/2014/main" val="1751978025"/>
                    </a:ext>
                  </a:extLst>
                </a:gridCol>
                <a:gridCol w="655799">
                  <a:extLst>
                    <a:ext uri="{9D8B030D-6E8A-4147-A177-3AD203B41FA5}">
                      <a16:colId xmlns:a16="http://schemas.microsoft.com/office/drawing/2014/main" val="4150142784"/>
                    </a:ext>
                  </a:extLst>
                </a:gridCol>
                <a:gridCol w="665587">
                  <a:extLst>
                    <a:ext uri="{9D8B030D-6E8A-4147-A177-3AD203B41FA5}">
                      <a16:colId xmlns:a16="http://schemas.microsoft.com/office/drawing/2014/main" val="477981313"/>
                    </a:ext>
                  </a:extLst>
                </a:gridCol>
                <a:gridCol w="678638">
                  <a:extLst>
                    <a:ext uri="{9D8B030D-6E8A-4147-A177-3AD203B41FA5}">
                      <a16:colId xmlns:a16="http://schemas.microsoft.com/office/drawing/2014/main" val="206440720"/>
                    </a:ext>
                  </a:extLst>
                </a:gridCol>
                <a:gridCol w="887450">
                  <a:extLst>
                    <a:ext uri="{9D8B030D-6E8A-4147-A177-3AD203B41FA5}">
                      <a16:colId xmlns:a16="http://schemas.microsoft.com/office/drawing/2014/main" val="3239086120"/>
                    </a:ext>
                  </a:extLst>
                </a:gridCol>
                <a:gridCol w="1057110">
                  <a:extLst>
                    <a:ext uri="{9D8B030D-6E8A-4147-A177-3AD203B41FA5}">
                      <a16:colId xmlns:a16="http://schemas.microsoft.com/office/drawing/2014/main" val="2539024275"/>
                    </a:ext>
                  </a:extLst>
                </a:gridCol>
                <a:gridCol w="926602">
                  <a:extLst>
                    <a:ext uri="{9D8B030D-6E8A-4147-A177-3AD203B41FA5}">
                      <a16:colId xmlns:a16="http://schemas.microsoft.com/office/drawing/2014/main" val="1326524045"/>
                    </a:ext>
                  </a:extLst>
                </a:gridCol>
                <a:gridCol w="1086474">
                  <a:extLst>
                    <a:ext uri="{9D8B030D-6E8A-4147-A177-3AD203B41FA5}">
                      <a16:colId xmlns:a16="http://schemas.microsoft.com/office/drawing/2014/main" val="10063428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F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Custo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Preço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Demanda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Produção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Faturamento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Custo Variável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Lucro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Arrependimento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34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27.00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30.00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206.00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 R$    6,000.00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 R$          5,400.00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-R$         200.10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                -  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0803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27.00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206.00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B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6,180.00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  8,100.00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-R$     2,720.10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   2,520.00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072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27.00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30.00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206.00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C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6,180.00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 R$        10,800.00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-R$     5,420.10 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 R$           5,220.00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900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6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449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Estratégia é Mais Robusta?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Pedro decide avaliar a estratégia mais robusta usando o seguinte critério: </a:t>
            </a:r>
          </a:p>
          <a:p>
            <a:pPr lvl="1"/>
            <a:r>
              <a:rPr lang="pt-BR" dirty="0"/>
              <a:t>A estratégia mais robusta é aquela com a qual Pedro se arrepende menos vezes abaixo de 956 reais.</a:t>
            </a:r>
          </a:p>
        </p:txBody>
      </p:sp>
    </p:spTree>
    <p:extLst>
      <p:ext uri="{BB962C8B-B14F-4D97-AF65-F5344CB8AC3E}">
        <p14:creationId xmlns:p14="http://schemas.microsoft.com/office/powerpoint/2010/main" val="71025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Estratégia é Mais Robusta?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Pedro decide avaliar a estratégia mais robusta usando o seguinte critério: </a:t>
            </a:r>
          </a:p>
          <a:p>
            <a:pPr lvl="1"/>
            <a:r>
              <a:rPr lang="pt-BR" dirty="0"/>
              <a:t>A estratégia mais robusta é aquela com a qual Pedro se arrepende menos vezes abaixo de 956 reais.</a:t>
            </a:r>
          </a:p>
        </p:txBody>
      </p:sp>
    </p:spTree>
    <p:extLst>
      <p:ext uri="{BB962C8B-B14F-4D97-AF65-F5344CB8AC3E}">
        <p14:creationId xmlns:p14="http://schemas.microsoft.com/office/powerpoint/2010/main" val="201982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Em poucos Casos a Estratégia C tem baixo Arrependimento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309012"/>
            <a:ext cx="8044795" cy="46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Didático - RDM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Pedro quer produzir maçãs para vender na cidade, porém está em uma situação complicada. Pedro não tem certeza sobre </a:t>
            </a:r>
            <a:r>
              <a:rPr lang="pt-BR" b="1" dirty="0"/>
              <a:t>qual vai ser o custo de sua maçã</a:t>
            </a:r>
            <a:r>
              <a:rPr lang="pt-BR" dirty="0"/>
              <a:t>, </a:t>
            </a:r>
            <a:r>
              <a:rPr lang="pt-BR" b="1" dirty="0"/>
              <a:t>nem o preço</a:t>
            </a:r>
            <a:r>
              <a:rPr lang="pt-BR" dirty="0"/>
              <a:t> que conseguirá por elas. Além disso, Pedro </a:t>
            </a:r>
            <a:r>
              <a:rPr lang="pt-BR" b="1" dirty="0"/>
              <a:t>não sabe quantas maçãs conseguirá vender</a:t>
            </a:r>
            <a:r>
              <a:rPr lang="pt-BR" dirty="0"/>
              <a:t>.</a:t>
            </a:r>
          </a:p>
          <a:p>
            <a:r>
              <a:rPr lang="pt-BR" dirty="0"/>
              <a:t>A única coisa que Pedro sabe é que ele terá um custo de 800 reais fixo se quiser entrar no negócio das maçãs.</a:t>
            </a:r>
          </a:p>
          <a:p>
            <a:r>
              <a:rPr lang="pt-BR" dirty="0"/>
              <a:t>Pedro precisa decidir, mesmo assim, quantas maçãs irá plantar em seu quintal.</a:t>
            </a:r>
          </a:p>
        </p:txBody>
      </p:sp>
    </p:spTree>
    <p:extLst>
      <p:ext uri="{BB962C8B-B14F-4D97-AF65-F5344CB8AC3E}">
        <p14:creationId xmlns:p14="http://schemas.microsoft.com/office/powerpoint/2010/main" val="403047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Estratégia com menos apostas ruins é mesmo a B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26" y="1439562"/>
            <a:ext cx="750674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Perfil das Estratégias A, B e C em relação a Arrependimento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30" y="1556792"/>
            <a:ext cx="7540739" cy="43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1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Em qualquer estratégia, pode-se “perder” até 3000 reais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" y="1417639"/>
            <a:ext cx="878327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3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Cenário Ruim para a estratégia 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800"/>
            <a:ext cx="9144000" cy="37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5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Estratégias tem sensibilidade diferente em relação às incertezas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71" y="1444955"/>
            <a:ext cx="7447857" cy="4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1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Panorama de Futuros Possíveis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332"/>
            <a:ext cx="9144000" cy="313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4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distintas levam a variações distintas do Lucro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61" y="1591456"/>
            <a:ext cx="5983479" cy="44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4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Lucro da Estratégia A é mais estável, porém menor do que o da Estratégia B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67" y="1596663"/>
            <a:ext cx="6629065" cy="44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4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distintas levam a variações distintas do Lucro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458872"/>
            <a:ext cx="8312727" cy="40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50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Reagem de Maneira diferente aos Cenários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88" y="1340768"/>
            <a:ext cx="4920625" cy="45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FAF78-0740-47D5-AFA2-FA53FDF2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Responda Antes da Análise...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54D4D4-9DD4-4084-A0DB-2E5DD88B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Intuitivamente, como você tomaria a Decisão?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5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Reagem de Maneira diferente aos Cenários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65" y="1611538"/>
            <a:ext cx="4645070" cy="42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8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Estratégias Reagem de Maneira diferente aos Cenários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12" y="1400989"/>
            <a:ext cx="5109577" cy="46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22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1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Tradeoffs</a:t>
            </a:r>
            <a:r>
              <a:rPr lang="pt-BR" dirty="0"/>
              <a:t> entre Estratégias face a um cenário de baixa demanda...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" y="1761171"/>
            <a:ext cx="9053824" cy="51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8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2EDE8-32DE-4A71-89A0-BC22CEA1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deste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21480-685B-42DF-BC48-AB700555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é “RUIM” por natureza.</a:t>
            </a:r>
          </a:p>
          <a:p>
            <a:r>
              <a:rPr lang="pt-BR" dirty="0"/>
              <a:t>Não há estratégia robusta;</a:t>
            </a:r>
          </a:p>
          <a:p>
            <a:r>
              <a:rPr lang="pt-BR" dirty="0"/>
              <a:t>Assim como o exemplo está formulado, não há como chegar a mudanças “estruturais”;</a:t>
            </a:r>
          </a:p>
          <a:p>
            <a:r>
              <a:rPr lang="pt-BR" dirty="0"/>
              <a:t>Modelo não leva em consideração fatores dinâmicos (ex.: tempo) e não linearidades;</a:t>
            </a:r>
          </a:p>
        </p:txBody>
      </p:sp>
    </p:spTree>
    <p:extLst>
      <p:ext uri="{BB962C8B-B14F-4D97-AF65-F5344CB8AC3E}">
        <p14:creationId xmlns:p14="http://schemas.microsoft.com/office/powerpoint/2010/main" val="133537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38023"/>
            <a:ext cx="528711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5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7373"/>
            <a:ext cx="4794657" cy="39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40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1" y="1736289"/>
            <a:ext cx="3786196" cy="34068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63" y="2135744"/>
            <a:ext cx="4339533" cy="25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69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de VPL Simples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312727" cy="4094696"/>
          </a:xfrm>
          <a:prstGeom prst="rect">
            <a:avLst/>
          </a:prstGeom>
        </p:spPr>
      </p:pic>
      <p:sp>
        <p:nvSpPr>
          <p:cNvPr id="7" name="Balão de Fala: Retângulo 6"/>
          <p:cNvSpPr/>
          <p:nvPr/>
        </p:nvSpPr>
        <p:spPr>
          <a:xfrm>
            <a:off x="4716016" y="1417639"/>
            <a:ext cx="2664296" cy="787225"/>
          </a:xfrm>
          <a:prstGeom prst="wedgeRectCallout">
            <a:avLst>
              <a:gd name="adj1" fmla="val -71589"/>
              <a:gd name="adj2" fmla="val 101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Premissas de um Planejamento Atual</a:t>
            </a:r>
          </a:p>
        </p:txBody>
      </p:sp>
      <p:sp>
        <p:nvSpPr>
          <p:cNvPr id="8" name="Balão de Fala: Retângulo 7"/>
          <p:cNvSpPr/>
          <p:nvPr/>
        </p:nvSpPr>
        <p:spPr>
          <a:xfrm>
            <a:off x="5724128" y="5222076"/>
            <a:ext cx="2808312" cy="943228"/>
          </a:xfrm>
          <a:prstGeom prst="wedgeRectCallout">
            <a:avLst>
              <a:gd name="adj1" fmla="val -48387"/>
              <a:gd name="adj2" fmla="val -8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Cenários para os quais deve-se procurar estratégias mais robustas.</a:t>
            </a:r>
          </a:p>
        </p:txBody>
      </p:sp>
    </p:spTree>
    <p:extLst>
      <p:ext uri="{BB962C8B-B14F-4D97-AF65-F5344CB8AC3E}">
        <p14:creationId xmlns:p14="http://schemas.microsoft.com/office/powerpoint/2010/main" val="408894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Didático – RDM - Estratégias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tio de Pedro, muito conservador (apelidado Min-Max) lhe recomenda: “Pedro, produza apenas 200 maçãs! Assim você sabe que nada vai ser jogado fora!”</a:t>
            </a:r>
          </a:p>
          <a:p>
            <a:r>
              <a:rPr lang="pt-BR" dirty="0"/>
              <a:t>A esposa (Max-Best), porém, lhe diz: “Pedro, se não for para entrar de vez no mercado de maçãs, nem tente então! Faz 400 maçãs, e assim a gente tem chance de ganhar dinheiro! Eu não casei com um covarde!”</a:t>
            </a:r>
          </a:p>
          <a:p>
            <a:r>
              <a:rPr lang="pt-BR" dirty="0"/>
              <a:t>Qual dos dois você ouviria?</a:t>
            </a:r>
          </a:p>
        </p:txBody>
      </p:sp>
    </p:spTree>
    <p:extLst>
      <p:ext uri="{BB962C8B-B14F-4D97-AF65-F5344CB8AC3E}">
        <p14:creationId xmlns:p14="http://schemas.microsoft.com/office/powerpoint/2010/main" val="3895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63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4" grpId="0"/>
      <p:bldP spid="45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5" name="Retângulo: Cantos Arredondados 4"/>
          <p:cNvSpPr/>
          <p:nvPr/>
        </p:nvSpPr>
        <p:spPr>
          <a:xfrm>
            <a:off x="6048164" y="3014637"/>
            <a:ext cx="29523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2. Geração de “Casos”</a:t>
            </a:r>
          </a:p>
        </p:txBody>
      </p:sp>
      <p:sp>
        <p:nvSpPr>
          <p:cNvPr id="6" name="Retângulo: Cantos Arredondados 5"/>
          <p:cNvSpPr/>
          <p:nvPr/>
        </p:nvSpPr>
        <p:spPr>
          <a:xfrm>
            <a:off x="3095836" y="3930174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3. Descoberta de Cenários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4340" y="2665942"/>
            <a:ext cx="2952328" cy="7920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4. Análise de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/>
          <p:cNvCxnSpPr>
            <a:stCxn id="7" idx="0"/>
            <a:endCxn id="4" idx="1"/>
          </p:cNvCxnSpPr>
          <p:nvPr/>
        </p:nvCxnSpPr>
        <p:spPr>
          <a:xfrm flipV="1">
            <a:off x="1620504" y="1898513"/>
            <a:ext cx="1475332" cy="767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4" idx="3"/>
            <a:endCxn id="5" idx="0"/>
          </p:cNvCxnSpPr>
          <p:nvPr/>
        </p:nvCxnSpPr>
        <p:spPr>
          <a:xfrm>
            <a:off x="6048164" y="1898513"/>
            <a:ext cx="1476164" cy="111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5" idx="2"/>
            <a:endCxn id="6" idx="3"/>
          </p:cNvCxnSpPr>
          <p:nvPr/>
        </p:nvCxnSpPr>
        <p:spPr>
          <a:xfrm flipH="1">
            <a:off x="6048164" y="3806725"/>
            <a:ext cx="1476164" cy="51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6" idx="0"/>
            <a:endCxn id="4" idx="2"/>
          </p:cNvCxnSpPr>
          <p:nvPr/>
        </p:nvCxnSpPr>
        <p:spPr>
          <a:xfrm flipV="1">
            <a:off x="4572000" y="2294557"/>
            <a:ext cx="0" cy="163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6" idx="1"/>
            <a:endCxn id="7" idx="2"/>
          </p:cNvCxnSpPr>
          <p:nvPr/>
        </p:nvCxnSpPr>
        <p:spPr>
          <a:xfrm flipH="1" flipV="1">
            <a:off x="1620504" y="3458030"/>
            <a:ext cx="1475332" cy="868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1043608" y="3458030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57200" y="4225459"/>
            <a:ext cx="130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Estratégia Robusta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783741" y="2829971"/>
            <a:ext cx="15765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Novas Opções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2519691" y="5009626"/>
            <a:ext cx="40890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Cenários que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evidenciam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vulnerabilidades</a:t>
            </a:r>
          </a:p>
        </p:txBody>
      </p:sp>
      <p:cxnSp>
        <p:nvCxnSpPr>
          <p:cNvPr id="59" name="Conector de Seta Reta 58"/>
          <p:cNvCxnSpPr>
            <a:stCxn id="6" idx="2"/>
            <a:endCxn id="49" idx="0"/>
          </p:cNvCxnSpPr>
          <p:nvPr/>
        </p:nvCxnSpPr>
        <p:spPr>
          <a:xfrm flipH="1">
            <a:off x="4564233" y="4722262"/>
            <a:ext cx="7767" cy="287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RDM -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3095836" y="1502469"/>
            <a:ext cx="2952328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1. Estruturação da Decisão</a:t>
            </a:r>
          </a:p>
        </p:txBody>
      </p:sp>
      <p:sp>
        <p:nvSpPr>
          <p:cNvPr id="30" name="Retângulo: Cantos Arredondados 29"/>
          <p:cNvSpPr/>
          <p:nvPr/>
        </p:nvSpPr>
        <p:spPr>
          <a:xfrm>
            <a:off x="6732240" y="4534806"/>
            <a:ext cx="1091700" cy="292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tângulo: Cantos Arredondados 32"/>
          <p:cNvSpPr/>
          <p:nvPr/>
        </p:nvSpPr>
        <p:spPr>
          <a:xfrm>
            <a:off x="6732240" y="4945723"/>
            <a:ext cx="1091700" cy="29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tângulo: Cantos Arredondados 36"/>
          <p:cNvSpPr/>
          <p:nvPr/>
        </p:nvSpPr>
        <p:spPr>
          <a:xfrm>
            <a:off x="6732240" y="5311503"/>
            <a:ext cx="1091700" cy="29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028384" y="4534806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8028384" y="4917293"/>
            <a:ext cx="972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028384" y="5299780"/>
            <a:ext cx="972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Deliberação com Análise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7504" y="5485667"/>
            <a:ext cx="6420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sz="1000" dirty="0"/>
              <a:t>Rand. (2013). Making Good Decisions Without Predictions. </a:t>
            </a:r>
            <a:r>
              <a:rPr lang="en-US" sz="1000" i="1" dirty="0"/>
              <a:t>RAND Corporation Research Highlights</a:t>
            </a:r>
            <a:r>
              <a:rPr lang="en-US" sz="1000" dirty="0"/>
              <a:t>, 1–7. Retrieved from http://www.rand.org/pubs/research_briefs/RB9701/index1.html?utm_campaign=rand_socialflow_twitter&amp;utm_source=rand_socialflow_twitter&amp;utm_medium=socialflow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91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Decisão - XLRM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240594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9073420"/>
                    </a:ext>
                  </a:extLst>
                </a:gridCol>
              </a:tblGrid>
              <a:tr h="3861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Incertezas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Alavancagens –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123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fatores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estão fora de controle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decisores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afetam sua capacidade de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ações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podem tomar para atingir seus objetivos?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862248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Relações (R)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Indicadores – Performance </a:t>
                      </a:r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Metrics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(M)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4190"/>
                  </a:ext>
                </a:extLst>
              </a:tr>
              <a:tr h="95221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os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(L) e incertezas (X) podem ser relacionados aos objetivos dos </a:t>
                      </a:r>
                      <a:r>
                        <a:rPr lang="pt-BR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(M)?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que os </a:t>
                      </a:r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stakeholders</a:t>
                      </a:r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estão tentando atingir?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556"/>
                  </a:ext>
                </a:extLst>
              </a:tr>
              <a:tr h="952216"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00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735796" y="4293096"/>
            <a:ext cx="3672408" cy="9361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L                                      M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3563888" y="4941168"/>
            <a:ext cx="2232248" cy="0"/>
          </a:xfrm>
          <a:prstGeom prst="straightConnector1">
            <a:avLst/>
          </a:prstGeom>
          <a:ln w="603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Didático – RDM - Incertezas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Após conversar com especialistas, Pedro tem informação suficiente para dizer que estas incertezas devem ficar nestes Limites: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Ps.: É possível voltar e revisar os limites de novo.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779904"/>
              </p:ext>
            </p:extLst>
          </p:nvPr>
        </p:nvGraphicFramePr>
        <p:xfrm>
          <a:off x="1835696" y="3212976"/>
          <a:ext cx="5544615" cy="19442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24181">
                  <a:extLst>
                    <a:ext uri="{9D8B030D-6E8A-4147-A177-3AD203B41FA5}">
                      <a16:colId xmlns:a16="http://schemas.microsoft.com/office/drawing/2014/main" val="257649491"/>
                    </a:ext>
                  </a:extLst>
                </a:gridCol>
                <a:gridCol w="1250805">
                  <a:extLst>
                    <a:ext uri="{9D8B030D-6E8A-4147-A177-3AD203B41FA5}">
                      <a16:colId xmlns:a16="http://schemas.microsoft.com/office/drawing/2014/main" val="2882187687"/>
                    </a:ext>
                  </a:extLst>
                </a:gridCol>
                <a:gridCol w="1418824">
                  <a:extLst>
                    <a:ext uri="{9D8B030D-6E8A-4147-A177-3AD203B41FA5}">
                      <a16:colId xmlns:a16="http://schemas.microsoft.com/office/drawing/2014/main" val="419368098"/>
                    </a:ext>
                  </a:extLst>
                </a:gridCol>
                <a:gridCol w="1250805">
                  <a:extLst>
                    <a:ext uri="{9D8B030D-6E8A-4147-A177-3AD203B41FA5}">
                      <a16:colId xmlns:a16="http://schemas.microsoft.com/office/drawing/2014/main" val="2551528870"/>
                    </a:ext>
                  </a:extLst>
                </a:gridCol>
              </a:tblGrid>
              <a:tr h="48605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X - Incertezas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03413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Valor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Custo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Preço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Demanda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553987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Mínimo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200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5028311"/>
                  </a:ext>
                </a:extLst>
              </a:tr>
              <a:tr h="486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Máximo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743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2908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6548</TotalTime>
  <Words>1461</Words>
  <Application>Microsoft Office PowerPoint</Application>
  <PresentationFormat>Apresentação na tela (4:3)</PresentationFormat>
  <Paragraphs>201</Paragraphs>
  <Slides>38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Gmap Unisinos</vt:lpstr>
      <vt:lpstr>Robust Decision Making Um exemplo Didático</vt:lpstr>
      <vt:lpstr>Exemplo Didático - RDM</vt:lpstr>
      <vt:lpstr>Responda Antes da Análise...</vt:lpstr>
      <vt:lpstr>Exemplo Didático – RDM - Estratégias</vt:lpstr>
      <vt:lpstr>RDM - Robust Decision Making</vt:lpstr>
      <vt:lpstr>RDM - Robust Decision Making</vt:lpstr>
      <vt:lpstr>RDM - Robust Decision Making</vt:lpstr>
      <vt:lpstr>Estruturação da Decisão - XLRM</vt:lpstr>
      <vt:lpstr>Exemplo Didático – RDM - Incertezas</vt:lpstr>
      <vt:lpstr>Exemplo Didático – RDM - Estratégias</vt:lpstr>
      <vt:lpstr>Exemplo Didático – RDM - Métricas</vt:lpstr>
      <vt:lpstr>RDM - Robust Decision Making</vt:lpstr>
      <vt:lpstr>Medindo o Sucesso da Estratégia</vt:lpstr>
      <vt:lpstr>Geração de Casos</vt:lpstr>
      <vt:lpstr>Geração de Casos</vt:lpstr>
      <vt:lpstr>RDM - Robust Decision Making</vt:lpstr>
      <vt:lpstr>Qual Estratégia é Mais Robusta?</vt:lpstr>
      <vt:lpstr>Qual Estratégia é Mais Robusta?</vt:lpstr>
      <vt:lpstr>Em poucos Casos a Estratégia C tem baixo Arrependimento</vt:lpstr>
      <vt:lpstr>A Estratégia com menos apostas ruins é mesmo a B</vt:lpstr>
      <vt:lpstr>Perfil das Estratégias A, B e C em relação a Arrependimento</vt:lpstr>
      <vt:lpstr>Em qualquer estratégia, pode-se “perder” até 3000 reais</vt:lpstr>
      <vt:lpstr>O Cenário Ruim para a estratégia B</vt:lpstr>
      <vt:lpstr>Estratégias tem sensibilidade diferente em relação às incertezas</vt:lpstr>
      <vt:lpstr>Um Panorama de Futuros Possíveis</vt:lpstr>
      <vt:lpstr>Estratégias distintas levam a variações distintas do Lucro</vt:lpstr>
      <vt:lpstr>Lucro da Estratégia A é mais estável, porém menor do que o da Estratégia B</vt:lpstr>
      <vt:lpstr>Estratégias distintas levam a variações distintas do Lucro</vt:lpstr>
      <vt:lpstr>Estratégias Reagem de Maneira diferente aos Cenários</vt:lpstr>
      <vt:lpstr>Estratégias Reagem de Maneira diferente aos Cenários</vt:lpstr>
      <vt:lpstr>Estratégias Reagem de Maneira diferente aos Cenários</vt:lpstr>
      <vt:lpstr>RDM - Robust Decision Making</vt:lpstr>
      <vt:lpstr>Tradeoffs entre Estratégias face a um cenário de baixa demanda...</vt:lpstr>
      <vt:lpstr>Limitações deste Exemplo</vt:lpstr>
      <vt:lpstr>Um modelo de VPL Simples</vt:lpstr>
      <vt:lpstr>Um modelo de VPL Simples</vt:lpstr>
      <vt:lpstr>Um modelo de VPL Simples</vt:lpstr>
      <vt:lpstr>Um modelo de VPL Simples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315</cp:revision>
  <dcterms:created xsi:type="dcterms:W3CDTF">2014-12-15T13:39:57Z</dcterms:created>
  <dcterms:modified xsi:type="dcterms:W3CDTF">2017-10-10T17:31:47Z</dcterms:modified>
</cp:coreProperties>
</file>