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529" r:id="rId3"/>
    <p:sldId id="557" r:id="rId4"/>
    <p:sldId id="368" r:id="rId5"/>
    <p:sldId id="558" r:id="rId6"/>
    <p:sldId id="369" r:id="rId7"/>
    <p:sldId id="530" r:id="rId8"/>
    <p:sldId id="513" r:id="rId9"/>
    <p:sldId id="559" r:id="rId10"/>
    <p:sldId id="532" r:id="rId11"/>
    <p:sldId id="563" r:id="rId12"/>
    <p:sldId id="533" r:id="rId13"/>
    <p:sldId id="534" r:id="rId14"/>
    <p:sldId id="535" r:id="rId15"/>
    <p:sldId id="536" r:id="rId16"/>
    <p:sldId id="514" r:id="rId17"/>
    <p:sldId id="531" r:id="rId18"/>
    <p:sldId id="515" r:id="rId19"/>
    <p:sldId id="516" r:id="rId20"/>
    <p:sldId id="367" r:id="rId21"/>
    <p:sldId id="571" r:id="rId22"/>
    <p:sldId id="572" r:id="rId23"/>
    <p:sldId id="505" r:id="rId24"/>
    <p:sldId id="507" r:id="rId25"/>
    <p:sldId id="560" r:id="rId26"/>
    <p:sldId id="537" r:id="rId27"/>
    <p:sldId id="564" r:id="rId28"/>
    <p:sldId id="567" r:id="rId29"/>
    <p:sldId id="569" r:id="rId30"/>
    <p:sldId id="385" r:id="rId31"/>
    <p:sldId id="501" r:id="rId32"/>
    <p:sldId id="382" r:id="rId33"/>
    <p:sldId id="503" r:id="rId34"/>
    <p:sldId id="568" r:id="rId35"/>
    <p:sldId id="570" r:id="rId36"/>
    <p:sldId id="383" r:id="rId37"/>
    <p:sldId id="540" r:id="rId38"/>
    <p:sldId id="499" r:id="rId39"/>
    <p:sldId id="539" r:id="rId40"/>
    <p:sldId id="498" r:id="rId41"/>
    <p:sldId id="541" r:id="rId42"/>
    <p:sldId id="542" r:id="rId43"/>
    <p:sldId id="543" r:id="rId44"/>
    <p:sldId id="544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61" r:id="rId57"/>
    <p:sldId id="377" r:id="rId58"/>
    <p:sldId id="366" r:id="rId59"/>
    <p:sldId id="517" r:id="rId60"/>
    <p:sldId id="519" r:id="rId61"/>
    <p:sldId id="523" r:id="rId62"/>
    <p:sldId id="522" r:id="rId63"/>
    <p:sldId id="520" r:id="rId64"/>
    <p:sldId id="524" r:id="rId65"/>
    <p:sldId id="521" r:id="rId66"/>
    <p:sldId id="525" r:id="rId67"/>
    <p:sldId id="518" r:id="rId68"/>
    <p:sldId id="526" r:id="rId69"/>
    <p:sldId id="527" r:id="rId70"/>
    <p:sldId id="372" r:id="rId71"/>
    <p:sldId id="528" r:id="rId72"/>
    <p:sldId id="566" r:id="rId73"/>
    <p:sldId id="573" r:id="rId74"/>
    <p:sldId id="373" r:id="rId75"/>
    <p:sldId id="374" r:id="rId76"/>
    <p:sldId id="375" r:id="rId77"/>
    <p:sldId id="376" r:id="rId78"/>
    <p:sldId id="562" r:id="rId79"/>
    <p:sldId id="508" r:id="rId80"/>
    <p:sldId id="509" r:id="rId81"/>
    <p:sldId id="510" r:id="rId82"/>
    <p:sldId id="511" r:id="rId83"/>
    <p:sldId id="565" r:id="rId8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AF58E1E-DB0F-4B7B-ABDA-8BFCC3C6CF74}">
          <p14:sldIdLst>
            <p14:sldId id="256"/>
          </p14:sldIdLst>
        </p14:section>
        <p14:section name="Discussões Iniciais" id="{85ABCFEF-7562-438B-AFFD-D1C5BE1BA747}">
          <p14:sldIdLst/>
        </p14:section>
        <p14:section name="Seção sem Título" id="{5605A81B-7D66-4D8E-95F1-5D76698C5387}">
          <p14:sldIdLst>
            <p14:sldId id="529"/>
          </p14:sldIdLst>
        </p14:section>
        <p14:section name="O Problema" id="{F07DF91C-BDAE-415F-AC4E-8459063BA956}">
          <p14:sldIdLst>
            <p14:sldId id="557"/>
            <p14:sldId id="368"/>
            <p14:sldId id="558"/>
            <p14:sldId id="369"/>
            <p14:sldId id="530"/>
            <p14:sldId id="513"/>
            <p14:sldId id="559"/>
            <p14:sldId id="532"/>
            <p14:sldId id="563"/>
            <p14:sldId id="533"/>
            <p14:sldId id="534"/>
            <p14:sldId id="535"/>
            <p14:sldId id="536"/>
            <p14:sldId id="514"/>
            <p14:sldId id="531"/>
            <p14:sldId id="515"/>
            <p14:sldId id="516"/>
            <p14:sldId id="367"/>
            <p14:sldId id="571"/>
            <p14:sldId id="572"/>
            <p14:sldId id="505"/>
            <p14:sldId id="507"/>
            <p14:sldId id="560"/>
            <p14:sldId id="537"/>
            <p14:sldId id="564"/>
            <p14:sldId id="567"/>
            <p14:sldId id="569"/>
            <p14:sldId id="385"/>
            <p14:sldId id="501"/>
            <p14:sldId id="382"/>
            <p14:sldId id="503"/>
            <p14:sldId id="568"/>
            <p14:sldId id="570"/>
            <p14:sldId id="383"/>
            <p14:sldId id="540"/>
            <p14:sldId id="499"/>
            <p14:sldId id="539"/>
            <p14:sldId id="498"/>
            <p14:sldId id="541"/>
            <p14:sldId id="542"/>
            <p14:sldId id="543"/>
            <p14:sldId id="544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Escopo de uma Dissertação" id="{050A3EF4-0B86-40F8-AB18-8B5587D2980E}">
          <p14:sldIdLst>
            <p14:sldId id="561"/>
            <p14:sldId id="377"/>
            <p14:sldId id="366"/>
            <p14:sldId id="517"/>
            <p14:sldId id="519"/>
            <p14:sldId id="523"/>
            <p14:sldId id="522"/>
            <p14:sldId id="520"/>
            <p14:sldId id="524"/>
            <p14:sldId id="521"/>
            <p14:sldId id="525"/>
            <p14:sldId id="518"/>
            <p14:sldId id="526"/>
            <p14:sldId id="527"/>
            <p14:sldId id="372"/>
            <p14:sldId id="528"/>
            <p14:sldId id="566"/>
            <p14:sldId id="573"/>
            <p14:sldId id="373"/>
            <p14:sldId id="374"/>
            <p14:sldId id="375"/>
            <p14:sldId id="376"/>
          </p14:sldIdLst>
        </p14:section>
        <p14:section name="Explorações Atuais" id="{842D9E26-17A4-48C0-AFA7-AD8359B44AF0}">
          <p14:sldIdLst>
            <p14:sldId id="562"/>
            <p14:sldId id="508"/>
            <p14:sldId id="509"/>
            <p14:sldId id="510"/>
            <p14:sldId id="511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11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methods/rdmlab/research/applica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GaEVkK5bJ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Consolidativa </a:t>
            </a:r>
            <a:r>
              <a:rPr lang="pt-BR" dirty="0" err="1"/>
              <a:t>vs</a:t>
            </a:r>
            <a:r>
              <a:rPr lang="pt-BR" dirty="0"/>
              <a:t> Modelagem Exploratória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Consequências ruins acontecem quando se usa uma abordagem consolidativa em situações de incerteza;</a:t>
            </a:r>
          </a:p>
          <a:p>
            <a:r>
              <a:rPr lang="pt-BR" dirty="0"/>
              <a:t>Modelos não validáveis experimentalmente</a:t>
            </a:r>
          </a:p>
          <a:p>
            <a:r>
              <a:rPr lang="pt-BR" dirty="0"/>
              <a:t>“O Problema: Fingir fazer o que não pode ser feito”.</a:t>
            </a:r>
          </a:p>
          <a:p>
            <a:r>
              <a:rPr lang="pt-BR" dirty="0"/>
              <a:t>Esforços de modelagem tipicamente vão mal quando envolvem modelos que </a:t>
            </a:r>
            <a:r>
              <a:rPr lang="pt-BR" b="1" dirty="0"/>
              <a:t>não podem ser experimentalmente validados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1" y="1616299"/>
            <a:ext cx="3401128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Consolidativa </a:t>
            </a:r>
            <a:r>
              <a:rPr lang="pt-BR" dirty="0" err="1"/>
              <a:t>vs</a:t>
            </a:r>
            <a:r>
              <a:rPr lang="pt-BR" dirty="0"/>
              <a:t> Modelagem Exploratória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>
            <a:normAutofit fontScale="92500"/>
          </a:bodyPr>
          <a:lstStyle/>
          <a:p>
            <a:r>
              <a:rPr lang="pt-BR" dirty="0"/>
              <a:t>Discute “Modelagem Consolidativa” </a:t>
            </a:r>
            <a:r>
              <a:rPr lang="pt-BR" dirty="0" err="1"/>
              <a:t>vs</a:t>
            </a:r>
            <a:r>
              <a:rPr lang="pt-BR" dirty="0"/>
              <a:t> “Modelagem Exploratória”;</a:t>
            </a:r>
          </a:p>
          <a:p>
            <a:r>
              <a:rPr lang="pt-BR" dirty="0"/>
              <a:t>Discute o uso inapropriado da modelagem consolidativa em situações onde não se pode validar o modelo experimentalmente.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1" y="1616299"/>
            <a:ext cx="3401128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2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Consolidativa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existe conhecimento adequado sobre as características do sistema e suas condições iniciais, um modelo consolidando este conhecimento pode predizer o comportamento do sistema de modo confiável o suficiente para ser usado sobre o </a:t>
            </a:r>
          </a:p>
        </p:txBody>
      </p:sp>
    </p:spTree>
    <p:extLst>
      <p:ext uri="{BB962C8B-B14F-4D97-AF65-F5344CB8AC3E}">
        <p14:creationId xmlns:p14="http://schemas.microsoft.com/office/powerpoint/2010/main" val="68896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Consolidativa </a:t>
            </a:r>
            <a:r>
              <a:rPr lang="pt-BR" dirty="0" err="1"/>
              <a:t>vs</a:t>
            </a:r>
            <a:r>
              <a:rPr lang="pt-BR" dirty="0"/>
              <a:t> Modelagem Exploratória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855577"/>
              </p:ext>
            </p:extLst>
          </p:nvPr>
        </p:nvGraphicFramePr>
        <p:xfrm>
          <a:off x="457200" y="1600200"/>
          <a:ext cx="8229600" cy="743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00894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538387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9162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Modelagem Consolidativa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Modelagem Exploratória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7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Predizer o comportamento do sistema dadas</a:t>
                      </a:r>
                      <a:r>
                        <a:rPr lang="pt-BR" baseline="0" dirty="0"/>
                        <a:t> algumas condições iniciais.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Avaliar consequências</a:t>
                      </a:r>
                      <a:r>
                        <a:rPr lang="pt-BR" baseline="0" dirty="0"/>
                        <a:t> de decisões em uma ampla gama de possíveis futuros.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4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Modelagem de</a:t>
                      </a:r>
                      <a:r>
                        <a:rPr lang="pt-BR" baseline="0" dirty="0"/>
                        <a:t> um sistema de produção por simulação discreta, ou dinâmica.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Avaliação de políticas públicas em “n” combinações de cenários.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9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Validação 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Deve ser possível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impossível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3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Predizer o comportamento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Aprender ou Explorar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Conhecimento sobre o</a:t>
                      </a:r>
                      <a:r>
                        <a:rPr lang="pt-BR" baseline="0" dirty="0"/>
                        <a:t> 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Suficiente para compor um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Adequado para sugerir</a:t>
                      </a:r>
                      <a:r>
                        <a:rPr lang="pt-BR" baseline="0" dirty="0"/>
                        <a:t> diversos modelos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1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Estratégia Analítica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1) Formular,</a:t>
                      </a:r>
                      <a:r>
                        <a:rPr lang="pt-BR" baseline="0" dirty="0"/>
                        <a:t> 2 )validar o modelo; 3) rodar casos; 4) testar sensibilidade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1) Explorar Estratégias e Incertezas;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Ferramentas Disponíveis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Otimização, Simulação Discreta, Modelos de Regressão,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RDM, 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Papel do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Substituto ou imagem do sistema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Gerador de Cenários Plausíveis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5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Ênfase</a:t>
                      </a:r>
                      <a:r>
                        <a:rPr lang="pt-BR" baseline="0" dirty="0"/>
                        <a:t>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Construir o Modelo (B 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4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Prever o Futuro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É possível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é Possível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Nível de Incerteza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6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Erros comuns da Modelagem Consolidativa no Ambiente errado...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Não é possível validar o modelo, logo...</a:t>
            </a:r>
          </a:p>
          <a:p>
            <a:r>
              <a:rPr lang="pt-BR" sz="2800" dirty="0"/>
              <a:t>É difícil avaliar a sua qualidade, logo...</a:t>
            </a:r>
          </a:p>
          <a:p>
            <a:r>
              <a:rPr lang="pt-BR" sz="2800" dirty="0"/>
              <a:t>Busca-se adicionar qualidade aumentando a complexidade e detalhes do modelo, logo...</a:t>
            </a:r>
          </a:p>
          <a:p>
            <a:r>
              <a:rPr lang="pt-BR" sz="2800" dirty="0"/>
              <a:t>O Modelo cresce e fica intratável....</a:t>
            </a:r>
          </a:p>
          <a:p>
            <a:r>
              <a:rPr lang="pt-BR" sz="2800" dirty="0"/>
              <a:t>Por ser muito grande, o modelo fica difícil de manter e atualizar, logo...</a:t>
            </a:r>
          </a:p>
          <a:p>
            <a:r>
              <a:rPr lang="pt-BR" sz="2800" dirty="0"/>
              <a:t>O Modelo é abandonado;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967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Diante desta Situação, possíveis alternativas são...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Abandonar completamente os Modelos.</a:t>
            </a:r>
          </a:p>
          <a:p>
            <a:pPr lvl="1"/>
            <a:r>
              <a:rPr lang="pt-BR" dirty="0"/>
              <a:t>Consequência: Pouca possibilidade de ter uma resposta objetiva.</a:t>
            </a:r>
          </a:p>
          <a:p>
            <a:r>
              <a:rPr lang="pt-BR" dirty="0"/>
              <a:t>Usar os Modelos apenas para Aprendizagem:</a:t>
            </a:r>
          </a:p>
          <a:p>
            <a:pPr lvl="1"/>
            <a:r>
              <a:rPr lang="pt-BR" dirty="0"/>
              <a:t>Consequência: Não tem </a:t>
            </a:r>
          </a:p>
        </p:txBody>
      </p:sp>
    </p:spTree>
    <p:extLst>
      <p:ext uri="{BB962C8B-B14F-4D97-AF65-F5344CB8AC3E}">
        <p14:creationId xmlns:p14="http://schemas.microsoft.com/office/powerpoint/2010/main" val="19502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</a:t>
            </a:r>
            <a:r>
              <a:rPr lang="pt-BR" sz="3200" b="1" dirty="0"/>
              <a:t>Consolidativa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dirty="0"/>
              <a:t>Exploratória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Bankes</a:t>
            </a:r>
            <a:r>
              <a:rPr lang="pt-BR" dirty="0"/>
              <a:t> (1993)</a:t>
            </a:r>
          </a:p>
        </p:txBody>
      </p:sp>
      <p:pic>
        <p:nvPicPr>
          <p:cNvPr id="2050" name="Picture 2" descr="Image result for crystal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" y="2060848"/>
            <a:ext cx="2433133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utterfly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1113"/>
            <a:ext cx="1756541" cy="25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55576" y="4941168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“Crie um modelo para dizer como o mundo será”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48064" y="4941168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“Crie um modelo para dizer como o mundo seria se...”</a:t>
            </a:r>
          </a:p>
        </p:txBody>
      </p:sp>
      <p:pic>
        <p:nvPicPr>
          <p:cNvPr id="2054" name="Picture 6" descr="Image result for time mach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25364"/>
            <a:ext cx="2407901" cy="16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7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</a:t>
            </a:r>
            <a:r>
              <a:rPr lang="pt-BR" sz="3200" b="1" dirty="0"/>
              <a:t>Consolidativa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dirty="0"/>
              <a:t>Exploratória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Bankes</a:t>
            </a:r>
            <a:r>
              <a:rPr lang="pt-BR" dirty="0"/>
              <a:t> (1993)</a:t>
            </a:r>
          </a:p>
        </p:txBody>
      </p:sp>
      <p:pic>
        <p:nvPicPr>
          <p:cNvPr id="2050" name="Picture 2" descr="Image result for crystal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" y="2060848"/>
            <a:ext cx="2433133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utterfly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1113"/>
            <a:ext cx="1756541" cy="25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55576" y="4941168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“Crie um modelo para dizer como o mundo será”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48064" y="4941168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“Crie um modelo para dizer como o mundo seria se...”</a:t>
            </a:r>
          </a:p>
        </p:txBody>
      </p:sp>
      <p:pic>
        <p:nvPicPr>
          <p:cNvPr id="2054" name="Picture 6" descr="Image result for time mach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25364"/>
            <a:ext cx="2407901" cy="16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1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</a:t>
            </a:r>
            <a:r>
              <a:rPr lang="pt-BR" sz="3200" b="1" dirty="0"/>
              <a:t>Consolidativa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Bankes</a:t>
            </a:r>
            <a:r>
              <a:rPr lang="pt-BR" dirty="0"/>
              <a:t> (1993)</a:t>
            </a:r>
          </a:p>
        </p:txBody>
      </p:sp>
      <p:pic>
        <p:nvPicPr>
          <p:cNvPr id="2050" name="Picture 2" descr="Image result for crystal 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61" y="2060848"/>
            <a:ext cx="2433133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178" y="4788793"/>
            <a:ext cx="400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“Crie um modelo para dizer como o mundo provavelmente será”</a:t>
            </a:r>
          </a:p>
          <a:p>
            <a:r>
              <a:rPr lang="pt-BR" dirty="0"/>
              <a:t>Modelo – representação da realidade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88024" y="1960745"/>
            <a:ext cx="360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Consolide seu conhecimento em um modelo;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Assuma pressupostos;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 não puder validar seu modelo, pelo menos deixe-o mais detalhado (partindo do pressuposto que isso o fará mais “válido”);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Forme um modelo que melhor explique o que vai acontecer.</a:t>
            </a:r>
          </a:p>
        </p:txBody>
      </p:sp>
    </p:spTree>
    <p:extLst>
      <p:ext uri="{BB962C8B-B14F-4D97-AF65-F5344CB8AC3E}">
        <p14:creationId xmlns:p14="http://schemas.microsoft.com/office/powerpoint/2010/main" val="71663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</a:t>
            </a:r>
            <a:r>
              <a:rPr lang="pt-BR" sz="3200" b="1" dirty="0"/>
              <a:t>Exploratória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Bankes</a:t>
            </a:r>
            <a:r>
              <a:rPr lang="pt-BR" dirty="0"/>
              <a:t> (1993)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88024" y="1406862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Explore</a:t>
            </a:r>
            <a:r>
              <a:rPr lang="pt-BR" sz="2400" dirty="0"/>
              <a:t> Incertezas (tanto paramétricas quanto estruturais) (ao invés de assumir pressupostos sobre as incertezas,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Explore sistematicamente centenas ou milhares de cenários </a:t>
            </a:r>
            <a:r>
              <a:rPr lang="pt-BR" sz="2400" i="1" dirty="0"/>
              <a:t>plausíveis</a:t>
            </a:r>
            <a:r>
              <a:rPr lang="pt-BR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Pense no modelo como um estimador de consequências de suas estratégias nestes cenários.</a:t>
            </a:r>
          </a:p>
        </p:txBody>
      </p:sp>
      <p:pic>
        <p:nvPicPr>
          <p:cNvPr id="7" name="Picture 4" descr="Image result for butterfly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7" y="2131113"/>
            <a:ext cx="1756541" cy="25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67186" y="4751743"/>
            <a:ext cx="485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“Não crie </a:t>
            </a:r>
            <a:r>
              <a:rPr lang="pt-BR" b="1" i="1" dirty="0"/>
              <a:t>um modelo, </a:t>
            </a:r>
            <a:r>
              <a:rPr lang="pt-BR" dirty="0"/>
              <a:t>crie um </a:t>
            </a:r>
            <a:r>
              <a:rPr lang="pt-BR" b="1" dirty="0"/>
              <a:t>gerador de cenários</a:t>
            </a:r>
            <a:r>
              <a:rPr lang="pt-BR" dirty="0"/>
              <a:t>”</a:t>
            </a:r>
          </a:p>
          <a:p>
            <a:r>
              <a:rPr lang="pt-BR" dirty="0"/>
              <a:t>Modelo – Mapeia pressupostos a consequências</a:t>
            </a:r>
          </a:p>
        </p:txBody>
      </p:sp>
      <p:pic>
        <p:nvPicPr>
          <p:cNvPr id="10" name="Picture 6" descr="Image result for time mach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33" y="2625364"/>
            <a:ext cx="2407901" cy="16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Problema: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RDM – “Como é Apresentado”?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Uncertainty</a:t>
            </a:r>
            <a:r>
              <a:rPr lang="pt-BR" dirty="0"/>
              <a:t> : A Questão a Ser Tratada;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Modelagem Exploratória </a:t>
            </a:r>
            <a:r>
              <a:rPr lang="pt-BR" dirty="0" err="1"/>
              <a:t>vs</a:t>
            </a:r>
            <a:r>
              <a:rPr lang="pt-BR" dirty="0"/>
              <a:t> Modelagem Consolidativa e </a:t>
            </a:r>
            <a:r>
              <a:rPr lang="pt-BR" dirty="0" err="1"/>
              <a:t>Predict-Then-Act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RDM;</a:t>
            </a:r>
          </a:p>
          <a:p>
            <a:r>
              <a:rPr lang="pt-BR" dirty="0"/>
              <a:t>RDM como Solução: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O Conteúdo do RDM;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Exemplo de Aplicação.</a:t>
            </a:r>
          </a:p>
          <a:p>
            <a:r>
              <a:rPr lang="pt-BR" dirty="0"/>
              <a:t>Minha Dissertação.</a:t>
            </a:r>
          </a:p>
        </p:txBody>
      </p:sp>
    </p:spTree>
    <p:extLst>
      <p:ext uri="{BB962C8B-B14F-4D97-AF65-F5344CB8AC3E}">
        <p14:creationId xmlns:p14="http://schemas.microsoft.com/office/powerpoint/2010/main" val="358947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>
            <a:normAutofit/>
          </a:bodyPr>
          <a:lstStyle/>
          <a:p>
            <a:r>
              <a:rPr lang="pt-BR" dirty="0"/>
              <a:t>Um Novo Paradigma?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977" y="1124744"/>
            <a:ext cx="5686046" cy="45259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6969" y="565070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dirty="0" err="1"/>
              <a:t>Malekpour</a:t>
            </a:r>
            <a:r>
              <a:rPr lang="en-US" dirty="0"/>
              <a:t>, S., de </a:t>
            </a:r>
            <a:r>
              <a:rPr lang="en-US" dirty="0" err="1"/>
              <a:t>Haan</a:t>
            </a:r>
            <a:r>
              <a:rPr lang="en-US" dirty="0"/>
              <a:t>, F. J., &amp; Brown, R. R. (2016).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3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4945471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4.RDM – O CONTEÚDO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9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Base Conceitual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153078" y="1844824"/>
            <a:ext cx="8837843" cy="3207103"/>
            <a:chOff x="-1101952" y="1688688"/>
            <a:chExt cx="10464421" cy="379736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2455" y="1700808"/>
              <a:ext cx="2326769" cy="319930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664" y="1700808"/>
              <a:ext cx="2512235" cy="3199306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799691" y="5085185"/>
              <a:ext cx="2008179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Tese – </a:t>
              </a:r>
              <a:r>
                <a:rPr lang="pt-BR" sz="1600" dirty="0" err="1"/>
                <a:t>Groves</a:t>
              </a:r>
              <a:r>
                <a:rPr lang="pt-BR" sz="1600" dirty="0"/>
                <a:t> (06)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931650" y="5085184"/>
              <a:ext cx="2008179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Artigo MS (06)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01952" y="1688688"/>
              <a:ext cx="2424703" cy="3480622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-893691" y="5085184"/>
              <a:ext cx="2008179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Livro RDM (03)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3585" y="1699401"/>
              <a:ext cx="2418884" cy="3199306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7148937" y="5085184"/>
              <a:ext cx="1743543" cy="40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Artigo GEC (07)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5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– Base Conceitual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15712"/>
            <a:ext cx="8312727" cy="40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9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RDM – Base Conceitual</a:t>
            </a:r>
            <a:br>
              <a:rPr lang="pt-BR" dirty="0"/>
            </a:br>
            <a:r>
              <a:rPr lang="pt-BR" sz="2700" dirty="0"/>
              <a:t>“Revisão Sistemática do </a:t>
            </a:r>
            <a:r>
              <a:rPr lang="pt-BR" sz="2700" dirty="0" err="1"/>
              <a:t>Youtube</a:t>
            </a:r>
            <a:r>
              <a:rPr lang="pt-BR" sz="2700" dirty="0"/>
              <a:t>”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94043"/>
            <a:ext cx="8312727" cy="43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3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do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Identifique Estratégias Candidatas Iniciais Robustas;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Identifique Vulnerabilidades (clusters de baixa dimensão na qual a estratégia falha);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Sugira Estratégias Contra Vulnerabilidades;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Caracterize Incertezas e Trade-</a:t>
            </a:r>
            <a:r>
              <a:rPr lang="pt-BR" dirty="0" err="1"/>
              <a:t>offs</a:t>
            </a:r>
            <a:r>
              <a:rPr lang="pt-BR" dirty="0"/>
              <a:t> entre estratégias;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6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1.RDM – COMO É APESENTADO?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86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5417319"/>
            <a:ext cx="85792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100" dirty="0"/>
              <a:t>Rand. (2013). Making Good Decisions Without Predictions. </a:t>
            </a:r>
            <a:r>
              <a:rPr lang="en-US" sz="1100" i="1" dirty="0"/>
              <a:t>RAND Corporation Research Highlights</a:t>
            </a:r>
            <a:r>
              <a:rPr lang="en-US" sz="11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10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11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b="1" dirty="0" err="1"/>
              <a:t>Decision</a:t>
            </a:r>
            <a:r>
              <a:rPr lang="pt-BR" sz="2000" b="1" dirty="0"/>
              <a:t> </a:t>
            </a:r>
            <a:r>
              <a:rPr lang="pt-BR" sz="2000" b="1" dirty="0" err="1"/>
              <a:t>Structuring</a:t>
            </a:r>
            <a:r>
              <a:rPr lang="pt-BR" sz="2000" dirty="0"/>
              <a:t>: Definição de Metas, Incertezas; Escolhas sob consideração.</a:t>
            </a:r>
          </a:p>
          <a:p>
            <a:pPr marL="571500" indent="-514350">
              <a:buFont typeface="+mj-lt"/>
              <a:buAutoNum type="arabicPeriod"/>
            </a:pPr>
            <a:r>
              <a:rPr lang="pt-BR" sz="2000" b="1" dirty="0"/>
              <a:t>Case </a:t>
            </a:r>
            <a:r>
              <a:rPr lang="pt-BR" sz="2000" b="1" dirty="0" err="1"/>
              <a:t>Generation</a:t>
            </a:r>
            <a:r>
              <a:rPr lang="pt-BR" sz="2000" dirty="0"/>
              <a:t>: Cada caso representa a performance de uma estratégia definida em um futuro plausível. O modelo serve para ligar um conjunto de pressupostos a um conjunto de cenários, não para prever.</a:t>
            </a:r>
          </a:p>
          <a:p>
            <a:pPr marL="571500" indent="-514350">
              <a:buFont typeface="+mj-lt"/>
              <a:buAutoNum type="arabicPeriod"/>
            </a:pPr>
            <a:r>
              <a:rPr lang="pt-BR" sz="2000" b="1" dirty="0" err="1"/>
              <a:t>Scenario</a:t>
            </a:r>
            <a:r>
              <a:rPr lang="pt-BR" sz="2000" b="1" dirty="0"/>
              <a:t> Discovery</a:t>
            </a:r>
            <a:r>
              <a:rPr lang="pt-BR" sz="2000" dirty="0"/>
              <a:t>: Identificar clusters de cenários (condições) que iluminam as vulnerabilidades das estratégias atuais. Estes cenários podem ajudar a identificar novas maneiras de endereçar as vulnerabilidades (voltando ao passo 1) ou</a:t>
            </a:r>
          </a:p>
          <a:p>
            <a:pPr marL="571500" indent="-514350">
              <a:buFont typeface="+mj-lt"/>
              <a:buAutoNum type="arabicPeriod"/>
            </a:pPr>
            <a:r>
              <a:rPr lang="pt-BR" sz="2000" b="1" dirty="0"/>
              <a:t>Análise de Trade-</a:t>
            </a:r>
            <a:r>
              <a:rPr lang="pt-BR" sz="2000" b="1" dirty="0" err="1"/>
              <a:t>Offs</a:t>
            </a:r>
            <a:r>
              <a:rPr lang="pt-BR" sz="2000" dirty="0"/>
              <a:t>: Análise de </a:t>
            </a:r>
            <a:r>
              <a:rPr lang="pt-BR" sz="2000" dirty="0" err="1"/>
              <a:t>Tradeoff</a:t>
            </a:r>
            <a:r>
              <a:rPr lang="pt-BR" sz="2000" dirty="0"/>
              <a:t> entre estratégias.</a:t>
            </a:r>
          </a:p>
        </p:txBody>
      </p:sp>
    </p:spTree>
    <p:extLst>
      <p:ext uri="{BB962C8B-B14F-4D97-AF65-F5344CB8AC3E}">
        <p14:creationId xmlns:p14="http://schemas.microsoft.com/office/powerpoint/2010/main" val="119227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Ao invés de começar com previsões, a abordagem começa com os planos sob consideração;</a:t>
            </a:r>
          </a:p>
          <a:p>
            <a:r>
              <a:rPr lang="pt-BR" dirty="0"/>
              <a:t>Usa múltiplas rodadas de um modelo para identificar os futuros mais relevantes para o sucesso do plano;</a:t>
            </a:r>
          </a:p>
          <a:p>
            <a:r>
              <a:rPr lang="pt-BR" dirty="0"/>
              <a:t>Perguntas que são feitas:</a:t>
            </a:r>
          </a:p>
          <a:p>
            <a:pPr lvl="1"/>
            <a:r>
              <a:rPr lang="pt-BR" dirty="0"/>
              <a:t>Quais são as principais características que diferenciam os futuros no qual o plano funciona dos futuros no qual ele falha?</a:t>
            </a:r>
          </a:p>
          <a:p>
            <a:pPr lvl="1"/>
            <a:r>
              <a:rPr lang="pt-BR" dirty="0"/>
              <a:t>O que pode ser feito para que um plano funcione em um conjunto maior de possíveis cenários?</a:t>
            </a:r>
          </a:p>
        </p:txBody>
      </p:sp>
    </p:spTree>
    <p:extLst>
      <p:ext uri="{BB962C8B-B14F-4D97-AF65-F5344CB8AC3E}">
        <p14:creationId xmlns:p14="http://schemas.microsoft.com/office/powerpoint/2010/main" val="224113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5038845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4033906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272556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721276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1075183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62894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639948" y="5113358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H="1" flipV="1">
            <a:off x="2850949" y="5113358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5266225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H="1" flipV="1">
            <a:off x="4305600" y="5113358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5660306" y="5113358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H="1" flipV="1">
            <a:off x="5660306" y="5113358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6412865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90" y="1340768"/>
            <a:ext cx="6411220" cy="4143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7504" y="5485667"/>
            <a:ext cx="92890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100" dirty="0"/>
              <a:t>Rand. (2013). Making Good Decisions Without Predictions. </a:t>
            </a:r>
            <a:r>
              <a:rPr lang="en-US" sz="1100" i="1" dirty="0"/>
              <a:t>RAND Corporation Research Highlights</a:t>
            </a:r>
            <a:r>
              <a:rPr lang="en-US" sz="11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7806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o Sucesso da Estratégia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Evitam  usar medidas absolutas:</a:t>
                </a:r>
              </a:p>
              <a:p>
                <a:r>
                  <a:rPr lang="pt-BR" dirty="0"/>
                  <a:t>Arrependimento Absoluto: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Arrependimento Relativo: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𝑃𝑒𝑟𝑓𝑜𝑟𝑚𝑎𝑛𝑐𝑒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𝑃𝑒𝑟𝑓𝑜𝑟𝑚𝑎𝑛𝑐𝑒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𝑃𝑒𝑟𝑓𝑜𝑟𝑚𝑎𝑛𝑐𝑒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56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3100" dirty="0"/>
              <a:t>Para quê foi Aplicado?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Avaliar a Robustez de Decisões em:</a:t>
            </a:r>
          </a:p>
          <a:p>
            <a:pPr lvl="1"/>
            <a:r>
              <a:rPr lang="pt-BR" dirty="0"/>
              <a:t>Problemas de Recursos Naturais e adaptação à mudanças climáticas;</a:t>
            </a:r>
          </a:p>
          <a:p>
            <a:pPr lvl="1"/>
            <a:r>
              <a:rPr lang="pt-BR" dirty="0"/>
              <a:t>Planejamento da Resiliência em zonas costeiras;</a:t>
            </a:r>
          </a:p>
          <a:p>
            <a:pPr lvl="1"/>
            <a:r>
              <a:rPr lang="pt-BR" dirty="0"/>
              <a:t>Sustentabilidade Global;</a:t>
            </a:r>
          </a:p>
          <a:p>
            <a:pPr lvl="1"/>
            <a:r>
              <a:rPr lang="pt-BR" dirty="0"/>
              <a:t>Planejamento Energético;</a:t>
            </a:r>
          </a:p>
          <a:p>
            <a:pPr lvl="1"/>
            <a:r>
              <a:rPr lang="pt-BR" dirty="0"/>
              <a:t>Questões Fiscais e Financeiras;</a:t>
            </a:r>
          </a:p>
          <a:p>
            <a:pPr lvl="1"/>
            <a:r>
              <a:rPr lang="pt-BR" dirty="0"/>
              <a:t>Segurança Nacional.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5068" y="5589240"/>
            <a:ext cx="6693865" cy="473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http://www.rand.org/methods/rdmlab/research/applications.html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974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3100" dirty="0"/>
              <a:t>Quem Está Usando?</a:t>
            </a:r>
            <a:endParaRPr lang="pt-BR" dirty="0"/>
          </a:p>
        </p:txBody>
      </p:sp>
      <p:pic>
        <p:nvPicPr>
          <p:cNvPr id="1026" name="Picture 2" descr="Image result for US department of defen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25220"/>
            <a:ext cx="1608094" cy="16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19636" y="3031825"/>
            <a:ext cx="147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Lempert</a:t>
            </a:r>
            <a:r>
              <a:rPr lang="pt-BR" sz="1200" dirty="0"/>
              <a:t> et. Al (2016) – Mix de Munição</a:t>
            </a:r>
          </a:p>
        </p:txBody>
      </p:sp>
      <p:pic>
        <p:nvPicPr>
          <p:cNvPr id="1030" name="Picture 6" descr="Image result for SEDAP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93" y="1644640"/>
            <a:ext cx="2142142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328777" y="3031825"/>
            <a:ext cx="147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Kalra</a:t>
            </a:r>
            <a:r>
              <a:rPr lang="pt-BR" sz="1200" dirty="0"/>
              <a:t> et. Al (2016) - Lima</a:t>
            </a:r>
          </a:p>
        </p:txBody>
      </p:sp>
      <p:pic>
        <p:nvPicPr>
          <p:cNvPr id="1032" name="Picture 8" descr="Image result for USEPA Office of wa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08" y="1417639"/>
            <a:ext cx="1923536" cy="17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966589" y="3031825"/>
            <a:ext cx="147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Fischbach</a:t>
            </a:r>
            <a:r>
              <a:rPr lang="pt-BR" sz="1200" dirty="0"/>
              <a:t> et. Al (2015)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19636" y="5280042"/>
            <a:ext cx="147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Groves</a:t>
            </a:r>
            <a:r>
              <a:rPr lang="pt-BR" sz="1200" dirty="0"/>
              <a:t> (2014) – Costa de Luisiana</a:t>
            </a:r>
          </a:p>
        </p:txBody>
      </p:sp>
      <p:pic>
        <p:nvPicPr>
          <p:cNvPr id="1034" name="Picture 10" descr="Image result for CP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4" y="3693990"/>
            <a:ext cx="1569539" cy="15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7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700" dirty="0"/>
              <a:t>Como eles vendem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36812" y="5722006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https://www.youtube.com/watch?v=yGaEVkK5bJM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1268760"/>
            <a:ext cx="807832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Políticas para a Sustentabilidade Mundial:</a:t>
            </a:r>
          </a:p>
          <a:p>
            <a:pPr marL="0" indent="0" algn="ctr">
              <a:buNone/>
            </a:pPr>
            <a:r>
              <a:rPr lang="pt-BR" dirty="0"/>
              <a:t>“Que política de curto prazo irá ajudar a assegurar desenvolvimento econômico em um ambiente sustentável no século 21?”</a:t>
            </a:r>
          </a:p>
        </p:txBody>
      </p:sp>
    </p:spTree>
    <p:extLst>
      <p:ext uri="{BB962C8B-B14F-4D97-AF65-F5344CB8AC3E}">
        <p14:creationId xmlns:p14="http://schemas.microsoft.com/office/powerpoint/2010/main" val="1291719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Aplicação - XLRM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31275"/>
              </p:ext>
            </p:extLst>
          </p:nvPr>
        </p:nvGraphicFramePr>
        <p:xfrm>
          <a:off x="457200" y="1600200"/>
          <a:ext cx="8229600" cy="38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879532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21607113"/>
                    </a:ext>
                  </a:extLst>
                </a:gridCol>
              </a:tblGrid>
              <a:tr h="491840">
                <a:tc>
                  <a:txBody>
                    <a:bodyPr/>
                    <a:lstStyle/>
                    <a:p>
                      <a:r>
                        <a:rPr lang="pt-BR" dirty="0"/>
                        <a:t>X – Incertezas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 – Estratégias / Políticas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87371"/>
                  </a:ext>
                </a:extLst>
              </a:tr>
              <a:tr h="1940408">
                <a:tc>
                  <a:txBody>
                    <a:bodyPr/>
                    <a:lstStyle/>
                    <a:p>
                      <a:r>
                        <a:rPr lang="pt-BR" dirty="0"/>
                        <a:t>Economia (taxas de crescimento, </a:t>
                      </a:r>
                      <a:r>
                        <a:rPr lang="pt-BR" dirty="0" err="1"/>
                        <a:t>decoupling</a:t>
                      </a:r>
                      <a:r>
                        <a:rPr lang="pt-BR" dirty="0"/>
                        <a:t>,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etc</a:t>
                      </a:r>
                      <a:r>
                        <a:rPr lang="pt-BR" baseline="0" dirty="0"/>
                        <a:t>)</a:t>
                      </a:r>
                    </a:p>
                    <a:p>
                      <a:r>
                        <a:rPr lang="pt-BR" baseline="0" dirty="0" err="1"/>
                        <a:t>Effeito</a:t>
                      </a:r>
                      <a:r>
                        <a:rPr lang="pt-BR" baseline="0" dirty="0"/>
                        <a:t> da degradação ambiental no crescimento</a:t>
                      </a:r>
                    </a:p>
                    <a:p>
                      <a:r>
                        <a:rPr lang="pt-BR" baseline="0" dirty="0"/>
                        <a:t>Custo e efetividade das políticas, etc.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Políticas para Aumentar a</a:t>
                      </a:r>
                      <a:r>
                        <a:rPr lang="pt-BR" baseline="0" dirty="0"/>
                        <a:t> taxa de desacoplamento</a:t>
                      </a:r>
                    </a:p>
                    <a:p>
                      <a:r>
                        <a:rPr lang="pt-BR" baseline="0" dirty="0" err="1"/>
                        <a:t>Milestones</a:t>
                      </a:r>
                      <a:r>
                        <a:rPr lang="pt-BR" baseline="0" dirty="0"/>
                        <a:t> de curto prazo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33432"/>
                  </a:ext>
                </a:extLst>
              </a:tr>
              <a:tr h="491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- Relações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 – Medidas para </a:t>
                      </a:r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Rankear</a:t>
                      </a: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Cenários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87562"/>
                  </a:ext>
                </a:extLst>
              </a:tr>
              <a:tr h="848929">
                <a:tc>
                  <a:txBody>
                    <a:bodyPr/>
                    <a:lstStyle/>
                    <a:p>
                      <a:r>
                        <a:rPr lang="pt-BR" dirty="0"/>
                        <a:t>Equações contidas no modelo </a:t>
                      </a:r>
                      <a:r>
                        <a:rPr lang="pt-BR" dirty="0" err="1"/>
                        <a:t>wonderland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Taxa de melhoria no GDP</a:t>
                      </a:r>
                      <a:r>
                        <a:rPr lang="pt-BR" baseline="0" dirty="0"/>
                        <a:t> per capita, Longevidade, etc.</a:t>
                      </a:r>
                    </a:p>
                    <a:p>
                      <a:r>
                        <a:rPr lang="pt-BR" baseline="0" dirty="0"/>
                        <a:t>Medida Principal:  IDH e “Green DGP”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732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916" y="1667362"/>
            <a:ext cx="603016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0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Incertezas Críticas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95" y="1628800"/>
            <a:ext cx="4983609" cy="41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51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Exemplo – Identificando Vulnerabilidades – Estratégia não Adaptativa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45" y="1722253"/>
            <a:ext cx="5733120" cy="42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0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4" y="1430458"/>
            <a:ext cx="6125430" cy="4382112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dirty="0"/>
              <a:t>Exemplo – Identificando Vulnerabilidades – Estratégia não Adaptativa</a:t>
            </a:r>
          </a:p>
        </p:txBody>
      </p:sp>
    </p:spTree>
    <p:extLst>
      <p:ext uri="{BB962C8B-B14F-4D97-AF65-F5344CB8AC3E}">
        <p14:creationId xmlns:p14="http://schemas.microsoft.com/office/powerpoint/2010/main" val="3742042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45" y="1566047"/>
            <a:ext cx="6030167" cy="4239217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dirty="0"/>
              <a:t>Exemplo – Identificando Vulnerabilidades – Estratégia não Adaptativa</a:t>
            </a:r>
          </a:p>
        </p:txBody>
      </p:sp>
    </p:spTree>
    <p:extLst>
      <p:ext uri="{BB962C8B-B14F-4D97-AF65-F5344CB8AC3E}">
        <p14:creationId xmlns:p14="http://schemas.microsoft.com/office/powerpoint/2010/main" val="2865444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2800" dirty="0"/>
              <a:t>Exemplo – Identificando Vulnerabilidades – Estratégia não Adaptativa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11" y="1641598"/>
            <a:ext cx="6188177" cy="42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8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Estratégia Adaptativa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8" y="1196752"/>
            <a:ext cx="632548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2.DEEP UNCERTAINTY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796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Estratégia Adaptativa – Segunda Rodada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271286"/>
            <a:ext cx="643979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6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Estratégia Adaptativa – Segunda Rodada</a:t>
            </a:r>
            <a:br>
              <a:rPr lang="pt-BR" sz="3600" dirty="0"/>
            </a:br>
            <a:r>
              <a:rPr lang="pt-BR" sz="3600" dirty="0"/>
              <a:t>O que pode dar errado?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99" y="1844824"/>
            <a:ext cx="5306402" cy="39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1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Estratégia Robusta – Terceira Rodada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62" y="1268760"/>
            <a:ext cx="5611874" cy="44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0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Estratégia Robusta – Terceira Rodada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40" y="1410576"/>
            <a:ext cx="6789320" cy="42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2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Estratégia Robusta – Terceira Rodada</a:t>
            </a:r>
            <a:br>
              <a:rPr lang="pt-BR" sz="3600" dirty="0"/>
            </a:br>
            <a:r>
              <a:rPr lang="pt-BR" sz="3600" dirty="0"/>
              <a:t>O que pode dar errado?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57" y="1510149"/>
            <a:ext cx="5983487" cy="43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7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Caracterizando Riscos Irredutíveis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556792"/>
            <a:ext cx="5229955" cy="40391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9" y="3123873"/>
            <a:ext cx="313416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1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5.DISSERTAÇÃO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709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Porquê não utilizar o RDM?</a:t>
            </a:r>
            <a:br>
              <a:rPr lang="pt-BR" dirty="0"/>
            </a:br>
            <a:r>
              <a:rPr lang="pt-BR" sz="3600" dirty="0"/>
              <a:t>Possíveis Ressalvas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strike="sngStrike" dirty="0"/>
              <a:t>Não temos incertezas;</a:t>
            </a:r>
          </a:p>
          <a:p>
            <a:r>
              <a:rPr lang="pt-BR" sz="1800" strike="sngStrike" dirty="0"/>
              <a:t>O Método é fechado e não divulgado;</a:t>
            </a:r>
          </a:p>
          <a:p>
            <a:r>
              <a:rPr lang="pt-BR" sz="1800" strike="sngStrike" dirty="0"/>
              <a:t>Não há software para realizar as análises identificadas;</a:t>
            </a:r>
          </a:p>
          <a:p>
            <a:r>
              <a:rPr lang="pt-BR" sz="1800" strike="sngStrike" dirty="0"/>
              <a:t>A exploração computacional de cenários não endereça o problema da incerteza;</a:t>
            </a:r>
          </a:p>
          <a:p>
            <a:r>
              <a:rPr lang="pt-BR" sz="1800" strike="sngStrike" dirty="0"/>
              <a:t>Não precisamos tomar decisões irreversíveis;</a:t>
            </a:r>
          </a:p>
          <a:p>
            <a:r>
              <a:rPr lang="pt-BR" sz="1800" dirty="0"/>
              <a:t>Não temos tantas incertezas que demandem isto;</a:t>
            </a:r>
          </a:p>
          <a:p>
            <a:r>
              <a:rPr lang="pt-BR" sz="1800" dirty="0"/>
              <a:t>Não temos tantas decisões concomitantes que exijam uma análise exploratória;</a:t>
            </a:r>
          </a:p>
          <a:p>
            <a:r>
              <a:rPr lang="pt-BR" sz="1800" dirty="0"/>
              <a:t>Não precisamos (ou não queremos ajuda de) algoritmos para identificar condições nas quais nossa estratégia pode falhar;</a:t>
            </a:r>
          </a:p>
          <a:p>
            <a:r>
              <a:rPr lang="pt-BR" sz="1800" dirty="0"/>
              <a:t>Não há ganho em identificar as vulnerabilidades de um conjunto de iniciativas;</a:t>
            </a:r>
          </a:p>
          <a:p>
            <a:r>
              <a:rPr lang="pt-BR" sz="1800" dirty="0"/>
              <a:t>Aplicar o método é mais caro do que o benefício de avaliar a robustez das estratégias atuais;</a:t>
            </a:r>
          </a:p>
          <a:p>
            <a:r>
              <a:rPr lang="pt-BR" sz="1800" dirty="0"/>
              <a:t>Não queremos identificar vulnerabilidades na nossa estratégia.</a:t>
            </a:r>
          </a:p>
        </p:txBody>
      </p:sp>
    </p:spTree>
    <p:extLst>
      <p:ext uri="{BB962C8B-B14F-4D97-AF65-F5344CB8AC3E}">
        <p14:creationId xmlns:p14="http://schemas.microsoft.com/office/powerpoint/2010/main" val="3223592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Questões para a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e Modelagem Exploratória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Tais abordagens foram utilizadas nas duas últimas décadas para a avaliação de políticas públicas;</a:t>
            </a:r>
          </a:p>
          <a:p>
            <a:r>
              <a:rPr lang="pt-BR" dirty="0"/>
              <a:t>Apesar do potencial anunciado ainda não identifiquei uma avaliação de sua aplicabilidade para empresas;</a:t>
            </a:r>
          </a:p>
          <a:p>
            <a:r>
              <a:rPr lang="pt-BR" dirty="0"/>
              <a:t>O método </a:t>
            </a:r>
            <a:r>
              <a:rPr lang="pt-BR" b="1" dirty="0" err="1"/>
              <a:t>Robust</a:t>
            </a:r>
            <a:r>
              <a:rPr lang="pt-BR" b="1" dirty="0"/>
              <a:t> </a:t>
            </a:r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Making</a:t>
            </a:r>
            <a:r>
              <a:rPr lang="pt-BR" b="1" dirty="0"/>
              <a:t> </a:t>
            </a:r>
            <a:r>
              <a:rPr lang="pt-BR" dirty="0"/>
              <a:t>é aplicável para processos de decisão em empresas com quais características?</a:t>
            </a:r>
          </a:p>
          <a:p>
            <a:r>
              <a:rPr lang="pt-BR" dirty="0"/>
              <a:t>Em que pode e deve ser aplicado, e no que não deveria ser aplicado?</a:t>
            </a:r>
          </a:p>
          <a:p>
            <a:r>
              <a:rPr lang="pt-BR" dirty="0"/>
              <a:t>Em Geral, </a:t>
            </a:r>
            <a:r>
              <a:rPr lang="pt-BR" b="1" dirty="0" err="1"/>
              <a:t>Exploratory</a:t>
            </a:r>
            <a:r>
              <a:rPr lang="pt-BR" b="1" dirty="0"/>
              <a:t> </a:t>
            </a:r>
            <a:r>
              <a:rPr lang="pt-BR" b="1" dirty="0" err="1"/>
              <a:t>Modeling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 é uma abordagem valiosa para </a:t>
            </a:r>
            <a:r>
              <a:rPr lang="pt-BR" b="1" dirty="0"/>
              <a:t>Empresas</a:t>
            </a:r>
            <a:r>
              <a:rPr lang="pt-BR" dirty="0"/>
              <a:t>?</a:t>
            </a:r>
          </a:p>
          <a:p>
            <a:r>
              <a:rPr lang="pt-BR" dirty="0"/>
              <a:t>Enfim, como podemos “trazer este método”?</a:t>
            </a:r>
          </a:p>
        </p:txBody>
      </p:sp>
    </p:spTree>
    <p:extLst>
      <p:ext uri="{BB962C8B-B14F-4D97-AF65-F5344CB8AC3E}">
        <p14:creationId xmlns:p14="http://schemas.microsoft.com/office/powerpoint/2010/main" val="448004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se pode fazer com um Artefato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66368"/>
              </p:ext>
            </p:extLst>
          </p:nvPr>
        </p:nvGraphicFramePr>
        <p:xfrm>
          <a:off x="457200" y="1268760"/>
          <a:ext cx="8229600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9003913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2252490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639936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386491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1870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Estágio do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Inexistente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Projetar</a:t>
                      </a:r>
                      <a:r>
                        <a:rPr lang="pt-BR" baseline="0" dirty="0"/>
                        <a:t> o Artefato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7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Existente, Imaturo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Testar e Melhorar 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9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Existente,</a:t>
                      </a:r>
                      <a:r>
                        <a:rPr lang="pt-BR" baseline="0" dirty="0"/>
                        <a:t> maduro, desconhecido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Delimitar o Artefato: Aprender e aplicar o artefato em outros contextos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</a:t>
                      </a:r>
                      <a:r>
                        <a:rPr lang="pt-BR" baseline="0" dirty="0"/>
                        <a:t> maduro, desconhecido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Aprender como</a:t>
                      </a:r>
                      <a:r>
                        <a:rPr lang="pt-BR" baseline="0" dirty="0"/>
                        <a:t> integrar o artefato a outras situações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9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 Maduro, Conhecido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Questionar o Artefato, “Desmontar” 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 Maduro,</a:t>
                      </a:r>
                      <a:r>
                        <a:rPr lang="pt-BR" baseline="0" dirty="0"/>
                        <a:t> 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Superar o Artefato.</a:t>
                      </a:r>
                    </a:p>
                    <a:p>
                      <a:r>
                        <a:rPr lang="pt-BR" dirty="0"/>
                        <a:t>Criar</a:t>
                      </a:r>
                      <a:r>
                        <a:rPr lang="pt-BR" baseline="0" dirty="0"/>
                        <a:t> outro melhor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3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6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836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Níveis de Incerteza: “</a:t>
            </a:r>
            <a:r>
              <a:rPr lang="pt-BR" sz="3600" dirty="0" err="1"/>
              <a:t>Deep</a:t>
            </a:r>
            <a:r>
              <a:rPr lang="pt-BR" sz="3600" dirty="0"/>
              <a:t> </a:t>
            </a:r>
            <a:r>
              <a:rPr lang="pt-BR" sz="3600" dirty="0" err="1"/>
              <a:t>Uncertainty</a:t>
            </a:r>
            <a:r>
              <a:rPr lang="pt-BR" sz="3600" dirty="0"/>
              <a:t>” Enciclopédia de Pesquisa Operacional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88" y="1221159"/>
            <a:ext cx="6612225" cy="44745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21105" y="5673132"/>
            <a:ext cx="8501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Walker, W. E., </a:t>
            </a:r>
            <a:r>
              <a:rPr lang="en-US" sz="1000" dirty="0" err="1"/>
              <a:t>Lempert</a:t>
            </a:r>
            <a:r>
              <a:rPr lang="en-US" sz="1000" dirty="0"/>
              <a:t>, R. J., &amp; </a:t>
            </a:r>
            <a:r>
              <a:rPr lang="en-US" sz="1000" dirty="0" err="1"/>
              <a:t>Kwakkel</a:t>
            </a:r>
            <a:r>
              <a:rPr lang="en-US" sz="1000" dirty="0"/>
              <a:t>, J. H. (2013). Deep Uncertainty. In S. I. </a:t>
            </a:r>
            <a:r>
              <a:rPr lang="en-US" sz="1000" dirty="0" err="1"/>
              <a:t>Gass</a:t>
            </a:r>
            <a:r>
              <a:rPr lang="en-US" sz="1000" dirty="0"/>
              <a:t> &amp; M. C. Fu (Eds.), Encyclopedia of Operations Research and Management Science (pp. 395–402). Boston, MA: Springer US. http://doi.org/10.1007/978-1-4419-1153-7_1140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10862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Objetivos de Pesquisa em Design Science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31388"/>
              </p:ext>
            </p:extLst>
          </p:nvPr>
        </p:nvGraphicFramePr>
        <p:xfrm>
          <a:off x="457200" y="1268760"/>
          <a:ext cx="8229600" cy="77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19003913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122524906"/>
                    </a:ext>
                  </a:extLst>
                </a:gridCol>
                <a:gridCol w="678944">
                  <a:extLst>
                    <a:ext uri="{9D8B030D-6E8A-4147-A177-3AD203B41FA5}">
                      <a16:colId xmlns:a16="http://schemas.microsoft.com/office/drawing/2014/main" val="9639936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386491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1870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Estágio do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Inexistente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Projetar</a:t>
                      </a:r>
                      <a:r>
                        <a:rPr lang="pt-BR" baseline="0" dirty="0"/>
                        <a:t> o Artefato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7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Existente, Imaturo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Testar e Melhorar 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9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Existente,</a:t>
                      </a:r>
                      <a:r>
                        <a:rPr lang="pt-BR" baseline="0" dirty="0"/>
                        <a:t> maduro, desconhecido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Delimitar o Artefato: Aprender e aplicar o artefato em outros contextos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</a:t>
                      </a:r>
                      <a:r>
                        <a:rPr lang="pt-BR" baseline="0" dirty="0"/>
                        <a:t> maduro, desconhecido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Aprender como</a:t>
                      </a:r>
                      <a:r>
                        <a:rPr lang="pt-BR" baseline="0" dirty="0"/>
                        <a:t> integrar o artefato a outras situações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9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 Maduro, Conhecido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Questionar o Artefato, “Desmontar” o artefato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Existente, Maduro,</a:t>
                      </a:r>
                      <a:r>
                        <a:rPr lang="pt-BR" baseline="0" dirty="0"/>
                        <a:t> Conhecido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Superar o Artefato.</a:t>
                      </a:r>
                    </a:p>
                    <a:p>
                      <a:r>
                        <a:rPr lang="pt-BR" dirty="0"/>
                        <a:t>Criar</a:t>
                      </a:r>
                      <a:r>
                        <a:rPr lang="pt-BR" baseline="0" dirty="0"/>
                        <a:t> outro melhor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3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91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Contexto é Relevante: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deveria depender da “situação atual” da literatura, mas a revisão mais profunda normalmente vem depois;</a:t>
            </a:r>
          </a:p>
          <a:p>
            <a:r>
              <a:rPr lang="pt-BR" dirty="0"/>
              <a:t>“O que se pode fazer com um Artefato?”</a:t>
            </a:r>
          </a:p>
          <a:p>
            <a:r>
              <a:rPr lang="pt-BR" dirty="0"/>
              <a:t>O que se pode fazer com o RDM?</a:t>
            </a:r>
          </a:p>
          <a:p>
            <a:r>
              <a:rPr lang="pt-BR" dirty="0"/>
              <a:t>Como chegar a um objetivo “honesto” quando se quer estudar o artefato?</a:t>
            </a:r>
          </a:p>
        </p:txBody>
      </p:sp>
    </p:spTree>
    <p:extLst>
      <p:ext uri="{BB962C8B-B14F-4D97-AF65-F5344CB8AC3E}">
        <p14:creationId xmlns:p14="http://schemas.microsoft.com/office/powerpoint/2010/main" val="2103015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 Problema de “</a:t>
            </a:r>
            <a:r>
              <a:rPr lang="pt-BR" sz="3200" b="1" i="1" dirty="0"/>
              <a:t>Como Definir o Problema de Pesquisa</a:t>
            </a:r>
            <a:r>
              <a:rPr lang="pt-BR" sz="3200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deveria depender da “situação atual” do conhecimento;</a:t>
            </a:r>
          </a:p>
          <a:p>
            <a:r>
              <a:rPr lang="pt-BR" dirty="0"/>
              <a:t>“O que se pode fazer com um Artefato?”</a:t>
            </a:r>
          </a:p>
          <a:p>
            <a:r>
              <a:rPr lang="pt-BR" dirty="0"/>
              <a:t>O que se pode fazer com o RDM?</a:t>
            </a:r>
          </a:p>
        </p:txBody>
      </p:sp>
    </p:spTree>
    <p:extLst>
      <p:ext uri="{BB962C8B-B14F-4D97-AF65-F5344CB8AC3E}">
        <p14:creationId xmlns:p14="http://schemas.microsoft.com/office/powerpoint/2010/main" val="4168142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Vou usar essa estrutura para...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Mapear a Literatura Atual de acordo com os seus objetivos;</a:t>
            </a:r>
          </a:p>
          <a:p>
            <a:r>
              <a:rPr lang="pt-BR" dirty="0"/>
              <a:t>Separar o meu “Contexto” do meu “Problema de Pesquisa”;</a:t>
            </a:r>
          </a:p>
          <a:p>
            <a:r>
              <a:rPr lang="pt-BR" dirty="0"/>
              <a:t>Achar o meu problema mais rápido;</a:t>
            </a:r>
          </a:p>
          <a:p>
            <a:r>
              <a:rPr lang="pt-BR" dirty="0"/>
              <a:t>Ter mais clareza do papel da minha pesquisa no contexto geral.</a:t>
            </a:r>
          </a:p>
        </p:txBody>
      </p:sp>
    </p:spTree>
    <p:extLst>
      <p:ext uri="{BB962C8B-B14F-4D97-AF65-F5344CB8AC3E}">
        <p14:creationId xmlns:p14="http://schemas.microsoft.com/office/powerpoint/2010/main" val="40682946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87524" y="1417639"/>
            <a:ext cx="4068452" cy="53237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Um Novo Contexto.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1988840"/>
            <a:ext cx="3600400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Método para Implantar o </a:t>
            </a:r>
            <a:r>
              <a:rPr lang="pt-BR" dirty="0" err="1"/>
              <a:t>Kanban</a:t>
            </a: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Escolha produtos com consumo alto e de baixa variabilidade;</a:t>
            </a:r>
          </a:p>
          <a:p>
            <a:pPr marL="285750" indent="-285750">
              <a:buFontTx/>
              <a:buChar char="-"/>
            </a:pPr>
            <a:r>
              <a:rPr lang="pt-BR" dirty="0"/>
              <a:t>Dimensione o </a:t>
            </a:r>
            <a:r>
              <a:rPr lang="pt-BR" dirty="0" err="1"/>
              <a:t>Kanban</a:t>
            </a:r>
            <a:r>
              <a:rPr lang="pt-BR" dirty="0"/>
              <a:t> Inicialmente..</a:t>
            </a:r>
          </a:p>
          <a:p>
            <a:pPr marL="285750" indent="-285750">
              <a:buFontTx/>
              <a:buChar char="-"/>
            </a:pPr>
            <a:r>
              <a:rPr lang="pt-BR" dirty="0"/>
              <a:t>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524" y="274639"/>
            <a:ext cx="8417278" cy="998984"/>
          </a:xfrm>
        </p:spPr>
        <p:txBody>
          <a:bodyPr>
            <a:normAutofit/>
          </a:bodyPr>
          <a:lstStyle/>
          <a:p>
            <a:r>
              <a:rPr lang="pt-BR" sz="3600" b="1" dirty="0"/>
              <a:t>Um Método para Implantar o Artefato?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7584" y="4077072"/>
            <a:ext cx="2880320" cy="2304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Método do </a:t>
            </a:r>
            <a:r>
              <a:rPr lang="pt-BR" dirty="0" err="1"/>
              <a:t>Kanban</a:t>
            </a:r>
            <a:endParaRPr lang="pt-BR" dirty="0"/>
          </a:p>
          <a:p>
            <a:r>
              <a:rPr lang="pt-BR" dirty="0"/>
              <a:t> - Escolha o Produto para produzir “o vermelho para o verde”;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Produza este item;</a:t>
            </a:r>
          </a:p>
          <a:p>
            <a:pPr marL="285750" indent="-285750">
              <a:buFontTx/>
              <a:buChar char="-"/>
            </a:pPr>
            <a:r>
              <a:rPr lang="pt-BR" dirty="0"/>
              <a:t>Coloque o cartão na embalagem;</a:t>
            </a:r>
          </a:p>
          <a:p>
            <a:pPr marL="285750" indent="-285750">
              <a:buFontTx/>
              <a:buChar char="-"/>
            </a:pPr>
            <a:r>
              <a:rPr lang="pt-BR" dirty="0"/>
              <a:t>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36350" y="1417639"/>
            <a:ext cx="4068452" cy="53237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Um Novo Contexto.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816370" y="1988840"/>
            <a:ext cx="3600400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Método para Implantar o RDM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????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76410" y="4077072"/>
            <a:ext cx="2880320" cy="23042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RDM</a:t>
            </a:r>
          </a:p>
          <a:p>
            <a:r>
              <a:rPr lang="pt-BR" dirty="0"/>
              <a:t> - Passo 1;</a:t>
            </a:r>
          </a:p>
          <a:p>
            <a:r>
              <a:rPr lang="pt-BR" dirty="0"/>
              <a:t> - Passo 2;</a:t>
            </a:r>
          </a:p>
          <a:p>
            <a:r>
              <a:rPr lang="pt-BR" dirty="0"/>
              <a:t> - Passo 3.</a:t>
            </a:r>
          </a:p>
        </p:txBody>
      </p:sp>
    </p:spTree>
    <p:extLst>
      <p:ext uri="{BB962C8B-B14F-4D97-AF65-F5344CB8AC3E}">
        <p14:creationId xmlns:p14="http://schemas.microsoft.com/office/powerpoint/2010/main" val="27991593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9708"/>
            <a:ext cx="8229600" cy="1143000"/>
          </a:xfrm>
        </p:spPr>
        <p:txBody>
          <a:bodyPr/>
          <a:lstStyle/>
          <a:p>
            <a:r>
              <a:rPr lang="pt-BR" dirty="0"/>
              <a:t>Por quê Implantar?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44530"/>
              </p:ext>
            </p:extLst>
          </p:nvPr>
        </p:nvGraphicFramePr>
        <p:xfrm>
          <a:off x="179512" y="1124744"/>
          <a:ext cx="878497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191512704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55826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</a:t>
                      </a:r>
                      <a:r>
                        <a:rPr lang="pt-BR" baseline="0" dirty="0"/>
                        <a:t> Implantação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 Implantação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Uma Análise apenas tende a ser realizada. Se a empresa não usar depois, isso não significa nada.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processo proposto</a:t>
                      </a:r>
                      <a:r>
                        <a:rPr lang="pt-BR" baseline="0" dirty="0"/>
                        <a:t> OU será cumprido ou abandonado. Se a empresa não usar depois, então há algo estranho.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7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 não</a:t>
                      </a:r>
                      <a:r>
                        <a:rPr lang="pt-BR" baseline="0" dirty="0"/>
                        <a:t> está nos processos da empresa, não há por que fazer.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Havendo a decisão de implantar, alguém tem que decidir</a:t>
                      </a:r>
                      <a:r>
                        <a:rPr lang="pt-BR" baseline="0" dirty="0"/>
                        <a:t> “abortar” a implantação.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 sair</a:t>
                      </a:r>
                      <a:r>
                        <a:rPr lang="pt-BR" baseline="0" dirty="0"/>
                        <a:t> a pessoa que usou o método e o processo da empresa não o </a:t>
                      </a:r>
                      <a:r>
                        <a:rPr lang="pt-BR" i="1" baseline="0" dirty="0"/>
                        <a:t>exigir</a:t>
                      </a:r>
                      <a:r>
                        <a:rPr lang="pt-BR" i="0" baseline="0" dirty="0"/>
                        <a:t>, ninguém o fará.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 a pessoa que implantou sair,</a:t>
                      </a:r>
                      <a:r>
                        <a:rPr lang="pt-BR" baseline="0" dirty="0"/>
                        <a:t> ela vai precisar treinar outra pessoa para aplicar o método.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“Artefatos </a:t>
                      </a:r>
                      <a:r>
                        <a:rPr lang="pt-BR" i="1" dirty="0"/>
                        <a:t>Implantados”</a:t>
                      </a:r>
                      <a:endParaRPr lang="pt-BR" i="0" dirty="0"/>
                    </a:p>
                    <a:p>
                      <a:r>
                        <a:rPr lang="pt-BR" i="0" dirty="0"/>
                        <a:t> - </a:t>
                      </a:r>
                      <a:r>
                        <a:rPr lang="pt-BR" i="0" dirty="0" err="1"/>
                        <a:t>Kanban</a:t>
                      </a:r>
                      <a:r>
                        <a:rPr lang="pt-BR" i="0" dirty="0"/>
                        <a:t>;</a:t>
                      </a:r>
                    </a:p>
                    <a:p>
                      <a:r>
                        <a:rPr lang="pt-BR" i="0" dirty="0"/>
                        <a:t> - MRP /</a:t>
                      </a:r>
                      <a:r>
                        <a:rPr lang="pt-BR" i="0" baseline="0" dirty="0"/>
                        <a:t> PCP;</a:t>
                      </a:r>
                      <a:endParaRPr lang="pt-BR" i="0" dirty="0"/>
                    </a:p>
                    <a:p>
                      <a:r>
                        <a:rPr lang="pt-BR" i="0" dirty="0"/>
                        <a:t> - Processos</a:t>
                      </a:r>
                      <a:r>
                        <a:rPr lang="pt-BR" i="0" baseline="0" dirty="0"/>
                        <a:t> de </a:t>
                      </a:r>
                      <a:r>
                        <a:rPr lang="pt-BR" i="0" dirty="0"/>
                        <a:t>Planejamento</a:t>
                      </a:r>
                      <a:r>
                        <a:rPr lang="pt-BR" i="0" baseline="0" dirty="0"/>
                        <a:t> Estratégico;</a:t>
                      </a:r>
                    </a:p>
                    <a:p>
                      <a:r>
                        <a:rPr lang="pt-BR" i="0" baseline="0" dirty="0"/>
                        <a:t> - Artefatos do Gerenciamento de Projetos;</a:t>
                      </a:r>
                    </a:p>
                    <a:p>
                      <a:r>
                        <a:rPr lang="pt-BR" i="0" baseline="0" dirty="0"/>
                        <a:t> - </a:t>
                      </a:r>
                      <a:r>
                        <a:rPr lang="pt-BR" i="0" baseline="0" dirty="0" err="1"/>
                        <a:t>Canvas</a:t>
                      </a:r>
                      <a:r>
                        <a:rPr lang="pt-BR" i="0" baseline="0" dirty="0"/>
                        <a:t>, em alguns lugares;</a:t>
                      </a:r>
                    </a:p>
                    <a:p>
                      <a:r>
                        <a:rPr lang="pt-BR" i="0" baseline="0" dirty="0"/>
                        <a:t> - Análise de projetos com VPL;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Artefatos </a:t>
                      </a:r>
                      <a:r>
                        <a:rPr lang="pt-BR" i="1" dirty="0"/>
                        <a:t>Não-Implantados</a:t>
                      </a:r>
                    </a:p>
                    <a:p>
                      <a:r>
                        <a:rPr lang="pt-BR" i="0" dirty="0"/>
                        <a:t> - PSPC;</a:t>
                      </a:r>
                    </a:p>
                    <a:p>
                      <a:r>
                        <a:rPr lang="pt-BR" i="0" dirty="0"/>
                        <a:t> - Processo</a:t>
                      </a:r>
                      <a:r>
                        <a:rPr lang="pt-BR" i="0" baseline="0" dirty="0"/>
                        <a:t> de Pensamento da TOC;</a:t>
                      </a:r>
                    </a:p>
                    <a:p>
                      <a:r>
                        <a:rPr lang="pt-BR" i="0" baseline="0" dirty="0"/>
                        <a:t> - Simulação...</a:t>
                      </a:r>
                    </a:p>
                    <a:p>
                      <a:r>
                        <a:rPr lang="pt-BR" i="0" baseline="0" dirty="0"/>
                        <a:t>Usamos muitos artefatos não implantados!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1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Artefatos</a:t>
                      </a:r>
                      <a:r>
                        <a:rPr lang="pt-BR" baseline="0" dirty="0"/>
                        <a:t> implantados tornam-se parte dos processos da empresa.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i="0" dirty="0"/>
                        <a:t>Artefatos não-implantados são usados</a:t>
                      </a:r>
                      <a:r>
                        <a:rPr lang="pt-BR" i="0" baseline="0" dirty="0"/>
                        <a:t> </a:t>
                      </a:r>
                      <a:r>
                        <a:rPr lang="pt-BR" i="0" baseline="0" dirty="0" err="1"/>
                        <a:t>esporádicamente</a:t>
                      </a:r>
                      <a:r>
                        <a:rPr lang="pt-BR" i="0" baseline="0" dirty="0"/>
                        <a:t>.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9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22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Uncertainty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“Situação na qual tomadores de decisão não sabem ou não concordam sobre i) o modelo que relaciona ações à consequências; </a:t>
            </a:r>
            <a:r>
              <a:rPr lang="pt-BR" dirty="0" err="1"/>
              <a:t>ii</a:t>
            </a:r>
            <a:r>
              <a:rPr lang="pt-BR" dirty="0"/>
              <a:t>) as probabilidades dos inputs dos modelos, ou </a:t>
            </a:r>
            <a:r>
              <a:rPr lang="pt-BR" dirty="0" err="1"/>
              <a:t>iii</a:t>
            </a:r>
            <a:r>
              <a:rPr lang="pt-BR" dirty="0"/>
              <a:t>) a função que classifica a “</a:t>
            </a:r>
            <a:r>
              <a:rPr lang="pt-BR" dirty="0" err="1"/>
              <a:t>desejabilidade</a:t>
            </a:r>
            <a:r>
              <a:rPr lang="pt-BR" dirty="0"/>
              <a:t>” das consequências”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4878090"/>
            <a:ext cx="836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Lempert</a:t>
            </a:r>
            <a:r>
              <a:rPr lang="en-US" dirty="0"/>
              <a:t>, R. J., Groves, D. G., Popper, S. W., &amp; </a:t>
            </a:r>
            <a:r>
              <a:rPr lang="en-US" dirty="0" err="1"/>
              <a:t>Bankes</a:t>
            </a:r>
            <a:r>
              <a:rPr lang="en-US" dirty="0"/>
              <a:t>, S. C. (2006). A General, Analytic Method for Generating Robust Strategies and Narrative Scenarios. Management Science, 52(4), 514–528. http://doi.org/10.1287/mnsc.1050.0472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001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48"/>
            <a:ext cx="8229600" cy="645195"/>
          </a:xfrm>
        </p:spPr>
        <p:txBody>
          <a:bodyPr>
            <a:normAutofit/>
          </a:bodyPr>
          <a:lstStyle/>
          <a:p>
            <a:r>
              <a:rPr lang="pt-BR" sz="3600" dirty="0"/>
              <a:t>Dito isto, Questões de Pesquisa Provisórias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5343"/>
              </p:ext>
            </p:extLst>
          </p:nvPr>
        </p:nvGraphicFramePr>
        <p:xfrm>
          <a:off x="107504" y="677243"/>
          <a:ext cx="8928992" cy="603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57519682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912524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14723619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15850688"/>
                    </a:ext>
                  </a:extLst>
                </a:gridCol>
              </a:tblGrid>
              <a:tr h="699633">
                <a:tc>
                  <a:txBody>
                    <a:bodyPr/>
                    <a:lstStyle/>
                    <a:p>
                      <a:r>
                        <a:rPr lang="pt-BR" dirty="0"/>
                        <a:t>Questão Superior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Questão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43503"/>
                  </a:ext>
                </a:extLst>
              </a:tr>
              <a:tr h="2545965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Como suportar quantitativamente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a tomada de decisões</a:t>
                      </a:r>
                      <a:r>
                        <a:rPr lang="pt-BR" baseline="0" dirty="0"/>
                        <a:t> de longo prazo em situações de incerteza?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enrobustecer decisões estratégicas de</a:t>
                      </a:r>
                      <a:r>
                        <a:rPr lang="pt-BR" baseline="0" dirty="0"/>
                        <a:t> uma empresa no contexto X</a:t>
                      </a:r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Avaliar a Robustez de Decisões</a:t>
                      </a:r>
                      <a:r>
                        <a:rPr lang="pt-BR" sz="1800" baseline="0" dirty="0"/>
                        <a:t> Estratégicas no Contexto X</a:t>
                      </a:r>
                      <a:endParaRPr lang="pt-BR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(Aplicar o Artefato em um Contexto Novo)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- Identificar Incertezas,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Estratégias e Objetivos do Contexto X;</a:t>
                      </a:r>
                    </a:p>
                    <a:p>
                      <a:r>
                        <a:rPr lang="pt-BR" dirty="0"/>
                        <a:t> - Projetar Modelo para Geração de Casos;</a:t>
                      </a:r>
                    </a:p>
                    <a:p>
                      <a:r>
                        <a:rPr lang="pt-BR" baseline="0" dirty="0"/>
                        <a:t> - Gerar Casos;</a:t>
                      </a:r>
                    </a:p>
                    <a:p>
                      <a:r>
                        <a:rPr lang="pt-BR" baseline="0" dirty="0"/>
                        <a:t>- Identificar Cenários nas quais a estratégia não funciona;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/>
                        <a:t>Analisar </a:t>
                      </a:r>
                      <a:r>
                        <a:rPr lang="pt-BR" baseline="0" dirty="0" err="1"/>
                        <a:t>Tradeoffs</a:t>
                      </a:r>
                      <a:r>
                        <a:rPr lang="pt-BR" baseline="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/>
                        <a:t>Avaliar Aplicação do Método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78055"/>
                  </a:ext>
                </a:extLst>
              </a:tr>
              <a:tr h="2498691">
                <a:tc vMerge="1">
                  <a:txBody>
                    <a:bodyPr/>
                    <a:lstStyle/>
                    <a:p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implantar o RDM em uma</a:t>
                      </a:r>
                      <a:r>
                        <a:rPr lang="pt-BR" baseline="0" dirty="0"/>
                        <a:t> empresa</a:t>
                      </a:r>
                      <a:r>
                        <a:rPr lang="pt-B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Propor método para implantação do RDM no</a:t>
                      </a:r>
                      <a:r>
                        <a:rPr lang="pt-BR" sz="1800" baseline="0" dirty="0"/>
                        <a:t> planejamento Estratégico</a:t>
                      </a:r>
                      <a:endParaRPr lang="pt-BR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pt-BR" sz="1800" dirty="0"/>
                        <a:t>(Propor Método para Implantação do Artefato em outros Contextos)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- Projetar versão</a:t>
                      </a:r>
                      <a:r>
                        <a:rPr lang="pt-BR" baseline="0" dirty="0"/>
                        <a:t> Inicial do método para implantação do RDM;</a:t>
                      </a:r>
                    </a:p>
                    <a:p>
                      <a:r>
                        <a:rPr lang="pt-BR" baseline="0" dirty="0"/>
                        <a:t>- Aplicar Método</a:t>
                      </a:r>
                    </a:p>
                    <a:p>
                      <a:r>
                        <a:rPr lang="pt-BR" baseline="0" dirty="0"/>
                        <a:t> -- Rodar RDM;</a:t>
                      </a:r>
                    </a:p>
                    <a:p>
                      <a:r>
                        <a:rPr lang="pt-BR" baseline="0" dirty="0"/>
                        <a:t> -- Avaliar aplicação do RDM;</a:t>
                      </a:r>
                    </a:p>
                    <a:p>
                      <a:r>
                        <a:rPr lang="pt-BR" baseline="0" dirty="0"/>
                        <a:t>- Avaliar aplicação do Método.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8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07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 Implantar o RDM?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Autofit/>
          </a:bodyPr>
          <a:lstStyle/>
          <a:p>
            <a:r>
              <a:rPr lang="pt-BR" sz="2400" dirty="0"/>
              <a:t>O  RDM é uma abordagem nova e </a:t>
            </a:r>
            <a:r>
              <a:rPr lang="pt-BR" sz="2400" b="1" i="1" dirty="0"/>
              <a:t>iterativa</a:t>
            </a:r>
            <a:r>
              <a:rPr lang="pt-BR" sz="2400" dirty="0"/>
              <a:t>;</a:t>
            </a:r>
          </a:p>
          <a:p>
            <a:r>
              <a:rPr lang="pt-BR" sz="2400" dirty="0"/>
              <a:t>Nós ainda não sabemos se ele realmente funciona (</a:t>
            </a:r>
            <a:r>
              <a:rPr lang="pt-BR" sz="2400" i="1" dirty="0"/>
              <a:t>ainda que diversas políticas públicas americanas rodem com este artefato...</a:t>
            </a:r>
            <a:r>
              <a:rPr lang="pt-BR" sz="2400" dirty="0"/>
              <a:t>);</a:t>
            </a:r>
          </a:p>
          <a:p>
            <a:r>
              <a:rPr lang="pt-BR" sz="2400" dirty="0"/>
              <a:t>Se não implantarmos (e deixarmos ele rodar iterativamente em diversos contextos) nunca saberemos se ele funciona;</a:t>
            </a:r>
          </a:p>
          <a:p>
            <a:r>
              <a:rPr lang="pt-BR" sz="2400" dirty="0"/>
              <a:t>Só queremos saber isso se/quando ele virar </a:t>
            </a:r>
            <a:r>
              <a:rPr lang="pt-BR" sz="2400" dirty="0" err="1"/>
              <a:t>mainstream</a:t>
            </a:r>
            <a:r>
              <a:rPr lang="pt-BR" sz="2400" dirty="0"/>
              <a:t>?</a:t>
            </a:r>
          </a:p>
          <a:p>
            <a:pPr lvl="1"/>
            <a:r>
              <a:rPr lang="pt-BR" sz="2000" dirty="0"/>
              <a:t>Se a resposta é Sim, então não há problema em apenas aplicar.</a:t>
            </a:r>
          </a:p>
          <a:p>
            <a:pPr lvl="1"/>
            <a:r>
              <a:rPr lang="pt-BR" sz="2000" b="1" i="1" dirty="0"/>
              <a:t>Se a resposta é Não, Propor a implantação é uma solução! </a:t>
            </a:r>
          </a:p>
        </p:txBody>
      </p:sp>
    </p:spTree>
    <p:extLst>
      <p:ext uri="{BB962C8B-B14F-4D97-AF65-F5344CB8AC3E}">
        <p14:creationId xmlns:p14="http://schemas.microsoft.com/office/powerpoint/2010/main" val="265427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Ressalvas possivelmente Legítimas...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Autofit/>
          </a:bodyPr>
          <a:lstStyle/>
          <a:p>
            <a:r>
              <a:rPr lang="pt-BR" sz="2400" dirty="0"/>
              <a:t>Mas eu tenho uma abordagem concorrente...</a:t>
            </a:r>
          </a:p>
          <a:p>
            <a:pPr lvl="1"/>
            <a:r>
              <a:rPr lang="pt-BR" sz="2000" dirty="0"/>
              <a:t>E a Abordagem de Opções Reais?</a:t>
            </a:r>
          </a:p>
          <a:p>
            <a:pPr lvl="1"/>
            <a:r>
              <a:rPr lang="pt-BR" sz="2000" dirty="0"/>
              <a:t>E a Abordagem Bayesiana?</a:t>
            </a:r>
          </a:p>
          <a:p>
            <a:pPr lvl="1"/>
            <a:r>
              <a:rPr lang="pt-BR" sz="2000" dirty="0"/>
              <a:t>E a Análise de Custo-Benefício?</a:t>
            </a:r>
          </a:p>
          <a:p>
            <a:pPr lvl="1"/>
            <a:r>
              <a:rPr lang="pt-BR" sz="2000" dirty="0"/>
              <a:t>E a abordagem de Cenários?</a:t>
            </a:r>
          </a:p>
          <a:p>
            <a:r>
              <a:rPr lang="pt-BR" sz="2400" dirty="0"/>
              <a:t>Mas eu não quero ter uma estratégia Robusta...</a:t>
            </a:r>
          </a:p>
          <a:p>
            <a:r>
              <a:rPr lang="pt-BR" sz="2400" dirty="0"/>
              <a:t>Mas eu não posso avaliar o longo Prazo...</a:t>
            </a:r>
          </a:p>
          <a:p>
            <a:r>
              <a:rPr lang="pt-BR" sz="2400" dirty="0"/>
              <a:t>Mas eu não quero usar um modelo...</a:t>
            </a:r>
          </a:p>
        </p:txBody>
      </p:sp>
    </p:spTree>
    <p:extLst>
      <p:ext uri="{BB962C8B-B14F-4D97-AF65-F5344CB8AC3E}">
        <p14:creationId xmlns:p14="http://schemas.microsoft.com/office/powerpoint/2010/main" val="42126808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80" y="1772816"/>
            <a:ext cx="5658640" cy="335326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Objetivo Geral:</a:t>
            </a:r>
          </a:p>
          <a:p>
            <a:pPr marL="0" indent="0">
              <a:buNone/>
            </a:pPr>
            <a:r>
              <a:rPr lang="pt-BR" dirty="0"/>
              <a:t>Avaliar a aplicabilidade da abordagem </a:t>
            </a:r>
            <a:r>
              <a:rPr lang="pt-BR" dirty="0" err="1"/>
              <a:t>Exploratory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e do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para “o processo de decisão x” nas empresas do tipo “y”.</a:t>
            </a:r>
          </a:p>
          <a:p>
            <a:endParaRPr lang="pt-BR" dirty="0"/>
          </a:p>
          <a:p>
            <a:r>
              <a:rPr lang="pt-BR" dirty="0"/>
              <a:t>Objetivos Específicos:</a:t>
            </a:r>
          </a:p>
          <a:p>
            <a:pPr lvl="1"/>
            <a:r>
              <a:rPr lang="pt-BR" dirty="0"/>
              <a:t>Identificar processos de decisão comuns em empresas nos quais o EMA e o RDM podem ser aplicados;</a:t>
            </a:r>
          </a:p>
          <a:p>
            <a:pPr lvl="1"/>
            <a:r>
              <a:rPr lang="pt-BR" dirty="0"/>
              <a:t>Selecionar os processos de decisão para teste;</a:t>
            </a:r>
          </a:p>
          <a:p>
            <a:pPr lvl="1"/>
            <a:r>
              <a:rPr lang="pt-BR" dirty="0"/>
              <a:t>Aplicar as abordagens em situação experimental;</a:t>
            </a:r>
          </a:p>
          <a:p>
            <a:pPr lvl="1"/>
            <a:r>
              <a:rPr lang="pt-BR" dirty="0"/>
              <a:t>Submeter o resultado da análise a especialistas;</a:t>
            </a:r>
          </a:p>
          <a:p>
            <a:pPr lvl="1"/>
            <a:r>
              <a:rPr lang="pt-BR" dirty="0"/>
              <a:t>Relatar o resultado da aplicação e identificar heurísticas contingenciais para a aplicação do EMA e do RDM em empresas.</a:t>
            </a:r>
          </a:p>
        </p:txBody>
      </p:sp>
    </p:spTree>
    <p:extLst>
      <p:ext uri="{BB962C8B-B14F-4D97-AF65-F5344CB8AC3E}">
        <p14:creationId xmlns:p14="http://schemas.microsoft.com/office/powerpoint/2010/main" val="504824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Empresarial / 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Empresas são submetidas ao mesmo contexto incerto nos quais os governos se encontram;</a:t>
            </a:r>
          </a:p>
          <a:p>
            <a:r>
              <a:rPr lang="pt-BR" dirty="0"/>
              <a:t>Ainda assim, é limitada a aplicação de ferramentas quantitativas para a avaliação de estratégias em ambientes de incerteza.</a:t>
            </a:r>
          </a:p>
          <a:p>
            <a:r>
              <a:rPr lang="pt-BR" dirty="0"/>
              <a:t>Curiosidade: Aplicação do RDM custa entre USD 200k e 500k (segundo a RAND). Uma primeira aplicação pode ampliar esta oferta e consequentemente reduzir o seu custo para o Brasil.</a:t>
            </a:r>
          </a:p>
        </p:txBody>
      </p:sp>
    </p:spTree>
    <p:extLst>
      <p:ext uri="{BB962C8B-B14F-4D97-AF65-F5344CB8AC3E}">
        <p14:creationId xmlns:p14="http://schemas.microsoft.com/office/powerpoint/2010/main" val="14965709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Acadêmica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RDM e EMA são artefatos já aplicados no contexto de análise de políticas públicas;</a:t>
            </a:r>
          </a:p>
          <a:p>
            <a:r>
              <a:rPr lang="pt-BR" dirty="0"/>
              <a:t>Apesar disto, há poucos relatos sobre sua generalização e delimitação para o contexto dos negócios.</a:t>
            </a:r>
          </a:p>
          <a:p>
            <a:r>
              <a:rPr lang="pt-BR" dirty="0"/>
              <a:t>Não encontrei dissertação nem Tese brasileira que aplique o RDM;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752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Delimitação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Aplicarei no processo de decisão “x” no tipo de empresa “y”.</a:t>
            </a:r>
          </a:p>
          <a:p>
            <a:r>
              <a:rPr lang="pt-BR" dirty="0"/>
              <a:t>RDM e EMA serão aplicados utilizando-se os métodos existentes, não é objetivo do trabalho </a:t>
            </a:r>
            <a:r>
              <a:rPr lang="pt-BR" i="1" dirty="0"/>
              <a:t>customizar </a:t>
            </a:r>
            <a:r>
              <a:rPr lang="pt-BR" dirty="0"/>
              <a:t>o método para o ambiente empresarial.</a:t>
            </a:r>
          </a:p>
        </p:txBody>
      </p:sp>
    </p:spTree>
    <p:extLst>
      <p:ext uri="{BB962C8B-B14F-4D97-AF65-F5344CB8AC3E}">
        <p14:creationId xmlns:p14="http://schemas.microsoft.com/office/powerpoint/2010/main" val="3921732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6.DISSERTAÇÃO – TESTES INICIAIS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479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5461801"/>
            <a:ext cx="6678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https://github.com/pedroliman/exploratory-models/tree/master/001-random-vpl-model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8023"/>
            <a:ext cx="528711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4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48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Uncertainty</a:t>
            </a:r>
            <a:br>
              <a:rPr lang="pt-BR" dirty="0"/>
            </a:br>
            <a:r>
              <a:rPr lang="pt-BR" sz="2700" dirty="0"/>
              <a:t>Característica essencial dos problemas endereçados pela RDM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5589240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sz="1050" dirty="0"/>
              <a:t>http://www.evolvinglogic.com/el_technology_box.html</a:t>
            </a:r>
            <a:endParaRPr lang="en-US" sz="1050" dirty="0">
              <a:effectLst/>
            </a:endParaRPr>
          </a:p>
        </p:txBody>
      </p:sp>
      <p:pic>
        <p:nvPicPr>
          <p:cNvPr id="1026" name="Picture 2" descr="http://www.evolvinglogic.com/images/el_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23967"/>
            <a:ext cx="5474494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51520" y="2100725"/>
            <a:ext cx="30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a incerteza está bem caracterizada, use a abordagem “prever e agir”;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existe alto grau de incerteza, porém poucas alternativas a avaliar, use o planejamento de cenários;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a complexidade, incerteza e oportunidades são numerosas, use o RDM.</a:t>
            </a:r>
          </a:p>
        </p:txBody>
      </p:sp>
    </p:spTree>
    <p:extLst>
      <p:ext uri="{BB962C8B-B14F-4D97-AF65-F5344CB8AC3E}">
        <p14:creationId xmlns:p14="http://schemas.microsoft.com/office/powerpoint/2010/main" val="1597113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5461801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https://github.com/pedroliman/exploratory-models/tree/master/001-random-vpl-model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373"/>
            <a:ext cx="4794657" cy="39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419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5461801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https://github.com/pedroliman/exploratory-models/tree/master/001-random-vpl-model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" y="1736289"/>
            <a:ext cx="3786196" cy="34068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63" y="2135744"/>
            <a:ext cx="4339533" cy="2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98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5461801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https://github.com/pedroliman/exploratory-models/tree/master/001-random-vpl-model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12727" cy="4094696"/>
          </a:xfrm>
          <a:prstGeom prst="rect">
            <a:avLst/>
          </a:prstGeom>
        </p:spPr>
      </p:pic>
      <p:sp>
        <p:nvSpPr>
          <p:cNvPr id="7" name="Balão de Fala: Retângulo 6"/>
          <p:cNvSpPr/>
          <p:nvPr/>
        </p:nvSpPr>
        <p:spPr>
          <a:xfrm>
            <a:off x="4716016" y="1417639"/>
            <a:ext cx="2664296" cy="787225"/>
          </a:xfrm>
          <a:prstGeom prst="wedgeRectCallout">
            <a:avLst>
              <a:gd name="adj1" fmla="val -71589"/>
              <a:gd name="adj2" fmla="val 10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Premissas de um Planejamento Atual</a:t>
            </a:r>
          </a:p>
        </p:txBody>
      </p:sp>
      <p:sp>
        <p:nvSpPr>
          <p:cNvPr id="8" name="Balão de Fala: Retângulo 7"/>
          <p:cNvSpPr/>
          <p:nvPr/>
        </p:nvSpPr>
        <p:spPr>
          <a:xfrm>
            <a:off x="5724128" y="5222076"/>
            <a:ext cx="2808312" cy="943228"/>
          </a:xfrm>
          <a:prstGeom prst="wedgeRectCallout">
            <a:avLst>
              <a:gd name="adj1" fmla="val -48387"/>
              <a:gd name="adj2" fmla="val -8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Cenários para os quais deve-se procurar estratégias mais robustas.</a:t>
            </a:r>
          </a:p>
        </p:txBody>
      </p:sp>
    </p:spTree>
    <p:extLst>
      <p:ext uri="{BB962C8B-B14F-4D97-AF65-F5344CB8AC3E}">
        <p14:creationId xmlns:p14="http://schemas.microsoft.com/office/powerpoint/2010/main" val="16216297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9585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3.Modelagem consolidativa </a:t>
            </a:r>
            <a:br>
              <a:rPr lang="pt-BR" dirty="0"/>
            </a:br>
            <a:r>
              <a:rPr lang="pt-BR" dirty="0" err="1"/>
              <a:t>vs</a:t>
            </a:r>
            <a:r>
              <a:rPr lang="pt-BR" dirty="0"/>
              <a:t> exploratória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770894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6446</TotalTime>
  <Words>4312</Words>
  <Application>Microsoft Office PowerPoint</Application>
  <PresentationFormat>Apresentação na tela (4:3)</PresentationFormat>
  <Paragraphs>586</Paragraphs>
  <Slides>83</Slides>
  <Notes>0</Notes>
  <HiddenSlides>19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Cambria Math</vt:lpstr>
      <vt:lpstr>Gmap Unisinos</vt:lpstr>
      <vt:lpstr>Robust Decision Making e Modelagem Exploratória</vt:lpstr>
      <vt:lpstr>Estrutura da Apresentação</vt:lpstr>
      <vt:lpstr>1.RDM – COMO É APESENTADO?</vt:lpstr>
      <vt:lpstr>Robust Decision Making (RDM) Como eles vendem</vt:lpstr>
      <vt:lpstr>2.DEEP UNCERTAINTY</vt:lpstr>
      <vt:lpstr>Níveis de Incerteza: “Deep Uncertainty” Enciclopédia de Pesquisa Operacional</vt:lpstr>
      <vt:lpstr>Deep Uncertainty</vt:lpstr>
      <vt:lpstr>Deep Uncertainty Característica essencial dos problemas endereçados pela RDM</vt:lpstr>
      <vt:lpstr>3.Modelagem consolidativa  vs exploratória</vt:lpstr>
      <vt:lpstr>Modelagem Consolidativa vs Modelagem Exploratória</vt:lpstr>
      <vt:lpstr>Modelagem Consolidativa vs Modelagem Exploratória</vt:lpstr>
      <vt:lpstr>Modelagem Consolidativa</vt:lpstr>
      <vt:lpstr>Modelagem Consolidativa vs Modelagem Exploratória</vt:lpstr>
      <vt:lpstr>Erros comuns da Modelagem Consolidativa no Ambiente errado...</vt:lpstr>
      <vt:lpstr>Diante desta Situação, possíveis alternativas são...</vt:lpstr>
      <vt:lpstr>Modelagem Consolidativa vs Exploratória</vt:lpstr>
      <vt:lpstr>Modelagem Consolidativa vs Exploratória</vt:lpstr>
      <vt:lpstr>Modelagem Consolidativa</vt:lpstr>
      <vt:lpstr>Modelagem Exploratória</vt:lpstr>
      <vt:lpstr>Um Novo Paradigma?</vt:lpstr>
      <vt:lpstr>Quando usar o RDM?</vt:lpstr>
      <vt:lpstr>Quando usar o RDM?</vt:lpstr>
      <vt:lpstr>Abordagem “Predizer e então Agir”</vt:lpstr>
      <vt:lpstr>Abordagem RDM</vt:lpstr>
      <vt:lpstr>4.RDM – O CONTEÚDO</vt:lpstr>
      <vt:lpstr>RDM – Base Conceitual</vt:lpstr>
      <vt:lpstr>RDM – Base Conceitual</vt:lpstr>
      <vt:lpstr>RDM – Base Conceitual “Revisão Sistemática do Youtube”</vt:lpstr>
      <vt:lpstr>Passos do RDM</vt:lpstr>
      <vt:lpstr>Robust Decision Making (RDM)</vt:lpstr>
      <vt:lpstr>RDM - Robust Decision Making</vt:lpstr>
      <vt:lpstr>Robust Decision Making (RDM)</vt:lpstr>
      <vt:lpstr>Decompondo a RDM</vt:lpstr>
      <vt:lpstr>Estruturação da Decisão - XLRM</vt:lpstr>
      <vt:lpstr>Descoberta de Cenários</vt:lpstr>
      <vt:lpstr>Robust Decision Making (RDM)</vt:lpstr>
      <vt:lpstr>Medindo o Sucesso da Estratégia</vt:lpstr>
      <vt:lpstr>Robust Decision Making (RDM) Para quê foi Aplicado?</vt:lpstr>
      <vt:lpstr>Robust Decision Making (RDM) Quem Está Usando?</vt:lpstr>
      <vt:lpstr>Robust Decision Making (RDM) Trabalhos Seminais e últimas Aplicações</vt:lpstr>
      <vt:lpstr>Exemplo de Aplicação</vt:lpstr>
      <vt:lpstr>Exemplo de Aplicação - XLRM</vt:lpstr>
      <vt:lpstr>Exemplo</vt:lpstr>
      <vt:lpstr>Exemplo – Incertezas Críticas</vt:lpstr>
      <vt:lpstr>Exemplo – Identificando Vulnerabilidades – Estratégia não Adaptativa</vt:lpstr>
      <vt:lpstr>Exemplo – Identificando Vulnerabilidades – Estratégia não Adaptativa</vt:lpstr>
      <vt:lpstr>Exemplo – Identificando Vulnerabilidades – Estratégia não Adaptativa</vt:lpstr>
      <vt:lpstr>Exemplo – Identificando Vulnerabilidades – Estratégia não Adaptativa</vt:lpstr>
      <vt:lpstr>Estratégia Adaptativa</vt:lpstr>
      <vt:lpstr>Estratégia Adaptativa – Segunda Rodada</vt:lpstr>
      <vt:lpstr>Estratégia Adaptativa – Segunda Rodada O que pode dar errado?</vt:lpstr>
      <vt:lpstr>Estratégia Robusta – Terceira Rodada</vt:lpstr>
      <vt:lpstr>Estratégia Robusta – Terceira Rodada</vt:lpstr>
      <vt:lpstr>Estratégia Robusta – Terceira Rodada O que pode dar errado?</vt:lpstr>
      <vt:lpstr>Caracterizando Riscos Irredutíveis</vt:lpstr>
      <vt:lpstr>5.DISSERTAÇÃO</vt:lpstr>
      <vt:lpstr>Porquê não utilizar o RDM? Possíveis Ressalvas</vt:lpstr>
      <vt:lpstr>Questões para a Robust Decision Making e Modelagem Exploratória</vt:lpstr>
      <vt:lpstr>O que se pode fazer com um Artefato</vt:lpstr>
      <vt:lpstr>Objetivos de Pesquisa em Design Science</vt:lpstr>
      <vt:lpstr>O Contexto é Relevante:</vt:lpstr>
      <vt:lpstr>O Problema de “Como Definir o Problema de Pesquisa”</vt:lpstr>
      <vt:lpstr>Identificando Objetivos Plausíveis de Pesquisa relacionados a qualquer Artefato</vt:lpstr>
      <vt:lpstr>Vou usar essa estrutura para...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Um Método para Implantar o Artefato?</vt:lpstr>
      <vt:lpstr>Por quê Implantar?</vt:lpstr>
      <vt:lpstr>Dito isto, Questões de Pesquisa Provisórias</vt:lpstr>
      <vt:lpstr>Por quê Implantar o RDM?</vt:lpstr>
      <vt:lpstr>Ressalvas possivelmente Legítimas...</vt:lpstr>
      <vt:lpstr>Apresentação do PowerPoint</vt:lpstr>
      <vt:lpstr>Objetivo</vt:lpstr>
      <vt:lpstr>Justificativa Empresarial / prática</vt:lpstr>
      <vt:lpstr>Justificativa Acadêmica</vt:lpstr>
      <vt:lpstr>Delimitação</vt:lpstr>
      <vt:lpstr>6.DISSERTAÇÃO – TESTES INICIAIS</vt:lpstr>
      <vt:lpstr>Um modelo de VPL Simples</vt:lpstr>
      <vt:lpstr>Um modelo de VPL Simples</vt:lpstr>
      <vt:lpstr>Um modelo de VPL Simples</vt:lpstr>
      <vt:lpstr>Um modelo de VPL Simples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298</cp:revision>
  <dcterms:created xsi:type="dcterms:W3CDTF">2014-12-15T13:39:57Z</dcterms:created>
  <dcterms:modified xsi:type="dcterms:W3CDTF">2017-03-28T12:40:41Z</dcterms:modified>
</cp:coreProperties>
</file>