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574" r:id="rId3"/>
    <p:sldId id="596" r:id="rId4"/>
    <p:sldId id="576" r:id="rId5"/>
    <p:sldId id="577" r:id="rId6"/>
    <p:sldId id="597" r:id="rId7"/>
    <p:sldId id="599" r:id="rId8"/>
    <p:sldId id="579" r:id="rId9"/>
    <p:sldId id="580" r:id="rId10"/>
    <p:sldId id="581" r:id="rId11"/>
    <p:sldId id="582" r:id="rId12"/>
    <p:sldId id="583" r:id="rId13"/>
    <p:sldId id="584" r:id="rId14"/>
    <p:sldId id="595" r:id="rId15"/>
    <p:sldId id="587" r:id="rId16"/>
    <p:sldId id="586" r:id="rId17"/>
    <p:sldId id="585" r:id="rId18"/>
    <p:sldId id="588" r:id="rId19"/>
    <p:sldId id="589" r:id="rId20"/>
    <p:sldId id="590" r:id="rId21"/>
    <p:sldId id="593" r:id="rId22"/>
    <p:sldId id="592" r:id="rId23"/>
    <p:sldId id="591" r:id="rId24"/>
    <p:sldId id="594" r:id="rId25"/>
    <p:sldId id="565" r:id="rId26"/>
    <p:sldId id="598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8" autoAdjust="0"/>
    <p:restoredTop sz="94660"/>
  </p:normalViewPr>
  <p:slideViewPr>
    <p:cSldViewPr>
      <p:cViewPr varScale="1">
        <p:scale>
          <a:sx n="74" d="100"/>
          <a:sy n="74" d="100"/>
        </p:scale>
        <p:origin x="119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1C4A-F6A4-4B59-9A59-2DAF852270ED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2226-F614-4332-978E-D475BE696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18520" y="652026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8548688" y="5691188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6C08F4-765C-4D74-AADC-C36C30C4F510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-13446" y="6115362"/>
            <a:ext cx="468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bg1"/>
                </a:solidFill>
              </a:rPr>
              <a:t>GMAP | UNISINOS</a:t>
            </a:r>
          </a:p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Grupo de Pesquisa em Modelagem para Aprendizagem</a:t>
            </a:r>
          </a:p>
          <a:p>
            <a:pPr>
              <a:defRPr/>
            </a:pPr>
            <a:r>
              <a:rPr lang="pt-BR" sz="1400" u="sng" dirty="0">
                <a:solidFill>
                  <a:schemeClr val="bg1"/>
                </a:solidFill>
              </a:rPr>
              <a:t>www.gmap.unisinos.br</a:t>
            </a:r>
          </a:p>
        </p:txBody>
      </p:sp>
      <p:cxnSp>
        <p:nvCxnSpPr>
          <p:cNvPr id="21" name="Forma 21"/>
          <p:cNvCxnSpPr/>
          <p:nvPr/>
        </p:nvCxnSpPr>
        <p:spPr>
          <a:xfrm rot="5400000" flipH="1" flipV="1">
            <a:off x="3047096" y="5731882"/>
            <a:ext cx="1904" cy="1296988"/>
          </a:xfrm>
          <a:prstGeom prst="curvedConnector3">
            <a:avLst>
              <a:gd name="adj1" fmla="val 8873850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 rot="5400000" flipH="1">
            <a:off x="3027886" y="5972648"/>
            <a:ext cx="13336" cy="1320800"/>
          </a:xfrm>
          <a:prstGeom prst="curvedConnector3">
            <a:avLst>
              <a:gd name="adj1" fmla="val -110544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isserta&#231;&#227;o%20-%20RDM%20-%20EMA%20-%20Exemplo%20Did&#225;tico.pptx#-1,2,Exemplo Did&#225;tico - RDM" TargetMode="External"/><Relationship Id="rId2" Type="http://schemas.openxmlformats.org/officeDocument/2006/relationships/hyperlink" Target="Disserta&#231;&#227;o%20-%20RDM%20-%20EMA%20-%20Exemplo%20Real.pptx#-1,2,Como n&#227;o falta &#193;gua em Las Vegas?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D:\Tempor&#225;rio\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180" y="2187282"/>
            <a:ext cx="8549640" cy="1673766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/>
              <a:t>Avaliação de Decisões Estratégicas sob Incerteza: </a:t>
            </a:r>
            <a:br>
              <a:rPr lang="pt-BR" sz="3200" b="1" dirty="0"/>
            </a:br>
            <a:r>
              <a:rPr lang="pt-BR" sz="3200" b="1" dirty="0"/>
              <a:t>Análise das Contribuições da Modelagem Exploratória (EMA) e </a:t>
            </a:r>
            <a:r>
              <a:rPr lang="pt-BR" sz="3200" b="1" i="1" dirty="0"/>
              <a:t>Robust Decision Making</a:t>
            </a:r>
            <a:r>
              <a:rPr lang="pt-BR" sz="3200" b="1" dirty="0"/>
              <a:t> (RDM)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Pedro Nascimento de Lima</a:t>
            </a:r>
          </a:p>
          <a:p>
            <a:r>
              <a:rPr lang="pt-BR" sz="1800" i="1" dirty="0"/>
              <a:t>Programa de Pós Graduação em Engenharia de Produção e Sistemas - </a:t>
            </a:r>
            <a:r>
              <a:rPr lang="pt-BR" sz="1800" i="1" dirty="0" err="1"/>
              <a:t>Unisinos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Justificativa Acadêmica: Contribuições do RDM/EMA em relação aos Artefatos Existentes;</a:t>
            </a:r>
          </a:p>
          <a:p>
            <a:r>
              <a:rPr lang="pt-BR" dirty="0"/>
              <a:t>Justificativa Empresarial:</a:t>
            </a:r>
          </a:p>
          <a:p>
            <a:pPr lvl="1"/>
            <a:r>
              <a:rPr lang="pt-BR" dirty="0"/>
              <a:t>Potencial de contribuir para a qualidade de Decisões estratégicas, superando a dependência a abordagens “Predizer e Agir”.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304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37731"/>
            <a:ext cx="8229600" cy="432048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sz="2800" dirty="0"/>
              <a:t>Fundamentação Teórica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1800" dirty="0"/>
              <a:t>Avaliação de Decisões Estratégicas Sob Incerteza.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sz="1400" dirty="0"/>
              <a:t>Avaliação de Decisões Estratégicas.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sz="1400" dirty="0"/>
              <a:t>Níveis de Incerteza e Incerteza Profunda.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1800" dirty="0"/>
              <a:t>Abordagens para Avaliação de Decisão sob Incerteza Profunda.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sz="1400" dirty="0"/>
              <a:t>Identificação de Artefatos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sz="1400" dirty="0"/>
              <a:t>Contextos de Aplicação do RDM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1800" dirty="0"/>
              <a:t>RDM – Robust Decision Making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sz="1400" dirty="0"/>
              <a:t>Elementos Analíticos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sz="1400" dirty="0"/>
              <a:t>Modelagem e Análise Exploratória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sz="1400" dirty="0"/>
              <a:t>Visão Geral das Etapas do RDM</a:t>
            </a:r>
          </a:p>
          <a:p>
            <a:pPr marL="1771650" lvl="3" indent="-514350">
              <a:buFont typeface="+mj-lt"/>
              <a:buAutoNum type="arabicPeriod"/>
            </a:pPr>
            <a:r>
              <a:rPr lang="pt-BR" sz="1200" dirty="0"/>
              <a:t>Estruturação da Decisão</a:t>
            </a:r>
          </a:p>
          <a:p>
            <a:pPr marL="1771650" lvl="3" indent="-514350">
              <a:buFont typeface="+mj-lt"/>
              <a:buAutoNum type="arabicPeriod"/>
            </a:pPr>
            <a:r>
              <a:rPr lang="pt-BR" sz="1200" dirty="0"/>
              <a:t>Geração de Casos</a:t>
            </a:r>
          </a:p>
          <a:p>
            <a:pPr marL="1771650" lvl="3" indent="-514350">
              <a:buFont typeface="+mj-lt"/>
              <a:buAutoNum type="arabicPeriod"/>
            </a:pPr>
            <a:r>
              <a:rPr lang="pt-BR" sz="1200" dirty="0"/>
              <a:t>Descoberta de Cenários para Análise de Vulnerabilidades</a:t>
            </a:r>
          </a:p>
          <a:p>
            <a:pPr marL="1771650" lvl="3" indent="-514350">
              <a:buFont typeface="+mj-lt"/>
              <a:buAutoNum type="arabicPeriod"/>
            </a:pPr>
            <a:r>
              <a:rPr lang="pt-BR" sz="1200" dirty="0"/>
              <a:t>Análise de Tradeoffs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sz="1400" dirty="0"/>
              <a:t>Quando Usar o RDM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pt-BR" dirty="0"/>
              <a:t>Estrutura do Capítulo 2</a:t>
            </a:r>
          </a:p>
        </p:txBody>
      </p:sp>
    </p:spTree>
    <p:extLst>
      <p:ext uri="{BB962C8B-B14F-4D97-AF65-F5344CB8AC3E}">
        <p14:creationId xmlns:p14="http://schemas.microsoft.com/office/powerpoint/2010/main" val="1868661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Decisões Estratégicas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08318"/>
              </p:ext>
            </p:extLst>
          </p:nvPr>
        </p:nvGraphicFramePr>
        <p:xfrm>
          <a:off x="563587" y="1700808"/>
          <a:ext cx="8016825" cy="39262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72216">
                  <a:extLst>
                    <a:ext uri="{9D8B030D-6E8A-4147-A177-3AD203B41FA5}">
                      <a16:colId xmlns:a16="http://schemas.microsoft.com/office/drawing/2014/main" val="1929963218"/>
                    </a:ext>
                  </a:extLst>
                </a:gridCol>
                <a:gridCol w="6144609">
                  <a:extLst>
                    <a:ext uri="{9D8B030D-6E8A-4147-A177-3AD203B41FA5}">
                      <a16:colId xmlns:a16="http://schemas.microsoft.com/office/drawing/2014/main" val="75364953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1" u="none" strike="noStrike">
                          <a:effectLst/>
                        </a:rPr>
                        <a:t>Característica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1" u="none" strike="noStrike" dirty="0">
                          <a:effectLst/>
                        </a:rPr>
                        <a:t>Definição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350606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Amplitude das Implicações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A decisão em questão possui implicações de larga amplitude e escopo.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864925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Complexidade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O contexto da tomada de decisão é caracterizado por complexidade e alta interconectividade, demandando um tratamento integrado.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91840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Durabilidade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Os efeitos da decisão têm impacto perene.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836830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Irreversibilidade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Os efeitos da decisão são possivelmente irreversíveis, com baixa oportunidade para aprendizagem por tentativa e erro.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6290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Incerteza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Há incerteza relacionada à decisão, crescente com o tempo.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66982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Delay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Há um delay entre a decisão e seus impactos.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31936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Não-Consenso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Não há consenso sobre a motivação e a direção da decisão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842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Ambiente de Mudança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Desafiam o Status Quo, e criam um ambiente politizado onde a mudança é contestada.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0353507"/>
                  </a:ext>
                </a:extLst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467544" y="5589240"/>
            <a:ext cx="8099577" cy="47381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Fonte: Elaborado pelo autor a partir de Dyson et al. (2007).</a:t>
            </a:r>
          </a:p>
        </p:txBody>
      </p:sp>
    </p:spTree>
    <p:extLst>
      <p:ext uri="{BB962C8B-B14F-4D97-AF65-F5344CB8AC3E}">
        <p14:creationId xmlns:p14="http://schemas.microsoft.com/office/powerpoint/2010/main" val="49750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Abordagens para Avaliação de Decisões sob Incerteza Profunda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0" y="1913548"/>
            <a:ext cx="7667889" cy="4957018"/>
          </a:xfrm>
        </p:spPr>
      </p:pic>
      <p:sp>
        <p:nvSpPr>
          <p:cNvPr id="5" name="Elipse 4"/>
          <p:cNvSpPr/>
          <p:nvPr/>
        </p:nvSpPr>
        <p:spPr>
          <a:xfrm rot="20446714">
            <a:off x="4913281" y="1896492"/>
            <a:ext cx="2391754" cy="133228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707904" y="3343716"/>
            <a:ext cx="2265937" cy="1257658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 rot="19125687">
            <a:off x="1983153" y="2671221"/>
            <a:ext cx="2265937" cy="1257658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 rot="19125687">
            <a:off x="4490572" y="4783739"/>
            <a:ext cx="1362021" cy="96389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 rot="20255066">
            <a:off x="6033055" y="3478661"/>
            <a:ext cx="1182023" cy="646454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alão de Fala: Retângulo 9"/>
          <p:cNvSpPr/>
          <p:nvPr/>
        </p:nvSpPr>
        <p:spPr>
          <a:xfrm>
            <a:off x="734762" y="2308688"/>
            <a:ext cx="1532982" cy="792088"/>
          </a:xfrm>
          <a:prstGeom prst="wedgeRectCallout">
            <a:avLst>
              <a:gd name="adj1" fmla="val 44003"/>
              <a:gd name="adj2" fmla="val 8526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Reed - Cornell - MORDM</a:t>
            </a:r>
          </a:p>
        </p:txBody>
      </p:sp>
      <p:sp>
        <p:nvSpPr>
          <p:cNvPr id="11" name="Balão de Fala: Retângulo 10"/>
          <p:cNvSpPr/>
          <p:nvPr/>
        </p:nvSpPr>
        <p:spPr>
          <a:xfrm>
            <a:off x="6189386" y="5265684"/>
            <a:ext cx="1532982" cy="792088"/>
          </a:xfrm>
          <a:prstGeom prst="wedgeRectCallout">
            <a:avLst>
              <a:gd name="adj1" fmla="val -79494"/>
              <a:gd name="adj2" fmla="val -16025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-RAND - RDM</a:t>
            </a:r>
          </a:p>
        </p:txBody>
      </p:sp>
      <p:sp>
        <p:nvSpPr>
          <p:cNvPr id="12" name="Balão de Fala: Retângulo 11"/>
          <p:cNvSpPr/>
          <p:nvPr/>
        </p:nvSpPr>
        <p:spPr>
          <a:xfrm>
            <a:off x="3181920" y="1429609"/>
            <a:ext cx="1686280" cy="792088"/>
          </a:xfrm>
          <a:prstGeom prst="wedgeRectCallout">
            <a:avLst>
              <a:gd name="adj1" fmla="val 70811"/>
              <a:gd name="adj2" fmla="val 6250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Kwakkel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-TUDELFT - DAPP + ESDMA</a:t>
            </a:r>
          </a:p>
        </p:txBody>
      </p:sp>
      <p:sp>
        <p:nvSpPr>
          <p:cNvPr id="13" name="Balão de Fala: Retângulo 12"/>
          <p:cNvSpPr/>
          <p:nvPr/>
        </p:nvSpPr>
        <p:spPr>
          <a:xfrm>
            <a:off x="7457676" y="4127962"/>
            <a:ext cx="1266927" cy="595107"/>
          </a:xfrm>
          <a:prstGeom prst="wedgeRectCallout">
            <a:avLst>
              <a:gd name="adj1" fmla="val -96380"/>
              <a:gd name="adj2" fmla="val -6004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EMA</a:t>
            </a:r>
          </a:p>
        </p:txBody>
      </p:sp>
      <p:sp>
        <p:nvSpPr>
          <p:cNvPr id="14" name="Balão de Fala: Retângulo 13"/>
          <p:cNvSpPr/>
          <p:nvPr/>
        </p:nvSpPr>
        <p:spPr>
          <a:xfrm>
            <a:off x="2366805" y="5779459"/>
            <a:ext cx="1380930" cy="595107"/>
          </a:xfrm>
          <a:prstGeom prst="wedgeRectCallout">
            <a:avLst>
              <a:gd name="adj1" fmla="val 107016"/>
              <a:gd name="adj2" fmla="val -881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Bem-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Haim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Infogap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2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23633"/>
              </p:ext>
            </p:extLst>
          </p:nvPr>
        </p:nvGraphicFramePr>
        <p:xfrm>
          <a:off x="107508" y="188629"/>
          <a:ext cx="8856981" cy="6905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1277">
                  <a:extLst>
                    <a:ext uri="{9D8B030D-6E8A-4147-A177-3AD203B41FA5}">
                      <a16:colId xmlns:a16="http://schemas.microsoft.com/office/drawing/2014/main" val="3979066839"/>
                    </a:ext>
                  </a:extLst>
                </a:gridCol>
                <a:gridCol w="861963">
                  <a:extLst>
                    <a:ext uri="{9D8B030D-6E8A-4147-A177-3AD203B41FA5}">
                      <a16:colId xmlns:a16="http://schemas.microsoft.com/office/drawing/2014/main" val="3408189186"/>
                    </a:ext>
                  </a:extLst>
                </a:gridCol>
                <a:gridCol w="861963">
                  <a:extLst>
                    <a:ext uri="{9D8B030D-6E8A-4147-A177-3AD203B41FA5}">
                      <a16:colId xmlns:a16="http://schemas.microsoft.com/office/drawing/2014/main" val="3680336536"/>
                    </a:ext>
                  </a:extLst>
                </a:gridCol>
                <a:gridCol w="861963">
                  <a:extLst>
                    <a:ext uri="{9D8B030D-6E8A-4147-A177-3AD203B41FA5}">
                      <a16:colId xmlns:a16="http://schemas.microsoft.com/office/drawing/2014/main" val="2324019174"/>
                    </a:ext>
                  </a:extLst>
                </a:gridCol>
                <a:gridCol w="861963">
                  <a:extLst>
                    <a:ext uri="{9D8B030D-6E8A-4147-A177-3AD203B41FA5}">
                      <a16:colId xmlns:a16="http://schemas.microsoft.com/office/drawing/2014/main" val="2780435698"/>
                    </a:ext>
                  </a:extLst>
                </a:gridCol>
                <a:gridCol w="861963">
                  <a:extLst>
                    <a:ext uri="{9D8B030D-6E8A-4147-A177-3AD203B41FA5}">
                      <a16:colId xmlns:a16="http://schemas.microsoft.com/office/drawing/2014/main" val="2539732487"/>
                    </a:ext>
                  </a:extLst>
                </a:gridCol>
                <a:gridCol w="861963">
                  <a:extLst>
                    <a:ext uri="{9D8B030D-6E8A-4147-A177-3AD203B41FA5}">
                      <a16:colId xmlns:a16="http://schemas.microsoft.com/office/drawing/2014/main" val="2425190891"/>
                    </a:ext>
                  </a:extLst>
                </a:gridCol>
                <a:gridCol w="861963">
                  <a:extLst>
                    <a:ext uri="{9D8B030D-6E8A-4147-A177-3AD203B41FA5}">
                      <a16:colId xmlns:a16="http://schemas.microsoft.com/office/drawing/2014/main" val="2587131256"/>
                    </a:ext>
                  </a:extLst>
                </a:gridCol>
                <a:gridCol w="861963">
                  <a:extLst>
                    <a:ext uri="{9D8B030D-6E8A-4147-A177-3AD203B41FA5}">
                      <a16:colId xmlns:a16="http://schemas.microsoft.com/office/drawing/2014/main" val="1793452195"/>
                    </a:ext>
                  </a:extLst>
                </a:gridCol>
              </a:tblGrid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Macro-Contexto</a:t>
                      </a:r>
                      <a:endParaRPr lang="pt-BR" sz="105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Avaliação de Decisões Estratégias / Decisões Públicas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Suporte à Estratégia Empresarial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63576"/>
                  </a:ext>
                </a:extLst>
              </a:tr>
              <a:tr h="4381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Referência</a:t>
                      </a:r>
                      <a:endParaRPr lang="pt-BR" sz="105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(LEMPERT; POPPER; BANKES, 2003)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(LEMPERT et al., 2006)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(HALLEGATTE et al., 2012)</a:t>
                      </a:r>
                      <a:endParaRPr lang="pt-BR" sz="10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(HERMAN et al., 2015)</a:t>
                      </a:r>
                      <a:endParaRPr lang="pt-BR" sz="10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(COURTNEY; KIRKLAND; VIGUERIE, 1997)</a:t>
                      </a:r>
                      <a:endParaRPr lang="pt-BR" sz="10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(DYSON et al., 2007)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(COURTNEY; LOVALLO; CLARKE, 2013)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(O’BRIEN, 2011)</a:t>
                      </a:r>
                      <a:endParaRPr lang="pt-BR" sz="10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82534"/>
                  </a:ext>
                </a:extLst>
              </a:tr>
              <a:tr h="5809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Contexto Delimitado pelo Trabalho</a:t>
                      </a:r>
                      <a:endParaRPr lang="pt-BR" sz="105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Long Term Policy Analysis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Decision Making Under Deep Uncertainty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Investment Decision Making Under Climate Uncertainty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Water Systems Planning under Change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Business Strategy Under Uncertainty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Strategic Development Process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Business Strategy Under Uncertainty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Supporting the Strategy Process**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284646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Scenario Planning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958240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Delphi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873529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Foresight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81940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Decision Analysis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76132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Computer Simulation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*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001895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Robust Decision Making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806365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Risk Analysis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640762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Info-Gap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17754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Cost Benefit Analysis (CBA)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882559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CBA Under Uncertainty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847038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Real Options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86439"/>
                  </a:ext>
                </a:extLst>
              </a:tr>
              <a:tr h="3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Climate Informed Decision Analysis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15441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MORDM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639403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Decision Scaling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217601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Robust Optimization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*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16948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"Traditional Strategy Toolkit"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*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49269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Game Theory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656932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Technology Forecasting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157156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System Dynamics Modeling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19977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Agent-Based Modeling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06139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Latent-demand Research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251896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Conventional Capital-Budgeting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*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*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97062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Monte Carlo Methods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*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074869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Case-based Decision Analysis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73188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Prediction Markets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134396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Incentivized Estimate Approaches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587975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0" y="2708920"/>
            <a:ext cx="9036496" cy="2880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3140968"/>
            <a:ext cx="9036496" cy="2618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4293096"/>
            <a:ext cx="9036496" cy="4320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833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Contextos de Aplicação do RDM</a:t>
            </a:r>
          </a:p>
        </p:txBody>
      </p:sp>
      <p:pic>
        <p:nvPicPr>
          <p:cNvPr id="5" name="Imagem 4" descr="C:\Users\Pedro\AppData\Local\Microsoft\Windows\INetCacheContent.Word\Evolução das Aplicações RD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88"/>
          <a:stretch/>
        </p:blipFill>
        <p:spPr bwMode="auto">
          <a:xfrm>
            <a:off x="457200" y="1392753"/>
            <a:ext cx="8047687" cy="46788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843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15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>
          <a:xfrm>
            <a:off x="111934" y="4644397"/>
            <a:ext cx="8940917" cy="137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11934" y="2627549"/>
            <a:ext cx="8940917" cy="192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111934" y="1396129"/>
            <a:ext cx="8940917" cy="1130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- Etapas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11934" y="116632"/>
            <a:ext cx="8940917" cy="1187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Filosóficos</a:t>
            </a:r>
          </a:p>
        </p:txBody>
      </p:sp>
      <p:sp>
        <p:nvSpPr>
          <p:cNvPr id="46" name="Retângulo Arredondado 297"/>
          <p:cNvSpPr/>
          <p:nvPr/>
        </p:nvSpPr>
        <p:spPr>
          <a:xfrm>
            <a:off x="1073889" y="210694"/>
            <a:ext cx="7599290" cy="9809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é necessário suportar decisões em situações de complexidade e incertezas profundas, uma abordagem quantitativa deve: (i) Incentivar a exploração de grandes conjuntos (centenas a milhões) de cenários – ao invés de consolidar pressupostos;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por estratégias robustas, não ótimas;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atingir robustez com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adaptatividade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propiciar a exploração iterativa de diversos futuros plausíveis – sem exigir pressupostos sobre a sua probabilidade de ocorrência.</a:t>
            </a:r>
          </a:p>
        </p:txBody>
      </p:sp>
      <p:cxnSp>
        <p:nvCxnSpPr>
          <p:cNvPr id="47" name="Conector de Seta Reta 46"/>
          <p:cNvCxnSpPr>
            <a:stCxn id="46" idx="2"/>
            <a:endCxn id="55" idx="0"/>
          </p:cNvCxnSpPr>
          <p:nvPr/>
        </p:nvCxnSpPr>
        <p:spPr>
          <a:xfrm flipH="1">
            <a:off x="1460971" y="1191675"/>
            <a:ext cx="3412563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46" idx="2"/>
            <a:endCxn id="56" idx="0"/>
          </p:cNvCxnSpPr>
          <p:nvPr/>
        </p:nvCxnSpPr>
        <p:spPr>
          <a:xfrm flipH="1">
            <a:off x="3552230" y="1191675"/>
            <a:ext cx="1321304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46" idx="2"/>
            <a:endCxn id="58" idx="0"/>
          </p:cNvCxnSpPr>
          <p:nvPr/>
        </p:nvCxnSpPr>
        <p:spPr>
          <a:xfrm>
            <a:off x="4873534" y="1191675"/>
            <a:ext cx="3116702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56" idx="2"/>
            <a:endCxn id="60" idx="0"/>
          </p:cNvCxnSpPr>
          <p:nvPr/>
        </p:nvCxnSpPr>
        <p:spPr>
          <a:xfrm flipH="1">
            <a:off x="2850949" y="2350601"/>
            <a:ext cx="701281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55" idx="2"/>
            <a:endCxn id="59" idx="0"/>
          </p:cNvCxnSpPr>
          <p:nvPr/>
        </p:nvCxnSpPr>
        <p:spPr>
          <a:xfrm flipH="1">
            <a:off x="1459305" y="2350601"/>
            <a:ext cx="1666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57" idx="2"/>
            <a:endCxn id="62" idx="0"/>
          </p:cNvCxnSpPr>
          <p:nvPr/>
        </p:nvCxnSpPr>
        <p:spPr>
          <a:xfrm>
            <a:off x="5653020" y="2350601"/>
            <a:ext cx="7286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58" idx="2"/>
            <a:endCxn id="67" idx="0"/>
          </p:cNvCxnSpPr>
          <p:nvPr/>
        </p:nvCxnSpPr>
        <p:spPr>
          <a:xfrm>
            <a:off x="7990236" y="2350601"/>
            <a:ext cx="250658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6" idx="2"/>
            <a:endCxn id="57" idx="0"/>
          </p:cNvCxnSpPr>
          <p:nvPr/>
        </p:nvCxnSpPr>
        <p:spPr>
          <a:xfrm>
            <a:off x="4873534" y="1191675"/>
            <a:ext cx="779486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tângulo: Cantos Arredondados 54"/>
          <p:cNvSpPr/>
          <p:nvPr/>
        </p:nvSpPr>
        <p:spPr>
          <a:xfrm>
            <a:off x="752347" y="1547801"/>
            <a:ext cx="1417247" cy="802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6" name="Retângulo: Cantos Arredondados 55"/>
          <p:cNvSpPr/>
          <p:nvPr/>
        </p:nvSpPr>
        <p:spPr>
          <a:xfrm>
            <a:off x="2806672" y="1547801"/>
            <a:ext cx="1491116" cy="80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57" name="Retângulo: Cantos Arredondados 56"/>
          <p:cNvSpPr/>
          <p:nvPr/>
        </p:nvSpPr>
        <p:spPr>
          <a:xfrm>
            <a:off x="4877904" y="1547801"/>
            <a:ext cx="1550231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58" name="Retângulo: Cantos Arredondados 57"/>
          <p:cNvSpPr/>
          <p:nvPr/>
        </p:nvSpPr>
        <p:spPr>
          <a:xfrm>
            <a:off x="7166887" y="1547801"/>
            <a:ext cx="1646697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tângulo: Cantos Arredondados 58"/>
          <p:cNvSpPr/>
          <p:nvPr/>
        </p:nvSpPr>
        <p:spPr>
          <a:xfrm>
            <a:off x="909633" y="2808423"/>
            <a:ext cx="1099343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XLRM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2142325" y="2808423"/>
            <a:ext cx="1417247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Modelagem e Simulação Computacional </a:t>
            </a:r>
          </a:p>
        </p:txBody>
      </p:sp>
      <p:sp>
        <p:nvSpPr>
          <p:cNvPr id="61" name="Retângulo: Cantos Arredondados 60"/>
          <p:cNvSpPr/>
          <p:nvPr/>
        </p:nvSpPr>
        <p:spPr>
          <a:xfrm>
            <a:off x="3684139" y="2808423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Projeto de Experimentos –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038845" y="2808423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de Clusterização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ector de Seta Reta 62"/>
          <p:cNvCxnSpPr>
            <a:stCxn id="56" idx="2"/>
            <a:endCxn id="61" idx="0"/>
          </p:cNvCxnSpPr>
          <p:nvPr/>
        </p:nvCxnSpPr>
        <p:spPr>
          <a:xfrm>
            <a:off x="3552230" y="2350601"/>
            <a:ext cx="753370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tângulo: Cantos Arredondados 63"/>
          <p:cNvSpPr/>
          <p:nvPr/>
        </p:nvSpPr>
        <p:spPr>
          <a:xfrm>
            <a:off x="4033906" y="4843713"/>
            <a:ext cx="1076187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EMA Workbench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tângulo: Cantos Arredondados 64"/>
          <p:cNvSpPr/>
          <p:nvPr/>
        </p:nvSpPr>
        <p:spPr>
          <a:xfrm>
            <a:off x="6272556" y="4843713"/>
            <a:ext cx="12789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Pacotes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SdToolkit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OpenMORDM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tângulo: Cantos Arredondados 65"/>
          <p:cNvSpPr/>
          <p:nvPr/>
        </p:nvSpPr>
        <p:spPr>
          <a:xfrm>
            <a:off x="7679232" y="4843713"/>
            <a:ext cx="1242921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tângulo: Cantos Arredondados 66"/>
          <p:cNvSpPr/>
          <p:nvPr/>
        </p:nvSpPr>
        <p:spPr>
          <a:xfrm>
            <a:off x="7721276" y="2808423"/>
            <a:ext cx="1039235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**Teoria de Probabilidade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tângulo: Cantos Arredondados 67"/>
          <p:cNvSpPr/>
          <p:nvPr/>
        </p:nvSpPr>
        <p:spPr>
          <a:xfrm>
            <a:off x="1075183" y="4843713"/>
            <a:ext cx="11295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Excel,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Vensim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Analytica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: Cantos Arredondados 68"/>
          <p:cNvSpPr/>
          <p:nvPr/>
        </p:nvSpPr>
        <p:spPr>
          <a:xfrm>
            <a:off x="2628941" y="4843713"/>
            <a:ext cx="1027208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Anaconda e Python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Conector de Seta Reta 69"/>
          <p:cNvCxnSpPr>
            <a:stCxn id="68" idx="0"/>
            <a:endCxn id="60" idx="2"/>
          </p:cNvCxnSpPr>
          <p:nvPr/>
        </p:nvCxnSpPr>
        <p:spPr>
          <a:xfrm flipV="1">
            <a:off x="1639948" y="4374423"/>
            <a:ext cx="1211001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>
            <a:stCxn id="69" idx="0"/>
            <a:endCxn id="60" idx="2"/>
          </p:cNvCxnSpPr>
          <p:nvPr/>
        </p:nvCxnSpPr>
        <p:spPr>
          <a:xfrm flipH="1" flipV="1">
            <a:off x="2850949" y="4374423"/>
            <a:ext cx="291596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tângulo: Cantos Arredondados 71"/>
          <p:cNvSpPr/>
          <p:nvPr/>
        </p:nvSpPr>
        <p:spPr>
          <a:xfrm>
            <a:off x="5266225" y="4843713"/>
            <a:ext cx="883344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Conector de Seta Reta 72"/>
          <p:cNvCxnSpPr>
            <a:stCxn id="64" idx="0"/>
            <a:endCxn id="61" idx="2"/>
          </p:cNvCxnSpPr>
          <p:nvPr/>
        </p:nvCxnSpPr>
        <p:spPr>
          <a:xfrm flipH="1" flipV="1">
            <a:off x="4305600" y="4374423"/>
            <a:ext cx="266400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stCxn id="72" idx="0"/>
            <a:endCxn id="61" idx="2"/>
          </p:cNvCxnSpPr>
          <p:nvPr/>
        </p:nvCxnSpPr>
        <p:spPr>
          <a:xfrm flipH="1" flipV="1">
            <a:off x="4305600" y="4374423"/>
            <a:ext cx="1402297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stCxn id="66" idx="0"/>
            <a:endCxn id="62" idx="2"/>
          </p:cNvCxnSpPr>
          <p:nvPr/>
        </p:nvCxnSpPr>
        <p:spPr>
          <a:xfrm flipH="1" flipV="1">
            <a:off x="5660306" y="4374423"/>
            <a:ext cx="2640387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stCxn id="65" idx="0"/>
            <a:endCxn id="62" idx="2"/>
          </p:cNvCxnSpPr>
          <p:nvPr/>
        </p:nvCxnSpPr>
        <p:spPr>
          <a:xfrm flipH="1" flipV="1">
            <a:off x="5660306" y="4374423"/>
            <a:ext cx="125171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tângulo: Cantos Arredondados 76"/>
          <p:cNvSpPr/>
          <p:nvPr/>
        </p:nvSpPr>
        <p:spPr>
          <a:xfrm>
            <a:off x="6412865" y="2808423"/>
            <a:ext cx="1143159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Robustez das Estratégias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57" idx="2"/>
            <a:endCxn id="77" idx="0"/>
          </p:cNvCxnSpPr>
          <p:nvPr/>
        </p:nvCxnSpPr>
        <p:spPr>
          <a:xfrm>
            <a:off x="5653020" y="2350601"/>
            <a:ext cx="1331425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5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- Delineamento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Razão para realização da pesquisa: Buscar uma resposta para a questão “como avaliar decisões estratégicas sob incerteza profunda”.</a:t>
            </a:r>
          </a:p>
          <a:p>
            <a:r>
              <a:rPr lang="pt-BR" dirty="0"/>
              <a:t>Método Científico: Indutivo/</a:t>
            </a:r>
            <a:r>
              <a:rPr lang="pt-BR" dirty="0" err="1"/>
              <a:t>Abdutivo</a:t>
            </a:r>
            <a:r>
              <a:rPr lang="pt-BR" dirty="0"/>
              <a:t>;</a:t>
            </a:r>
          </a:p>
          <a:p>
            <a:r>
              <a:rPr lang="pt-BR" dirty="0"/>
              <a:t>Paradigma Epistemológico: Design Science;</a:t>
            </a:r>
          </a:p>
          <a:p>
            <a:r>
              <a:rPr lang="pt-BR" dirty="0"/>
              <a:t> Método de Pesquisa: Design Science </a:t>
            </a:r>
            <a:r>
              <a:rPr lang="pt-BR" dirty="0" err="1"/>
              <a:t>Research</a:t>
            </a:r>
            <a:r>
              <a:rPr lang="pt-BR" dirty="0"/>
              <a:t> (produto: Instanciação).</a:t>
            </a:r>
          </a:p>
        </p:txBody>
      </p:sp>
    </p:spTree>
    <p:extLst>
      <p:ext uri="{BB962C8B-B14F-4D97-AF65-F5344CB8AC3E}">
        <p14:creationId xmlns:p14="http://schemas.microsoft.com/office/powerpoint/2010/main" val="4280879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7639"/>
            <a:ext cx="3024336" cy="446944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Trabalho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179512" y="1340769"/>
            <a:ext cx="3157422" cy="201622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99"/>
          <p:cNvSpPr/>
          <p:nvPr/>
        </p:nvSpPr>
        <p:spPr>
          <a:xfrm>
            <a:off x="3408942" y="187389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de cantos arredondados 99"/>
          <p:cNvSpPr/>
          <p:nvPr/>
        </p:nvSpPr>
        <p:spPr>
          <a:xfrm>
            <a:off x="3408942" y="278092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de cantos arredondados 99"/>
          <p:cNvSpPr/>
          <p:nvPr/>
        </p:nvSpPr>
        <p:spPr>
          <a:xfrm>
            <a:off x="3408942" y="434289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 de cantos arredondados 6"/>
          <p:cNvSpPr/>
          <p:nvPr/>
        </p:nvSpPr>
        <p:spPr>
          <a:xfrm>
            <a:off x="4418665" y="439417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24" name="Retângulo de cantos arredondados 6"/>
          <p:cNvSpPr/>
          <p:nvPr/>
        </p:nvSpPr>
        <p:spPr>
          <a:xfrm>
            <a:off x="6060141" y="316200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25" name="Retângulo de cantos arredondados 6"/>
          <p:cNvSpPr/>
          <p:nvPr/>
        </p:nvSpPr>
        <p:spPr>
          <a:xfrm>
            <a:off x="3673624" y="313300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4401912" y="216835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27" name="Conector de Seta Reta 85"/>
          <p:cNvCxnSpPr>
            <a:stCxn id="26" idx="2"/>
            <a:endCxn id="25" idx="0"/>
          </p:cNvCxnSpPr>
          <p:nvPr/>
        </p:nvCxnSpPr>
        <p:spPr>
          <a:xfrm rot="5400000">
            <a:off x="5125865" y="214962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85"/>
          <p:cNvCxnSpPr>
            <a:stCxn id="26" idx="2"/>
            <a:endCxn id="24" idx="0"/>
          </p:cNvCxnSpPr>
          <p:nvPr/>
        </p:nvCxnSpPr>
        <p:spPr>
          <a:xfrm rot="16200000" flipH="1">
            <a:off x="6228219" y="246343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85"/>
          <p:cNvCxnSpPr>
            <a:stCxn id="25" idx="2"/>
            <a:endCxn id="31" idx="0"/>
          </p:cNvCxnSpPr>
          <p:nvPr/>
        </p:nvCxnSpPr>
        <p:spPr>
          <a:xfrm rot="16200000" flipH="1">
            <a:off x="5262562" y="308195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85"/>
          <p:cNvCxnSpPr>
            <a:stCxn id="24" idx="2"/>
            <a:endCxn id="31" idx="0"/>
          </p:cNvCxnSpPr>
          <p:nvPr/>
        </p:nvCxnSpPr>
        <p:spPr>
          <a:xfrm rot="5400000">
            <a:off x="6383152" y="338500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de cantos arredondados 6"/>
          <p:cNvSpPr/>
          <p:nvPr/>
        </p:nvSpPr>
        <p:spPr>
          <a:xfrm>
            <a:off x="3600354" y="392863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32" name="Conector de Seta Reta 31"/>
          <p:cNvCxnSpPr>
            <a:stCxn id="31" idx="2"/>
            <a:endCxn id="23" idx="0"/>
          </p:cNvCxnSpPr>
          <p:nvPr/>
        </p:nvCxnSpPr>
        <p:spPr>
          <a:xfrm>
            <a:off x="6109243" y="4178153"/>
            <a:ext cx="5653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ângulo de cantos arredondados 6"/>
          <p:cNvSpPr/>
          <p:nvPr/>
        </p:nvSpPr>
        <p:spPr>
          <a:xfrm>
            <a:off x="4418665" y="4859225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</p:txBody>
      </p:sp>
      <p:cxnSp>
        <p:nvCxnSpPr>
          <p:cNvPr id="34" name="Conector de Seta Reta 33"/>
          <p:cNvCxnSpPr>
            <a:stCxn id="23" idx="2"/>
            <a:endCxn id="33" idx="0"/>
          </p:cNvCxnSpPr>
          <p:nvPr/>
        </p:nvCxnSpPr>
        <p:spPr>
          <a:xfrm>
            <a:off x="6114896" y="4728342"/>
            <a:ext cx="0" cy="13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9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40813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43299"/>
            <a:ext cx="8229600" cy="748679"/>
          </a:xfrm>
        </p:spPr>
        <p:txBody>
          <a:bodyPr>
            <a:normAutofit/>
          </a:bodyPr>
          <a:lstStyle/>
          <a:p>
            <a:r>
              <a:rPr lang="pt-BR" sz="2000" b="1" dirty="0"/>
              <a:t>Decisões Estratégicas</a:t>
            </a:r>
            <a:r>
              <a:rPr lang="pt-BR" sz="2000" dirty="0"/>
              <a:t>: Aspecto Central da Estratégia que molda o Futuro das Empresas. (EISENHARDT; ZBARACKI, 1992; WILSON, 2015).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455644" y="1974540"/>
            <a:ext cx="8338197" cy="4021887"/>
            <a:chOff x="-21781" y="1153002"/>
            <a:chExt cx="9148118" cy="4412548"/>
          </a:xfrm>
        </p:grpSpPr>
        <p:sp>
          <p:nvSpPr>
            <p:cNvPr id="23" name="Retângulo 22"/>
            <p:cNvSpPr/>
            <p:nvPr/>
          </p:nvSpPr>
          <p:spPr>
            <a:xfrm>
              <a:off x="2871377" y="1175917"/>
              <a:ext cx="1546312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148609" y="1153002"/>
              <a:ext cx="2671399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419600" y="1175917"/>
              <a:ext cx="4571784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grpSp>
          <p:nvGrpSpPr>
            <p:cNvPr id="26" name="Agrupar 25"/>
            <p:cNvGrpSpPr/>
            <p:nvPr/>
          </p:nvGrpSpPr>
          <p:grpSpPr>
            <a:xfrm>
              <a:off x="-21781" y="1623076"/>
              <a:ext cx="9148118" cy="3942474"/>
              <a:chOff x="-21781" y="1623076"/>
              <a:chExt cx="9148118" cy="3942474"/>
            </a:xfrm>
          </p:grpSpPr>
          <p:sp>
            <p:nvSpPr>
              <p:cNvPr id="27" name="Retângulo 26"/>
              <p:cNvSpPr/>
              <p:nvPr/>
            </p:nvSpPr>
            <p:spPr>
              <a:xfrm>
                <a:off x="1953893" y="2287849"/>
                <a:ext cx="923786" cy="58124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Diagnóstico</a:t>
                </a: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192190" y="3437385"/>
                <a:ext cx="1352516" cy="70330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Reconhecimento</a:t>
                </a:r>
              </a:p>
            </p:txBody>
          </p:sp>
          <p:cxnSp>
            <p:nvCxnSpPr>
              <p:cNvPr id="29" name="Conector: Angulado 28"/>
              <p:cNvCxnSpPr>
                <a:stCxn id="40" idx="2"/>
                <a:endCxn id="43" idx="3"/>
              </p:cNvCxnSpPr>
              <p:nvPr/>
            </p:nvCxnSpPr>
            <p:spPr>
              <a:xfrm rot="5400000">
                <a:off x="7803575" y="4367547"/>
                <a:ext cx="1340704" cy="47172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etângulo 29"/>
              <p:cNvSpPr/>
              <p:nvPr/>
            </p:nvSpPr>
            <p:spPr>
              <a:xfrm>
                <a:off x="3732857" y="2821124"/>
                <a:ext cx="763459" cy="58124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Projeto</a:t>
                </a:r>
              </a:p>
            </p:txBody>
          </p:sp>
          <p:cxnSp>
            <p:nvCxnSpPr>
              <p:cNvPr id="31" name="Conector de Seta Reta 30"/>
              <p:cNvCxnSpPr>
                <a:stCxn id="36" idx="3"/>
                <a:endCxn id="30" idx="1"/>
              </p:cNvCxnSpPr>
              <p:nvPr/>
            </p:nvCxnSpPr>
            <p:spPr>
              <a:xfrm flipV="1">
                <a:off x="3583809" y="3111748"/>
                <a:ext cx="149048" cy="6772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31"/>
              <p:cNvCxnSpPr>
                <a:stCxn id="28" idx="3"/>
                <a:endCxn id="35" idx="1"/>
              </p:cNvCxnSpPr>
              <p:nvPr/>
            </p:nvCxnSpPr>
            <p:spPr>
              <a:xfrm flipV="1">
                <a:off x="1544706" y="3789039"/>
                <a:ext cx="16192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tângulo 32"/>
              <p:cNvSpPr/>
              <p:nvPr/>
            </p:nvSpPr>
            <p:spPr>
              <a:xfrm>
                <a:off x="3660374" y="1853209"/>
                <a:ext cx="628874" cy="58124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Busca</a:t>
                </a:r>
              </a:p>
            </p:txBody>
          </p:sp>
          <p:sp>
            <p:nvSpPr>
              <p:cNvPr id="34" name="Retângulo 33"/>
              <p:cNvSpPr/>
              <p:nvPr/>
            </p:nvSpPr>
            <p:spPr>
              <a:xfrm>
                <a:off x="4294247" y="1853209"/>
                <a:ext cx="685257" cy="58124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Screen</a:t>
                </a:r>
                <a:endParaRPr lang="pt-BR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Losango 34"/>
              <p:cNvSpPr/>
              <p:nvPr/>
            </p:nvSpPr>
            <p:spPr>
              <a:xfrm>
                <a:off x="1706632" y="364502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36" name="Losango 35"/>
              <p:cNvSpPr/>
              <p:nvPr/>
            </p:nvSpPr>
            <p:spPr>
              <a:xfrm>
                <a:off x="3308555" y="364502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37" name="Losango 36"/>
              <p:cNvSpPr/>
              <p:nvPr/>
            </p:nvSpPr>
            <p:spPr>
              <a:xfrm>
                <a:off x="5366478" y="364502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38" name="Losango 37"/>
              <p:cNvSpPr/>
              <p:nvPr/>
            </p:nvSpPr>
            <p:spPr>
              <a:xfrm>
                <a:off x="7434540" y="364502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39" name="Losango 38"/>
              <p:cNvSpPr/>
              <p:nvPr/>
            </p:nvSpPr>
            <p:spPr>
              <a:xfrm>
                <a:off x="7962812" y="364502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40" name="Losango 39"/>
              <p:cNvSpPr/>
              <p:nvPr/>
            </p:nvSpPr>
            <p:spPr>
              <a:xfrm>
                <a:off x="8572160" y="364502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41" name="Losango 40"/>
              <p:cNvSpPr/>
              <p:nvPr/>
            </p:nvSpPr>
            <p:spPr>
              <a:xfrm>
                <a:off x="3308555" y="512974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42" name="Losango 41"/>
              <p:cNvSpPr/>
              <p:nvPr/>
            </p:nvSpPr>
            <p:spPr>
              <a:xfrm>
                <a:off x="5131573" y="512974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43" name="Losango 42"/>
              <p:cNvSpPr/>
              <p:nvPr/>
            </p:nvSpPr>
            <p:spPr>
              <a:xfrm>
                <a:off x="7962812" y="512974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44" name="Losango 43"/>
              <p:cNvSpPr/>
              <p:nvPr/>
            </p:nvSpPr>
            <p:spPr>
              <a:xfrm>
                <a:off x="7434540" y="512974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cxnSp>
            <p:nvCxnSpPr>
              <p:cNvPr id="45" name="Conector: Angulado 44"/>
              <p:cNvCxnSpPr>
                <a:stCxn id="35" idx="0"/>
                <a:endCxn id="27" idx="1"/>
              </p:cNvCxnSpPr>
              <p:nvPr/>
            </p:nvCxnSpPr>
            <p:spPr>
              <a:xfrm rot="5400000" flipH="1" flipV="1">
                <a:off x="1365801" y="3056931"/>
                <a:ext cx="1066550" cy="10963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Losango 45"/>
              <p:cNvSpPr/>
              <p:nvPr/>
            </p:nvSpPr>
            <p:spPr>
              <a:xfrm>
                <a:off x="2871376" y="364502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cxnSp>
            <p:nvCxnSpPr>
              <p:cNvPr id="47" name="Conector: Angulado 46"/>
              <p:cNvCxnSpPr>
                <a:stCxn id="27" idx="3"/>
                <a:endCxn id="46" idx="0"/>
              </p:cNvCxnSpPr>
              <p:nvPr/>
            </p:nvCxnSpPr>
            <p:spPr>
              <a:xfrm>
                <a:off x="2877679" y="2578473"/>
                <a:ext cx="131324" cy="106655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onector de Seta Reta 47"/>
              <p:cNvCxnSpPr>
                <a:stCxn id="46" idx="3"/>
                <a:endCxn id="36" idx="1"/>
              </p:cNvCxnSpPr>
              <p:nvPr/>
            </p:nvCxnSpPr>
            <p:spPr>
              <a:xfrm>
                <a:off x="3146630" y="3789039"/>
                <a:ext cx="1619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ector de Seta Reta 48"/>
              <p:cNvCxnSpPr>
                <a:stCxn id="35" idx="3"/>
                <a:endCxn id="46" idx="1"/>
              </p:cNvCxnSpPr>
              <p:nvPr/>
            </p:nvCxnSpPr>
            <p:spPr>
              <a:xfrm>
                <a:off x="1981886" y="3789039"/>
                <a:ext cx="8894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: Angulado 49"/>
              <p:cNvCxnSpPr>
                <a:stCxn id="36" idx="0"/>
                <a:endCxn id="33" idx="1"/>
              </p:cNvCxnSpPr>
              <p:nvPr/>
            </p:nvCxnSpPr>
            <p:spPr>
              <a:xfrm rot="5400000" flipH="1" flipV="1">
                <a:off x="2802683" y="2787332"/>
                <a:ext cx="1501190" cy="21419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: Angulado 50"/>
              <p:cNvCxnSpPr>
                <a:stCxn id="34" idx="3"/>
                <a:endCxn id="81" idx="0"/>
              </p:cNvCxnSpPr>
              <p:nvPr/>
            </p:nvCxnSpPr>
            <p:spPr>
              <a:xfrm>
                <a:off x="4979504" y="2143833"/>
                <a:ext cx="87157" cy="15011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de Seta Reta 51"/>
              <p:cNvCxnSpPr>
                <a:stCxn id="30" idx="3"/>
                <a:endCxn id="81" idx="1"/>
              </p:cNvCxnSpPr>
              <p:nvPr/>
            </p:nvCxnSpPr>
            <p:spPr>
              <a:xfrm>
                <a:off x="4496316" y="3111748"/>
                <a:ext cx="432718" cy="6772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Conector de Seta Reta 52"/>
              <p:cNvCxnSpPr>
                <a:stCxn id="36" idx="3"/>
                <a:endCxn id="81" idx="1"/>
              </p:cNvCxnSpPr>
              <p:nvPr/>
            </p:nvCxnSpPr>
            <p:spPr>
              <a:xfrm>
                <a:off x="3583809" y="3789039"/>
                <a:ext cx="1345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tângulo 53"/>
              <p:cNvSpPr/>
              <p:nvPr/>
            </p:nvSpPr>
            <p:spPr>
              <a:xfrm>
                <a:off x="5905379" y="3498415"/>
                <a:ext cx="1114088" cy="581247"/>
              </a:xfrm>
              <a:prstGeom prst="rect">
                <a:avLst/>
              </a:prstGeom>
              <a:effectLst>
                <a:glow rad="304800">
                  <a:schemeClr val="bg1">
                    <a:lumMod val="65000"/>
                    <a:alpha val="3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Análise:</a:t>
                </a:r>
              </a:p>
              <a:p>
                <a:pPr algn="ctr"/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Avaliação</a:t>
                </a:r>
              </a:p>
            </p:txBody>
          </p:sp>
          <p:cxnSp>
            <p:nvCxnSpPr>
              <p:cNvPr id="55" name="Conector de Seta Reta 54"/>
              <p:cNvCxnSpPr>
                <a:stCxn id="37" idx="3"/>
                <a:endCxn id="54" idx="1"/>
              </p:cNvCxnSpPr>
              <p:nvPr/>
            </p:nvCxnSpPr>
            <p:spPr>
              <a:xfrm>
                <a:off x="5641732" y="3789039"/>
                <a:ext cx="2636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Retângulo 55"/>
              <p:cNvSpPr/>
              <p:nvPr/>
            </p:nvSpPr>
            <p:spPr>
              <a:xfrm>
                <a:off x="5720997" y="2598062"/>
                <a:ext cx="1482852" cy="52840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Julgamento:</a:t>
                </a:r>
              </a:p>
              <a:p>
                <a:pPr algn="ctr"/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Avaliação/Escolha</a:t>
                </a:r>
              </a:p>
            </p:txBody>
          </p:sp>
          <p:sp>
            <p:nvSpPr>
              <p:cNvPr id="57" name="Retângulo 56"/>
              <p:cNvSpPr/>
              <p:nvPr/>
            </p:nvSpPr>
            <p:spPr>
              <a:xfrm>
                <a:off x="5720997" y="4378225"/>
                <a:ext cx="1482852" cy="52840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Barganha:</a:t>
                </a:r>
              </a:p>
              <a:p>
                <a:pPr algn="ctr"/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Avaliação/Escolha</a:t>
                </a:r>
              </a:p>
            </p:txBody>
          </p:sp>
          <p:cxnSp>
            <p:nvCxnSpPr>
              <p:cNvPr id="58" name="Conector de Seta Reta 57"/>
              <p:cNvCxnSpPr>
                <a:stCxn id="54" idx="0"/>
                <a:endCxn id="56" idx="2"/>
              </p:cNvCxnSpPr>
              <p:nvPr/>
            </p:nvCxnSpPr>
            <p:spPr>
              <a:xfrm flipV="1">
                <a:off x="6462423" y="3126468"/>
                <a:ext cx="0" cy="3719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Conector de Seta Reta 58"/>
              <p:cNvCxnSpPr>
                <a:stCxn id="54" idx="2"/>
                <a:endCxn id="57" idx="0"/>
              </p:cNvCxnSpPr>
              <p:nvPr/>
            </p:nvCxnSpPr>
            <p:spPr>
              <a:xfrm>
                <a:off x="6462423" y="4079662"/>
                <a:ext cx="0" cy="2985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ector de Seta Reta 59"/>
              <p:cNvCxnSpPr>
                <a:stCxn id="37" idx="3"/>
                <a:endCxn id="56" idx="1"/>
              </p:cNvCxnSpPr>
              <p:nvPr/>
            </p:nvCxnSpPr>
            <p:spPr>
              <a:xfrm flipV="1">
                <a:off x="5641732" y="2862265"/>
                <a:ext cx="79265" cy="9267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ector de Seta Reta 60"/>
              <p:cNvCxnSpPr>
                <a:stCxn id="37" idx="3"/>
                <a:endCxn id="57" idx="1"/>
              </p:cNvCxnSpPr>
              <p:nvPr/>
            </p:nvCxnSpPr>
            <p:spPr>
              <a:xfrm>
                <a:off x="5641732" y="3789039"/>
                <a:ext cx="79265" cy="8533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ector de Seta Reta 61"/>
              <p:cNvCxnSpPr>
                <a:endCxn id="28" idx="1"/>
              </p:cNvCxnSpPr>
              <p:nvPr/>
            </p:nvCxnSpPr>
            <p:spPr>
              <a:xfrm>
                <a:off x="-21781" y="3789040"/>
                <a:ext cx="213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Retângulo 62"/>
              <p:cNvSpPr/>
              <p:nvPr/>
            </p:nvSpPr>
            <p:spPr>
              <a:xfrm>
                <a:off x="8328057" y="2578472"/>
                <a:ext cx="763459" cy="52840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Autoriza-ção</a:t>
                </a:r>
                <a:endParaRPr lang="pt-BR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Conector: Angulado 63"/>
              <p:cNvCxnSpPr>
                <a:stCxn id="39" idx="0"/>
                <a:endCxn id="63" idx="1"/>
              </p:cNvCxnSpPr>
              <p:nvPr/>
            </p:nvCxnSpPr>
            <p:spPr>
              <a:xfrm rot="5400000" flipH="1" flipV="1">
                <a:off x="7813074" y="3130040"/>
                <a:ext cx="802348" cy="22761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ector de Seta Reta 64"/>
              <p:cNvCxnSpPr>
                <a:stCxn id="63" idx="2"/>
                <a:endCxn id="40" idx="0"/>
              </p:cNvCxnSpPr>
              <p:nvPr/>
            </p:nvCxnSpPr>
            <p:spPr>
              <a:xfrm>
                <a:off x="8709787" y="3106878"/>
                <a:ext cx="0" cy="5381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ector de Seta Reta 65"/>
              <p:cNvCxnSpPr>
                <a:stCxn id="40" idx="3"/>
              </p:cNvCxnSpPr>
              <p:nvPr/>
            </p:nvCxnSpPr>
            <p:spPr>
              <a:xfrm flipV="1">
                <a:off x="8847414" y="3789038"/>
                <a:ext cx="24410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ector de Seta Reta 66"/>
              <p:cNvCxnSpPr>
                <a:stCxn id="56" idx="3"/>
                <a:endCxn id="38" idx="1"/>
              </p:cNvCxnSpPr>
              <p:nvPr/>
            </p:nvCxnSpPr>
            <p:spPr>
              <a:xfrm>
                <a:off x="7203849" y="2862265"/>
                <a:ext cx="230691" cy="9267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ector de Seta Reta 67"/>
              <p:cNvCxnSpPr>
                <a:stCxn id="57" idx="3"/>
                <a:endCxn id="38" idx="1"/>
              </p:cNvCxnSpPr>
              <p:nvPr/>
            </p:nvCxnSpPr>
            <p:spPr>
              <a:xfrm flipV="1">
                <a:off x="7203849" y="3789039"/>
                <a:ext cx="230691" cy="8533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ector de Seta Reta 68"/>
              <p:cNvCxnSpPr>
                <a:stCxn id="38" idx="2"/>
                <a:endCxn id="44" idx="0"/>
              </p:cNvCxnSpPr>
              <p:nvPr/>
            </p:nvCxnSpPr>
            <p:spPr>
              <a:xfrm>
                <a:off x="7572167" y="3933055"/>
                <a:ext cx="0" cy="1196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Conector de Seta Reta 69"/>
              <p:cNvCxnSpPr>
                <a:stCxn id="38" idx="3"/>
                <a:endCxn id="39" idx="1"/>
              </p:cNvCxnSpPr>
              <p:nvPr/>
            </p:nvCxnSpPr>
            <p:spPr>
              <a:xfrm>
                <a:off x="7709794" y="3789039"/>
                <a:ext cx="2530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Conector de Seta Reta 70"/>
              <p:cNvCxnSpPr>
                <a:stCxn id="39" idx="3"/>
                <a:endCxn id="40" idx="1"/>
              </p:cNvCxnSpPr>
              <p:nvPr/>
            </p:nvCxnSpPr>
            <p:spPr>
              <a:xfrm>
                <a:off x="8238066" y="3789039"/>
                <a:ext cx="3340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Conector de Seta Reta 71"/>
              <p:cNvCxnSpPr>
                <a:stCxn id="43" idx="0"/>
                <a:endCxn id="39" idx="2"/>
              </p:cNvCxnSpPr>
              <p:nvPr/>
            </p:nvCxnSpPr>
            <p:spPr>
              <a:xfrm flipV="1">
                <a:off x="8100439" y="3933055"/>
                <a:ext cx="0" cy="1196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ector de Seta Reta 72"/>
              <p:cNvCxnSpPr>
                <a:stCxn id="43" idx="1"/>
                <a:endCxn id="44" idx="3"/>
              </p:cNvCxnSpPr>
              <p:nvPr/>
            </p:nvCxnSpPr>
            <p:spPr>
              <a:xfrm flipH="1">
                <a:off x="7709794" y="5273759"/>
                <a:ext cx="2530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ector de Seta Reta 73"/>
              <p:cNvCxnSpPr>
                <a:stCxn id="44" idx="1"/>
                <a:endCxn id="42" idx="3"/>
              </p:cNvCxnSpPr>
              <p:nvPr/>
            </p:nvCxnSpPr>
            <p:spPr>
              <a:xfrm flipH="1">
                <a:off x="5406827" y="5273759"/>
                <a:ext cx="202771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ector de Seta Reta 74"/>
              <p:cNvCxnSpPr>
                <a:stCxn id="42" idx="1"/>
                <a:endCxn id="41" idx="3"/>
              </p:cNvCxnSpPr>
              <p:nvPr/>
            </p:nvCxnSpPr>
            <p:spPr>
              <a:xfrm flipH="1">
                <a:off x="3583809" y="5273759"/>
                <a:ext cx="15477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ector de Seta Reta 75"/>
              <p:cNvCxnSpPr>
                <a:stCxn id="41" idx="0"/>
                <a:endCxn id="36" idx="2"/>
              </p:cNvCxnSpPr>
              <p:nvPr/>
            </p:nvCxnSpPr>
            <p:spPr>
              <a:xfrm flipV="1">
                <a:off x="3446182" y="3933055"/>
                <a:ext cx="0" cy="1196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ector: Angulado 76"/>
              <p:cNvCxnSpPr>
                <a:stCxn id="41" idx="1"/>
                <a:endCxn id="35" idx="2"/>
              </p:cNvCxnSpPr>
              <p:nvPr/>
            </p:nvCxnSpPr>
            <p:spPr>
              <a:xfrm rot="10800000">
                <a:off x="1844259" y="3933055"/>
                <a:ext cx="1464296" cy="134070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aixaDeTexto 77"/>
                  <p:cNvSpPr txBox="1"/>
                  <p:nvPr/>
                </p:nvSpPr>
                <p:spPr>
                  <a:xfrm>
                    <a:off x="1830078" y="3797793"/>
                    <a:ext cx="444745" cy="278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05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105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7" name="CaixaDeTexto 1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0078" y="3797793"/>
                    <a:ext cx="444745" cy="27858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aixaDeTexto 78"/>
                  <p:cNvSpPr txBox="1"/>
                  <p:nvPr/>
                </p:nvSpPr>
                <p:spPr>
                  <a:xfrm>
                    <a:off x="3008883" y="3797793"/>
                    <a:ext cx="444745" cy="278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05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105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8" name="CaixaDeTexto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883" y="3797793"/>
                    <a:ext cx="444745" cy="27858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CaixaDeTexto 79"/>
                  <p:cNvSpPr txBox="1"/>
                  <p:nvPr/>
                </p:nvSpPr>
                <p:spPr>
                  <a:xfrm>
                    <a:off x="5116210" y="3797793"/>
                    <a:ext cx="444745" cy="278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05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105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9" name="CaixaDeTexto 1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6210" y="3797793"/>
                    <a:ext cx="444745" cy="2785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1" name="Losango 80"/>
              <p:cNvSpPr/>
              <p:nvPr/>
            </p:nvSpPr>
            <p:spPr>
              <a:xfrm>
                <a:off x="4929034" y="364502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cxnSp>
            <p:nvCxnSpPr>
              <p:cNvPr id="82" name="Conector de Seta Reta 81"/>
              <p:cNvCxnSpPr>
                <a:stCxn id="81" idx="3"/>
                <a:endCxn id="37" idx="1"/>
              </p:cNvCxnSpPr>
              <p:nvPr/>
            </p:nvCxnSpPr>
            <p:spPr>
              <a:xfrm>
                <a:off x="5204288" y="3789039"/>
                <a:ext cx="1621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aixaDeTexto 82"/>
                  <p:cNvSpPr txBox="1"/>
                  <p:nvPr/>
                </p:nvSpPr>
                <p:spPr>
                  <a:xfrm>
                    <a:off x="7518066" y="3797793"/>
                    <a:ext cx="444745" cy="278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05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pt-BR" sz="105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2" name="CaixaDeTexto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8066" y="3797793"/>
                    <a:ext cx="444745" cy="2785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aixaDeTexto 83"/>
                  <p:cNvSpPr txBox="1"/>
                  <p:nvPr/>
                </p:nvSpPr>
                <p:spPr>
                  <a:xfrm>
                    <a:off x="8068575" y="3797793"/>
                    <a:ext cx="444745" cy="278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05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pt-BR" sz="105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3" name="CaixaDeTexto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8575" y="3797793"/>
                    <a:ext cx="444745" cy="27858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CaixaDeTexto 84"/>
                  <p:cNvSpPr txBox="1"/>
                  <p:nvPr/>
                </p:nvSpPr>
                <p:spPr>
                  <a:xfrm>
                    <a:off x="8681592" y="3797793"/>
                    <a:ext cx="444745" cy="278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05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pt-BR" sz="105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4" name="CaixaDeTexto 1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1592" y="3797793"/>
                    <a:ext cx="444745" cy="2785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CaixaDeTexto 85"/>
                  <p:cNvSpPr txBox="1"/>
                  <p:nvPr/>
                </p:nvSpPr>
                <p:spPr>
                  <a:xfrm>
                    <a:off x="8100439" y="5286970"/>
                    <a:ext cx="444745" cy="278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05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pt-BR" sz="105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5" name="CaixaDeTexto 1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439" y="5286970"/>
                    <a:ext cx="444745" cy="2785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CaixaDeTexto 86"/>
                  <p:cNvSpPr txBox="1"/>
                  <p:nvPr/>
                </p:nvSpPr>
                <p:spPr>
                  <a:xfrm>
                    <a:off x="5295977" y="5286970"/>
                    <a:ext cx="444745" cy="278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05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pt-BR" sz="105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6" name="CaixaDeTexto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5977" y="5286970"/>
                    <a:ext cx="444745" cy="27858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CaixaDeTexto 87"/>
                  <p:cNvSpPr txBox="1"/>
                  <p:nvPr/>
                </p:nvSpPr>
                <p:spPr>
                  <a:xfrm>
                    <a:off x="3422160" y="5286970"/>
                    <a:ext cx="444745" cy="278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05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pt-BR" sz="105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7" name="CaixaDeTexto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160" y="5286970"/>
                    <a:ext cx="444745" cy="27858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Chave Direita 88"/>
              <p:cNvSpPr/>
              <p:nvPr/>
            </p:nvSpPr>
            <p:spPr>
              <a:xfrm rot="16200000">
                <a:off x="1385526" y="342416"/>
                <a:ext cx="197567" cy="2798209"/>
              </a:xfrm>
              <a:prstGeom prst="righ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90" name="Chave Direita 89"/>
              <p:cNvSpPr/>
              <p:nvPr/>
            </p:nvSpPr>
            <p:spPr>
              <a:xfrm rot="16200000">
                <a:off x="3550283" y="1101336"/>
                <a:ext cx="197568" cy="1280365"/>
              </a:xfrm>
              <a:prstGeom prst="righ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91" name="Chave Direita 90"/>
              <p:cNvSpPr/>
              <p:nvPr/>
            </p:nvSpPr>
            <p:spPr>
              <a:xfrm rot="16200000">
                <a:off x="6619367" y="-638600"/>
                <a:ext cx="210473" cy="4733825"/>
              </a:xfrm>
              <a:prstGeom prst="righ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5784752" y="3373864"/>
                <a:ext cx="1414602" cy="864096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</p:grpSp>
      <p:sp>
        <p:nvSpPr>
          <p:cNvPr id="93" name="Retângulo 92"/>
          <p:cNvSpPr/>
          <p:nvPr/>
        </p:nvSpPr>
        <p:spPr>
          <a:xfrm>
            <a:off x="3127226" y="1841251"/>
            <a:ext cx="59044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Fonte: </a:t>
            </a:r>
            <a:r>
              <a:rPr lang="en-US" sz="11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Mintzberg</a:t>
            </a: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Raisinghani</a:t>
            </a: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1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Theoret</a:t>
            </a: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(1976, p. 266).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256652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7639"/>
            <a:ext cx="3024336" cy="446944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Trabalho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192398" y="3284984"/>
            <a:ext cx="3157422" cy="143965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99"/>
          <p:cNvSpPr/>
          <p:nvPr/>
        </p:nvSpPr>
        <p:spPr>
          <a:xfrm>
            <a:off x="3563888" y="1988840"/>
            <a:ext cx="5400601" cy="2887571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de cantos arredondados 99"/>
          <p:cNvSpPr/>
          <p:nvPr/>
        </p:nvSpPr>
        <p:spPr>
          <a:xfrm>
            <a:off x="3626865" y="2333732"/>
            <a:ext cx="5274646" cy="2390906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: Cantos Arredondados 19"/>
          <p:cNvSpPr/>
          <p:nvPr/>
        </p:nvSpPr>
        <p:spPr>
          <a:xfrm>
            <a:off x="5401445" y="2706572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7085621" y="3391890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401445" y="4125443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746114" y="3386563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Conector de Seta Reta 23"/>
          <p:cNvCxnSpPr>
            <a:stCxn id="23" idx="0"/>
            <a:endCxn id="20" idx="1"/>
          </p:cNvCxnSpPr>
          <p:nvPr/>
        </p:nvCxnSpPr>
        <p:spPr>
          <a:xfrm flipV="1">
            <a:off x="4608858" y="2938040"/>
            <a:ext cx="792587" cy="4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20" idx="3"/>
            <a:endCxn id="21" idx="0"/>
          </p:cNvCxnSpPr>
          <p:nvPr/>
        </p:nvCxnSpPr>
        <p:spPr>
          <a:xfrm>
            <a:off x="7126932" y="2938040"/>
            <a:ext cx="821433" cy="45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21" idx="2"/>
            <a:endCxn id="22" idx="3"/>
          </p:cNvCxnSpPr>
          <p:nvPr/>
        </p:nvCxnSpPr>
        <p:spPr>
          <a:xfrm flipH="1">
            <a:off x="7126932" y="3854826"/>
            <a:ext cx="821433" cy="50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22" idx="0"/>
            <a:endCxn id="20" idx="2"/>
          </p:cNvCxnSpPr>
          <p:nvPr/>
        </p:nvCxnSpPr>
        <p:spPr>
          <a:xfrm flipV="1">
            <a:off x="6264189" y="3169508"/>
            <a:ext cx="0" cy="95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22" idx="1"/>
            <a:endCxn id="23" idx="2"/>
          </p:cNvCxnSpPr>
          <p:nvPr/>
        </p:nvCxnSpPr>
        <p:spPr>
          <a:xfrm flipH="1" flipV="1">
            <a:off x="4608858" y="3849499"/>
            <a:ext cx="792587" cy="50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5657830" y="3508259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</p:spTree>
    <p:extLst>
      <p:ext uri="{BB962C8B-B14F-4D97-AF65-F5344CB8AC3E}">
        <p14:creationId xmlns:p14="http://schemas.microsoft.com/office/powerpoint/2010/main" val="878127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Método de Trabalho</a:t>
            </a:r>
            <a:br>
              <a:rPr lang="pt-BR" dirty="0"/>
            </a:br>
            <a:r>
              <a:rPr lang="pt-BR" sz="2700" dirty="0"/>
              <a:t>Detalhamento do RDM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60648"/>
            <a:ext cx="3807659" cy="566776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76872"/>
            <a:ext cx="4464496" cy="24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60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7639"/>
            <a:ext cx="3024336" cy="446944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Trabalho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192398" y="4653136"/>
            <a:ext cx="3157422" cy="12339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99"/>
          <p:cNvSpPr/>
          <p:nvPr/>
        </p:nvSpPr>
        <p:spPr>
          <a:xfrm>
            <a:off x="3491880" y="2204864"/>
            <a:ext cx="5400601" cy="169777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de cantos arredondados 99"/>
          <p:cNvSpPr/>
          <p:nvPr/>
        </p:nvSpPr>
        <p:spPr>
          <a:xfrm>
            <a:off x="3491880" y="3984505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de cantos arredondados 6"/>
          <p:cNvSpPr/>
          <p:nvPr/>
        </p:nvSpPr>
        <p:spPr>
          <a:xfrm>
            <a:off x="4909438" y="2376728"/>
            <a:ext cx="2565485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cxnSp>
        <p:nvCxnSpPr>
          <p:cNvPr id="16" name="Conector de Seta Reta 15"/>
          <p:cNvCxnSpPr>
            <a:stCxn id="17" idx="2"/>
            <a:endCxn id="13" idx="0"/>
          </p:cNvCxnSpPr>
          <p:nvPr/>
        </p:nvCxnSpPr>
        <p:spPr>
          <a:xfrm>
            <a:off x="6192180" y="3271694"/>
            <a:ext cx="1" cy="7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tângulo de cantos arredondados 6"/>
          <p:cNvSpPr/>
          <p:nvPr/>
        </p:nvSpPr>
        <p:spPr>
          <a:xfrm>
            <a:off x="4126310" y="2929498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Comparação dos Dados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 Pós-Instanciação</a:t>
            </a:r>
          </a:p>
        </p:txBody>
      </p:sp>
      <p:cxnSp>
        <p:nvCxnSpPr>
          <p:cNvPr id="18" name="Conector de Seta Reta 17"/>
          <p:cNvCxnSpPr>
            <a:stCxn id="14" idx="2"/>
            <a:endCxn id="17" idx="0"/>
          </p:cNvCxnSpPr>
          <p:nvPr/>
        </p:nvCxnSpPr>
        <p:spPr>
          <a:xfrm flipH="1">
            <a:off x="6192180" y="2718924"/>
            <a:ext cx="1" cy="2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de cantos arredondados 6"/>
          <p:cNvSpPr/>
          <p:nvPr/>
        </p:nvSpPr>
        <p:spPr>
          <a:xfrm>
            <a:off x="4126310" y="3411024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</p:spTree>
    <p:extLst>
      <p:ext uri="{BB962C8B-B14F-4D97-AF65-F5344CB8AC3E}">
        <p14:creationId xmlns:p14="http://schemas.microsoft.com/office/powerpoint/2010/main" val="286164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 e Análise de Dados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41010"/>
              </p:ext>
            </p:extLst>
          </p:nvPr>
        </p:nvGraphicFramePr>
        <p:xfrm>
          <a:off x="611559" y="1437731"/>
          <a:ext cx="7632849" cy="41290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2777188772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470705827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1027781182"/>
                    </a:ext>
                  </a:extLst>
                </a:gridCol>
              </a:tblGrid>
              <a:tr h="23081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u="none" strike="noStrike">
                          <a:effectLst/>
                        </a:rPr>
                        <a:t>Etapa do Método de Trabalho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u="none" strike="noStrike">
                          <a:effectLst/>
                        </a:rPr>
                        <a:t>Técnica de Coleta de Dados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u="none" strike="noStrike" dirty="0">
                          <a:effectLst/>
                        </a:rPr>
                        <a:t>Técnica de Análise de Dados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6791661"/>
                  </a:ext>
                </a:extLst>
              </a:tr>
              <a:tr h="4456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Revisão de Abordagens para Avaliação de Decisões Estratégicas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Revisão Sistemática da Literatura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Síntese Temática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9553253"/>
                  </a:ext>
                </a:extLst>
              </a:tr>
              <a:tr h="23995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Avaliação Pré-Instanciação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Entrevista semiestruturada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Análise de Conteúdo Categórica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9250181"/>
                  </a:ext>
                </a:extLst>
              </a:tr>
              <a:tr h="22853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Estruturação da Decisão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Pesquisa Documental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*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1036095"/>
                  </a:ext>
                </a:extLst>
              </a:tr>
              <a:tr h="23995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Entrevista semiestruturada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95497"/>
                  </a:ext>
                </a:extLst>
              </a:tr>
              <a:tr h="43421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Geração de Casos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Modelagem e Simulação Computacional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Estatística Descritiva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7465609"/>
                  </a:ext>
                </a:extLst>
              </a:tr>
              <a:tr h="23995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Projeto de Experimentos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Gráficos de Dispersão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3564104"/>
                  </a:ext>
                </a:extLst>
              </a:tr>
              <a:tr h="228533"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Descoberta de Cenários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**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PRIM – Análise de Clusters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06296"/>
                  </a:ext>
                </a:extLst>
              </a:tr>
              <a:tr h="22853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Estatística Descritiva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2212154"/>
                  </a:ext>
                </a:extLst>
              </a:tr>
              <a:tr h="23995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Gráficos de Dispersão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589031"/>
                  </a:ext>
                </a:extLst>
              </a:tr>
              <a:tr h="6627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Análise de Tradeoffs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**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Calculo de Valor Esperado por Estratégia para formação da Fronteira de Estratégias Robustas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4778344"/>
                  </a:ext>
                </a:extLst>
              </a:tr>
              <a:tr h="23995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Avaliação pós-Instanciação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Grupo Focal Confirmatório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*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2289854"/>
                  </a:ext>
                </a:extLst>
              </a:tr>
              <a:tr h="4456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Comparação dos Dados Pré e Pós-Instanciação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**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Análise de Conteúdo Categórica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51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919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6020"/>
          <a:stretch/>
        </p:blipFill>
        <p:spPr>
          <a:xfrm>
            <a:off x="439341" y="1340768"/>
            <a:ext cx="8309123" cy="417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72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6000" b="1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395853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Bonus</a:t>
            </a:r>
            <a:r>
              <a:rPr lang="pt-BR" i="1" dirty="0"/>
              <a:t> </a:t>
            </a:r>
            <a:r>
              <a:rPr lang="pt-BR" i="1" dirty="0" err="1"/>
              <a:t>Tracks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 numCol="2">
            <a:normAutofit lnSpcReduction="10000"/>
          </a:bodyPr>
          <a:lstStyle/>
          <a:p>
            <a:r>
              <a:rPr lang="pt-BR" dirty="0">
                <a:hlinkClick r:id="rId2" action="ppaction://hlinkpres?slideindex=2&amp;slidetitle=Como não falta Água em Las Vegas?"/>
              </a:rPr>
              <a:t>Exemplo Real: Como não falta água em </a:t>
            </a:r>
            <a:r>
              <a:rPr lang="pt-BR" dirty="0" err="1">
                <a:hlinkClick r:id="rId2" action="ppaction://hlinkpres?slideindex=2&amp;slidetitle=Como não falta Água em Las Vegas?"/>
              </a:rPr>
              <a:t>Las</a:t>
            </a:r>
            <a:r>
              <a:rPr lang="pt-BR" dirty="0">
                <a:hlinkClick r:id="rId2" action="ppaction://hlinkpres?slideindex=2&amp;slidetitle=Como não falta Água em Las Vegas?"/>
              </a:rPr>
              <a:t> Vegas?</a:t>
            </a:r>
            <a:endParaRPr lang="pt-BR" dirty="0"/>
          </a:p>
          <a:p>
            <a:r>
              <a:rPr lang="pt-BR" dirty="0">
                <a:hlinkClick r:id="rId3" action="ppaction://hlinkpres?slideindex=2&amp;slidetitle=Exemplo Didático - RDM"/>
              </a:rPr>
              <a:t>Exemplo Didático: Pedro e as Maçãs</a:t>
            </a:r>
            <a:r>
              <a:rPr lang="pt-BR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23531"/>
            <a:ext cx="3441033" cy="2360335"/>
          </a:xfrm>
          <a:prstGeom prst="rect">
            <a:avLst/>
          </a:prstGeom>
        </p:spPr>
      </p:pic>
      <p:pic>
        <p:nvPicPr>
          <p:cNvPr id="5" name="Imagem 4">
            <a:hlinkClick r:id="rId3" action="ppaction://hlinkpres?slideindex=2&amp;slidetitle=Exemplo Didático - RDM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501008"/>
            <a:ext cx="2871471" cy="179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7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Objeto e Questão de Pesquisa</a:t>
            </a:r>
            <a:br>
              <a:rPr lang="pt-BR" dirty="0"/>
            </a:br>
            <a:r>
              <a:rPr lang="pt-BR" sz="2700" dirty="0"/>
              <a:t>Qual é o Problema?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dirty="0"/>
              <a:t>Deep Uncertainty</a:t>
            </a:r>
            <a:r>
              <a:rPr lang="pt-BR" sz="2800" dirty="0"/>
              <a:t> (“Incerteza Profunda”)</a:t>
            </a:r>
          </a:p>
          <a:p>
            <a:pPr marL="0" indent="0" algn="ctr">
              <a:buNone/>
            </a:pPr>
            <a:r>
              <a:rPr lang="pt-BR" sz="2800" i="1" dirty="0"/>
              <a:t>“Situações nas quais as partes de uma decisão não conhecem ou não concordam sobre (i) os modelos apropriados para descrever as interações entre as variáveis de um sistema; (</a:t>
            </a:r>
            <a:r>
              <a:rPr lang="pt-BR" sz="2800" i="1" dirty="0" err="1"/>
              <a:t>ii</a:t>
            </a:r>
            <a:r>
              <a:rPr lang="pt-BR" sz="2800" i="1" dirty="0"/>
              <a:t>) as distribuições de probabilidades que representam a incerteza sobre parâmetros chave do modelo, e/ou; (</a:t>
            </a:r>
            <a:r>
              <a:rPr lang="pt-BR" sz="2800" i="1" dirty="0" err="1"/>
              <a:t>iii</a:t>
            </a:r>
            <a:r>
              <a:rPr lang="pt-BR" sz="2800" i="1" dirty="0"/>
              <a:t>) como valorizar a utilidade de diferentes resultados.” </a:t>
            </a:r>
          </a:p>
          <a:p>
            <a:pPr marL="0" indent="0" algn="ctr">
              <a:buNone/>
            </a:pPr>
            <a:r>
              <a:rPr lang="pt-BR" sz="2800" dirty="0"/>
              <a:t>(LEMPERT; POPPER; BANKES, 2003).</a:t>
            </a:r>
          </a:p>
        </p:txBody>
      </p:sp>
    </p:spTree>
    <p:extLst>
      <p:ext uri="{BB962C8B-B14F-4D97-AF65-F5344CB8AC3E}">
        <p14:creationId xmlns:p14="http://schemas.microsoft.com/office/powerpoint/2010/main" val="3429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8049"/>
          </a:xfrm>
        </p:spPr>
        <p:txBody>
          <a:bodyPr>
            <a:normAutofit fontScale="90000"/>
          </a:bodyPr>
          <a:lstStyle/>
          <a:p>
            <a:r>
              <a:rPr lang="pt-BR" dirty="0"/>
              <a:t>Objeto e Questão de Pesquisa</a:t>
            </a:r>
            <a:br>
              <a:rPr lang="pt-BR" dirty="0"/>
            </a:br>
            <a:r>
              <a:rPr lang="pt-BR" sz="2700" dirty="0"/>
              <a:t>Qual é o Problema?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59627" y="3785834"/>
            <a:ext cx="7973032" cy="1803406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5" name="Retângulo 4"/>
          <p:cNvSpPr/>
          <p:nvPr/>
        </p:nvSpPr>
        <p:spPr>
          <a:xfrm>
            <a:off x="559894" y="1199961"/>
            <a:ext cx="7972545" cy="2643896"/>
          </a:xfrm>
          <a:prstGeom prst="rect">
            <a:avLst/>
          </a:prstGeom>
          <a:gradFill>
            <a:gsLst>
              <a:gs pos="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5023582" y="2516421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7" name="Agrupar 6"/>
          <p:cNvGrpSpPr/>
          <p:nvPr/>
        </p:nvGrpSpPr>
        <p:grpSpPr>
          <a:xfrm>
            <a:off x="775436" y="1704014"/>
            <a:ext cx="7402093" cy="3560395"/>
            <a:chOff x="755576" y="2486993"/>
            <a:chExt cx="7402093" cy="3560395"/>
          </a:xfrm>
        </p:grpSpPr>
        <p:sp>
          <p:nvSpPr>
            <p:cNvPr id="8" name="Retângulo 7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10" name="Conector: Angulado 9"/>
            <p:cNvCxnSpPr>
              <a:stCxn id="24" idx="2"/>
              <a:endCxn id="27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tângulo 10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5" name="Conector de Seta Reta 14"/>
            <p:cNvCxnSpPr>
              <a:stCxn id="20" idx="3"/>
              <a:endCxn id="11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>
              <a:stCxn id="9" idx="3"/>
              <a:endCxn id="19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tângulo 16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Losango 18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Losango 19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osango 20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osango 21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Conector: Angulado 28"/>
            <p:cNvCxnSpPr>
              <a:stCxn id="19" idx="0"/>
              <a:endCxn id="8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Losango 29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Conector: Angulado 30"/>
            <p:cNvCxnSpPr>
              <a:stCxn id="8" idx="3"/>
              <a:endCxn id="30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>
              <a:stCxn id="30" idx="3"/>
              <a:endCxn id="20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19" idx="3"/>
              <a:endCxn id="30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: Angulado 33"/>
            <p:cNvCxnSpPr>
              <a:stCxn id="20" idx="0"/>
              <a:endCxn id="17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: Angulado 34"/>
            <p:cNvCxnSpPr>
              <a:stCxn id="18" idx="3"/>
              <a:endCxn id="65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>
              <a:stCxn id="11" idx="3"/>
              <a:endCxn id="65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stCxn id="20" idx="3"/>
              <a:endCxn id="65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tângulo 37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39" name="Conector de Seta Reta 38"/>
            <p:cNvCxnSpPr>
              <a:stCxn id="21" idx="3"/>
              <a:endCxn id="38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tângulo 39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42" name="Conector de Seta Reta 41"/>
            <p:cNvCxnSpPr>
              <a:stCxn id="38" idx="0"/>
              <a:endCxn id="40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stCxn id="38" idx="2"/>
              <a:endCxn id="41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21" idx="3"/>
              <a:endCxn id="40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stCxn id="21" idx="3"/>
              <a:endCxn id="41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endCxn id="9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tângulo 46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Conector: Angulado 47"/>
            <p:cNvCxnSpPr>
              <a:stCxn id="23" idx="0"/>
              <a:endCxn id="47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stCxn id="47" idx="2"/>
              <a:endCxn id="24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24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stCxn id="40" idx="3"/>
              <a:endCxn id="22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stCxn id="41" idx="3"/>
              <a:endCxn id="22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>
              <a:stCxn id="22" idx="2"/>
              <a:endCxn id="28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>
              <a:stCxn id="22" idx="3"/>
              <a:endCxn id="23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>
              <a:stCxn id="23" idx="3"/>
              <a:endCxn id="24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>
              <a:stCxn id="27" idx="0"/>
              <a:endCxn id="23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>
              <a:stCxn id="27" idx="1"/>
              <a:endCxn id="28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>
              <a:stCxn id="28" idx="1"/>
              <a:endCxn id="26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26" idx="1"/>
              <a:endCxn id="25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>
              <a:stCxn id="25" idx="0"/>
              <a:endCxn id="20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: Angulado 60"/>
            <p:cNvCxnSpPr>
              <a:stCxn id="25" idx="1"/>
              <a:endCxn id="19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DeTexto 63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Losango 64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Conector de Seta Reta 65"/>
            <p:cNvCxnSpPr>
              <a:stCxn id="65" idx="3"/>
              <a:endCxn id="21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ixaDeTexto 67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DeTexto 68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ixaDeTexto 69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Chave Direita 72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Chave Direita 73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Chave Direita 7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7" name="Retângulo 76"/>
          <p:cNvSpPr/>
          <p:nvPr/>
        </p:nvSpPr>
        <p:spPr>
          <a:xfrm>
            <a:off x="306499" y="5592503"/>
            <a:ext cx="8476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pt-BR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Fonte: Elaborado pelo autor, com base em </a:t>
            </a:r>
            <a:r>
              <a:rPr lang="pt-BR" sz="1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Mintzberg</a:t>
            </a:r>
            <a:r>
              <a:rPr lang="pt-BR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Raisinghani</a:t>
            </a:r>
            <a:r>
              <a:rPr lang="pt-BR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Theoret</a:t>
            </a:r>
            <a:r>
              <a:rPr lang="pt-BR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(1976, p. 266).</a:t>
            </a:r>
          </a:p>
        </p:txBody>
      </p:sp>
    </p:spTree>
    <p:extLst>
      <p:ext uri="{BB962C8B-B14F-4D97-AF65-F5344CB8AC3E}">
        <p14:creationId xmlns:p14="http://schemas.microsoft.com/office/powerpoint/2010/main" val="51655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Objeto e Questão de Pesquisa</a:t>
            </a:r>
            <a:br>
              <a:rPr lang="pt-BR" dirty="0"/>
            </a:br>
            <a:r>
              <a:rPr lang="pt-BR" sz="2700" dirty="0"/>
              <a:t>Qual é o Problema?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b="1" dirty="0"/>
              <a:t>Objeto:</a:t>
            </a:r>
            <a:r>
              <a:rPr lang="pt-BR" sz="4000" dirty="0"/>
              <a:t> Avaliação da Decisão Estratégica</a:t>
            </a:r>
          </a:p>
          <a:p>
            <a:pPr marL="0" indent="0" algn="ctr">
              <a:buNone/>
            </a:pPr>
            <a:r>
              <a:rPr lang="pt-BR" sz="4000" b="1" dirty="0"/>
              <a:t>Questão:</a:t>
            </a:r>
            <a:r>
              <a:rPr lang="pt-BR" sz="4000" dirty="0"/>
              <a:t> “Como avaliar decisões estratégicas organizacionais em situações de incerteza profunda?”.</a:t>
            </a:r>
          </a:p>
        </p:txBody>
      </p:sp>
    </p:spTree>
    <p:extLst>
      <p:ext uri="{BB962C8B-B14F-4D97-AF65-F5344CB8AC3E}">
        <p14:creationId xmlns:p14="http://schemas.microsoft.com/office/powerpoint/2010/main" val="318643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Decision Making </a:t>
            </a:r>
            <a:r>
              <a:rPr lang="pt-BR" sz="3200" dirty="0" err="1"/>
              <a:t>Under</a:t>
            </a:r>
            <a:r>
              <a:rPr lang="pt-BR" sz="3200" dirty="0"/>
              <a:t> Deep Uncertainty</a:t>
            </a:r>
          </a:p>
        </p:txBody>
      </p:sp>
      <p:pic>
        <p:nvPicPr>
          <p:cNvPr id="4" name="Espaço Reservado para Conteúdo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73" y="1268760"/>
            <a:ext cx="8087854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1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isso Começou?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1316182"/>
            <a:ext cx="8312728" cy="422563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27584" y="5547959"/>
            <a:ext cx="7363252" cy="401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https://www.nsf.gov/news/news_summ.jsp?cntn_id=100447&amp;org=SB</a:t>
            </a:r>
          </a:p>
        </p:txBody>
      </p:sp>
    </p:spTree>
    <p:extLst>
      <p:ext uri="{BB962C8B-B14F-4D97-AF65-F5344CB8AC3E}">
        <p14:creationId xmlns:p14="http://schemas.microsoft.com/office/powerpoint/2010/main" val="51545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Objetivos da Pesquisa</a:t>
            </a:r>
            <a:br>
              <a:rPr lang="pt-BR" dirty="0"/>
            </a:br>
            <a:r>
              <a:rPr lang="pt-BR" sz="2700" dirty="0"/>
              <a:t>Qual é o propósito?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Objetivo Geral: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Analisar as contribuições da EMA e do RDM para a avaliação das decisões estratégicas em situações de incerteza profunda.</a:t>
            </a:r>
          </a:p>
          <a:p>
            <a:pPr marL="0" indent="0">
              <a:buNone/>
            </a:pPr>
            <a:r>
              <a:rPr lang="pt-BR" b="1" dirty="0"/>
              <a:t>Objetivos Específicos: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identificar abordagens para avaliação de decisão estratégica sob incerteza profunda;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instanciar o RDM no contexto empresarial;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avaliar a instanciação do RDM no contexto empresarial;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identificar heurísticas contingenciais na aplicação do RDM no ambiente empresarial.</a:t>
            </a:r>
          </a:p>
        </p:txBody>
      </p:sp>
    </p:spTree>
    <p:extLst>
      <p:ext uri="{BB962C8B-B14F-4D97-AF65-F5344CB8AC3E}">
        <p14:creationId xmlns:p14="http://schemas.microsoft.com/office/powerpoint/2010/main" val="215797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588189"/>
              </p:ext>
            </p:extLst>
          </p:nvPr>
        </p:nvGraphicFramePr>
        <p:xfrm>
          <a:off x="287523" y="1218406"/>
          <a:ext cx="8532948" cy="452596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44316">
                  <a:extLst>
                    <a:ext uri="{9D8B030D-6E8A-4147-A177-3AD203B41FA5}">
                      <a16:colId xmlns:a16="http://schemas.microsoft.com/office/drawing/2014/main" val="224125578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3049700218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149428111"/>
                    </a:ext>
                  </a:extLst>
                </a:gridCol>
              </a:tblGrid>
              <a:tr h="4432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 dirty="0">
                          <a:effectLst/>
                        </a:rPr>
                        <a:t>Abordagens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 dirty="0">
                          <a:effectLst/>
                        </a:rPr>
                        <a:t>Fragilidades sob Incerteza Profunda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 dirty="0">
                          <a:effectLst/>
                        </a:rPr>
                        <a:t>Como as Fragilidades serão endereçadas neste trabalho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extLst>
                  <a:ext uri="{0D108BD9-81ED-4DB2-BD59-A6C34878D82A}">
                    <a16:rowId xmlns:a16="http://schemas.microsoft.com/office/drawing/2014/main" val="2491811835"/>
                  </a:ext>
                </a:extLst>
              </a:tr>
              <a:tr h="116771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Simulação Computacional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Modelos são formados a partir de dados sobre o passado e pressupostos, que podem ser falhos.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O resultado de apenas uma simulação tem pouco valor. A alternativa é rodar o modelo diversas vezes considerando a incerteza paramétrica e estrutural.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extLst>
                  <a:ext uri="{0D108BD9-81ED-4DB2-BD59-A6C34878D82A}">
                    <a16:rowId xmlns:a16="http://schemas.microsoft.com/office/drawing/2014/main" val="912082233"/>
                  </a:ext>
                </a:extLst>
              </a:tr>
              <a:tr h="17473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Decision Analysis e Métodos Baseados na Máxima Utilidade Esperada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Depende de Pressupostos sobre o futuro. Utilizam "probabilidades subjetivas" primárias como input.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Ao invés de favorecer a decisão com a máxima utilidade esperada dada um conjunto de pressupostos, o processo de decisão pode buscar a estratégia que satisfaça um critério de aceitação no maior número de futuros, postergando a avaliação de probabilidades.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extLst>
                  <a:ext uri="{0D108BD9-81ED-4DB2-BD59-A6C34878D82A}">
                    <a16:rowId xmlns:a16="http://schemas.microsoft.com/office/drawing/2014/main" val="926194796"/>
                  </a:ext>
                </a:extLst>
              </a:tr>
              <a:tr h="116771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Planejamento por Cenários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A escolha de qualquer pequeno número de cenários para representar um futuro altamente complexo pode ser arbitrária.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A ideia da procura pela robustez das estratégias pode ser mantida, e os cenários importantes para a decisão podem ser extraídos a partir de dados simulados.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extLst>
                  <a:ext uri="{0D108BD9-81ED-4DB2-BD59-A6C34878D82A}">
                    <a16:rowId xmlns:a16="http://schemas.microsoft.com/office/drawing/2014/main" val="936271057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1371600" y="5752964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ea typeface="Times New Roman" panose="02020603050405020304" pitchFamily="18" charset="0"/>
              </a:rPr>
              <a:t>Fonte: Elaborado pelo Autor com base em Lempert (2003).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71295270"/>
      </p:ext>
    </p:extLst>
  </p:cSld>
  <p:clrMapOvr>
    <a:masterClrMapping/>
  </p:clrMapOvr>
</p:sld>
</file>

<file path=ppt/theme/theme1.xml><?xml version="1.0" encoding="utf-8"?>
<a:theme xmlns:a="http://schemas.openxmlformats.org/drawingml/2006/main" name="Gmap Unisin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Gmap Unisinos</Template>
  <TotalTime>6728</TotalTime>
  <Words>1544</Words>
  <Application>Microsoft Office PowerPoint</Application>
  <PresentationFormat>Apresentação na tela (4:3)</PresentationFormat>
  <Paragraphs>500</Paragraphs>
  <Slides>26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Gmap Unisinos</vt:lpstr>
      <vt:lpstr>Avaliação de Decisões Estratégicas sob Incerteza:  Análise das Contribuições da Modelagem Exploratória (EMA) e Robust Decision Making (RDM)</vt:lpstr>
      <vt:lpstr>Introdução</vt:lpstr>
      <vt:lpstr>Objeto e Questão de Pesquisa Qual é o Problema?</vt:lpstr>
      <vt:lpstr>Objeto e Questão de Pesquisa Qual é o Problema?</vt:lpstr>
      <vt:lpstr>Objeto e Questão de Pesquisa Qual é o Problema?</vt:lpstr>
      <vt:lpstr>Decision Making Under Deep Uncertainty</vt:lpstr>
      <vt:lpstr>Onde isso Começou?</vt:lpstr>
      <vt:lpstr>Objetivos da Pesquisa Qual é o propósito?</vt:lpstr>
      <vt:lpstr>Justificativa</vt:lpstr>
      <vt:lpstr>Justificativa</vt:lpstr>
      <vt:lpstr>Estrutura do Capítulo 2</vt:lpstr>
      <vt:lpstr>Avaliação de Decisões Estratégicas</vt:lpstr>
      <vt:lpstr>Abordagens para Avaliação de Decisões sob Incerteza Profunda</vt:lpstr>
      <vt:lpstr>Apresentação do PowerPoint</vt:lpstr>
      <vt:lpstr>Contextos de Aplicação do RDM</vt:lpstr>
      <vt:lpstr>RDM - Robust Decision Making</vt:lpstr>
      <vt:lpstr>Apresentação do PowerPoint</vt:lpstr>
      <vt:lpstr>Método - Delineamento</vt:lpstr>
      <vt:lpstr>Método de Trabalho</vt:lpstr>
      <vt:lpstr>Método de Trabalho</vt:lpstr>
      <vt:lpstr>Método de Trabalho Detalhamento do RDM</vt:lpstr>
      <vt:lpstr>Método de Trabalho</vt:lpstr>
      <vt:lpstr>Coleta e Análise de Dados</vt:lpstr>
      <vt:lpstr>Cronograma</vt:lpstr>
      <vt:lpstr>Apresentação do PowerPoint</vt:lpstr>
      <vt:lpstr>Bonus Tracks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GMAP – FUNDO MODELO</dc:title>
  <dc:creator>Pedro Lima GMAP | UNISINOS</dc:creator>
  <cp:lastModifiedBy>Pedro Lima</cp:lastModifiedBy>
  <cp:revision>334</cp:revision>
  <dcterms:created xsi:type="dcterms:W3CDTF">2014-12-15T13:39:57Z</dcterms:created>
  <dcterms:modified xsi:type="dcterms:W3CDTF">2017-05-19T14:27:31Z</dcterms:modified>
</cp:coreProperties>
</file>