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53" r:id="rId3"/>
    <p:sldId id="356" r:id="rId4"/>
    <p:sldId id="259" r:id="rId5"/>
    <p:sldId id="357" r:id="rId6"/>
    <p:sldId id="358" r:id="rId7"/>
    <p:sldId id="370" r:id="rId8"/>
    <p:sldId id="371" r:id="rId9"/>
    <p:sldId id="362" r:id="rId10"/>
    <p:sldId id="369" r:id="rId11"/>
    <p:sldId id="367" r:id="rId12"/>
    <p:sldId id="368" r:id="rId13"/>
    <p:sldId id="366" r:id="rId14"/>
    <p:sldId id="372" r:id="rId15"/>
    <p:sldId id="373" r:id="rId16"/>
    <p:sldId id="374" r:id="rId17"/>
    <p:sldId id="375" r:id="rId18"/>
    <p:sldId id="376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BAF58E1E-DB0F-4B7B-ABDA-8BFCC3C6CF74}">
          <p14:sldIdLst>
            <p14:sldId id="256"/>
          </p14:sldIdLst>
        </p14:section>
        <p14:section name="Seção sem Título" id="{1AC74027-AF64-4C26-9FA9-F67A1EE59A96}">
          <p14:sldIdLst>
            <p14:sldId id="353"/>
            <p14:sldId id="356"/>
            <p14:sldId id="259"/>
            <p14:sldId id="357"/>
            <p14:sldId id="358"/>
          </p14:sldIdLst>
        </p14:section>
        <p14:section name="Seção sem Título" id="{5605A81B-7D66-4D8E-95F1-5D76698C5387}">
          <p14:sldIdLst>
            <p14:sldId id="370"/>
            <p14:sldId id="371"/>
            <p14:sldId id="362"/>
            <p14:sldId id="369"/>
            <p14:sldId id="367"/>
            <p14:sldId id="368"/>
            <p14:sldId id="366"/>
            <p14:sldId id="372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68" autoAdjust="0"/>
    <p:restoredTop sz="94660"/>
  </p:normalViewPr>
  <p:slideViewPr>
    <p:cSldViewPr>
      <p:cViewPr varScale="1">
        <p:scale>
          <a:sx n="74" d="100"/>
          <a:sy n="74" d="100"/>
        </p:scale>
        <p:origin x="9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21C4A-F6A4-4B59-9A59-2DAF852270E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2226-F614-4332-978E-D475BE6965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1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3518520" y="6520260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</a:defRPr>
            </a:lvl1pPr>
          </a:lstStyle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4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7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4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1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32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5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3718F442-760B-4938-8623-6FC8F246D0CD}" type="datetimeFigureOut">
              <a:rPr lang="pt-BR" smtClean="0"/>
              <a:t>11/11/2016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BFE02FAE-EDFB-4ABF-A0EE-B84325C26C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41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56313"/>
            <a:ext cx="91440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5" name="Espaço Reservado para Número de Slide 5"/>
          <p:cNvSpPr txBox="1">
            <a:spLocks/>
          </p:cNvSpPr>
          <p:nvPr/>
        </p:nvSpPr>
        <p:spPr>
          <a:xfrm>
            <a:off x="8548688" y="5691188"/>
            <a:ext cx="576064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ctr" defTabSz="914400" rtl="0" eaLnBrk="1" latinLnBrk="0" hangingPunct="1">
              <a:defRPr sz="1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6C08F4-765C-4D74-AADC-C36C30C4F510}" type="slidenum">
              <a:rPr lang="pt-BR" smtClean="0">
                <a:solidFill>
                  <a:schemeClr val="bg1">
                    <a:lumMod val="50000"/>
                  </a:schemeClr>
                </a:solidFill>
              </a:rPr>
              <a:pPr/>
              <a:t>‹nº›</a:t>
            </a:fld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-13446" y="6115362"/>
            <a:ext cx="46815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bg1"/>
                </a:solidFill>
              </a:rPr>
              <a:t>GMAP | UNISINOS</a:t>
            </a:r>
          </a:p>
          <a:p>
            <a:pPr>
              <a:defRPr/>
            </a:pPr>
            <a:r>
              <a:rPr lang="pt-BR" sz="1400" dirty="0">
                <a:solidFill>
                  <a:schemeClr val="bg1"/>
                </a:solidFill>
              </a:rPr>
              <a:t>Grupo de Pesquisa em Modelagem para Aprendizagem</a:t>
            </a:r>
          </a:p>
          <a:p>
            <a:pPr>
              <a:defRPr/>
            </a:pPr>
            <a:r>
              <a:rPr lang="pt-BR" sz="1400" u="sng" dirty="0">
                <a:solidFill>
                  <a:schemeClr val="bg1"/>
                </a:solidFill>
              </a:rPr>
              <a:t>www.gmap.unisinos.br</a:t>
            </a:r>
          </a:p>
        </p:txBody>
      </p:sp>
      <p:cxnSp>
        <p:nvCxnSpPr>
          <p:cNvPr id="21" name="Forma 21"/>
          <p:cNvCxnSpPr/>
          <p:nvPr/>
        </p:nvCxnSpPr>
        <p:spPr>
          <a:xfrm rot="5400000" flipH="1" flipV="1">
            <a:off x="3047096" y="5731882"/>
            <a:ext cx="1904" cy="1296988"/>
          </a:xfrm>
          <a:prstGeom prst="curvedConnector3">
            <a:avLst>
              <a:gd name="adj1" fmla="val 8873850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a 21"/>
          <p:cNvCxnSpPr/>
          <p:nvPr/>
        </p:nvCxnSpPr>
        <p:spPr>
          <a:xfrm rot="5400000" flipH="1">
            <a:off x="3027886" y="5972648"/>
            <a:ext cx="13336" cy="1320800"/>
          </a:xfrm>
          <a:prstGeom prst="curvedConnector3">
            <a:avLst>
              <a:gd name="adj1" fmla="val -110544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99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450558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e Modelagem Exploratória para Análise de Decisões Estratégicas</a:t>
            </a:r>
            <a:endParaRPr lang="pt-BR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/>
              <a:t>Pedro Nascimento de Lima</a:t>
            </a:r>
          </a:p>
          <a:p>
            <a:r>
              <a:rPr lang="pt-BR" sz="1800" i="1" dirty="0"/>
              <a:t>Programa de Pós Graduação em Engenharia de Produção e Sistemas - </a:t>
            </a:r>
            <a:r>
              <a:rPr lang="pt-BR" sz="1800" i="1" dirty="0" err="1"/>
              <a:t>Unisinos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170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18363"/>
          </a:xfrm>
        </p:spPr>
        <p:txBody>
          <a:bodyPr>
            <a:normAutofit fontScale="90000"/>
          </a:bodyPr>
          <a:lstStyle/>
          <a:p>
            <a:r>
              <a:rPr lang="pt-BR" dirty="0"/>
              <a:t>Níveis de Incerteza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276" y="997433"/>
            <a:ext cx="7273448" cy="492196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51520" y="6060964"/>
            <a:ext cx="8501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Walker, W. E., </a:t>
            </a:r>
            <a:r>
              <a:rPr lang="en-US" sz="1000" dirty="0" err="1"/>
              <a:t>Lempert</a:t>
            </a:r>
            <a:r>
              <a:rPr lang="en-US" sz="1000" dirty="0"/>
              <a:t>, R. J., &amp; </a:t>
            </a:r>
            <a:r>
              <a:rPr lang="en-US" sz="1000" dirty="0" err="1"/>
              <a:t>Kwakkel</a:t>
            </a:r>
            <a:r>
              <a:rPr lang="en-US" sz="1000" dirty="0"/>
              <a:t>, J. H. (2013). Deep Uncertainty. In S. I. </a:t>
            </a:r>
            <a:r>
              <a:rPr lang="en-US" sz="1000" dirty="0" err="1"/>
              <a:t>Gass</a:t>
            </a:r>
            <a:r>
              <a:rPr lang="en-US" sz="1000" dirty="0"/>
              <a:t> &amp; M. C. Fu (Eds.), Encyclopedia of Operations Research and Management Science (pp. 395–402). Boston, MA: Springer US. http://doi.org/10.1007/978-1-4419-1153-7_1140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51086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>
            <a:normAutofit/>
          </a:bodyPr>
          <a:lstStyle/>
          <a:p>
            <a:r>
              <a:rPr lang="pt-BR" dirty="0"/>
              <a:t>Um Novo Paradigma?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977" y="1124744"/>
            <a:ext cx="5686046" cy="452596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6969" y="5650707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/>
            <a:r>
              <a:rPr lang="en-US" dirty="0" err="1"/>
              <a:t>Malekpour</a:t>
            </a:r>
            <a:r>
              <a:rPr lang="en-US" dirty="0"/>
              <a:t>, S., de </a:t>
            </a:r>
            <a:r>
              <a:rPr lang="en-US" dirty="0" err="1"/>
              <a:t>Haan</a:t>
            </a:r>
            <a:r>
              <a:rPr lang="en-US" dirty="0"/>
              <a:t>, F. J., &amp; Brown, R. R. (2016).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3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(RDM)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procura a estratégia ótima;</a:t>
            </a:r>
          </a:p>
          <a:p>
            <a:r>
              <a:rPr lang="pt-BR" dirty="0"/>
              <a:t>Procura avaliar </a:t>
            </a:r>
            <a:r>
              <a:rPr lang="pt-BR" i="1" dirty="0"/>
              <a:t>como as estratégias atuais falham em centenas ou milhares de cenários futuros possíveis.</a:t>
            </a:r>
          </a:p>
          <a:p>
            <a:r>
              <a:rPr lang="pt-BR" i="1" dirty="0"/>
              <a:t>Avaliam as estratégias de modo objetivo.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65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Questões Críticas para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em Negócios: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Tais abordagens foram utilizadas nas duas últimas décadas para a avaliação de políticas públicas. Apesar do potencial anunciado não foi identificada uma avaliação de sua aplicabilidade para empresas.</a:t>
            </a:r>
          </a:p>
          <a:p>
            <a:r>
              <a:rPr lang="pt-BR" dirty="0"/>
              <a:t>O método </a:t>
            </a:r>
            <a:r>
              <a:rPr lang="pt-BR" b="1" dirty="0" err="1"/>
              <a:t>Robust</a:t>
            </a:r>
            <a:r>
              <a:rPr lang="pt-BR" b="1" dirty="0"/>
              <a:t> </a:t>
            </a:r>
            <a:r>
              <a:rPr lang="pt-BR" b="1" dirty="0" err="1"/>
              <a:t>Decision</a:t>
            </a:r>
            <a:r>
              <a:rPr lang="pt-BR" b="1" dirty="0"/>
              <a:t> </a:t>
            </a:r>
            <a:r>
              <a:rPr lang="pt-BR" b="1" dirty="0" err="1"/>
              <a:t>Making</a:t>
            </a:r>
            <a:r>
              <a:rPr lang="pt-BR" b="1" dirty="0"/>
              <a:t> </a:t>
            </a:r>
            <a:r>
              <a:rPr lang="pt-BR" dirty="0"/>
              <a:t>é aplicável para estratégia de negócios?</a:t>
            </a:r>
          </a:p>
          <a:p>
            <a:r>
              <a:rPr lang="pt-BR" dirty="0"/>
              <a:t>Em que pode e deve ser aplicado, e no que não deveria ser aplicado?</a:t>
            </a:r>
          </a:p>
          <a:p>
            <a:r>
              <a:rPr lang="pt-BR" dirty="0"/>
              <a:t>Em Geral, </a:t>
            </a:r>
            <a:r>
              <a:rPr lang="pt-BR" b="1" dirty="0" err="1"/>
              <a:t>Exploratory</a:t>
            </a:r>
            <a:r>
              <a:rPr lang="pt-BR" b="1" dirty="0"/>
              <a:t> </a:t>
            </a:r>
            <a:r>
              <a:rPr lang="pt-BR" b="1" dirty="0" err="1"/>
              <a:t>Modeling</a:t>
            </a:r>
            <a:r>
              <a:rPr lang="pt-BR" b="1" dirty="0"/>
              <a:t> </a:t>
            </a:r>
            <a:r>
              <a:rPr lang="pt-BR" b="1" dirty="0" err="1"/>
              <a:t>Analysis</a:t>
            </a:r>
            <a:r>
              <a:rPr lang="pt-BR" dirty="0"/>
              <a:t> é uma abordagem valiosa para </a:t>
            </a:r>
            <a:r>
              <a:rPr lang="pt-BR" b="1" dirty="0"/>
              <a:t>Empresas</a:t>
            </a:r>
            <a:r>
              <a:rPr lang="pt-BR" dirty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00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Questão de Pesquisa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sz="3600" dirty="0"/>
              <a:t>A </a:t>
            </a:r>
            <a:r>
              <a:rPr lang="pt-BR" sz="3600" b="1" dirty="0" err="1"/>
              <a:t>Exploratory</a:t>
            </a:r>
            <a:r>
              <a:rPr lang="pt-BR" sz="3600" b="1" dirty="0"/>
              <a:t> </a:t>
            </a:r>
            <a:r>
              <a:rPr lang="pt-BR" sz="3600" b="1" dirty="0" err="1"/>
              <a:t>Modeling</a:t>
            </a:r>
            <a:r>
              <a:rPr lang="pt-BR" sz="3600" b="1" dirty="0"/>
              <a:t> </a:t>
            </a:r>
            <a:r>
              <a:rPr lang="pt-BR" sz="3600" b="1" dirty="0" err="1"/>
              <a:t>Analysis</a:t>
            </a:r>
            <a:r>
              <a:rPr lang="pt-BR" sz="3600" dirty="0"/>
              <a:t> é uma abordagem aplicável para avaliar decisões estratégicas de </a:t>
            </a:r>
            <a:r>
              <a:rPr lang="pt-BR" sz="3600" b="1" dirty="0"/>
              <a:t>Empresas</a:t>
            </a:r>
            <a:r>
              <a:rPr lang="pt-BR" sz="3600" dirty="0"/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4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Objetivo Geral:</a:t>
            </a:r>
          </a:p>
          <a:p>
            <a:pPr marL="0" indent="0">
              <a:buNone/>
            </a:pPr>
            <a:r>
              <a:rPr lang="pt-BR" dirty="0"/>
              <a:t>Avaliar a aplicabilidade da abordagem </a:t>
            </a:r>
            <a:r>
              <a:rPr lang="pt-BR" dirty="0" err="1"/>
              <a:t>Exploratory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e do </a:t>
            </a:r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para decisões estratégicas de </a:t>
            </a:r>
            <a:r>
              <a:rPr lang="pt-BR" dirty="0" err="1"/>
              <a:t>Negício</a:t>
            </a:r>
            <a:endParaRPr lang="pt-BR" dirty="0"/>
          </a:p>
          <a:p>
            <a:r>
              <a:rPr lang="pt-BR" dirty="0"/>
              <a:t>Objetivos Específicos:</a:t>
            </a:r>
          </a:p>
          <a:p>
            <a:pPr lvl="1"/>
            <a:r>
              <a:rPr lang="pt-BR" dirty="0"/>
              <a:t>Identificar processos de decisão comuns em empresas nos quais o EMA e o RDM podem ser aplicados;</a:t>
            </a:r>
          </a:p>
          <a:p>
            <a:pPr lvl="1"/>
            <a:r>
              <a:rPr lang="pt-BR" dirty="0"/>
              <a:t>Selecionar os processos de decisão para teste;</a:t>
            </a:r>
          </a:p>
          <a:p>
            <a:pPr lvl="1"/>
            <a:r>
              <a:rPr lang="pt-BR" dirty="0"/>
              <a:t>Aplicar as abordagens em situação experimental;</a:t>
            </a:r>
          </a:p>
          <a:p>
            <a:pPr lvl="1"/>
            <a:r>
              <a:rPr lang="pt-BR" dirty="0"/>
              <a:t>Submeter o resultado da análise a especialistas;</a:t>
            </a:r>
          </a:p>
          <a:p>
            <a:pPr lvl="1"/>
            <a:r>
              <a:rPr lang="pt-BR" dirty="0"/>
              <a:t>Relatar o resultado da aplicação e identificar heurísticas contingenciais para a aplicação do EMA e do RDM em empresas.</a:t>
            </a:r>
          </a:p>
        </p:txBody>
      </p:sp>
    </p:spTree>
    <p:extLst>
      <p:ext uri="{BB962C8B-B14F-4D97-AF65-F5344CB8AC3E}">
        <p14:creationId xmlns:p14="http://schemas.microsoft.com/office/powerpoint/2010/main" val="50482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Empresarial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Empresas são submetidas ao mesmo contexto incerto nos quais os governos se encontram;</a:t>
            </a:r>
          </a:p>
          <a:p>
            <a:r>
              <a:rPr lang="pt-BR" dirty="0"/>
              <a:t>Ainda assim, é limitada a aplicação de ferramentas quantitativas para a avaliação de estratégias em ambientes de incerteza.</a:t>
            </a:r>
          </a:p>
        </p:txBody>
      </p:sp>
    </p:spTree>
    <p:extLst>
      <p:ext uri="{BB962C8B-B14F-4D97-AF65-F5344CB8AC3E}">
        <p14:creationId xmlns:p14="http://schemas.microsoft.com/office/powerpoint/2010/main" val="149657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Acadêmica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RDM e EMA são artefatos já aplicados no contexto de análise de políticas públicas;</a:t>
            </a:r>
          </a:p>
          <a:p>
            <a:r>
              <a:rPr lang="pt-BR" dirty="0"/>
              <a:t>Apesar disto, não há evidências sobre seu potencial para o contexto dos negócios.</a:t>
            </a:r>
          </a:p>
        </p:txBody>
      </p:sp>
    </p:spTree>
    <p:extLst>
      <p:ext uri="{BB962C8B-B14F-4D97-AF65-F5344CB8AC3E}">
        <p14:creationId xmlns:p14="http://schemas.microsoft.com/office/powerpoint/2010/main" val="124577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Delimitação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RDM e EMA serão aplicados utilizando-se os métodos existentes, não é objetivo do trabalho </a:t>
            </a:r>
            <a:r>
              <a:rPr lang="pt-BR" i="1" dirty="0"/>
              <a:t>customizar </a:t>
            </a:r>
            <a:r>
              <a:rPr lang="pt-BR" dirty="0"/>
              <a:t>o método para o </a:t>
            </a:r>
            <a:r>
              <a:rPr lang="pt-BR"/>
              <a:t>ambiente empresarial.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7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Questão Central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t-BR" sz="8000" dirty="0"/>
              <a:t>O que pesquisar?</a:t>
            </a:r>
          </a:p>
          <a:p>
            <a:pPr marL="0" indent="0" algn="ctr">
              <a:buNone/>
            </a:pPr>
            <a:r>
              <a:rPr lang="pt-BR" dirty="0"/>
              <a:t>“O que pode ser publicado?”</a:t>
            </a:r>
          </a:p>
          <a:p>
            <a:pPr marL="0" indent="0" algn="ctr">
              <a:buNone/>
            </a:pPr>
            <a:r>
              <a:rPr lang="pt-BR" dirty="0"/>
              <a:t>“O que é relevante?”</a:t>
            </a:r>
          </a:p>
          <a:p>
            <a:pPr marL="0" indent="0" algn="ctr">
              <a:buNone/>
            </a:pPr>
            <a:r>
              <a:rPr lang="pt-BR" dirty="0"/>
              <a:t>“O que pode adicionar valor?”</a:t>
            </a:r>
          </a:p>
          <a:p>
            <a:pPr marL="0" indent="0" algn="ctr">
              <a:buNone/>
            </a:pPr>
            <a:r>
              <a:rPr lang="pt-BR" dirty="0"/>
              <a:t>“O que resolve algum problema de alguém?”</a:t>
            </a:r>
          </a:p>
        </p:txBody>
      </p:sp>
    </p:spTree>
    <p:extLst>
      <p:ext uri="{BB962C8B-B14F-4D97-AF65-F5344CB8AC3E}">
        <p14:creationId xmlns:p14="http://schemas.microsoft.com/office/powerpoint/2010/main" val="38530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Em que tema eu deveria dedicar tempo em esforço, de modo que o mesmo: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Seja compatível com a minha formação;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Crie uma competência. (Ideia de ser mestre em alguma coisa do Lacerda);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Permita uma taxa de publicação “Ok”;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Seja adequado para uma dissertação de 2018;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Seja Compatível com o GMAP.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Maximize chances de um Doutorado no Exterior.</a:t>
            </a:r>
          </a:p>
        </p:txBody>
      </p:sp>
    </p:spTree>
    <p:extLst>
      <p:ext uri="{BB962C8B-B14F-4D97-AF65-F5344CB8AC3E}">
        <p14:creationId xmlns:p14="http://schemas.microsoft.com/office/powerpoint/2010/main" val="254658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eu quero de um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Em que tema eu deveria dedicar tempo em esforço, de modo que o mesmo: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Seja compatível com a minha formação;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Crie uma competência. (Ideia de ser mestre em alguma coisa do Lacerda);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Permita uma taxa de publicação “Ok”;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Seja adequado para uma dissertação de 2018;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Seja Compatível com o GMAP.</a:t>
            </a:r>
          </a:p>
          <a:p>
            <a:pPr marL="914400" lvl="1" indent="-514350">
              <a:buFont typeface="+mj-lt"/>
              <a:buAutoNum type="arabicPeriod"/>
            </a:pPr>
            <a:r>
              <a:rPr lang="pt-BR" dirty="0"/>
              <a:t>Maximize chances de um Doutorado no Exterior.</a:t>
            </a:r>
          </a:p>
        </p:txBody>
      </p:sp>
    </p:spTree>
    <p:extLst>
      <p:ext uri="{BB962C8B-B14F-4D97-AF65-F5344CB8AC3E}">
        <p14:creationId xmlns:p14="http://schemas.microsoft.com/office/powerpoint/2010/main" val="30313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que já pensei...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Otimização (2015);</a:t>
            </a:r>
          </a:p>
          <a:p>
            <a:r>
              <a:rPr lang="pt-BR" dirty="0"/>
              <a:t>Simulação Baseada em Agentes (2016.1);</a:t>
            </a:r>
          </a:p>
          <a:p>
            <a:r>
              <a:rPr lang="pt-BR" dirty="0"/>
              <a:t>Data Science em Manufatura (2016.1);</a:t>
            </a:r>
          </a:p>
          <a:p>
            <a:r>
              <a:rPr lang="pt-BR" dirty="0" err="1"/>
              <a:t>Robust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Making</a:t>
            </a:r>
            <a:r>
              <a:rPr lang="pt-BR" dirty="0"/>
              <a:t> (2016.2).</a:t>
            </a:r>
          </a:p>
        </p:txBody>
      </p:sp>
    </p:spTree>
    <p:extLst>
      <p:ext uri="{BB962C8B-B14F-4D97-AF65-F5344CB8AC3E}">
        <p14:creationId xmlns:p14="http://schemas.microsoft.com/office/powerpoint/2010/main" val="31931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143633"/>
              </p:ext>
            </p:extLst>
          </p:nvPr>
        </p:nvGraphicFramePr>
        <p:xfrm>
          <a:off x="179514" y="1600200"/>
          <a:ext cx="878497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6">
                  <a:extLst>
                    <a:ext uri="{9D8B030D-6E8A-4147-A177-3AD203B41FA5}">
                      <a16:colId xmlns:a16="http://schemas.microsoft.com/office/drawing/2014/main" val="342132599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80670331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767671637"/>
                    </a:ext>
                  </a:extLst>
                </a:gridCol>
                <a:gridCol w="1032114">
                  <a:extLst>
                    <a:ext uri="{9D8B030D-6E8A-4147-A177-3AD203B41FA5}">
                      <a16:colId xmlns:a16="http://schemas.microsoft.com/office/drawing/2014/main" val="1832509842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3988224278"/>
                    </a:ext>
                  </a:extLst>
                </a:gridCol>
                <a:gridCol w="1464162">
                  <a:extLst>
                    <a:ext uri="{9D8B030D-6E8A-4147-A177-3AD203B41FA5}">
                      <a16:colId xmlns:a16="http://schemas.microsoft.com/office/drawing/2014/main" val="1792663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COMP_FORM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COMPETENC.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ADEQ_GMAP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ADEQ_DISSERT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Otimização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2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Simulação Baseada em Agentes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Data Science + Manufatura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5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Robust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Decision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Making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8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1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Decisões Estratégicas envolvem:</a:t>
            </a:r>
          </a:p>
          <a:p>
            <a:pPr lvl="1"/>
            <a:r>
              <a:rPr lang="pt-BR" dirty="0"/>
              <a:t>Irreversibilidade;</a:t>
            </a:r>
          </a:p>
          <a:p>
            <a:pPr lvl="1"/>
            <a:r>
              <a:rPr lang="pt-BR" dirty="0"/>
              <a:t>Impacto no Longo Prazo;</a:t>
            </a:r>
          </a:p>
          <a:p>
            <a:pPr lvl="1"/>
            <a:r>
              <a:rPr lang="pt-BR" dirty="0"/>
              <a:t>Alto Custo.</a:t>
            </a:r>
          </a:p>
          <a:p>
            <a:r>
              <a:rPr lang="pt-BR" dirty="0"/>
              <a:t>Estas Decisões precisam ser tomadas em um contexto onde:</a:t>
            </a:r>
          </a:p>
          <a:p>
            <a:pPr lvl="1"/>
            <a:r>
              <a:rPr lang="pt-BR" dirty="0"/>
              <a:t>Há turbulência e imprevisibilidade;</a:t>
            </a:r>
          </a:p>
          <a:p>
            <a:pPr lvl="1"/>
            <a:r>
              <a:rPr lang="pt-BR" dirty="0"/>
              <a:t>Há alta incerteza.</a:t>
            </a:r>
          </a:p>
          <a:p>
            <a:pPr lvl="1"/>
            <a:r>
              <a:rPr lang="pt-BR" dirty="0"/>
              <a:t>Previsões Falham exatamente quando são mais importantes (Pierre </a:t>
            </a:r>
            <a:r>
              <a:rPr lang="pt-BR" dirty="0" err="1"/>
              <a:t>Wack</a:t>
            </a:r>
            <a:r>
              <a:rPr lang="pt-BR" dirty="0"/>
              <a:t>, Shell).</a:t>
            </a:r>
          </a:p>
        </p:txBody>
      </p:sp>
    </p:spTree>
    <p:extLst>
      <p:ext uri="{BB962C8B-B14F-4D97-AF65-F5344CB8AC3E}">
        <p14:creationId xmlns:p14="http://schemas.microsoft.com/office/powerpoint/2010/main" val="259591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Métodos Consagrados para Abordar o problema:</a:t>
            </a:r>
          </a:p>
          <a:p>
            <a:pPr lvl="1"/>
            <a:r>
              <a:rPr lang="pt-BR" dirty="0" err="1"/>
              <a:t>PSMs</a:t>
            </a:r>
            <a:r>
              <a:rPr lang="pt-BR" dirty="0"/>
              <a:t>: </a:t>
            </a:r>
            <a:r>
              <a:rPr lang="pt-BR" dirty="0" err="1"/>
              <a:t>Problem</a:t>
            </a:r>
            <a:r>
              <a:rPr lang="pt-BR" dirty="0"/>
              <a:t> </a:t>
            </a:r>
            <a:r>
              <a:rPr lang="pt-BR" dirty="0" err="1"/>
              <a:t>Structuring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Planejamento por Cenários.</a:t>
            </a:r>
          </a:p>
          <a:p>
            <a:pPr lvl="1"/>
            <a:r>
              <a:rPr lang="pt-BR" dirty="0"/>
              <a:t>Outras abordagens de Modelagem (dinâmica de sistemas).</a:t>
            </a:r>
          </a:p>
        </p:txBody>
      </p:sp>
    </p:spTree>
    <p:extLst>
      <p:ext uri="{BB962C8B-B14F-4D97-AF65-F5344CB8AC3E}">
        <p14:creationId xmlns:p14="http://schemas.microsoft.com/office/powerpoint/2010/main" val="3087477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Avaliando a Robustez de Estratégias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Estratégias são feitas para fazer organizações obterem sucesso </a:t>
            </a:r>
            <a:r>
              <a:rPr lang="pt-BR" i="1" dirty="0"/>
              <a:t>no futuro;</a:t>
            </a:r>
          </a:p>
          <a:p>
            <a:r>
              <a:rPr lang="pt-BR" dirty="0"/>
              <a:t>Dados do Passado não dizem muito sobre o Futuro (por mais que insistam em basear-se em </a:t>
            </a:r>
            <a:r>
              <a:rPr lang="pt-BR" i="1" dirty="0"/>
              <a:t>previsões</a:t>
            </a:r>
            <a:r>
              <a:rPr lang="pt-BR" dirty="0"/>
              <a:t>);</a:t>
            </a:r>
          </a:p>
          <a:p>
            <a:r>
              <a:rPr lang="pt-BR" dirty="0"/>
              <a:t>O problema de avaliar a Robustez </a:t>
            </a:r>
            <a:r>
              <a:rPr lang="pt-BR" i="1" dirty="0"/>
              <a:t>não pode </a:t>
            </a:r>
            <a:r>
              <a:rPr lang="pt-BR" dirty="0"/>
              <a:t>ser apenas tratado com </a:t>
            </a:r>
            <a:r>
              <a:rPr lang="pt-BR" i="1" dirty="0"/>
              <a:t>dados históricos!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225917"/>
      </p:ext>
    </p:extLst>
  </p:cSld>
  <p:clrMapOvr>
    <a:masterClrMapping/>
  </p:clrMapOvr>
</p:sld>
</file>

<file path=ppt/theme/theme1.xml><?xml version="1.0" encoding="utf-8"?>
<a:theme xmlns:a="http://schemas.openxmlformats.org/drawingml/2006/main" name="Gmap Unisino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Gmap Unisinos</Template>
  <TotalTime>2764</TotalTime>
  <Words>780</Words>
  <Application>Microsoft Office PowerPoint</Application>
  <PresentationFormat>Apresentação na tela (4:3)</PresentationFormat>
  <Paragraphs>91</Paragraphs>
  <Slides>18</Slides>
  <Notes>0</Notes>
  <HiddenSlides>5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Gmap Unisinos</vt:lpstr>
      <vt:lpstr>Robust Decision Making e Modelagem Exploratória para Análise de Decisões Estratégicas</vt:lpstr>
      <vt:lpstr>Questão Central</vt:lpstr>
      <vt:lpstr>Objetivos</vt:lpstr>
      <vt:lpstr>O que eu quero de um tema</vt:lpstr>
      <vt:lpstr>Temas que já pensei...</vt:lpstr>
      <vt:lpstr>Otimização</vt:lpstr>
      <vt:lpstr>Contexto</vt:lpstr>
      <vt:lpstr>Contexto</vt:lpstr>
      <vt:lpstr>Avaliando a Robustez de Estratégias</vt:lpstr>
      <vt:lpstr>Níveis de Incerteza</vt:lpstr>
      <vt:lpstr>Um Novo Paradigma?</vt:lpstr>
      <vt:lpstr>Robust Decision Making (RDM)</vt:lpstr>
      <vt:lpstr>Questões Críticas para Robust Decision Making em Negócios:</vt:lpstr>
      <vt:lpstr>Questão de Pesquisa</vt:lpstr>
      <vt:lpstr>Objetivo</vt:lpstr>
      <vt:lpstr>Justificativa Empresarial</vt:lpstr>
      <vt:lpstr>Justificativa Acadêmica</vt:lpstr>
      <vt:lpstr>Delimitação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GMAP – FUNDO MODELO</dc:title>
  <dc:creator>Pedro Lima GMAP | UNISINOS</dc:creator>
  <cp:lastModifiedBy>Pedro Lima</cp:lastModifiedBy>
  <cp:revision>108</cp:revision>
  <dcterms:created xsi:type="dcterms:W3CDTF">2014-12-15T13:39:57Z</dcterms:created>
  <dcterms:modified xsi:type="dcterms:W3CDTF">2016-11-11T16:51:26Z</dcterms:modified>
</cp:coreProperties>
</file>