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581" r:id="rId3"/>
    <p:sldId id="579" r:id="rId4"/>
    <p:sldId id="585" r:id="rId5"/>
    <p:sldId id="587" r:id="rId6"/>
    <p:sldId id="588" r:id="rId7"/>
    <p:sldId id="589" r:id="rId8"/>
    <p:sldId id="586" r:id="rId9"/>
    <p:sldId id="582" r:id="rId10"/>
    <p:sldId id="583" r:id="rId11"/>
    <p:sldId id="584" r:id="rId12"/>
    <p:sldId id="580" r:id="rId13"/>
    <p:sldId id="574" r:id="rId14"/>
    <p:sldId id="577" r:id="rId15"/>
    <p:sldId id="575" r:id="rId16"/>
    <p:sldId id="571" r:id="rId17"/>
    <p:sldId id="578" r:id="rId18"/>
    <p:sldId id="572" r:id="rId19"/>
    <p:sldId id="505" r:id="rId20"/>
    <p:sldId id="507" r:id="rId21"/>
    <p:sldId id="501" r:id="rId22"/>
    <p:sldId id="503" r:id="rId23"/>
    <p:sldId id="568" r:id="rId24"/>
    <p:sldId id="570" r:id="rId25"/>
    <p:sldId id="498" r:id="rId26"/>
    <p:sldId id="520" r:id="rId27"/>
    <p:sldId id="521" r:id="rId28"/>
    <p:sldId id="525" r:id="rId29"/>
    <p:sldId id="518" r:id="rId30"/>
    <p:sldId id="573" r:id="rId31"/>
    <p:sldId id="576" r:id="rId32"/>
    <p:sldId id="590" r:id="rId33"/>
    <p:sldId id="591" r:id="rId34"/>
    <p:sldId id="593" r:id="rId35"/>
    <p:sldId id="592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Lima" initials="PL" lastIdx="1" clrIdx="0">
    <p:extLst>
      <p:ext uri="{19B8F6BF-5375-455C-9EA6-DF929625EA0E}">
        <p15:presenceInfo xmlns:p15="http://schemas.microsoft.com/office/powerpoint/2012/main" userId="b8b92fbc56d75f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8" autoAdjust="0"/>
    <p:restoredTop sz="94660"/>
  </p:normalViewPr>
  <p:slideViewPr>
    <p:cSldViewPr>
      <p:cViewPr varScale="1">
        <p:scale>
          <a:sx n="72" d="100"/>
          <a:sy n="72" d="100"/>
        </p:scale>
        <p:origin x="125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Lima" userId="b8b92fbc56d75f7f" providerId="LiveId" clId="{6B5E6636-9A7F-4F97-8610-35EF6416FFC5}"/>
    <pc:docChg chg="undo custSel addSld modSld">
      <pc:chgData name="Pedro Lima" userId="b8b92fbc56d75f7f" providerId="LiveId" clId="{6B5E6636-9A7F-4F97-8610-35EF6416FFC5}" dt="2017-10-31T16:44:29.192" v="1053" actId="14100"/>
      <pc:docMkLst>
        <pc:docMk/>
      </pc:docMkLst>
      <pc:sldChg chg="addSp delSp modSp add">
        <pc:chgData name="Pedro Lima" userId="b8b92fbc56d75f7f" providerId="LiveId" clId="{6B5E6636-9A7F-4F97-8610-35EF6416FFC5}" dt="2017-10-31T16:44:29.192" v="1053" actId="14100"/>
        <pc:sldMkLst>
          <pc:docMk/>
          <pc:sldMk cId="744658961" sldId="590"/>
        </pc:sldMkLst>
        <pc:spChg chg="mod">
          <ac:chgData name="Pedro Lima" userId="b8b92fbc56d75f7f" providerId="LiveId" clId="{6B5E6636-9A7F-4F97-8610-35EF6416FFC5}" dt="2017-10-31T16:41:31.880" v="1002" actId="1076"/>
          <ac:spMkLst>
            <pc:docMk/>
            <pc:sldMk cId="744658961" sldId="590"/>
            <ac:spMk id="2" creationId="{B83325AC-745D-49CE-ABEC-82746D20D357}"/>
          </ac:spMkLst>
        </pc:spChg>
        <pc:spChg chg="del">
          <ac:chgData name="Pedro Lima" userId="b8b92fbc56d75f7f" providerId="LiveId" clId="{6B5E6636-9A7F-4F97-8610-35EF6416FFC5}" dt="2017-10-31T15:46:02.341" v="71" actId="478"/>
          <ac:spMkLst>
            <pc:docMk/>
            <pc:sldMk cId="744658961" sldId="590"/>
            <ac:spMk id="3" creationId="{268E9D22-282D-4831-8558-D5643AC92C7D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4" creationId="{91D8B1AE-FBEA-4A21-B32F-8F6405114CAE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5" creationId="{521BF380-BF6F-4736-831B-3041C9FB5FC0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6" creationId="{72EDE49A-1461-4769-9445-865AF0FFB58A}"/>
          </ac:spMkLst>
        </pc:spChg>
        <pc:spChg chg="add mod or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7" creationId="{91F85986-4F4B-400C-A5DB-4F25A0603A77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11" creationId="{610A6B2E-C3E1-4410-A8CC-1DEF937CED73}"/>
          </ac:spMkLst>
        </pc:spChg>
        <pc:spChg chg="add del mod">
          <ac:chgData name="Pedro Lima" userId="b8b92fbc56d75f7f" providerId="LiveId" clId="{6B5E6636-9A7F-4F97-8610-35EF6416FFC5}" dt="2017-10-31T15:51:04.724" v="315" actId="14100"/>
          <ac:spMkLst>
            <pc:docMk/>
            <pc:sldMk cId="744658961" sldId="590"/>
            <ac:spMk id="12" creationId="{24FE4B27-7675-4C8A-8844-BADDD4E753EE}"/>
          </ac:spMkLst>
        </pc:spChg>
        <pc:spChg chg="add mod">
          <ac:chgData name="Pedro Lima" userId="b8b92fbc56d75f7f" providerId="LiveId" clId="{6B5E6636-9A7F-4F97-8610-35EF6416FFC5}" dt="2017-10-31T16:42:09.486" v="1037" actId="404"/>
          <ac:spMkLst>
            <pc:docMk/>
            <pc:sldMk cId="744658961" sldId="590"/>
            <ac:spMk id="13" creationId="{C341BA99-6A4F-4BE6-B54E-C2F94184E370}"/>
          </ac:spMkLst>
        </pc:spChg>
        <pc:spChg chg="add del mod">
          <ac:chgData name="Pedro Lima" userId="b8b92fbc56d75f7f" providerId="LiveId" clId="{6B5E6636-9A7F-4F97-8610-35EF6416FFC5}" dt="2017-10-31T15:50:01.630" v="258" actId="478"/>
          <ac:spMkLst>
            <pc:docMk/>
            <pc:sldMk cId="744658961" sldId="590"/>
            <ac:spMk id="14" creationId="{0D00DD17-FDE3-45A4-A3FE-ADC6C2B37D9A}"/>
          </ac:spMkLst>
        </pc:spChg>
        <pc:spChg chg="add del mod">
          <ac:chgData name="Pedro Lima" userId="b8b92fbc56d75f7f" providerId="LiveId" clId="{6B5E6636-9A7F-4F97-8610-35EF6416FFC5}" dt="2017-10-31T15:51:04.629" v="313" actId="478"/>
          <ac:spMkLst>
            <pc:docMk/>
            <pc:sldMk cId="744658961" sldId="590"/>
            <ac:spMk id="15" creationId="{BEE61BED-EBE2-49AF-8AF3-689542047619}"/>
          </ac:spMkLst>
        </pc:spChg>
        <pc:spChg chg="add mod or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17" creationId="{C9910E9C-3510-4264-8A2B-060964FD62FC}"/>
          </ac:spMkLst>
        </pc:spChg>
        <pc:spChg chg="add mod">
          <ac:chgData name="Pedro Lima" userId="b8b92fbc56d75f7f" providerId="LiveId" clId="{6B5E6636-9A7F-4F97-8610-35EF6416FFC5}" dt="2017-10-31T16:42:05.668" v="1036" actId="404"/>
          <ac:spMkLst>
            <pc:docMk/>
            <pc:sldMk cId="744658961" sldId="590"/>
            <ac:spMk id="25" creationId="{1EB8F753-C27A-40E6-9100-0624C7519E66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26" creationId="{39B3F756-D190-46A7-BFDF-93D1E63B1984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27" creationId="{B312C676-2962-49AB-B99E-D95E25124E40}"/>
          </ac:spMkLst>
        </pc:spChg>
        <pc:spChg chg="add del mod">
          <ac:chgData name="Pedro Lima" userId="b8b92fbc56d75f7f" providerId="LiveId" clId="{6B5E6636-9A7F-4F97-8610-35EF6416FFC5}" dt="2017-10-31T16:29:30.450" v="762" actId="478"/>
          <ac:spMkLst>
            <pc:docMk/>
            <pc:sldMk cId="744658961" sldId="590"/>
            <ac:spMk id="34" creationId="{132D80F4-6679-4509-87B5-AF60AECFBA3D}"/>
          </ac:spMkLst>
        </pc:spChg>
        <pc:spChg chg="add mod">
          <ac:chgData name="Pedro Lima" userId="b8b92fbc56d75f7f" providerId="LiveId" clId="{6B5E6636-9A7F-4F97-8610-35EF6416FFC5}" dt="2017-10-31T16:42:17.455" v="1038" actId="1076"/>
          <ac:spMkLst>
            <pc:docMk/>
            <pc:sldMk cId="744658961" sldId="590"/>
            <ac:spMk id="46" creationId="{30FA4DCD-9279-45E3-8819-A54CD7E1AAA2}"/>
          </ac:spMkLst>
        </pc:spChg>
        <pc:spChg chg="add del mod ord">
          <ac:chgData name="Pedro Lima" userId="b8b92fbc56d75f7f" providerId="LiveId" clId="{6B5E6636-9A7F-4F97-8610-35EF6416FFC5}" dt="2017-10-31T16:32:49.326" v="945" actId="478"/>
          <ac:spMkLst>
            <pc:docMk/>
            <pc:sldMk cId="744658961" sldId="590"/>
            <ac:spMk id="51" creationId="{9A910097-9578-4B48-89A0-ED895272712C}"/>
          </ac:spMkLst>
        </pc:spChg>
        <pc:spChg chg="add mod">
          <ac:chgData name="Pedro Lima" userId="b8b92fbc56d75f7f" providerId="LiveId" clId="{6B5E6636-9A7F-4F97-8610-35EF6416FFC5}" dt="2017-10-31T16:30:17.446" v="802" actId="571"/>
          <ac:spMkLst>
            <pc:docMk/>
            <pc:sldMk cId="744658961" sldId="590"/>
            <ac:spMk id="58" creationId="{254C1F6C-9E22-4DF2-BBC7-E6252B87ED58}"/>
          </ac:spMkLst>
        </pc:spChg>
        <pc:spChg chg="add del mod">
          <ac:chgData name="Pedro Lima" userId="b8b92fbc56d75f7f" providerId="LiveId" clId="{6B5E6636-9A7F-4F97-8610-35EF6416FFC5}" dt="2017-10-31T16:30:27.057" v="804" actId="478"/>
          <ac:spMkLst>
            <pc:docMk/>
            <pc:sldMk cId="744658961" sldId="590"/>
            <ac:spMk id="60" creationId="{AE6EC8DF-D419-4A55-B521-F48AD1580CF1}"/>
          </ac:spMkLst>
        </pc:spChg>
        <pc:spChg chg="add mod">
          <ac:chgData name="Pedro Lima" userId="b8b92fbc56d75f7f" providerId="LiveId" clId="{6B5E6636-9A7F-4F97-8610-35EF6416FFC5}" dt="2017-10-31T16:42:19.775" v="1039" actId="1076"/>
          <ac:spMkLst>
            <pc:docMk/>
            <pc:sldMk cId="744658961" sldId="590"/>
            <ac:spMk id="65" creationId="{FD28C94A-D36C-42A6-ADEB-FF76C40329BE}"/>
          </ac:spMkLst>
        </pc:spChg>
        <pc:spChg chg="add mod">
          <ac:chgData name="Pedro Lima" userId="b8b92fbc56d75f7f" providerId="LiveId" clId="{6B5E6636-9A7F-4F97-8610-35EF6416FFC5}" dt="2017-10-31T16:44:08.165" v="1049" actId="20577"/>
          <ac:spMkLst>
            <pc:docMk/>
            <pc:sldMk cId="744658961" sldId="590"/>
            <ac:spMk id="86" creationId="{B34A297C-D401-476F-B881-09D887526561}"/>
          </ac:spMkLst>
        </pc:spChg>
        <pc:spChg chg="add del mod ord">
          <ac:chgData name="Pedro Lima" userId="b8b92fbc56d75f7f" providerId="LiveId" clId="{6B5E6636-9A7F-4F97-8610-35EF6416FFC5}" dt="2017-10-31T16:41:20.623" v="1000" actId="478"/>
          <ac:spMkLst>
            <pc:docMk/>
            <pc:sldMk cId="744658961" sldId="590"/>
            <ac:spMk id="99" creationId="{3883834D-0C6F-48E9-A05F-A90B9F7D21CE}"/>
          </ac:spMkLst>
        </pc:spChg>
        <pc:picChg chg="add del mod">
          <ac:chgData name="Pedro Lima" userId="b8b92fbc56d75f7f" providerId="LiveId" clId="{6B5E6636-9A7F-4F97-8610-35EF6416FFC5}" dt="2017-10-31T16:39:00.148" v="973" actId="478"/>
          <ac:picMkLst>
            <pc:docMk/>
            <pc:sldMk cId="744658961" sldId="590"/>
            <ac:picMk id="89" creationId="{C2159602-3702-48AD-AD00-017168E80AA1}"/>
          </ac:picMkLst>
        </pc:picChg>
        <pc:picChg chg="add mod">
          <ac:chgData name="Pedro Lima" userId="b8b92fbc56d75f7f" providerId="LiveId" clId="{6B5E6636-9A7F-4F97-8610-35EF6416FFC5}" dt="2017-10-31T16:44:00.298" v="1045" actId="1076"/>
          <ac:picMkLst>
            <pc:docMk/>
            <pc:sldMk cId="744658961" sldId="590"/>
            <ac:picMk id="90" creationId="{D741D997-6BD3-4EB5-83CE-AC5116985B82}"/>
          </ac:picMkLst>
        </pc:picChg>
        <pc:picChg chg="add mod">
          <ac:chgData name="Pedro Lima" userId="b8b92fbc56d75f7f" providerId="LiveId" clId="{6B5E6636-9A7F-4F97-8610-35EF6416FFC5}" dt="2017-10-31T16:44:00.298" v="1045" actId="1076"/>
          <ac:picMkLst>
            <pc:docMk/>
            <pc:sldMk cId="744658961" sldId="590"/>
            <ac:picMk id="91" creationId="{24F04102-E87F-453E-979B-BA48C454FF89}"/>
          </ac:picMkLst>
        </pc:picChg>
        <pc:picChg chg="add mod">
          <ac:chgData name="Pedro Lima" userId="b8b92fbc56d75f7f" providerId="LiveId" clId="{6B5E6636-9A7F-4F97-8610-35EF6416FFC5}" dt="2017-10-31T16:44:00.298" v="1045" actId="1076"/>
          <ac:picMkLst>
            <pc:docMk/>
            <pc:sldMk cId="744658961" sldId="590"/>
            <ac:picMk id="92" creationId="{8E71CF7A-36E3-47D6-827A-59591E630C04}"/>
          </ac:picMkLst>
        </pc:picChg>
        <pc:picChg chg="add mod">
          <ac:chgData name="Pedro Lima" userId="b8b92fbc56d75f7f" providerId="LiveId" clId="{6B5E6636-9A7F-4F97-8610-35EF6416FFC5}" dt="2017-10-31T16:44:00.298" v="1045" actId="1076"/>
          <ac:picMkLst>
            <pc:docMk/>
            <pc:sldMk cId="744658961" sldId="590"/>
            <ac:picMk id="93" creationId="{491AEDBF-9C17-4E03-9A69-203B89BE1F25}"/>
          </ac:picMkLst>
        </pc:picChg>
        <pc:picChg chg="add mod modCrop">
          <ac:chgData name="Pedro Lima" userId="b8b92fbc56d75f7f" providerId="LiveId" clId="{6B5E6636-9A7F-4F97-8610-35EF6416FFC5}" dt="2017-10-31T16:41:28.367" v="1001" actId="1076"/>
          <ac:picMkLst>
            <pc:docMk/>
            <pc:sldMk cId="744658961" sldId="590"/>
            <ac:picMk id="1026" creationId="{A3E0E051-E9F9-40D4-96CE-37DE7F5DC20C}"/>
          </ac:picMkLst>
        </pc:picChg>
        <pc:cxnChg chg="add del mod">
          <ac:chgData name="Pedro Lima" userId="b8b92fbc56d75f7f" providerId="LiveId" clId="{6B5E6636-9A7F-4F97-8610-35EF6416FFC5}" dt="2017-10-31T15:48:44.905" v="180" actId="478"/>
          <ac:cxnSpMkLst>
            <pc:docMk/>
            <pc:sldMk cId="744658961" sldId="590"/>
            <ac:cxnSpMk id="9" creationId="{EC232FA4-AE7F-4AF2-A46C-3ED8364FF405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18" creationId="{973D660A-FE03-44C9-90C6-7DA6AB446465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20" creationId="{026FB37A-ED00-4220-AB38-50B5A1CE8BE0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35" creationId="{BD739453-2DD0-4238-ACAF-EB6D48D4C30B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37" creationId="{DB87A70D-AAB1-42D4-A2DC-3EEEFF5AA8D1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40" creationId="{3B6274F8-2AA5-4770-B055-893C3C7F85E1}"/>
          </ac:cxnSpMkLst>
        </pc:cxnChg>
        <pc:cxnChg chg="add mod">
          <ac:chgData name="Pedro Lima" userId="b8b92fbc56d75f7f" providerId="LiveId" clId="{6B5E6636-9A7F-4F97-8610-35EF6416FFC5}" dt="2017-10-31T16:42:19.775" v="1039" actId="1076"/>
          <ac:cxnSpMkLst>
            <pc:docMk/>
            <pc:sldMk cId="744658961" sldId="590"/>
            <ac:cxnSpMk id="53" creationId="{F48FCFB1-69BC-4FAB-96E7-3F9DFE6D90B5}"/>
          </ac:cxnSpMkLst>
        </pc:cxnChg>
        <pc:cxnChg chg="add mod">
          <ac:chgData name="Pedro Lima" userId="b8b92fbc56d75f7f" providerId="LiveId" clId="{6B5E6636-9A7F-4F97-8610-35EF6416FFC5}" dt="2017-10-31T16:42:19.775" v="1039" actId="1076"/>
          <ac:cxnSpMkLst>
            <pc:docMk/>
            <pc:sldMk cId="744658961" sldId="590"/>
            <ac:cxnSpMk id="67" creationId="{B6C93727-48D8-424A-A955-484E7D0E0EB0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87" creationId="{A6EA09AC-8A46-40FC-A05E-C0A9D95593B0}"/>
          </ac:cxnSpMkLst>
        </pc:cxnChg>
        <pc:cxnChg chg="add del mod">
          <ac:chgData name="Pedro Lima" userId="b8b92fbc56d75f7f" providerId="LiveId" clId="{6B5E6636-9A7F-4F97-8610-35EF6416FFC5}" dt="2017-10-31T16:40:27.288" v="984" actId="478"/>
          <ac:cxnSpMkLst>
            <pc:docMk/>
            <pc:sldMk cId="744658961" sldId="590"/>
            <ac:cxnSpMk id="98" creationId="{1518A8C2-6613-4D16-8E66-574ADFAC3720}"/>
          </ac:cxnSpMkLst>
        </pc:cxnChg>
        <pc:cxnChg chg="add mod">
          <ac:chgData name="Pedro Lima" userId="b8b92fbc56d75f7f" providerId="LiveId" clId="{6B5E6636-9A7F-4F97-8610-35EF6416FFC5}" dt="2017-10-31T16:44:19.242" v="1050" actId="14100"/>
          <ac:cxnSpMkLst>
            <pc:docMk/>
            <pc:sldMk cId="744658961" sldId="590"/>
            <ac:cxnSpMk id="104" creationId="{F61B7C30-7C76-4026-BF58-B2DCFE0455D4}"/>
          </ac:cxnSpMkLst>
        </pc:cxnChg>
        <pc:cxnChg chg="add mod">
          <ac:chgData name="Pedro Lima" userId="b8b92fbc56d75f7f" providerId="LiveId" clId="{6B5E6636-9A7F-4F97-8610-35EF6416FFC5}" dt="2017-10-31T16:44:29.192" v="1053" actId="14100"/>
          <ac:cxnSpMkLst>
            <pc:docMk/>
            <pc:sldMk cId="744658961" sldId="590"/>
            <ac:cxnSpMk id="108" creationId="{69B23998-3690-4507-A742-42C9E3F5C2BD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0CA41D-2CA7-482C-ABB9-A7B1FFBDC9F5}" type="doc">
      <dgm:prSet loTypeId="urn:microsoft.com/office/officeart/2005/8/layout/matrix2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9AC3D3A-900C-4B9A-B72C-D4E5D0CEA64E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Melhoria: Desenvolver Soluções novas para problemas conhecidos</a:t>
          </a:r>
        </a:p>
      </dgm:t>
    </dgm:pt>
    <dgm:pt modelId="{57FA5C9A-FC3D-43CA-B9E6-D1E5E0BB0AD9}" type="parTrans" cxnId="{8055FE1A-DAA3-43DA-987B-77770E6CB315}">
      <dgm:prSet/>
      <dgm:spPr/>
      <dgm:t>
        <a:bodyPr/>
        <a:lstStyle/>
        <a:p>
          <a:endParaRPr lang="pt-BR"/>
        </a:p>
      </dgm:t>
    </dgm:pt>
    <dgm:pt modelId="{F4CE4745-B76B-4B91-BF5D-35FAB4111F66}" type="sibTrans" cxnId="{8055FE1A-DAA3-43DA-987B-77770E6CB315}">
      <dgm:prSet/>
      <dgm:spPr/>
      <dgm:t>
        <a:bodyPr/>
        <a:lstStyle/>
        <a:p>
          <a:endParaRPr lang="pt-BR"/>
        </a:p>
      </dgm:t>
    </dgm:pt>
    <dgm:pt modelId="{24145AAB-09B1-4CCD-A246-104B446C3ADC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Inveção</a:t>
          </a:r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: Inventar novas soluções para novos problemas</a:t>
          </a:r>
        </a:p>
      </dgm:t>
    </dgm:pt>
    <dgm:pt modelId="{03503C19-7B2F-4707-98BB-803966D0D5A7}" type="parTrans" cxnId="{5DABA5C6-DB44-45F2-9C9C-D2F167FD5543}">
      <dgm:prSet/>
      <dgm:spPr/>
      <dgm:t>
        <a:bodyPr/>
        <a:lstStyle/>
        <a:p>
          <a:endParaRPr lang="pt-BR"/>
        </a:p>
      </dgm:t>
    </dgm:pt>
    <dgm:pt modelId="{AF170075-9C6A-4ED6-99A1-8631C61D965D}" type="sibTrans" cxnId="{5DABA5C6-DB44-45F2-9C9C-D2F167FD5543}">
      <dgm:prSet/>
      <dgm:spPr/>
      <dgm:t>
        <a:bodyPr/>
        <a:lstStyle/>
        <a:p>
          <a:endParaRPr lang="pt-BR"/>
        </a:p>
      </dgm:t>
    </dgm:pt>
    <dgm:pt modelId="{F9312FDC-0CC9-4ACC-A365-41CC171D8C1B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“</a:t>
          </a:r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Routine</a:t>
          </a:r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 Design”:</a:t>
          </a:r>
        </a:p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Aplicar soluções conhecidas a problemas conhecidos.</a:t>
          </a:r>
        </a:p>
      </dgm:t>
    </dgm:pt>
    <dgm:pt modelId="{CA7A7B80-29F2-45E3-9E10-57D02AD1BE23}" type="parTrans" cxnId="{C809B051-E819-4B06-823B-060105C8845A}">
      <dgm:prSet/>
      <dgm:spPr/>
      <dgm:t>
        <a:bodyPr/>
        <a:lstStyle/>
        <a:p>
          <a:endParaRPr lang="pt-BR"/>
        </a:p>
      </dgm:t>
    </dgm:pt>
    <dgm:pt modelId="{3D027A28-C127-4206-A4F1-B00928043569}" type="sibTrans" cxnId="{C809B051-E819-4B06-823B-060105C8845A}">
      <dgm:prSet/>
      <dgm:spPr/>
      <dgm:t>
        <a:bodyPr/>
        <a:lstStyle/>
        <a:p>
          <a:endParaRPr lang="pt-BR"/>
        </a:p>
      </dgm:t>
    </dgm:pt>
    <dgm:pt modelId="{F65238C5-71A8-4460-9E8B-BFCA6CFDEA3B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Exaptação</a:t>
          </a:r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: Estender soluções conhecidas a novos problemas (ex.: adotar soluções de outras áreas)</a:t>
          </a:r>
        </a:p>
      </dgm:t>
    </dgm:pt>
    <dgm:pt modelId="{ABFA645E-3DE7-4D9F-9BF9-142DD3A5409B}" type="parTrans" cxnId="{FBFB986C-933D-4918-8608-8005CA5A69D9}">
      <dgm:prSet/>
      <dgm:spPr/>
      <dgm:t>
        <a:bodyPr/>
        <a:lstStyle/>
        <a:p>
          <a:endParaRPr lang="pt-BR"/>
        </a:p>
      </dgm:t>
    </dgm:pt>
    <dgm:pt modelId="{8ECB037E-4A5B-4E39-A917-8FCA5F30EA0B}" type="sibTrans" cxnId="{FBFB986C-933D-4918-8608-8005CA5A69D9}">
      <dgm:prSet/>
      <dgm:spPr/>
      <dgm:t>
        <a:bodyPr/>
        <a:lstStyle/>
        <a:p>
          <a:endParaRPr lang="pt-BR"/>
        </a:p>
      </dgm:t>
    </dgm:pt>
    <dgm:pt modelId="{2184D641-EE5F-4357-9372-B949A7002025}" type="pres">
      <dgm:prSet presAssocID="{670CA41D-2CA7-482C-ABB9-A7B1FFBDC9F5}" presName="matrix" presStyleCnt="0">
        <dgm:presLayoutVars>
          <dgm:chMax val="1"/>
          <dgm:dir/>
          <dgm:resizeHandles val="exact"/>
        </dgm:presLayoutVars>
      </dgm:prSet>
      <dgm:spPr/>
    </dgm:pt>
    <dgm:pt modelId="{D6C87207-B9A3-4207-9BD3-065D5B26ED2A}" type="pres">
      <dgm:prSet presAssocID="{670CA41D-2CA7-482C-ABB9-A7B1FFBDC9F5}" presName="axisShape" presStyleLbl="bgShp" presStyleIdx="0" presStyleCnt="1" custScaleX="109855"/>
      <dgm:spPr/>
    </dgm:pt>
    <dgm:pt modelId="{81C82495-720D-4534-AEFF-EA0977C861DC}" type="pres">
      <dgm:prSet presAssocID="{670CA41D-2CA7-482C-ABB9-A7B1FFBDC9F5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E38704E-0591-478A-9624-128B06F8A376}" type="pres">
      <dgm:prSet presAssocID="{670CA41D-2CA7-482C-ABB9-A7B1FFBDC9F5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F9CC908-8DBA-4BBD-B9E6-E95403BBD289}" type="pres">
      <dgm:prSet presAssocID="{670CA41D-2CA7-482C-ABB9-A7B1FFBDC9F5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333A69C-479A-4A5B-BCD1-6D674C49F258}" type="pres">
      <dgm:prSet presAssocID="{670CA41D-2CA7-482C-ABB9-A7B1FFBDC9F5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055FE1A-DAA3-43DA-987B-77770E6CB315}" srcId="{670CA41D-2CA7-482C-ABB9-A7B1FFBDC9F5}" destId="{F9AC3D3A-900C-4B9A-B72C-D4E5D0CEA64E}" srcOrd="0" destOrd="0" parTransId="{57FA5C9A-FC3D-43CA-B9E6-D1E5E0BB0AD9}" sibTransId="{F4CE4745-B76B-4B91-BF5D-35FAB4111F66}"/>
    <dgm:cxn modelId="{FBFB986C-933D-4918-8608-8005CA5A69D9}" srcId="{670CA41D-2CA7-482C-ABB9-A7B1FFBDC9F5}" destId="{F65238C5-71A8-4460-9E8B-BFCA6CFDEA3B}" srcOrd="3" destOrd="0" parTransId="{ABFA645E-3DE7-4D9F-9BF9-142DD3A5409B}" sibTransId="{8ECB037E-4A5B-4E39-A917-8FCA5F30EA0B}"/>
    <dgm:cxn modelId="{C809B051-E819-4B06-823B-060105C8845A}" srcId="{670CA41D-2CA7-482C-ABB9-A7B1FFBDC9F5}" destId="{F9312FDC-0CC9-4ACC-A365-41CC171D8C1B}" srcOrd="2" destOrd="0" parTransId="{CA7A7B80-29F2-45E3-9E10-57D02AD1BE23}" sibTransId="{3D027A28-C127-4206-A4F1-B00928043569}"/>
    <dgm:cxn modelId="{F2C9D27E-628F-4C48-80E1-94908865CAA4}" type="presOf" srcId="{24145AAB-09B1-4CCD-A246-104B446C3ADC}" destId="{FE38704E-0591-478A-9624-128B06F8A376}" srcOrd="0" destOrd="0" presId="urn:microsoft.com/office/officeart/2005/8/layout/matrix2"/>
    <dgm:cxn modelId="{E27E7392-DAA5-4E37-A6D1-3AB962265F98}" type="presOf" srcId="{F65238C5-71A8-4460-9E8B-BFCA6CFDEA3B}" destId="{E333A69C-479A-4A5B-BCD1-6D674C49F258}" srcOrd="0" destOrd="0" presId="urn:microsoft.com/office/officeart/2005/8/layout/matrix2"/>
    <dgm:cxn modelId="{5DABA5C6-DB44-45F2-9C9C-D2F167FD5543}" srcId="{670CA41D-2CA7-482C-ABB9-A7B1FFBDC9F5}" destId="{24145AAB-09B1-4CCD-A246-104B446C3ADC}" srcOrd="1" destOrd="0" parTransId="{03503C19-7B2F-4707-98BB-803966D0D5A7}" sibTransId="{AF170075-9C6A-4ED6-99A1-8631C61D965D}"/>
    <dgm:cxn modelId="{12E55DD0-6DD5-48B1-9A6C-2F2A07B2F238}" type="presOf" srcId="{F9AC3D3A-900C-4B9A-B72C-D4E5D0CEA64E}" destId="{81C82495-720D-4534-AEFF-EA0977C861DC}" srcOrd="0" destOrd="0" presId="urn:microsoft.com/office/officeart/2005/8/layout/matrix2"/>
    <dgm:cxn modelId="{E863BCDF-35DC-4CE0-8227-573B0DC94285}" type="presOf" srcId="{670CA41D-2CA7-482C-ABB9-A7B1FFBDC9F5}" destId="{2184D641-EE5F-4357-9372-B949A7002025}" srcOrd="0" destOrd="0" presId="urn:microsoft.com/office/officeart/2005/8/layout/matrix2"/>
    <dgm:cxn modelId="{3C7B2EFF-1C82-4A6E-9E83-6BA5217F802E}" type="presOf" srcId="{F9312FDC-0CC9-4ACC-A365-41CC171D8C1B}" destId="{9F9CC908-8DBA-4BBD-B9E6-E95403BBD289}" srcOrd="0" destOrd="0" presId="urn:microsoft.com/office/officeart/2005/8/layout/matrix2"/>
    <dgm:cxn modelId="{809E8791-14AD-49CE-AD48-144FDADFE939}" type="presParOf" srcId="{2184D641-EE5F-4357-9372-B949A7002025}" destId="{D6C87207-B9A3-4207-9BD3-065D5B26ED2A}" srcOrd="0" destOrd="0" presId="urn:microsoft.com/office/officeart/2005/8/layout/matrix2"/>
    <dgm:cxn modelId="{3F5F6439-60FC-425E-A86D-9B3D239DA669}" type="presParOf" srcId="{2184D641-EE5F-4357-9372-B949A7002025}" destId="{81C82495-720D-4534-AEFF-EA0977C861DC}" srcOrd="1" destOrd="0" presId="urn:microsoft.com/office/officeart/2005/8/layout/matrix2"/>
    <dgm:cxn modelId="{AABA301A-FC0B-42FA-AB83-61F70477A87B}" type="presParOf" srcId="{2184D641-EE5F-4357-9372-B949A7002025}" destId="{FE38704E-0591-478A-9624-128B06F8A376}" srcOrd="2" destOrd="0" presId="urn:microsoft.com/office/officeart/2005/8/layout/matrix2"/>
    <dgm:cxn modelId="{4B1EF8D9-EE2A-4D56-849F-90998AF4325E}" type="presParOf" srcId="{2184D641-EE5F-4357-9372-B949A7002025}" destId="{9F9CC908-8DBA-4BBD-B9E6-E95403BBD289}" srcOrd="3" destOrd="0" presId="urn:microsoft.com/office/officeart/2005/8/layout/matrix2"/>
    <dgm:cxn modelId="{7F184A46-0A1C-4937-8206-0F7F4D547318}" type="presParOf" srcId="{2184D641-EE5F-4357-9372-B949A7002025}" destId="{E333A69C-479A-4A5B-BCD1-6D674C49F25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87207-B9A3-4207-9BD3-065D5B26ED2A}">
      <dsp:nvSpPr>
        <dsp:cNvPr id="0" name=""/>
        <dsp:cNvSpPr/>
      </dsp:nvSpPr>
      <dsp:spPr>
        <a:xfrm>
          <a:off x="815746" y="0"/>
          <a:ext cx="4464507" cy="40640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C82495-720D-4534-AEFF-EA0977C861DC}">
      <dsp:nvSpPr>
        <dsp:cNvPr id="0" name=""/>
        <dsp:cNvSpPr/>
      </dsp:nvSpPr>
      <dsp:spPr>
        <a:xfrm>
          <a:off x="1280160" y="264160"/>
          <a:ext cx="1625600" cy="162560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Melhoria: Desenvolver Soluções novas para problemas conhecidos</a:t>
          </a:r>
        </a:p>
      </dsp:txBody>
      <dsp:txXfrm>
        <a:off x="1359515" y="343515"/>
        <a:ext cx="1466890" cy="1466890"/>
      </dsp:txXfrm>
    </dsp:sp>
    <dsp:sp modelId="{FE38704E-0591-478A-9624-128B06F8A376}">
      <dsp:nvSpPr>
        <dsp:cNvPr id="0" name=""/>
        <dsp:cNvSpPr/>
      </dsp:nvSpPr>
      <dsp:spPr>
        <a:xfrm>
          <a:off x="3190240" y="264160"/>
          <a:ext cx="1625600" cy="162560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Inveção</a:t>
          </a: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: Inventar novas soluções para novos problemas</a:t>
          </a:r>
        </a:p>
      </dsp:txBody>
      <dsp:txXfrm>
        <a:off x="3269595" y="343515"/>
        <a:ext cx="1466890" cy="1466890"/>
      </dsp:txXfrm>
    </dsp:sp>
    <dsp:sp modelId="{9F9CC908-8DBA-4BBD-B9E6-E95403BBD289}">
      <dsp:nvSpPr>
        <dsp:cNvPr id="0" name=""/>
        <dsp:cNvSpPr/>
      </dsp:nvSpPr>
      <dsp:spPr>
        <a:xfrm>
          <a:off x="1280160" y="2174240"/>
          <a:ext cx="1625600" cy="1625600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“</a:t>
          </a:r>
          <a:r>
            <a:rPr lang="pt-BR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Routine</a:t>
          </a: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 Design”: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Aplicar soluções conhecidas a problemas conhecidos.</a:t>
          </a:r>
        </a:p>
      </dsp:txBody>
      <dsp:txXfrm>
        <a:off x="1359515" y="2253595"/>
        <a:ext cx="1466890" cy="1466890"/>
      </dsp:txXfrm>
    </dsp:sp>
    <dsp:sp modelId="{E333A69C-479A-4A5B-BCD1-6D674C49F258}">
      <dsp:nvSpPr>
        <dsp:cNvPr id="0" name=""/>
        <dsp:cNvSpPr/>
      </dsp:nvSpPr>
      <dsp:spPr>
        <a:xfrm>
          <a:off x="3190240" y="2174240"/>
          <a:ext cx="1625600" cy="162560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Exaptação</a:t>
          </a: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: Estender soluções conhecidas a novos problemas (ex.: adotar soluções de outras áreas)</a:t>
          </a:r>
        </a:p>
      </dsp:txBody>
      <dsp:txXfrm>
        <a:off x="3269595" y="2253595"/>
        <a:ext cx="1466890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21C4A-F6A4-4B59-9A59-2DAF852270ED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62226-F614-4332-978E-D475BE696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41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518520" y="652026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2060"/>
                </a:solidFill>
              </a:defRPr>
            </a:lvl1pPr>
          </a:lstStyle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0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44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77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31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49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33502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33502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25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0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14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32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1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6313"/>
            <a:ext cx="9144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5" name="Espaço Reservado para Número de Slide 5"/>
          <p:cNvSpPr txBox="1">
            <a:spLocks/>
          </p:cNvSpPr>
          <p:nvPr/>
        </p:nvSpPr>
        <p:spPr>
          <a:xfrm>
            <a:off x="8548688" y="5691188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ctr" defTabSz="914400" rtl="0" eaLnBrk="1" latinLnBrk="0" hangingPunct="1"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6C08F4-765C-4D74-AADC-C36C30C4F510}" type="slidenum">
              <a:rPr lang="pt-BR" smtClean="0">
                <a:solidFill>
                  <a:schemeClr val="bg1">
                    <a:lumMod val="50000"/>
                  </a:schemeClr>
                </a:solidFill>
              </a:rPr>
              <a:pPr/>
              <a:t>‹nº›</a:t>
            </a:fld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-13446" y="6115362"/>
            <a:ext cx="468153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1600" b="1" dirty="0">
                <a:solidFill>
                  <a:schemeClr val="bg1"/>
                </a:solidFill>
              </a:rPr>
              <a:t>GMAP | UNISINOS</a:t>
            </a:r>
          </a:p>
          <a:p>
            <a:pPr>
              <a:defRPr/>
            </a:pPr>
            <a:r>
              <a:rPr lang="pt-BR" sz="1400" dirty="0">
                <a:solidFill>
                  <a:schemeClr val="bg1"/>
                </a:solidFill>
              </a:rPr>
              <a:t>Grupo de Pesquisa em Modelagem para Aprendizagem</a:t>
            </a:r>
          </a:p>
          <a:p>
            <a:pPr>
              <a:defRPr/>
            </a:pPr>
            <a:r>
              <a:rPr lang="pt-BR" sz="1400" u="sng" dirty="0">
                <a:solidFill>
                  <a:schemeClr val="bg1"/>
                </a:solidFill>
              </a:rPr>
              <a:t>www.gmap.unisinos.br</a:t>
            </a:r>
          </a:p>
        </p:txBody>
      </p:sp>
      <p:cxnSp>
        <p:nvCxnSpPr>
          <p:cNvPr id="21" name="Forma 21"/>
          <p:cNvCxnSpPr/>
          <p:nvPr/>
        </p:nvCxnSpPr>
        <p:spPr>
          <a:xfrm rot="5400000" flipH="1" flipV="1">
            <a:off x="3047096" y="5731882"/>
            <a:ext cx="1904" cy="1296988"/>
          </a:xfrm>
          <a:prstGeom prst="curvedConnector3">
            <a:avLst>
              <a:gd name="adj1" fmla="val 8873850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a 21"/>
          <p:cNvCxnSpPr/>
          <p:nvPr/>
        </p:nvCxnSpPr>
        <p:spPr>
          <a:xfrm rot="5400000" flipH="1">
            <a:off x="3027886" y="5972648"/>
            <a:ext cx="13336" cy="1320800"/>
          </a:xfrm>
          <a:prstGeom prst="curvedConnector3">
            <a:avLst>
              <a:gd name="adj1" fmla="val -1105444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99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280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2450558"/>
          </a:xfrm>
        </p:spPr>
        <p:txBody>
          <a:bodyPr>
            <a:normAutofit/>
          </a:bodyPr>
          <a:lstStyle/>
          <a:p>
            <a:pPr algn="ctr"/>
            <a:r>
              <a:rPr lang="pt-BR" sz="4800" dirty="0" err="1"/>
              <a:t>Robust</a:t>
            </a:r>
            <a:r>
              <a:rPr lang="pt-BR" sz="4800" dirty="0"/>
              <a:t> </a:t>
            </a:r>
            <a:r>
              <a:rPr lang="pt-BR" sz="4800" dirty="0" err="1"/>
              <a:t>Decision</a:t>
            </a:r>
            <a:r>
              <a:rPr lang="pt-BR" sz="4800" dirty="0"/>
              <a:t> </a:t>
            </a:r>
            <a:r>
              <a:rPr lang="pt-BR" sz="4800" dirty="0" err="1"/>
              <a:t>Making</a:t>
            </a:r>
            <a:r>
              <a:rPr lang="pt-BR" sz="4800" dirty="0"/>
              <a:t> e Modelagem Exploratória</a:t>
            </a:r>
            <a:endParaRPr lang="pt-BR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/>
          <a:p>
            <a:r>
              <a:rPr lang="pt-BR" dirty="0"/>
              <a:t>Pedro Nascimento de Lima</a:t>
            </a:r>
          </a:p>
          <a:p>
            <a:r>
              <a:rPr lang="pt-BR" sz="1800" i="1" dirty="0"/>
              <a:t>Programa de Pós Graduação em Engenharia de Produção e Sistemas - </a:t>
            </a:r>
            <a:r>
              <a:rPr lang="pt-BR" sz="1800" i="1" dirty="0" err="1"/>
              <a:t>Unisinos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170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ara a Direita 1"/>
          <p:cNvSpPr/>
          <p:nvPr/>
        </p:nvSpPr>
        <p:spPr>
          <a:xfrm>
            <a:off x="1513608" y="2779155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6156176" y="2780928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5993299" y="1788494"/>
            <a:ext cx="419242" cy="1565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38" idx="1"/>
          </p:cNvCxnSpPr>
          <p:nvPr/>
        </p:nvCxnSpPr>
        <p:spPr>
          <a:xfrm>
            <a:off x="2781521" y="3266915"/>
            <a:ext cx="3374655" cy="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3476453" y="2858322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2338939" y="3963283"/>
            <a:ext cx="1989400" cy="436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4360291" y="3982055"/>
            <a:ext cx="1808545" cy="39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3231767" y="2181232"/>
            <a:ext cx="2188340" cy="360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293763" y="2361685"/>
            <a:ext cx="938005" cy="417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: Curvo 6"/>
          <p:cNvCxnSpPr>
            <a:stCxn id="2" idx="3"/>
            <a:endCxn id="59" idx="0"/>
          </p:cNvCxnSpPr>
          <p:nvPr/>
        </p:nvCxnSpPr>
        <p:spPr>
          <a:xfrm>
            <a:off x="2781521" y="3266915"/>
            <a:ext cx="552118" cy="6963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: Curvo 39"/>
          <p:cNvCxnSpPr>
            <a:stCxn id="60" idx="0"/>
            <a:endCxn id="38" idx="1"/>
          </p:cNvCxnSpPr>
          <p:nvPr/>
        </p:nvCxnSpPr>
        <p:spPr>
          <a:xfrm rot="5400000" flipH="1" flipV="1">
            <a:off x="5353687" y="3179566"/>
            <a:ext cx="713367" cy="891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472269" y="663676"/>
            <a:ext cx="7993158" cy="7072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85927" y="5009766"/>
            <a:ext cx="7993158" cy="707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</p:txBody>
      </p:sp>
      <p:cxnSp>
        <p:nvCxnSpPr>
          <p:cNvPr id="23" name="Conector: Angulado 22"/>
          <p:cNvCxnSpPr>
            <a:stCxn id="3" idx="1"/>
            <a:endCxn id="2" idx="1"/>
          </p:cNvCxnSpPr>
          <p:nvPr/>
        </p:nvCxnSpPr>
        <p:spPr>
          <a:xfrm rot="10800000" flipH="1" flipV="1">
            <a:off x="472268" y="1017313"/>
            <a:ext cx="1041339" cy="2249601"/>
          </a:xfrm>
          <a:prstGeom prst="bentConnector3">
            <a:avLst>
              <a:gd name="adj1" fmla="val -21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: Angulado 34"/>
          <p:cNvCxnSpPr>
            <a:stCxn id="16" idx="1"/>
            <a:endCxn id="2" idx="1"/>
          </p:cNvCxnSpPr>
          <p:nvPr/>
        </p:nvCxnSpPr>
        <p:spPr>
          <a:xfrm rot="10800000" flipH="1">
            <a:off x="485926" y="3266916"/>
            <a:ext cx="1027681" cy="2096489"/>
          </a:xfrm>
          <a:prstGeom prst="bentConnector3">
            <a:avLst>
              <a:gd name="adj1" fmla="val -222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do 38"/>
          <p:cNvCxnSpPr>
            <a:stCxn id="38" idx="3"/>
            <a:endCxn id="3" idx="3"/>
          </p:cNvCxnSpPr>
          <p:nvPr/>
        </p:nvCxnSpPr>
        <p:spPr>
          <a:xfrm flipV="1">
            <a:off x="7473492" y="1017314"/>
            <a:ext cx="991935" cy="2251374"/>
          </a:xfrm>
          <a:prstGeom prst="bentConnector3">
            <a:avLst>
              <a:gd name="adj1" fmla="val 1230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: Angulado 40"/>
          <p:cNvCxnSpPr>
            <a:stCxn id="38" idx="3"/>
            <a:endCxn id="16" idx="3"/>
          </p:cNvCxnSpPr>
          <p:nvPr/>
        </p:nvCxnSpPr>
        <p:spPr>
          <a:xfrm>
            <a:off x="7473492" y="3268688"/>
            <a:ext cx="1005593" cy="2094716"/>
          </a:xfrm>
          <a:prstGeom prst="bentConnector3">
            <a:avLst>
              <a:gd name="adj1" fmla="val 1227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878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ara a Direita 1"/>
          <p:cNvSpPr/>
          <p:nvPr/>
        </p:nvSpPr>
        <p:spPr>
          <a:xfrm>
            <a:off x="1513608" y="2779155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6156176" y="2780928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6163267" y="1958461"/>
            <a:ext cx="222218" cy="14227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38" idx="1"/>
          </p:cNvCxnSpPr>
          <p:nvPr/>
        </p:nvCxnSpPr>
        <p:spPr>
          <a:xfrm>
            <a:off x="2781521" y="3266915"/>
            <a:ext cx="3374655" cy="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3564576" y="2892087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2338939" y="3777667"/>
            <a:ext cx="1989400" cy="436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4360291" y="3796439"/>
            <a:ext cx="1808545" cy="39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3374678" y="2378256"/>
            <a:ext cx="2188340" cy="360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293762" y="2558709"/>
            <a:ext cx="1080916" cy="220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: Curvo 6"/>
          <p:cNvCxnSpPr>
            <a:stCxn id="2" idx="3"/>
            <a:endCxn id="59" idx="0"/>
          </p:cNvCxnSpPr>
          <p:nvPr/>
        </p:nvCxnSpPr>
        <p:spPr>
          <a:xfrm>
            <a:off x="2781521" y="3266915"/>
            <a:ext cx="552118" cy="5107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: Curvo 39"/>
          <p:cNvCxnSpPr>
            <a:stCxn id="60" idx="0"/>
            <a:endCxn id="38" idx="1"/>
          </p:cNvCxnSpPr>
          <p:nvPr/>
        </p:nvCxnSpPr>
        <p:spPr>
          <a:xfrm rot="5400000" flipH="1" flipV="1">
            <a:off x="5446495" y="3086758"/>
            <a:ext cx="527751" cy="891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472269" y="663676"/>
            <a:ext cx="7993158" cy="7072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85927" y="5009766"/>
            <a:ext cx="7993158" cy="707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</p:txBody>
      </p:sp>
      <p:cxnSp>
        <p:nvCxnSpPr>
          <p:cNvPr id="23" name="Conector: Angulado 22"/>
          <p:cNvCxnSpPr>
            <a:stCxn id="3" idx="1"/>
            <a:endCxn id="2" idx="1"/>
          </p:cNvCxnSpPr>
          <p:nvPr/>
        </p:nvCxnSpPr>
        <p:spPr>
          <a:xfrm rot="10800000" flipH="1" flipV="1">
            <a:off x="472268" y="1017313"/>
            <a:ext cx="1041339" cy="2249601"/>
          </a:xfrm>
          <a:prstGeom prst="bentConnector3">
            <a:avLst>
              <a:gd name="adj1" fmla="val -21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: Angulado 34"/>
          <p:cNvCxnSpPr>
            <a:stCxn id="16" idx="1"/>
            <a:endCxn id="2" idx="1"/>
          </p:cNvCxnSpPr>
          <p:nvPr/>
        </p:nvCxnSpPr>
        <p:spPr>
          <a:xfrm rot="10800000" flipH="1">
            <a:off x="485926" y="3266916"/>
            <a:ext cx="1027681" cy="2096489"/>
          </a:xfrm>
          <a:prstGeom prst="bentConnector3">
            <a:avLst>
              <a:gd name="adj1" fmla="val -222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do 38"/>
          <p:cNvCxnSpPr>
            <a:stCxn id="38" idx="3"/>
            <a:endCxn id="3" idx="3"/>
          </p:cNvCxnSpPr>
          <p:nvPr/>
        </p:nvCxnSpPr>
        <p:spPr>
          <a:xfrm flipV="1">
            <a:off x="7473492" y="1017314"/>
            <a:ext cx="991935" cy="2251374"/>
          </a:xfrm>
          <a:prstGeom prst="bentConnector3">
            <a:avLst>
              <a:gd name="adj1" fmla="val 1230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: Angulado 40"/>
          <p:cNvCxnSpPr>
            <a:stCxn id="38" idx="3"/>
            <a:endCxn id="16" idx="3"/>
          </p:cNvCxnSpPr>
          <p:nvPr/>
        </p:nvCxnSpPr>
        <p:spPr>
          <a:xfrm>
            <a:off x="7473492" y="3268688"/>
            <a:ext cx="1005593" cy="2094716"/>
          </a:xfrm>
          <a:prstGeom prst="bentConnector3">
            <a:avLst>
              <a:gd name="adj1" fmla="val 1227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127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3371092" y="1844824"/>
            <a:ext cx="2544232" cy="2877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Como Decidir?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95536" y="4941168"/>
            <a:ext cx="842493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4987305" y="284810"/>
            <a:ext cx="3301391" cy="46714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Incerteza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24616" y="3920096"/>
            <a:ext cx="1800200" cy="589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Decisões Plausíveis t1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3683077" y="2334046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Consequências Antecipadas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3683077" y="3621555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Decisões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524616" y="2804667"/>
            <a:ext cx="1800200" cy="764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Informações Disponíveis t1</a:t>
            </a:r>
          </a:p>
        </p:txBody>
      </p:sp>
      <p:cxnSp>
        <p:nvCxnSpPr>
          <p:cNvPr id="35" name="Conector de Seta Reta 34"/>
          <p:cNvCxnSpPr>
            <a:stCxn id="19" idx="0"/>
            <a:endCxn id="16" idx="2"/>
          </p:cNvCxnSpPr>
          <p:nvPr/>
        </p:nvCxnSpPr>
        <p:spPr>
          <a:xfrm flipV="1">
            <a:off x="4583177" y="3270150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Seta: para a Direita 39"/>
          <p:cNvSpPr/>
          <p:nvPr/>
        </p:nvSpPr>
        <p:spPr>
          <a:xfrm>
            <a:off x="2486034" y="310777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41" name="Seta: para a Direita 40"/>
          <p:cNvSpPr/>
          <p:nvPr/>
        </p:nvSpPr>
        <p:spPr>
          <a:xfrm>
            <a:off x="6300192" y="304196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8639720" y="5034231"/>
            <a:ext cx="44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t</a:t>
            </a:r>
          </a:p>
        </p:txBody>
      </p:sp>
      <p:cxnSp>
        <p:nvCxnSpPr>
          <p:cNvPr id="45" name="Conector reto 44"/>
          <p:cNvCxnSpPr/>
          <p:nvPr/>
        </p:nvCxnSpPr>
        <p:spPr>
          <a:xfrm>
            <a:off x="2977035" y="1628800"/>
            <a:ext cx="0" cy="3816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6156176" y="1482130"/>
            <a:ext cx="0" cy="3963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7130032" y="5046732"/>
            <a:ext cx="845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ook Antiqua" panose="02040602050305030304" pitchFamily="18" charset="0"/>
                <a:cs typeface="Arial" panose="020B0604020202020204" pitchFamily="34" charset="0"/>
              </a:rPr>
              <a:t>Futuro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3801337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Book Antiqua" panose="02040602050305030304" pitchFamily="18" charset="0"/>
                <a:cs typeface="Arial" panose="020B0604020202020204" pitchFamily="34" charset="0"/>
              </a:rPr>
              <a:t>Presente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812749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Book Antiqua" panose="02040602050305030304" pitchFamily="18" charset="0"/>
                <a:cs typeface="Arial" panose="020B0604020202020204" pitchFamily="34" charset="0"/>
              </a:rPr>
              <a:t>Passado</a:t>
            </a:r>
          </a:p>
        </p:txBody>
      </p:sp>
      <p:sp>
        <p:nvSpPr>
          <p:cNvPr id="52" name="Seta: para a Direita 51"/>
          <p:cNvSpPr/>
          <p:nvPr/>
        </p:nvSpPr>
        <p:spPr>
          <a:xfrm rot="5400000">
            <a:off x="3551722" y="1043235"/>
            <a:ext cx="789435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53" name="Seta: para a Direita 52"/>
          <p:cNvSpPr/>
          <p:nvPr/>
        </p:nvSpPr>
        <p:spPr>
          <a:xfrm rot="16200000">
            <a:off x="7421455" y="978848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683568" y="284810"/>
            <a:ext cx="3460860" cy="467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Pressupostos</a:t>
            </a:r>
          </a:p>
        </p:txBody>
      </p:sp>
      <p:sp>
        <p:nvSpPr>
          <p:cNvPr id="55" name="Seta: para a Direita 54"/>
          <p:cNvSpPr/>
          <p:nvPr/>
        </p:nvSpPr>
        <p:spPr>
          <a:xfrm rot="16200000">
            <a:off x="1055114" y="1043232"/>
            <a:ext cx="789432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56" name="Seta: para a Direita 55"/>
          <p:cNvSpPr/>
          <p:nvPr/>
        </p:nvSpPr>
        <p:spPr>
          <a:xfrm rot="5400000">
            <a:off x="4777284" y="1043236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cxnSp>
        <p:nvCxnSpPr>
          <p:cNvPr id="58" name="Conector de Seta Reta 57"/>
          <p:cNvCxnSpPr>
            <a:stCxn id="15" idx="0"/>
            <a:endCxn id="33" idx="2"/>
          </p:cNvCxnSpPr>
          <p:nvPr/>
        </p:nvCxnSpPr>
        <p:spPr>
          <a:xfrm flipV="1">
            <a:off x="1424716" y="3568691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: Angulado 71"/>
          <p:cNvCxnSpPr>
            <a:stCxn id="49" idx="2"/>
            <a:endCxn id="51" idx="2"/>
          </p:cNvCxnSpPr>
          <p:nvPr/>
        </p:nvCxnSpPr>
        <p:spPr>
          <a:xfrm rot="5400000">
            <a:off x="4594714" y="2396415"/>
            <a:ext cx="12700" cy="59161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tângulo 82"/>
          <p:cNvSpPr/>
          <p:nvPr/>
        </p:nvSpPr>
        <p:spPr>
          <a:xfrm>
            <a:off x="524616" y="1830766"/>
            <a:ext cx="1800200" cy="6753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Consequências Reais t1</a:t>
            </a:r>
          </a:p>
        </p:txBody>
      </p:sp>
      <p:cxnSp>
        <p:nvCxnSpPr>
          <p:cNvPr id="84" name="Conector de Seta Reta 83"/>
          <p:cNvCxnSpPr>
            <a:stCxn id="33" idx="0"/>
            <a:endCxn id="83" idx="2"/>
          </p:cNvCxnSpPr>
          <p:nvPr/>
        </p:nvCxnSpPr>
        <p:spPr>
          <a:xfrm flipV="1">
            <a:off x="1424716" y="2506126"/>
            <a:ext cx="0" cy="2985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tângulo 87"/>
          <p:cNvSpPr/>
          <p:nvPr/>
        </p:nvSpPr>
        <p:spPr>
          <a:xfrm>
            <a:off x="6815424" y="3920096"/>
            <a:ext cx="1800200" cy="58943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Decisões Plausíveis t2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6815424" y="2804667"/>
            <a:ext cx="1800200" cy="76402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Informações Disponíveis t2</a:t>
            </a:r>
          </a:p>
        </p:txBody>
      </p:sp>
      <p:cxnSp>
        <p:nvCxnSpPr>
          <p:cNvPr id="90" name="Conector de Seta Reta 89"/>
          <p:cNvCxnSpPr>
            <a:stCxn id="88" idx="0"/>
            <a:endCxn id="89" idx="2"/>
          </p:cNvCxnSpPr>
          <p:nvPr/>
        </p:nvCxnSpPr>
        <p:spPr>
          <a:xfrm flipV="1">
            <a:off x="7715524" y="3568691"/>
            <a:ext cx="0" cy="351405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tângulo 90"/>
          <p:cNvSpPr/>
          <p:nvPr/>
        </p:nvSpPr>
        <p:spPr>
          <a:xfrm>
            <a:off x="6815424" y="1830766"/>
            <a:ext cx="1800200" cy="6753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Consequências Reais t2</a:t>
            </a:r>
          </a:p>
        </p:txBody>
      </p:sp>
      <p:cxnSp>
        <p:nvCxnSpPr>
          <p:cNvPr id="92" name="Conector de Seta Reta 91"/>
          <p:cNvCxnSpPr>
            <a:stCxn id="89" idx="0"/>
            <a:endCxn id="91" idx="2"/>
          </p:cNvCxnSpPr>
          <p:nvPr/>
        </p:nvCxnSpPr>
        <p:spPr>
          <a:xfrm flipV="1">
            <a:off x="7715524" y="2506126"/>
            <a:ext cx="0" cy="29854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>
            <a:stCxn id="54" idx="3"/>
            <a:endCxn id="14" idx="1"/>
          </p:cNvCxnSpPr>
          <p:nvPr/>
        </p:nvCxnSpPr>
        <p:spPr>
          <a:xfrm>
            <a:off x="4144428" y="518382"/>
            <a:ext cx="8428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372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/>
          <p:cNvSpPr/>
          <p:nvPr/>
        </p:nvSpPr>
        <p:spPr>
          <a:xfrm>
            <a:off x="1887156" y="2060848"/>
            <a:ext cx="5205124" cy="2761351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ENSAIANDO A </a:t>
            </a:r>
          </a:p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ESTRATÉGIA</a:t>
            </a:r>
          </a:p>
        </p:txBody>
      </p:sp>
      <p:sp>
        <p:nvSpPr>
          <p:cNvPr id="60" name="Retângulo: Cantos Arredondados 59"/>
          <p:cNvSpPr/>
          <p:nvPr/>
        </p:nvSpPr>
        <p:spPr>
          <a:xfrm>
            <a:off x="5565485" y="2390619"/>
            <a:ext cx="1449640" cy="15984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tângulo: Cantos Arredondados 60"/>
          <p:cNvSpPr/>
          <p:nvPr/>
        </p:nvSpPr>
        <p:spPr>
          <a:xfrm>
            <a:off x="5441465" y="2510535"/>
            <a:ext cx="1449640" cy="15984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tângulo: Cantos Arredondados 61"/>
          <p:cNvSpPr/>
          <p:nvPr/>
        </p:nvSpPr>
        <p:spPr>
          <a:xfrm>
            <a:off x="5302387" y="2689067"/>
            <a:ext cx="1449640" cy="15984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MODELOS DA ORGANIZAÇÃO</a:t>
            </a: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9512" y="5810804"/>
            <a:ext cx="85072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DYSON, R. G. </a:t>
            </a:r>
            <a:r>
              <a:rPr lang="en-US" sz="1100" i="1" dirty="0"/>
              <a:t>et al.</a:t>
            </a:r>
            <a:r>
              <a:rPr lang="en-US" sz="1100" dirty="0"/>
              <a:t> The strategic development process. </a:t>
            </a:r>
            <a:r>
              <a:rPr lang="en-US" sz="1100" b="1" dirty="0"/>
              <a:t>Supporting strategy: frameworks, methods and models</a:t>
            </a:r>
            <a:r>
              <a:rPr lang="en-US" sz="1100" dirty="0"/>
              <a:t>. [</a:t>
            </a:r>
            <a:r>
              <a:rPr lang="en-US" sz="1100" dirty="0" err="1"/>
              <a:t>S.l.</a:t>
            </a:r>
            <a:r>
              <a:rPr lang="en-US" sz="1100" dirty="0"/>
              <a:t>]: [</a:t>
            </a:r>
            <a:r>
              <a:rPr lang="en-US" sz="1100" dirty="0" err="1"/>
              <a:t>s.n</a:t>
            </a:r>
            <a:r>
              <a:rPr lang="en-US" sz="1100" dirty="0"/>
              <a:t>.], 2007, p. 3–24. </a:t>
            </a:r>
            <a:endParaRPr lang="pt-BR" sz="1100" dirty="0"/>
          </a:p>
        </p:txBody>
      </p:sp>
      <p:sp>
        <p:nvSpPr>
          <p:cNvPr id="5" name="Retângulo: Cantos Arredondados 4"/>
          <p:cNvSpPr/>
          <p:nvPr/>
        </p:nvSpPr>
        <p:spPr>
          <a:xfrm>
            <a:off x="332699" y="3510382"/>
            <a:ext cx="1080120" cy="86409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Definição de Direção e Objetivos Estratégicos</a:t>
            </a:r>
          </a:p>
        </p:txBody>
      </p:sp>
      <p:sp>
        <p:nvSpPr>
          <p:cNvPr id="20" name="Retângulo: Cantos Arredondados 19"/>
          <p:cNvSpPr/>
          <p:nvPr/>
        </p:nvSpPr>
        <p:spPr>
          <a:xfrm>
            <a:off x="3947606" y="278957"/>
            <a:ext cx="1080120" cy="64920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Recursos</a:t>
            </a:r>
          </a:p>
        </p:txBody>
      </p:sp>
      <p:sp>
        <p:nvSpPr>
          <p:cNvPr id="21" name="Retângulo: Cantos Arredondados 20"/>
          <p:cNvSpPr/>
          <p:nvPr/>
        </p:nvSpPr>
        <p:spPr>
          <a:xfrm>
            <a:off x="3623502" y="1242579"/>
            <a:ext cx="1739544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Implementação de mudanças estratégicas</a:t>
            </a:r>
          </a:p>
        </p:txBody>
      </p:sp>
      <p:sp>
        <p:nvSpPr>
          <p:cNvPr id="22" name="Retângulo: Cantos Arredondados 21"/>
          <p:cNvSpPr/>
          <p:nvPr/>
        </p:nvSpPr>
        <p:spPr>
          <a:xfrm>
            <a:off x="5903106" y="1242578"/>
            <a:ext cx="1739544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Gestão da Organização</a:t>
            </a:r>
          </a:p>
        </p:txBody>
      </p:sp>
      <p:sp>
        <p:nvSpPr>
          <p:cNvPr id="23" name="Retângulo: Cantos Arredondados 22"/>
          <p:cNvSpPr/>
          <p:nvPr/>
        </p:nvSpPr>
        <p:spPr>
          <a:xfrm>
            <a:off x="3667518" y="2310278"/>
            <a:ext cx="1306945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Exploração do ambiente interno e externo</a:t>
            </a:r>
          </a:p>
        </p:txBody>
      </p:sp>
      <p:sp>
        <p:nvSpPr>
          <p:cNvPr id="29" name="Retângulo: Cantos Arredondados 28"/>
          <p:cNvSpPr/>
          <p:nvPr/>
        </p:nvSpPr>
        <p:spPr>
          <a:xfrm>
            <a:off x="3747233" y="4000172"/>
            <a:ext cx="1306945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virtual e real</a:t>
            </a:r>
          </a:p>
        </p:txBody>
      </p:sp>
      <p:sp>
        <p:nvSpPr>
          <p:cNvPr id="31" name="Retângulo: Cantos Arredondados 30"/>
          <p:cNvSpPr/>
          <p:nvPr/>
        </p:nvSpPr>
        <p:spPr>
          <a:xfrm>
            <a:off x="3747233" y="5084020"/>
            <a:ext cx="1306945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real</a:t>
            </a:r>
          </a:p>
        </p:txBody>
      </p:sp>
      <p:cxnSp>
        <p:nvCxnSpPr>
          <p:cNvPr id="7" name="Conector de Seta Reta 6"/>
          <p:cNvCxnSpPr>
            <a:stCxn id="31" idx="0"/>
            <a:endCxn id="29" idx="2"/>
          </p:cNvCxnSpPr>
          <p:nvPr/>
        </p:nvCxnSpPr>
        <p:spPr>
          <a:xfrm flipV="1">
            <a:off x="4400706" y="4714301"/>
            <a:ext cx="0" cy="36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: Curvo 8"/>
          <p:cNvCxnSpPr>
            <a:stCxn id="22" idx="3"/>
            <a:endCxn id="31" idx="3"/>
          </p:cNvCxnSpPr>
          <p:nvPr/>
        </p:nvCxnSpPr>
        <p:spPr>
          <a:xfrm flipH="1">
            <a:off x="5054178" y="1599643"/>
            <a:ext cx="2588472" cy="3841442"/>
          </a:xfrm>
          <a:prstGeom prst="curvedConnector3">
            <a:avLst>
              <a:gd name="adj1" fmla="val -88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tângulo: Cantos Arredondados 31"/>
          <p:cNvSpPr/>
          <p:nvPr/>
        </p:nvSpPr>
        <p:spPr>
          <a:xfrm>
            <a:off x="5464189" y="3367374"/>
            <a:ext cx="1080120" cy="64920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de ideias estratégicas</a:t>
            </a:r>
          </a:p>
        </p:txBody>
      </p:sp>
      <p:sp>
        <p:nvSpPr>
          <p:cNvPr id="33" name="Forma Livre: Forma 32"/>
          <p:cNvSpPr/>
          <p:nvPr/>
        </p:nvSpPr>
        <p:spPr>
          <a:xfrm>
            <a:off x="1933198" y="3273838"/>
            <a:ext cx="1612925" cy="1079122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Criando Iniciativas Estratégicas</a:t>
            </a:r>
          </a:p>
        </p:txBody>
      </p:sp>
      <p:cxnSp>
        <p:nvCxnSpPr>
          <p:cNvPr id="45" name="Conector de Seta Reta 44"/>
          <p:cNvCxnSpPr>
            <a:stCxn id="20" idx="2"/>
            <a:endCxn id="21" idx="0"/>
          </p:cNvCxnSpPr>
          <p:nvPr/>
        </p:nvCxnSpPr>
        <p:spPr>
          <a:xfrm>
            <a:off x="4487666" y="928165"/>
            <a:ext cx="5608" cy="31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orma Livre: Forma 46"/>
          <p:cNvSpPr/>
          <p:nvPr/>
        </p:nvSpPr>
        <p:spPr>
          <a:xfrm>
            <a:off x="6113545" y="239019"/>
            <a:ext cx="1612925" cy="729083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Incontroláveis</a:t>
            </a:r>
          </a:p>
        </p:txBody>
      </p:sp>
      <p:cxnSp>
        <p:nvCxnSpPr>
          <p:cNvPr id="49" name="Conector de Seta Reta 48"/>
          <p:cNvCxnSpPr>
            <a:stCxn id="47" idx="19"/>
            <a:endCxn id="22" idx="0"/>
          </p:cNvCxnSpPr>
          <p:nvPr/>
        </p:nvCxnSpPr>
        <p:spPr>
          <a:xfrm>
            <a:off x="6771882" y="919653"/>
            <a:ext cx="996" cy="32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: Curvo 56"/>
          <p:cNvCxnSpPr>
            <a:stCxn id="32" idx="2"/>
            <a:endCxn id="29" idx="3"/>
          </p:cNvCxnSpPr>
          <p:nvPr/>
        </p:nvCxnSpPr>
        <p:spPr>
          <a:xfrm rot="5400000">
            <a:off x="5358887" y="3711874"/>
            <a:ext cx="340655" cy="9500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: Curvo 65"/>
          <p:cNvCxnSpPr>
            <a:stCxn id="33" idx="43"/>
            <a:endCxn id="62" idx="1"/>
          </p:cNvCxnSpPr>
          <p:nvPr/>
        </p:nvCxnSpPr>
        <p:spPr>
          <a:xfrm>
            <a:off x="3447373" y="3295273"/>
            <a:ext cx="1855014" cy="1930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: Curvo 69"/>
          <p:cNvCxnSpPr>
            <a:stCxn id="23" idx="3"/>
            <a:endCxn id="62" idx="1"/>
          </p:cNvCxnSpPr>
          <p:nvPr/>
        </p:nvCxnSpPr>
        <p:spPr>
          <a:xfrm>
            <a:off x="4974463" y="2667343"/>
            <a:ext cx="327924" cy="8209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3" idx="1"/>
          </p:cNvCxnSpPr>
          <p:nvPr/>
        </p:nvCxnSpPr>
        <p:spPr>
          <a:xfrm rot="10800000" flipV="1">
            <a:off x="3171892" y="2667343"/>
            <a:ext cx="495626" cy="6064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5" idx="3"/>
          </p:cNvCxnSpPr>
          <p:nvPr/>
        </p:nvCxnSpPr>
        <p:spPr>
          <a:xfrm flipV="1">
            <a:off x="1412819" y="3941057"/>
            <a:ext cx="653471" cy="13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: Curvo 117"/>
          <p:cNvCxnSpPr>
            <a:stCxn id="29" idx="2"/>
            <a:endCxn id="5" idx="2"/>
          </p:cNvCxnSpPr>
          <p:nvPr/>
        </p:nvCxnSpPr>
        <p:spPr>
          <a:xfrm rot="5400000" flipH="1">
            <a:off x="2466821" y="2780417"/>
            <a:ext cx="339823" cy="3527947"/>
          </a:xfrm>
          <a:prstGeom prst="curvedConnector3">
            <a:avLst>
              <a:gd name="adj1" fmla="val -672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: Curvo 120"/>
          <p:cNvCxnSpPr>
            <a:stCxn id="31" idx="1"/>
            <a:endCxn id="5" idx="2"/>
          </p:cNvCxnSpPr>
          <p:nvPr/>
        </p:nvCxnSpPr>
        <p:spPr>
          <a:xfrm rot="10800000">
            <a:off x="872759" y="4374479"/>
            <a:ext cx="2874474" cy="10666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: Curvo 123"/>
          <p:cNvCxnSpPr>
            <a:stCxn id="31" idx="1"/>
            <a:endCxn id="21" idx="1"/>
          </p:cNvCxnSpPr>
          <p:nvPr/>
        </p:nvCxnSpPr>
        <p:spPr>
          <a:xfrm rot="10800000">
            <a:off x="3623503" y="1599645"/>
            <a:ext cx="123731" cy="3841441"/>
          </a:xfrm>
          <a:prstGeom prst="curvedConnector3">
            <a:avLst>
              <a:gd name="adj1" fmla="val 30014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: Curvo 129"/>
          <p:cNvCxnSpPr>
            <a:endCxn id="21" idx="1"/>
          </p:cNvCxnSpPr>
          <p:nvPr/>
        </p:nvCxnSpPr>
        <p:spPr>
          <a:xfrm rot="5400000" flipH="1" flipV="1">
            <a:off x="2269170" y="1967209"/>
            <a:ext cx="1721897" cy="986768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Conector: Curvo 132"/>
          <p:cNvCxnSpPr>
            <a:stCxn id="29" idx="1"/>
            <a:endCxn id="21" idx="1"/>
          </p:cNvCxnSpPr>
          <p:nvPr/>
        </p:nvCxnSpPr>
        <p:spPr>
          <a:xfrm rot="10800000">
            <a:off x="3623503" y="1599645"/>
            <a:ext cx="123731" cy="2757593"/>
          </a:xfrm>
          <a:prstGeom prst="curvedConnector3">
            <a:avLst>
              <a:gd name="adj1" fmla="val 1221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>
            <a:stCxn id="21" idx="3"/>
            <a:endCxn id="22" idx="1"/>
          </p:cNvCxnSpPr>
          <p:nvPr/>
        </p:nvCxnSpPr>
        <p:spPr>
          <a:xfrm flipV="1">
            <a:off x="5363046" y="1599643"/>
            <a:ext cx="5400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ector: Curvo 142"/>
          <p:cNvCxnSpPr>
            <a:stCxn id="29" idx="1"/>
            <a:endCxn id="33" idx="19"/>
          </p:cNvCxnSpPr>
          <p:nvPr/>
        </p:nvCxnSpPr>
        <p:spPr>
          <a:xfrm rot="10800000">
            <a:off x="2591535" y="4281251"/>
            <a:ext cx="1155698" cy="75987"/>
          </a:xfrm>
          <a:prstGeom prst="curvedConnector3">
            <a:avLst>
              <a:gd name="adj1" fmla="val 912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812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812118038"/>
              </p:ext>
            </p:extLst>
          </p:nvPr>
        </p:nvGraphicFramePr>
        <p:xfrm>
          <a:off x="1524000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239237" y="3008372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Alta Maturidade da área de Aplicação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706643" y="2977594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Baixa Maturidade da área de Aplicação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461532" y="476672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Baixa Maturidade da Solução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465017" y="5332760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Alta Maturidade da Solução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4644007" y="3356992"/>
            <a:ext cx="1800201" cy="18002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/>
          <p:cNvSpPr/>
          <p:nvPr/>
        </p:nvSpPr>
        <p:spPr>
          <a:xfrm>
            <a:off x="6799263" y="4797152"/>
            <a:ext cx="1916853" cy="535608"/>
          </a:xfrm>
          <a:prstGeom prst="roundRect">
            <a:avLst/>
          </a:prstGeom>
          <a:solidFill>
            <a:srgbClr val="C0504D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há Contribuição para o Conhecimento</a:t>
            </a:r>
          </a:p>
        </p:txBody>
      </p:sp>
      <p:sp>
        <p:nvSpPr>
          <p:cNvPr id="11" name="Retângulo: Cantos Arredondados 10"/>
          <p:cNvSpPr/>
          <p:nvPr/>
        </p:nvSpPr>
        <p:spPr>
          <a:xfrm>
            <a:off x="6799263" y="4077072"/>
            <a:ext cx="1916853" cy="576064"/>
          </a:xfrm>
          <a:prstGeom prst="roundRect">
            <a:avLst/>
          </a:prstGeom>
          <a:solidFill>
            <a:srgbClr val="9BBB59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Há Contribuição para o Conhecimento</a:t>
            </a:r>
          </a:p>
        </p:txBody>
      </p:sp>
      <p:cxnSp>
        <p:nvCxnSpPr>
          <p:cNvPr id="13" name="Conector de Seta Reta 12"/>
          <p:cNvCxnSpPr>
            <a:stCxn id="17" idx="2"/>
          </p:cNvCxnSpPr>
          <p:nvPr/>
        </p:nvCxnSpPr>
        <p:spPr>
          <a:xfrm flipH="1">
            <a:off x="6300192" y="2056756"/>
            <a:ext cx="1467024" cy="130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6935523" y="1471981"/>
            <a:ext cx="1663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Posicionamento deste Trabalho</a:t>
            </a:r>
          </a:p>
        </p:txBody>
      </p:sp>
    </p:spTree>
    <p:extLst>
      <p:ext uri="{BB962C8B-B14F-4D97-AF65-F5344CB8AC3E}">
        <p14:creationId xmlns:p14="http://schemas.microsoft.com/office/powerpoint/2010/main" val="2029113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/>
          <p:cNvSpPr/>
          <p:nvPr/>
        </p:nvSpPr>
        <p:spPr>
          <a:xfrm>
            <a:off x="1887156" y="2060848"/>
            <a:ext cx="5205124" cy="27613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ENSAIANDO A </a:t>
            </a:r>
          </a:p>
          <a:p>
            <a:pPr algn="ctr"/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ESTRATÉGIA</a:t>
            </a:r>
          </a:p>
        </p:txBody>
      </p:sp>
      <p:sp>
        <p:nvSpPr>
          <p:cNvPr id="60" name="Retângulo: Cantos Arredondados 59"/>
          <p:cNvSpPr/>
          <p:nvPr/>
        </p:nvSpPr>
        <p:spPr>
          <a:xfrm>
            <a:off x="5565485" y="2390619"/>
            <a:ext cx="1449640" cy="159846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tângulo: Cantos Arredondados 60"/>
          <p:cNvSpPr/>
          <p:nvPr/>
        </p:nvSpPr>
        <p:spPr>
          <a:xfrm>
            <a:off x="5441465" y="2510535"/>
            <a:ext cx="1449640" cy="159846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tângulo: Cantos Arredondados 61"/>
          <p:cNvSpPr/>
          <p:nvPr/>
        </p:nvSpPr>
        <p:spPr>
          <a:xfrm>
            <a:off x="5302387" y="2689067"/>
            <a:ext cx="1449640" cy="159846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DA ORGANIZAÇÃO</a:t>
            </a: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9512" y="6069015"/>
            <a:ext cx="8507288" cy="2616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DYSON, R. G. 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strategic development process. 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Supporting strategy: frameworks, methods and models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[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S.l.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]: [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s.n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.], 2007, p. 3–24. 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tângulo: Cantos Arredondados 4"/>
          <p:cNvSpPr/>
          <p:nvPr/>
        </p:nvSpPr>
        <p:spPr>
          <a:xfrm>
            <a:off x="332699" y="3510382"/>
            <a:ext cx="1080120" cy="86409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 de Direção e Objetivos Estratégicos</a:t>
            </a:r>
          </a:p>
        </p:txBody>
      </p:sp>
      <p:sp>
        <p:nvSpPr>
          <p:cNvPr id="20" name="Retângulo: Cantos Arredondados 19"/>
          <p:cNvSpPr/>
          <p:nvPr/>
        </p:nvSpPr>
        <p:spPr>
          <a:xfrm>
            <a:off x="3947606" y="278957"/>
            <a:ext cx="1080120" cy="649208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Recursos</a:t>
            </a:r>
          </a:p>
        </p:txBody>
      </p:sp>
      <p:sp>
        <p:nvSpPr>
          <p:cNvPr id="21" name="Retângulo: Cantos Arredondados 20"/>
          <p:cNvSpPr/>
          <p:nvPr/>
        </p:nvSpPr>
        <p:spPr>
          <a:xfrm>
            <a:off x="3623502" y="1242579"/>
            <a:ext cx="1739544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Implementação de mudanças estratégicas</a:t>
            </a:r>
          </a:p>
        </p:txBody>
      </p:sp>
      <p:sp>
        <p:nvSpPr>
          <p:cNvPr id="22" name="Retângulo: Cantos Arredondados 21"/>
          <p:cNvSpPr/>
          <p:nvPr/>
        </p:nvSpPr>
        <p:spPr>
          <a:xfrm>
            <a:off x="5903106" y="1242578"/>
            <a:ext cx="1739544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da Organização</a:t>
            </a:r>
          </a:p>
        </p:txBody>
      </p:sp>
      <p:sp>
        <p:nvSpPr>
          <p:cNvPr id="23" name="Retângulo: Cantos Arredondados 22"/>
          <p:cNvSpPr/>
          <p:nvPr/>
        </p:nvSpPr>
        <p:spPr>
          <a:xfrm>
            <a:off x="3667518" y="2310278"/>
            <a:ext cx="1306945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Exploração do ambiente interno e externo</a:t>
            </a:r>
          </a:p>
        </p:txBody>
      </p:sp>
      <p:sp>
        <p:nvSpPr>
          <p:cNvPr id="29" name="Retângulo: Cantos Arredondados 28"/>
          <p:cNvSpPr/>
          <p:nvPr/>
        </p:nvSpPr>
        <p:spPr>
          <a:xfrm>
            <a:off x="3747233" y="4000172"/>
            <a:ext cx="1306945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virtual e real</a:t>
            </a:r>
          </a:p>
        </p:txBody>
      </p:sp>
      <p:sp>
        <p:nvSpPr>
          <p:cNvPr id="31" name="Retângulo: Cantos Arredondados 30"/>
          <p:cNvSpPr/>
          <p:nvPr/>
        </p:nvSpPr>
        <p:spPr>
          <a:xfrm>
            <a:off x="3747233" y="5084020"/>
            <a:ext cx="1306945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real</a:t>
            </a:r>
          </a:p>
        </p:txBody>
      </p:sp>
      <p:cxnSp>
        <p:nvCxnSpPr>
          <p:cNvPr id="7" name="Conector de Seta Reta 6"/>
          <p:cNvCxnSpPr>
            <a:stCxn id="31" idx="0"/>
            <a:endCxn id="29" idx="2"/>
          </p:cNvCxnSpPr>
          <p:nvPr/>
        </p:nvCxnSpPr>
        <p:spPr>
          <a:xfrm flipV="1">
            <a:off x="4400706" y="4714301"/>
            <a:ext cx="0" cy="36971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: Curvo 8"/>
          <p:cNvCxnSpPr>
            <a:stCxn id="22" idx="3"/>
            <a:endCxn id="31" idx="3"/>
          </p:cNvCxnSpPr>
          <p:nvPr/>
        </p:nvCxnSpPr>
        <p:spPr>
          <a:xfrm flipH="1">
            <a:off x="5054178" y="1599643"/>
            <a:ext cx="2588472" cy="3841442"/>
          </a:xfrm>
          <a:prstGeom prst="curvedConnector3">
            <a:avLst>
              <a:gd name="adj1" fmla="val -8831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tângulo: Cantos Arredondados 31"/>
          <p:cNvSpPr/>
          <p:nvPr/>
        </p:nvSpPr>
        <p:spPr>
          <a:xfrm>
            <a:off x="5350777" y="3396884"/>
            <a:ext cx="1306945" cy="69634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de ideias estratégicas</a:t>
            </a:r>
          </a:p>
        </p:txBody>
      </p:sp>
      <p:sp>
        <p:nvSpPr>
          <p:cNvPr id="33" name="Forma Livre: Forma 32"/>
          <p:cNvSpPr/>
          <p:nvPr/>
        </p:nvSpPr>
        <p:spPr>
          <a:xfrm>
            <a:off x="1933198" y="3273838"/>
            <a:ext cx="1612925" cy="1079122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Criando Iniciativas Estratégicas</a:t>
            </a:r>
          </a:p>
        </p:txBody>
      </p:sp>
      <p:cxnSp>
        <p:nvCxnSpPr>
          <p:cNvPr id="45" name="Conector de Seta Reta 44"/>
          <p:cNvCxnSpPr>
            <a:stCxn id="20" idx="2"/>
            <a:endCxn id="21" idx="0"/>
          </p:cNvCxnSpPr>
          <p:nvPr/>
        </p:nvCxnSpPr>
        <p:spPr>
          <a:xfrm>
            <a:off x="4487666" y="928165"/>
            <a:ext cx="5608" cy="31441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orma Livre: Forma 46"/>
          <p:cNvSpPr/>
          <p:nvPr/>
        </p:nvSpPr>
        <p:spPr>
          <a:xfrm>
            <a:off x="6113545" y="239019"/>
            <a:ext cx="1612925" cy="729083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Incontroláveis</a:t>
            </a:r>
          </a:p>
        </p:txBody>
      </p:sp>
      <p:cxnSp>
        <p:nvCxnSpPr>
          <p:cNvPr id="49" name="Conector de Seta Reta 48"/>
          <p:cNvCxnSpPr>
            <a:stCxn id="47" idx="19"/>
            <a:endCxn id="22" idx="0"/>
          </p:cNvCxnSpPr>
          <p:nvPr/>
        </p:nvCxnSpPr>
        <p:spPr>
          <a:xfrm>
            <a:off x="6771882" y="919653"/>
            <a:ext cx="996" cy="32292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: Curvo 56"/>
          <p:cNvCxnSpPr>
            <a:stCxn id="32" idx="2"/>
            <a:endCxn id="29" idx="3"/>
          </p:cNvCxnSpPr>
          <p:nvPr/>
        </p:nvCxnSpPr>
        <p:spPr>
          <a:xfrm rot="5400000">
            <a:off x="5397208" y="3750195"/>
            <a:ext cx="264012" cy="950072"/>
          </a:xfrm>
          <a:prstGeom prst="curved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: Curvo 65"/>
          <p:cNvCxnSpPr>
            <a:stCxn id="33" idx="43"/>
            <a:endCxn id="62" idx="1"/>
          </p:cNvCxnSpPr>
          <p:nvPr/>
        </p:nvCxnSpPr>
        <p:spPr>
          <a:xfrm>
            <a:off x="3447373" y="3295273"/>
            <a:ext cx="1855014" cy="193027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: Curvo 69"/>
          <p:cNvCxnSpPr>
            <a:stCxn id="23" idx="3"/>
            <a:endCxn id="62" idx="1"/>
          </p:cNvCxnSpPr>
          <p:nvPr/>
        </p:nvCxnSpPr>
        <p:spPr>
          <a:xfrm>
            <a:off x="4974463" y="2667343"/>
            <a:ext cx="327924" cy="820957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3" idx="1"/>
          </p:cNvCxnSpPr>
          <p:nvPr/>
        </p:nvCxnSpPr>
        <p:spPr>
          <a:xfrm rot="10800000" flipV="1">
            <a:off x="3171892" y="2667343"/>
            <a:ext cx="495626" cy="606494"/>
          </a:xfrm>
          <a:prstGeom prst="curved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5" idx="3"/>
          </p:cNvCxnSpPr>
          <p:nvPr/>
        </p:nvCxnSpPr>
        <p:spPr>
          <a:xfrm flipV="1">
            <a:off x="1412819" y="3941057"/>
            <a:ext cx="653471" cy="137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: Curvo 117"/>
          <p:cNvCxnSpPr>
            <a:stCxn id="29" idx="2"/>
            <a:endCxn id="5" idx="2"/>
          </p:cNvCxnSpPr>
          <p:nvPr/>
        </p:nvCxnSpPr>
        <p:spPr>
          <a:xfrm rot="5400000" flipH="1">
            <a:off x="2466821" y="2780417"/>
            <a:ext cx="339823" cy="3527947"/>
          </a:xfrm>
          <a:prstGeom prst="curvedConnector3">
            <a:avLst>
              <a:gd name="adj1" fmla="val -6727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: Curvo 120"/>
          <p:cNvCxnSpPr>
            <a:stCxn id="31" idx="1"/>
            <a:endCxn id="5" idx="2"/>
          </p:cNvCxnSpPr>
          <p:nvPr/>
        </p:nvCxnSpPr>
        <p:spPr>
          <a:xfrm rot="10800000">
            <a:off x="872759" y="4374479"/>
            <a:ext cx="2874474" cy="1066607"/>
          </a:xfrm>
          <a:prstGeom prst="curved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: Curvo 123"/>
          <p:cNvCxnSpPr>
            <a:stCxn id="31" idx="1"/>
            <a:endCxn id="21" idx="1"/>
          </p:cNvCxnSpPr>
          <p:nvPr/>
        </p:nvCxnSpPr>
        <p:spPr>
          <a:xfrm rot="10800000">
            <a:off x="3623503" y="1599645"/>
            <a:ext cx="123731" cy="3841441"/>
          </a:xfrm>
          <a:prstGeom prst="curvedConnector3">
            <a:avLst>
              <a:gd name="adj1" fmla="val 3001444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: Curvo 129"/>
          <p:cNvCxnSpPr>
            <a:endCxn id="21" idx="1"/>
          </p:cNvCxnSpPr>
          <p:nvPr/>
        </p:nvCxnSpPr>
        <p:spPr>
          <a:xfrm rot="5400000" flipH="1" flipV="1">
            <a:off x="2269170" y="1967209"/>
            <a:ext cx="1721897" cy="986768"/>
          </a:xfrm>
          <a:prstGeom prst="curvedConnector2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Conector: Curvo 132"/>
          <p:cNvCxnSpPr>
            <a:stCxn id="29" idx="1"/>
            <a:endCxn id="21" idx="1"/>
          </p:cNvCxnSpPr>
          <p:nvPr/>
        </p:nvCxnSpPr>
        <p:spPr>
          <a:xfrm rot="10800000">
            <a:off x="3623503" y="1599645"/>
            <a:ext cx="123731" cy="2757593"/>
          </a:xfrm>
          <a:prstGeom prst="curvedConnector3">
            <a:avLst>
              <a:gd name="adj1" fmla="val 1221544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>
            <a:stCxn id="21" idx="3"/>
            <a:endCxn id="22" idx="1"/>
          </p:cNvCxnSpPr>
          <p:nvPr/>
        </p:nvCxnSpPr>
        <p:spPr>
          <a:xfrm flipV="1">
            <a:off x="5363046" y="1599643"/>
            <a:ext cx="540060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ector: Curvo 142"/>
          <p:cNvCxnSpPr>
            <a:stCxn id="29" idx="1"/>
            <a:endCxn id="33" idx="19"/>
          </p:cNvCxnSpPr>
          <p:nvPr/>
        </p:nvCxnSpPr>
        <p:spPr>
          <a:xfrm rot="10800000">
            <a:off x="2591535" y="4281251"/>
            <a:ext cx="1155698" cy="75987"/>
          </a:xfrm>
          <a:prstGeom prst="curvedConnector3">
            <a:avLst>
              <a:gd name="adj1" fmla="val 91232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ângulo: Cantos Arredondados 5"/>
          <p:cNvSpPr/>
          <p:nvPr/>
        </p:nvSpPr>
        <p:spPr>
          <a:xfrm>
            <a:off x="5302387" y="3321542"/>
            <a:ext cx="1449640" cy="84607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: Cantos Arredondados 34"/>
          <p:cNvSpPr/>
          <p:nvPr/>
        </p:nvSpPr>
        <p:spPr>
          <a:xfrm>
            <a:off x="1887156" y="2085135"/>
            <a:ext cx="5205124" cy="275858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o Explicativo: Linha 9"/>
          <p:cNvSpPr/>
          <p:nvPr/>
        </p:nvSpPr>
        <p:spPr>
          <a:xfrm>
            <a:off x="7382486" y="3172041"/>
            <a:ext cx="1368152" cy="584771"/>
          </a:xfrm>
          <a:prstGeom prst="borderCallout1">
            <a:avLst>
              <a:gd name="adj1" fmla="val 18750"/>
              <a:gd name="adj2" fmla="val -8333"/>
              <a:gd name="adj3" fmla="val 64048"/>
              <a:gd name="adj4" fmla="val -4586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Alvo estrito do RDM (1)</a:t>
            </a:r>
          </a:p>
        </p:txBody>
      </p:sp>
      <p:sp>
        <p:nvSpPr>
          <p:cNvPr id="38" name="Texto Explicativo: Linha 37"/>
          <p:cNvSpPr/>
          <p:nvPr/>
        </p:nvSpPr>
        <p:spPr>
          <a:xfrm>
            <a:off x="7382486" y="4109001"/>
            <a:ext cx="1368152" cy="584771"/>
          </a:xfrm>
          <a:prstGeom prst="borderCallout1">
            <a:avLst>
              <a:gd name="adj1" fmla="val 18750"/>
              <a:gd name="adj2" fmla="val -8333"/>
              <a:gd name="adj3" fmla="val -10834"/>
              <a:gd name="adj4" fmla="val -20448"/>
            </a:avLst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Alvo amplo do RDM (2)</a:t>
            </a:r>
          </a:p>
        </p:txBody>
      </p:sp>
    </p:spTree>
    <p:extLst>
      <p:ext uri="{BB962C8B-B14F-4D97-AF65-F5344CB8AC3E}">
        <p14:creationId xmlns:p14="http://schemas.microsoft.com/office/powerpoint/2010/main" val="3186653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o RDM?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99486" y="3550320"/>
            <a:ext cx="1805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Incerteza “Profunda”?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567093" y="3087248"/>
            <a:ext cx="180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Complexa ?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567093" y="4360696"/>
            <a:ext cx="23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Abordagens “Predizer-e-Agir”</a:t>
            </a:r>
          </a:p>
        </p:txBody>
      </p:sp>
      <p:cxnSp>
        <p:nvCxnSpPr>
          <p:cNvPr id="12" name="Conector de Seta Reta 11"/>
          <p:cNvCxnSpPr>
            <a:stCxn id="10" idx="3"/>
            <a:endCxn id="16" idx="1"/>
          </p:cNvCxnSpPr>
          <p:nvPr/>
        </p:nvCxnSpPr>
        <p:spPr>
          <a:xfrm>
            <a:off x="2405174" y="3842708"/>
            <a:ext cx="1161919" cy="8103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0" idx="3"/>
            <a:endCxn id="15" idx="1"/>
          </p:cNvCxnSpPr>
          <p:nvPr/>
        </p:nvCxnSpPr>
        <p:spPr>
          <a:xfrm flipV="1">
            <a:off x="2405174" y="3256525"/>
            <a:ext cx="1161919" cy="586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6197119" y="2276871"/>
            <a:ext cx="23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Robust Decision Making - RDM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6197119" y="3550320"/>
            <a:ext cx="23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Planejamento por Cenários</a:t>
            </a:r>
          </a:p>
        </p:txBody>
      </p:sp>
      <p:cxnSp>
        <p:nvCxnSpPr>
          <p:cNvPr id="27" name="Conector de Seta Reta 26"/>
          <p:cNvCxnSpPr>
            <a:stCxn id="15" idx="3"/>
            <a:endCxn id="26" idx="1"/>
          </p:cNvCxnSpPr>
          <p:nvPr/>
        </p:nvCxnSpPr>
        <p:spPr>
          <a:xfrm>
            <a:off x="5372781" y="3256525"/>
            <a:ext cx="824338" cy="586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15" idx="3"/>
            <a:endCxn id="25" idx="1"/>
          </p:cNvCxnSpPr>
          <p:nvPr/>
        </p:nvCxnSpPr>
        <p:spPr>
          <a:xfrm flipV="1">
            <a:off x="5372781" y="2569259"/>
            <a:ext cx="824338" cy="687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 rot="19944794">
            <a:off x="2412463" y="3226451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</a:p>
        </p:txBody>
      </p:sp>
      <p:sp>
        <p:nvSpPr>
          <p:cNvPr id="38" name="CaixaDeTexto 37"/>
          <p:cNvSpPr txBox="1"/>
          <p:nvPr/>
        </p:nvSpPr>
        <p:spPr>
          <a:xfrm rot="2098675">
            <a:off x="2412462" y="4250686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</a:p>
        </p:txBody>
      </p:sp>
      <p:sp>
        <p:nvSpPr>
          <p:cNvPr id="39" name="CaixaDeTexto 38"/>
          <p:cNvSpPr txBox="1"/>
          <p:nvPr/>
        </p:nvSpPr>
        <p:spPr>
          <a:xfrm rot="19236314">
            <a:off x="5175692" y="2612341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</a:p>
        </p:txBody>
      </p:sp>
      <p:sp>
        <p:nvSpPr>
          <p:cNvPr id="40" name="CaixaDeTexto 39"/>
          <p:cNvSpPr txBox="1"/>
          <p:nvPr/>
        </p:nvSpPr>
        <p:spPr>
          <a:xfrm rot="2109470">
            <a:off x="5166341" y="3508497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457200" y="5102058"/>
            <a:ext cx="7859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pt-BR" sz="1600" dirty="0" err="1"/>
              <a:t>Lempert</a:t>
            </a:r>
            <a:r>
              <a:rPr lang="pt-BR" sz="1600" dirty="0"/>
              <a:t>, R. J., </a:t>
            </a:r>
            <a:r>
              <a:rPr lang="pt-BR" sz="1600" dirty="0" err="1"/>
              <a:t>Kalra</a:t>
            </a:r>
            <a:r>
              <a:rPr lang="pt-BR" sz="1600" dirty="0"/>
              <a:t>, N., </a:t>
            </a:r>
            <a:r>
              <a:rPr lang="pt-BR" sz="1600" dirty="0" err="1"/>
              <a:t>Peyraud</a:t>
            </a:r>
            <a:r>
              <a:rPr lang="pt-BR" sz="1600" dirty="0"/>
              <a:t>, S., Mao, Z., </a:t>
            </a:r>
            <a:r>
              <a:rPr lang="pt-BR" sz="1600" dirty="0" err="1"/>
              <a:t>Tan</a:t>
            </a:r>
            <a:r>
              <a:rPr lang="pt-BR" sz="1600" dirty="0"/>
              <a:t>, S. B., </a:t>
            </a:r>
            <a:r>
              <a:rPr lang="pt-BR" sz="1600" dirty="0" err="1"/>
              <a:t>Cira</a:t>
            </a:r>
            <a:r>
              <a:rPr lang="pt-BR" sz="1600" dirty="0"/>
              <a:t>, D., &amp; </a:t>
            </a:r>
            <a:r>
              <a:rPr lang="pt-BR" sz="1600" dirty="0" err="1"/>
              <a:t>Lotsch</a:t>
            </a:r>
            <a:r>
              <a:rPr lang="pt-BR" sz="1600" dirty="0"/>
              <a:t>, A. (2013). </a:t>
            </a:r>
            <a:r>
              <a:rPr lang="pt-BR" sz="1600" dirty="0" err="1"/>
              <a:t>Ensuring</a:t>
            </a:r>
            <a:r>
              <a:rPr lang="pt-BR" sz="1600" dirty="0"/>
              <a:t> Robust </a:t>
            </a:r>
            <a:r>
              <a:rPr lang="pt-BR" sz="1600" dirty="0" err="1"/>
              <a:t>Flood</a:t>
            </a:r>
            <a:r>
              <a:rPr lang="pt-BR" sz="1600" dirty="0"/>
              <a:t> </a:t>
            </a:r>
            <a:r>
              <a:rPr lang="pt-BR" sz="1600" dirty="0" err="1"/>
              <a:t>Risk</a:t>
            </a:r>
            <a:r>
              <a:rPr lang="pt-BR" sz="1600" dirty="0"/>
              <a:t> Management in Ho Chi Minh City. </a:t>
            </a:r>
            <a:r>
              <a:rPr lang="pt-BR" sz="1600" i="1" dirty="0"/>
              <a:t>World Bank</a:t>
            </a:r>
            <a:r>
              <a:rPr lang="pt-BR" sz="1600" dirty="0"/>
              <a:t>, (May), 1–63. http://doi.org/10.1596/1813-9450-6465</a:t>
            </a:r>
            <a:endParaRPr lang="pt-BR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1506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99592" y="2348880"/>
            <a:ext cx="741682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Buscar Comprometimento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9592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Especificar Objetivos</a:t>
            </a:r>
          </a:p>
        </p:txBody>
      </p:sp>
      <p:sp>
        <p:nvSpPr>
          <p:cNvPr id="6" name="Retângulo 5"/>
          <p:cNvSpPr/>
          <p:nvPr/>
        </p:nvSpPr>
        <p:spPr>
          <a:xfrm>
            <a:off x="2843808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Gerar Estratégias</a:t>
            </a:r>
          </a:p>
        </p:txBody>
      </p:sp>
      <p:sp>
        <p:nvSpPr>
          <p:cNvPr id="7" name="Retângulo 6"/>
          <p:cNvSpPr/>
          <p:nvPr/>
        </p:nvSpPr>
        <p:spPr>
          <a:xfrm>
            <a:off x="4788024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Avaliar Estratégias</a:t>
            </a:r>
          </a:p>
        </p:txBody>
      </p:sp>
      <p:sp>
        <p:nvSpPr>
          <p:cNvPr id="8" name="Retângulo 7"/>
          <p:cNvSpPr/>
          <p:nvPr/>
        </p:nvSpPr>
        <p:spPr>
          <a:xfrm>
            <a:off x="6732240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Monitorar Resultados</a:t>
            </a:r>
          </a:p>
        </p:txBody>
      </p:sp>
      <p:cxnSp>
        <p:nvCxnSpPr>
          <p:cNvPr id="10" name="Conector de Seta Reta 9"/>
          <p:cNvCxnSpPr>
            <a:stCxn id="5" idx="3"/>
            <a:endCxn id="6" idx="1"/>
          </p:cNvCxnSpPr>
          <p:nvPr/>
        </p:nvCxnSpPr>
        <p:spPr>
          <a:xfrm>
            <a:off x="2483768" y="375303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6" idx="3"/>
            <a:endCxn id="7" idx="1"/>
          </p:cNvCxnSpPr>
          <p:nvPr/>
        </p:nvCxnSpPr>
        <p:spPr>
          <a:xfrm>
            <a:off x="4427984" y="375303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7" idx="3"/>
            <a:endCxn id="8" idx="1"/>
          </p:cNvCxnSpPr>
          <p:nvPr/>
        </p:nvCxnSpPr>
        <p:spPr>
          <a:xfrm>
            <a:off x="6372200" y="375303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: Angulado 17"/>
          <p:cNvCxnSpPr>
            <a:stCxn id="8" idx="2"/>
            <a:endCxn id="7" idx="2"/>
          </p:cNvCxnSpPr>
          <p:nvPr/>
        </p:nvCxnSpPr>
        <p:spPr>
          <a:xfrm rot="5400000">
            <a:off x="6552220" y="3248980"/>
            <a:ext cx="12700" cy="1944216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: Angulado 18"/>
          <p:cNvCxnSpPr>
            <a:stCxn id="8" idx="2"/>
            <a:endCxn id="6" idx="2"/>
          </p:cNvCxnSpPr>
          <p:nvPr/>
        </p:nvCxnSpPr>
        <p:spPr>
          <a:xfrm rot="5400000">
            <a:off x="5580112" y="2276872"/>
            <a:ext cx="12700" cy="3888432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: Angulado 21"/>
          <p:cNvCxnSpPr>
            <a:stCxn id="8" idx="2"/>
            <a:endCxn id="5" idx="2"/>
          </p:cNvCxnSpPr>
          <p:nvPr/>
        </p:nvCxnSpPr>
        <p:spPr>
          <a:xfrm rot="5400000">
            <a:off x="4608004" y="1304764"/>
            <a:ext cx="12700" cy="5832648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5" idx="0"/>
          </p:cNvCxnSpPr>
          <p:nvPr/>
        </p:nvCxnSpPr>
        <p:spPr>
          <a:xfrm flipV="1">
            <a:off x="1691680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V="1">
            <a:off x="3635253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V="1">
            <a:off x="5615630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V="1">
            <a:off x="7531119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4644008" y="3140968"/>
            <a:ext cx="1908212" cy="122413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64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o RDM?</a:t>
            </a:r>
          </a:p>
        </p:txBody>
      </p:sp>
      <p:grpSp>
        <p:nvGrpSpPr>
          <p:cNvPr id="57" name="Agrupar 56"/>
          <p:cNvGrpSpPr/>
          <p:nvPr/>
        </p:nvGrpSpPr>
        <p:grpSpPr>
          <a:xfrm>
            <a:off x="959271" y="1603056"/>
            <a:ext cx="7225457" cy="3644869"/>
            <a:chOff x="903318" y="1616878"/>
            <a:chExt cx="7225457" cy="3644869"/>
          </a:xfrm>
        </p:grpSpPr>
        <p:sp>
          <p:nvSpPr>
            <p:cNvPr id="19" name="Retângulo 18"/>
            <p:cNvSpPr/>
            <p:nvPr/>
          </p:nvSpPr>
          <p:spPr>
            <a:xfrm>
              <a:off x="3779912" y="1988840"/>
              <a:ext cx="2592288" cy="223224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reto 23"/>
            <p:cNvCxnSpPr/>
            <p:nvPr/>
          </p:nvCxnSpPr>
          <p:spPr>
            <a:xfrm flipV="1">
              <a:off x="5004792" y="4220344"/>
              <a:ext cx="1368152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 flipV="1">
              <a:off x="2426618" y="4220344"/>
              <a:ext cx="1368152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Fluxograma: Dados 8"/>
            <p:cNvSpPr/>
            <p:nvPr/>
          </p:nvSpPr>
          <p:spPr>
            <a:xfrm rot="9923425">
              <a:off x="2535236" y="2203009"/>
              <a:ext cx="3069379" cy="2296059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9818"/>
                <a:gd name="connsiteY0" fmla="*/ 10000 h 10000"/>
                <a:gd name="connsiteX1" fmla="*/ 2000 w 9818"/>
                <a:gd name="connsiteY1" fmla="*/ 0 h 10000"/>
                <a:gd name="connsiteX2" fmla="*/ 9818 w 9818"/>
                <a:gd name="connsiteY2" fmla="*/ 348 h 10000"/>
                <a:gd name="connsiteX3" fmla="*/ 8000 w 9818"/>
                <a:gd name="connsiteY3" fmla="*/ 10000 h 10000"/>
                <a:gd name="connsiteX4" fmla="*/ 0 w 9818"/>
                <a:gd name="connsiteY4" fmla="*/ 10000 h 10000"/>
                <a:gd name="connsiteX0" fmla="*/ 0 w 10000"/>
                <a:gd name="connsiteY0" fmla="*/ 10129 h 10129"/>
                <a:gd name="connsiteX1" fmla="*/ 1601 w 10000"/>
                <a:gd name="connsiteY1" fmla="*/ 0 h 10129"/>
                <a:gd name="connsiteX2" fmla="*/ 10000 w 10000"/>
                <a:gd name="connsiteY2" fmla="*/ 477 h 10129"/>
                <a:gd name="connsiteX3" fmla="*/ 8148 w 10000"/>
                <a:gd name="connsiteY3" fmla="*/ 10129 h 10129"/>
                <a:gd name="connsiteX4" fmla="*/ 0 w 10000"/>
                <a:gd name="connsiteY4" fmla="*/ 10129 h 10129"/>
                <a:gd name="connsiteX0" fmla="*/ 0 w 10334"/>
                <a:gd name="connsiteY0" fmla="*/ 10038 h 10129"/>
                <a:gd name="connsiteX1" fmla="*/ 1935 w 10334"/>
                <a:gd name="connsiteY1" fmla="*/ 0 h 10129"/>
                <a:gd name="connsiteX2" fmla="*/ 10334 w 10334"/>
                <a:gd name="connsiteY2" fmla="*/ 477 h 10129"/>
                <a:gd name="connsiteX3" fmla="*/ 8482 w 10334"/>
                <a:gd name="connsiteY3" fmla="*/ 10129 h 10129"/>
                <a:gd name="connsiteX4" fmla="*/ 0 w 10334"/>
                <a:gd name="connsiteY4" fmla="*/ 10038 h 10129"/>
                <a:gd name="connsiteX0" fmla="*/ 0 w 10334"/>
                <a:gd name="connsiteY0" fmla="*/ 10038 h 10691"/>
                <a:gd name="connsiteX1" fmla="*/ 1935 w 10334"/>
                <a:gd name="connsiteY1" fmla="*/ 0 h 10691"/>
                <a:gd name="connsiteX2" fmla="*/ 10334 w 10334"/>
                <a:gd name="connsiteY2" fmla="*/ 477 h 10691"/>
                <a:gd name="connsiteX3" fmla="*/ 8421 w 10334"/>
                <a:gd name="connsiteY3" fmla="*/ 10691 h 10691"/>
                <a:gd name="connsiteX4" fmla="*/ 0 w 10334"/>
                <a:gd name="connsiteY4" fmla="*/ 10038 h 10691"/>
                <a:gd name="connsiteX0" fmla="*/ 0 w 10320"/>
                <a:gd name="connsiteY0" fmla="*/ 10038 h 10691"/>
                <a:gd name="connsiteX1" fmla="*/ 1935 w 10320"/>
                <a:gd name="connsiteY1" fmla="*/ 0 h 10691"/>
                <a:gd name="connsiteX2" fmla="*/ 10320 w 10320"/>
                <a:gd name="connsiteY2" fmla="*/ 553 h 10691"/>
                <a:gd name="connsiteX3" fmla="*/ 8421 w 10320"/>
                <a:gd name="connsiteY3" fmla="*/ 10691 h 10691"/>
                <a:gd name="connsiteX4" fmla="*/ 0 w 10320"/>
                <a:gd name="connsiteY4" fmla="*/ 10038 h 10691"/>
                <a:gd name="connsiteX0" fmla="*/ 0 w 10312"/>
                <a:gd name="connsiteY0" fmla="*/ 9995 h 10691"/>
                <a:gd name="connsiteX1" fmla="*/ 1927 w 10312"/>
                <a:gd name="connsiteY1" fmla="*/ 0 h 10691"/>
                <a:gd name="connsiteX2" fmla="*/ 10312 w 10312"/>
                <a:gd name="connsiteY2" fmla="*/ 553 h 10691"/>
                <a:gd name="connsiteX3" fmla="*/ 8413 w 10312"/>
                <a:gd name="connsiteY3" fmla="*/ 10691 h 10691"/>
                <a:gd name="connsiteX4" fmla="*/ 0 w 10312"/>
                <a:gd name="connsiteY4" fmla="*/ 9995 h 10691"/>
                <a:gd name="connsiteX0" fmla="*/ 0 w 10312"/>
                <a:gd name="connsiteY0" fmla="*/ 10067 h 10763"/>
                <a:gd name="connsiteX1" fmla="*/ 1940 w 10312"/>
                <a:gd name="connsiteY1" fmla="*/ 0 h 10763"/>
                <a:gd name="connsiteX2" fmla="*/ 10312 w 10312"/>
                <a:gd name="connsiteY2" fmla="*/ 625 h 10763"/>
                <a:gd name="connsiteX3" fmla="*/ 8413 w 10312"/>
                <a:gd name="connsiteY3" fmla="*/ 10763 h 10763"/>
                <a:gd name="connsiteX4" fmla="*/ 0 w 10312"/>
                <a:gd name="connsiteY4" fmla="*/ 10067 h 10763"/>
                <a:gd name="connsiteX0" fmla="*/ 0 w 10293"/>
                <a:gd name="connsiteY0" fmla="*/ 9963 h 10763"/>
                <a:gd name="connsiteX1" fmla="*/ 1921 w 10293"/>
                <a:gd name="connsiteY1" fmla="*/ 0 h 10763"/>
                <a:gd name="connsiteX2" fmla="*/ 10293 w 10293"/>
                <a:gd name="connsiteY2" fmla="*/ 625 h 10763"/>
                <a:gd name="connsiteX3" fmla="*/ 8394 w 10293"/>
                <a:gd name="connsiteY3" fmla="*/ 10763 h 10763"/>
                <a:gd name="connsiteX4" fmla="*/ 0 w 10293"/>
                <a:gd name="connsiteY4" fmla="*/ 9963 h 10763"/>
                <a:gd name="connsiteX0" fmla="*/ 0 w 10294"/>
                <a:gd name="connsiteY0" fmla="*/ 10055 h 10763"/>
                <a:gd name="connsiteX1" fmla="*/ 1922 w 10294"/>
                <a:gd name="connsiteY1" fmla="*/ 0 h 10763"/>
                <a:gd name="connsiteX2" fmla="*/ 10294 w 10294"/>
                <a:gd name="connsiteY2" fmla="*/ 625 h 10763"/>
                <a:gd name="connsiteX3" fmla="*/ 8395 w 10294"/>
                <a:gd name="connsiteY3" fmla="*/ 10763 h 10763"/>
                <a:gd name="connsiteX4" fmla="*/ 0 w 10294"/>
                <a:gd name="connsiteY4" fmla="*/ 10055 h 10763"/>
                <a:gd name="connsiteX0" fmla="*/ 0 w 10248"/>
                <a:gd name="connsiteY0" fmla="*/ 10072 h 10763"/>
                <a:gd name="connsiteX1" fmla="*/ 1876 w 10248"/>
                <a:gd name="connsiteY1" fmla="*/ 0 h 10763"/>
                <a:gd name="connsiteX2" fmla="*/ 10248 w 10248"/>
                <a:gd name="connsiteY2" fmla="*/ 625 h 10763"/>
                <a:gd name="connsiteX3" fmla="*/ 8349 w 10248"/>
                <a:gd name="connsiteY3" fmla="*/ 10763 h 10763"/>
                <a:gd name="connsiteX4" fmla="*/ 0 w 10248"/>
                <a:gd name="connsiteY4" fmla="*/ 10072 h 1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48" h="10763">
                  <a:moveTo>
                    <a:pt x="0" y="10072"/>
                  </a:moveTo>
                  <a:lnTo>
                    <a:pt x="1876" y="0"/>
                  </a:lnTo>
                  <a:lnTo>
                    <a:pt x="10248" y="625"/>
                  </a:lnTo>
                  <a:lnTo>
                    <a:pt x="8349" y="10763"/>
                  </a:lnTo>
                  <a:lnTo>
                    <a:pt x="0" y="1007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luxograma: Dados 29"/>
            <p:cNvSpPr/>
            <p:nvPr/>
          </p:nvSpPr>
          <p:spPr>
            <a:xfrm>
              <a:off x="2857607" y="3533555"/>
              <a:ext cx="3505054" cy="59014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635 w 10000"/>
                <a:gd name="connsiteY3" fmla="*/ 9853 h 10000"/>
                <a:gd name="connsiteX4" fmla="*/ 0 w 10000"/>
                <a:gd name="connsiteY4" fmla="*/ 10000 h 10000"/>
                <a:gd name="connsiteX0" fmla="*/ 0 w 9719"/>
                <a:gd name="connsiteY0" fmla="*/ 10000 h 10000"/>
                <a:gd name="connsiteX1" fmla="*/ 1719 w 9719"/>
                <a:gd name="connsiteY1" fmla="*/ 0 h 10000"/>
                <a:gd name="connsiteX2" fmla="*/ 9719 w 9719"/>
                <a:gd name="connsiteY2" fmla="*/ 0 h 10000"/>
                <a:gd name="connsiteX3" fmla="*/ 6354 w 9719"/>
                <a:gd name="connsiteY3" fmla="*/ 9853 h 10000"/>
                <a:gd name="connsiteX4" fmla="*/ 0 w 9719"/>
                <a:gd name="connsiteY4" fmla="*/ 10000 h 10000"/>
                <a:gd name="connsiteX0" fmla="*/ 0 w 10000"/>
                <a:gd name="connsiteY0" fmla="*/ 10000 h 10000"/>
                <a:gd name="connsiteX1" fmla="*/ 1769 w 10000"/>
                <a:gd name="connsiteY1" fmla="*/ 0 h 10000"/>
                <a:gd name="connsiteX2" fmla="*/ 10000 w 10000"/>
                <a:gd name="connsiteY2" fmla="*/ 0 h 10000"/>
                <a:gd name="connsiteX3" fmla="*/ 5872 w 10000"/>
                <a:gd name="connsiteY3" fmla="*/ 9853 h 10000"/>
                <a:gd name="connsiteX4" fmla="*/ 0 w 10000"/>
                <a:gd name="connsiteY4" fmla="*/ 10000 h 10000"/>
                <a:gd name="connsiteX0" fmla="*/ 0 w 10000"/>
                <a:gd name="connsiteY0" fmla="*/ 10147 h 10147"/>
                <a:gd name="connsiteX1" fmla="*/ 6576 w 10000"/>
                <a:gd name="connsiteY1" fmla="*/ 0 h 10147"/>
                <a:gd name="connsiteX2" fmla="*/ 10000 w 10000"/>
                <a:gd name="connsiteY2" fmla="*/ 147 h 10147"/>
                <a:gd name="connsiteX3" fmla="*/ 5872 w 10000"/>
                <a:gd name="connsiteY3" fmla="*/ 10000 h 10147"/>
                <a:gd name="connsiteX4" fmla="*/ 0 w 10000"/>
                <a:gd name="connsiteY4" fmla="*/ 10147 h 10147"/>
                <a:gd name="connsiteX0" fmla="*/ 0 w 10000"/>
                <a:gd name="connsiteY0" fmla="*/ 10147 h 11766"/>
                <a:gd name="connsiteX1" fmla="*/ 6576 w 10000"/>
                <a:gd name="connsiteY1" fmla="*/ 0 h 11766"/>
                <a:gd name="connsiteX2" fmla="*/ 10000 w 10000"/>
                <a:gd name="connsiteY2" fmla="*/ 147 h 11766"/>
                <a:gd name="connsiteX3" fmla="*/ 5843 w 10000"/>
                <a:gd name="connsiteY3" fmla="*/ 11766 h 11766"/>
                <a:gd name="connsiteX4" fmla="*/ 0 w 10000"/>
                <a:gd name="connsiteY4" fmla="*/ 10147 h 11766"/>
                <a:gd name="connsiteX0" fmla="*/ 0 w 9971"/>
                <a:gd name="connsiteY0" fmla="*/ 10147 h 11766"/>
                <a:gd name="connsiteX1" fmla="*/ 6576 w 9971"/>
                <a:gd name="connsiteY1" fmla="*/ 0 h 11766"/>
                <a:gd name="connsiteX2" fmla="*/ 9971 w 9971"/>
                <a:gd name="connsiteY2" fmla="*/ 2796 h 11766"/>
                <a:gd name="connsiteX3" fmla="*/ 5843 w 9971"/>
                <a:gd name="connsiteY3" fmla="*/ 11766 h 11766"/>
                <a:gd name="connsiteX4" fmla="*/ 0 w 9971"/>
                <a:gd name="connsiteY4" fmla="*/ 10147 h 11766"/>
                <a:gd name="connsiteX0" fmla="*/ 0 w 10000"/>
                <a:gd name="connsiteY0" fmla="*/ 6248 h 7624"/>
                <a:gd name="connsiteX1" fmla="*/ 6789 w 10000"/>
                <a:gd name="connsiteY1" fmla="*/ 83 h 7624"/>
                <a:gd name="connsiteX2" fmla="*/ 10000 w 10000"/>
                <a:gd name="connsiteY2" fmla="*/ 0 h 7624"/>
                <a:gd name="connsiteX3" fmla="*/ 5860 w 10000"/>
                <a:gd name="connsiteY3" fmla="*/ 7624 h 7624"/>
                <a:gd name="connsiteX4" fmla="*/ 0 w 10000"/>
                <a:gd name="connsiteY4" fmla="*/ 6248 h 7624"/>
                <a:gd name="connsiteX0" fmla="*/ 0 w 10687"/>
                <a:gd name="connsiteY0" fmla="*/ 10163 h 10163"/>
                <a:gd name="connsiteX1" fmla="*/ 7476 w 10687"/>
                <a:gd name="connsiteY1" fmla="*/ 109 h 10163"/>
                <a:gd name="connsiteX2" fmla="*/ 10687 w 10687"/>
                <a:gd name="connsiteY2" fmla="*/ 0 h 10163"/>
                <a:gd name="connsiteX3" fmla="*/ 6547 w 10687"/>
                <a:gd name="connsiteY3" fmla="*/ 10000 h 10163"/>
                <a:gd name="connsiteX4" fmla="*/ 0 w 10687"/>
                <a:gd name="connsiteY4" fmla="*/ 10163 h 10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" h="10163">
                  <a:moveTo>
                    <a:pt x="0" y="10163"/>
                  </a:moveTo>
                  <a:lnTo>
                    <a:pt x="7476" y="109"/>
                  </a:lnTo>
                  <a:lnTo>
                    <a:pt x="10687" y="0"/>
                  </a:lnTo>
                  <a:lnTo>
                    <a:pt x="6547" y="10000"/>
                  </a:lnTo>
                  <a:lnTo>
                    <a:pt x="0" y="1016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Conector reto 30"/>
            <p:cNvCxnSpPr/>
            <p:nvPr/>
          </p:nvCxnSpPr>
          <p:spPr>
            <a:xfrm flipV="1">
              <a:off x="2411016" y="1988785"/>
              <a:ext cx="1368152" cy="502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V="1">
              <a:off x="4981203" y="1988840"/>
              <a:ext cx="1368152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tângulo 3"/>
            <p:cNvSpPr/>
            <p:nvPr/>
          </p:nvSpPr>
          <p:spPr>
            <a:xfrm>
              <a:off x="2411760" y="2492896"/>
              <a:ext cx="2592288" cy="223224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072358" y="4953970"/>
              <a:ext cx="12116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Incerteza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689483" y="4856580"/>
              <a:ext cx="12116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Definida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4375398" y="4856580"/>
              <a:ext cx="12116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Extrema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676742" y="4505692"/>
              <a:ext cx="23612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Opções de Decisão / Oportunidades de </a:t>
              </a:r>
              <a:r>
                <a:rPr lang="pt-BR" sz="14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Hedging</a:t>
              </a:r>
              <a:endParaRPr lang="pt-BR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5094526" y="4628668"/>
              <a:ext cx="621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Muitas</a:t>
              </a: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6239328" y="4233786"/>
              <a:ext cx="621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Poucas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903318" y="3437392"/>
              <a:ext cx="1332771" cy="295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Complexidade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1774527" y="4417764"/>
              <a:ext cx="5652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Baixa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1774527" y="2590594"/>
              <a:ext cx="5652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Alta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1343847" y="1616878"/>
              <a:ext cx="1612653" cy="554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Abordagens “Predizer-e-Agir”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6721196" y="1935645"/>
              <a:ext cx="100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RDM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6796004" y="3447691"/>
              <a:ext cx="1332771" cy="610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Planejamento por Cenários</a:t>
              </a:r>
            </a:p>
          </p:txBody>
        </p:sp>
        <p:cxnSp>
          <p:nvCxnSpPr>
            <p:cNvPr id="21" name="Conector de Seta Reta 20"/>
            <p:cNvCxnSpPr/>
            <p:nvPr/>
          </p:nvCxnSpPr>
          <p:spPr>
            <a:xfrm>
              <a:off x="2955748" y="1980562"/>
              <a:ext cx="537570" cy="28426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 flipH="1">
              <a:off x="6154740" y="2100393"/>
              <a:ext cx="581681" cy="42242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>
              <a:stCxn id="46" idx="1"/>
            </p:cNvCxnSpPr>
            <p:nvPr/>
          </p:nvCxnSpPr>
          <p:spPr>
            <a:xfrm flipH="1">
              <a:off x="6202835" y="3752924"/>
              <a:ext cx="593169" cy="29437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tângulo 57"/>
          <p:cNvSpPr/>
          <p:nvPr/>
        </p:nvSpPr>
        <p:spPr>
          <a:xfrm>
            <a:off x="349304" y="5433343"/>
            <a:ext cx="8099577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/>
              <a:t>RAND. </a:t>
            </a:r>
            <a:r>
              <a:rPr lang="pt-BR" sz="1400" dirty="0" err="1"/>
              <a:t>Discussions</a:t>
            </a:r>
            <a:r>
              <a:rPr lang="pt-BR" sz="1400" dirty="0"/>
              <a:t> </a:t>
            </a:r>
            <a:r>
              <a:rPr lang="pt-BR" sz="1400" dirty="0" err="1"/>
              <a:t>on</a:t>
            </a:r>
            <a:r>
              <a:rPr lang="pt-BR" sz="1400" dirty="0"/>
              <a:t> </a:t>
            </a:r>
            <a:r>
              <a:rPr lang="pt-BR" sz="1400" dirty="0" err="1"/>
              <a:t>robust</a:t>
            </a:r>
            <a:r>
              <a:rPr lang="pt-BR" sz="1400" dirty="0"/>
              <a:t> </a:t>
            </a:r>
            <a:r>
              <a:rPr lang="pt-BR" sz="1400" dirty="0" err="1"/>
              <a:t>decision</a:t>
            </a:r>
            <a:r>
              <a:rPr lang="pt-BR" sz="1400" dirty="0"/>
              <a:t> </a:t>
            </a:r>
            <a:r>
              <a:rPr lang="pt-BR" sz="1400" dirty="0" err="1"/>
              <a:t>making</a:t>
            </a:r>
            <a:r>
              <a:rPr lang="pt-BR" sz="1400" dirty="0"/>
              <a:t>. [S.l.], 2010. Disponível em: &lt;http://www.rand.org/pardee/methods/robust-decisions-2010.html&gt;. Acesso em: 23 fev. 2017. </a:t>
            </a:r>
          </a:p>
        </p:txBody>
      </p:sp>
    </p:spTree>
    <p:extLst>
      <p:ext uri="{BB962C8B-B14F-4D97-AF65-F5344CB8AC3E}">
        <p14:creationId xmlns:p14="http://schemas.microsoft.com/office/powerpoint/2010/main" val="821255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“Predizer e então Agir”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01009"/>
            <a:ext cx="8229600" cy="1800199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Quando usamos esta abordagem em condições de incerteza “profunda”:</a:t>
            </a:r>
          </a:p>
          <a:p>
            <a:pPr lvl="1"/>
            <a:r>
              <a:rPr lang="pt-BR" dirty="0"/>
              <a:t>Incertezas são subestimadas;</a:t>
            </a:r>
          </a:p>
          <a:p>
            <a:pPr lvl="1"/>
            <a:r>
              <a:rPr lang="pt-BR" dirty="0"/>
              <a:t>Pressupostos conflitantes “travam” a decisão;</a:t>
            </a:r>
          </a:p>
          <a:p>
            <a:pPr lvl="1"/>
            <a:r>
              <a:rPr lang="pt-BR" dirty="0"/>
              <a:t>Previsões tendem a cegar os </a:t>
            </a:r>
            <a:r>
              <a:rPr lang="pt-BR" dirty="0" err="1"/>
              <a:t>decisores</a:t>
            </a:r>
            <a:r>
              <a:rPr lang="pt-BR" dirty="0"/>
              <a:t> em relação à surpresa.</a:t>
            </a:r>
          </a:p>
        </p:txBody>
      </p:sp>
      <p:sp>
        <p:nvSpPr>
          <p:cNvPr id="4" name="Retângulo: Cantos Arredondados 3"/>
          <p:cNvSpPr/>
          <p:nvPr/>
        </p:nvSpPr>
        <p:spPr>
          <a:xfrm>
            <a:off x="908519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Como o futuro deve ser?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3500807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Qual é a melhor decisão a tomar hoje?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6093095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quão sensível é a minha decisão à estas condições?</a:t>
            </a:r>
          </a:p>
        </p:txBody>
      </p:sp>
      <p:cxnSp>
        <p:nvCxnSpPr>
          <p:cNvPr id="8" name="Conector de Seta Reta 7"/>
          <p:cNvCxnSpPr>
            <a:stCxn id="4" idx="3"/>
            <a:endCxn id="5" idx="1"/>
          </p:cNvCxnSpPr>
          <p:nvPr/>
        </p:nvCxnSpPr>
        <p:spPr>
          <a:xfrm>
            <a:off x="3050905" y="2312876"/>
            <a:ext cx="449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5" idx="3"/>
            <a:endCxn id="6" idx="1"/>
          </p:cNvCxnSpPr>
          <p:nvPr/>
        </p:nvCxnSpPr>
        <p:spPr>
          <a:xfrm>
            <a:off x="5643193" y="2312876"/>
            <a:ext cx="449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do 12"/>
          <p:cNvCxnSpPr>
            <a:stCxn id="6" idx="2"/>
            <a:endCxn id="4" idx="2"/>
          </p:cNvCxnSpPr>
          <p:nvPr/>
        </p:nvCxnSpPr>
        <p:spPr>
          <a:xfrm rot="5400000">
            <a:off x="4572000" y="260648"/>
            <a:ext cx="12700" cy="5184576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908519" y="5404575"/>
            <a:ext cx="5949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https://www.youtube.com/watch?v=TsYY3FCCBkU</a:t>
            </a:r>
          </a:p>
        </p:txBody>
      </p:sp>
    </p:spTree>
    <p:extLst>
      <p:ext uri="{BB962C8B-B14F-4D97-AF65-F5344CB8AC3E}">
        <p14:creationId xmlns:p14="http://schemas.microsoft.com/office/powerpoint/2010/main" val="272610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tângulo 110"/>
          <p:cNvSpPr/>
          <p:nvPr/>
        </p:nvSpPr>
        <p:spPr>
          <a:xfrm>
            <a:off x="0" y="404664"/>
            <a:ext cx="9144000" cy="5630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Contexto: Incerteza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3165492" y="2785272"/>
            <a:ext cx="872409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Opções Avaliadas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" name="Seta: para a Direita 1"/>
          <p:cNvSpPr/>
          <p:nvPr/>
        </p:nvSpPr>
        <p:spPr>
          <a:xfrm>
            <a:off x="1851149" y="2906109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7815968" y="2907882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119126" y="3571173"/>
            <a:ext cx="1487768" cy="581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Recursos e Capacidades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119126" y="2669054"/>
            <a:ext cx="1487768" cy="581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cxnSp>
        <p:nvCxnSpPr>
          <p:cNvPr id="4" name="Conector: Angulado 3"/>
          <p:cNvCxnSpPr>
            <a:stCxn id="42" idx="3"/>
            <a:endCxn id="2" idx="1"/>
          </p:cNvCxnSpPr>
          <p:nvPr/>
        </p:nvCxnSpPr>
        <p:spPr>
          <a:xfrm>
            <a:off x="1606894" y="2959678"/>
            <a:ext cx="244255" cy="4341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: Angulado 43"/>
          <p:cNvCxnSpPr>
            <a:stCxn id="39" idx="3"/>
            <a:endCxn id="2" idx="1"/>
          </p:cNvCxnSpPr>
          <p:nvPr/>
        </p:nvCxnSpPr>
        <p:spPr>
          <a:xfrm flipV="1">
            <a:off x="1606894" y="3393869"/>
            <a:ext cx="244255" cy="4679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6582085" y="844441"/>
            <a:ext cx="1244944" cy="2881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3" idx="3"/>
            <a:endCxn id="38" idx="1"/>
          </p:cNvCxnSpPr>
          <p:nvPr/>
        </p:nvCxnSpPr>
        <p:spPr>
          <a:xfrm flipV="1">
            <a:off x="7405467" y="3395642"/>
            <a:ext cx="410501" cy="1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6333462" y="2415972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4793570" y="4627538"/>
            <a:ext cx="1989400" cy="528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6410767" y="5266266"/>
            <a:ext cx="1989400" cy="528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4109439" y="2468055"/>
            <a:ext cx="1136428" cy="178495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6445817" y="2771994"/>
            <a:ext cx="959650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Opções Escolhidas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algn="ctr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ector de Seta Reta 63"/>
          <p:cNvCxnSpPr>
            <a:stCxn id="34" idx="3"/>
            <a:endCxn id="21" idx="1"/>
          </p:cNvCxnSpPr>
          <p:nvPr/>
        </p:nvCxnSpPr>
        <p:spPr>
          <a:xfrm flipV="1">
            <a:off x="4037901" y="3396658"/>
            <a:ext cx="195313" cy="13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stCxn id="22" idx="3"/>
            <a:endCxn id="63" idx="1"/>
          </p:cNvCxnSpPr>
          <p:nvPr/>
        </p:nvCxnSpPr>
        <p:spPr>
          <a:xfrm>
            <a:off x="6224475" y="3396658"/>
            <a:ext cx="221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33214" y="2771994"/>
            <a:ext cx="872409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Avaliação da Decisão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5352066" y="2771994"/>
            <a:ext cx="872409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Escolha da Decisão</a:t>
            </a:r>
          </a:p>
        </p:txBody>
      </p:sp>
      <p:cxnSp>
        <p:nvCxnSpPr>
          <p:cNvPr id="41" name="Conector de Seta Reta 40"/>
          <p:cNvCxnSpPr>
            <a:stCxn id="21" idx="3"/>
            <a:endCxn id="22" idx="1"/>
          </p:cNvCxnSpPr>
          <p:nvPr/>
        </p:nvCxnSpPr>
        <p:spPr>
          <a:xfrm>
            <a:off x="5105623" y="3396658"/>
            <a:ext cx="246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3575248" y="1482484"/>
            <a:ext cx="2188340" cy="360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1" name="Conector de Seta Reta 60"/>
          <p:cNvCxnSpPr>
            <a:stCxn id="21" idx="0"/>
            <a:endCxn id="58" idx="2"/>
          </p:cNvCxnSpPr>
          <p:nvPr/>
        </p:nvCxnSpPr>
        <p:spPr>
          <a:xfrm flipH="1" flipV="1">
            <a:off x="4669418" y="1843392"/>
            <a:ext cx="1" cy="92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631304" y="1662937"/>
            <a:ext cx="943945" cy="12431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: Angulado 69"/>
          <p:cNvCxnSpPr>
            <a:stCxn id="60" idx="3"/>
            <a:endCxn id="38" idx="2"/>
          </p:cNvCxnSpPr>
          <p:nvPr/>
        </p:nvCxnSpPr>
        <p:spPr>
          <a:xfrm flipV="1">
            <a:off x="8400167" y="3883401"/>
            <a:ext cx="245358" cy="1647068"/>
          </a:xfrm>
          <a:prstGeom prst="bentConnector2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: Angulado 74"/>
          <p:cNvCxnSpPr>
            <a:stCxn id="60" idx="1"/>
            <a:endCxn id="21" idx="2"/>
          </p:cNvCxnSpPr>
          <p:nvPr/>
        </p:nvCxnSpPr>
        <p:spPr>
          <a:xfrm rot="10800000">
            <a:off x="4669419" y="4021321"/>
            <a:ext cx="1741348" cy="1509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>
            <a:stCxn id="22" idx="2"/>
            <a:endCxn id="59" idx="0"/>
          </p:cNvCxnSpPr>
          <p:nvPr/>
        </p:nvCxnSpPr>
        <p:spPr>
          <a:xfrm flipH="1">
            <a:off x="5788270" y="4021321"/>
            <a:ext cx="1" cy="606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tângulo 95"/>
          <p:cNvSpPr/>
          <p:nvPr/>
        </p:nvSpPr>
        <p:spPr>
          <a:xfrm>
            <a:off x="5760540" y="-27384"/>
            <a:ext cx="3203948" cy="328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Objeto: Avaliação da Decisão Estratégica</a:t>
            </a:r>
          </a:p>
        </p:txBody>
      </p:sp>
      <p:sp>
        <p:nvSpPr>
          <p:cNvPr id="97" name="CaixaDeTexto 96"/>
          <p:cNvSpPr txBox="1"/>
          <p:nvPr/>
        </p:nvSpPr>
        <p:spPr>
          <a:xfrm>
            <a:off x="5824382" y="5216299"/>
            <a:ext cx="6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C3</a:t>
            </a:r>
          </a:p>
        </p:txBody>
      </p:sp>
      <p:sp>
        <p:nvSpPr>
          <p:cNvPr id="100" name="CaixaDeTexto 99"/>
          <p:cNvSpPr txBox="1"/>
          <p:nvPr/>
        </p:nvSpPr>
        <p:spPr>
          <a:xfrm>
            <a:off x="4463536" y="2775011"/>
            <a:ext cx="6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C1</a:t>
            </a:r>
          </a:p>
        </p:txBody>
      </p:sp>
      <p:sp>
        <p:nvSpPr>
          <p:cNvPr id="101" name="CaixaDeTexto 100"/>
          <p:cNvSpPr txBox="1"/>
          <p:nvPr/>
        </p:nvSpPr>
        <p:spPr>
          <a:xfrm>
            <a:off x="4288940" y="1928198"/>
            <a:ext cx="6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C2</a:t>
            </a:r>
          </a:p>
        </p:txBody>
      </p:sp>
      <p:cxnSp>
        <p:nvCxnSpPr>
          <p:cNvPr id="103" name="Conector de Seta Reta 102"/>
          <p:cNvCxnSpPr>
            <a:stCxn id="96" idx="2"/>
            <a:endCxn id="62" idx="0"/>
          </p:cNvCxnSpPr>
          <p:nvPr/>
        </p:nvCxnSpPr>
        <p:spPr>
          <a:xfrm flipH="1">
            <a:off x="4677653" y="300714"/>
            <a:ext cx="2684861" cy="216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Retângulo 114"/>
          <p:cNvSpPr/>
          <p:nvPr/>
        </p:nvSpPr>
        <p:spPr>
          <a:xfrm>
            <a:off x="6940933" y="1402070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Real</a:t>
            </a:r>
          </a:p>
        </p:txBody>
      </p:sp>
    </p:spTree>
    <p:extLst>
      <p:ext uri="{BB962C8B-B14F-4D97-AF65-F5344CB8AC3E}">
        <p14:creationId xmlns:p14="http://schemas.microsoft.com/office/powerpoint/2010/main" val="2592621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RDM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01009"/>
            <a:ext cx="8229600" cy="180019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000" dirty="0"/>
              <a:t>Comece com a estratégia atual;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Use múltiplas rodadas de um modelo para identificar condições que melhorem distinguem os futuros nos quais a estratégia atende e não atende seus objetivos;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Identifique o que pode ser feito de modo que a estratégia possa ter sucesso em um conjunto mais amplo de futuros.</a:t>
            </a:r>
          </a:p>
        </p:txBody>
      </p:sp>
      <p:sp>
        <p:nvSpPr>
          <p:cNvPr id="4" name="Retângulo: Cantos Arredondados 3"/>
          <p:cNvSpPr/>
          <p:nvPr/>
        </p:nvSpPr>
        <p:spPr>
          <a:xfrm>
            <a:off x="465307" y="1690030"/>
            <a:ext cx="2142386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Estratégia Proposta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3275856" y="1690030"/>
            <a:ext cx="2142386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Identifique vulnerabilidades desta estratégia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6084168" y="1690030"/>
            <a:ext cx="2592288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Desenvolva adaptações na estratégia para reduzir vulnerabilidades</a:t>
            </a:r>
          </a:p>
        </p:txBody>
      </p:sp>
      <p:cxnSp>
        <p:nvCxnSpPr>
          <p:cNvPr id="8" name="Conector de Seta Reta 7"/>
          <p:cNvCxnSpPr>
            <a:stCxn id="4" idx="3"/>
            <a:endCxn id="5" idx="1"/>
          </p:cNvCxnSpPr>
          <p:nvPr/>
        </p:nvCxnSpPr>
        <p:spPr>
          <a:xfrm>
            <a:off x="2607693" y="2230090"/>
            <a:ext cx="6681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5" idx="3"/>
            <a:endCxn id="6" idx="1"/>
          </p:cNvCxnSpPr>
          <p:nvPr/>
        </p:nvCxnSpPr>
        <p:spPr>
          <a:xfrm>
            <a:off x="5418242" y="2230090"/>
            <a:ext cx="665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do 12"/>
          <p:cNvCxnSpPr>
            <a:stCxn id="6" idx="2"/>
            <a:endCxn id="4" idx="2"/>
          </p:cNvCxnSpPr>
          <p:nvPr/>
        </p:nvCxnSpPr>
        <p:spPr>
          <a:xfrm rot="5400000">
            <a:off x="4458406" y="-151756"/>
            <a:ext cx="12700" cy="5843812"/>
          </a:xfrm>
          <a:prstGeom prst="bentConnector3">
            <a:avLst>
              <a:gd name="adj1" fmla="val 271267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908519" y="5573599"/>
            <a:ext cx="5949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https://www.youtube.com/watch?v=TsYY3FCCBkU</a:t>
            </a:r>
          </a:p>
        </p:txBody>
      </p:sp>
    </p:spTree>
    <p:extLst>
      <p:ext uri="{BB962C8B-B14F-4D97-AF65-F5344CB8AC3E}">
        <p14:creationId xmlns:p14="http://schemas.microsoft.com/office/powerpoint/2010/main" val="2410580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6048164" y="3014637"/>
            <a:ext cx="2952328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3095836" y="3930174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144340" y="2665942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de Seta Reta 8"/>
          <p:cNvCxnSpPr>
            <a:stCxn id="7" idx="0"/>
            <a:endCxn id="4" idx="1"/>
          </p:cNvCxnSpPr>
          <p:nvPr/>
        </p:nvCxnSpPr>
        <p:spPr>
          <a:xfrm flipV="1">
            <a:off x="1620504" y="1898513"/>
            <a:ext cx="1475332" cy="767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4" idx="3"/>
            <a:endCxn id="5" idx="0"/>
          </p:cNvCxnSpPr>
          <p:nvPr/>
        </p:nvCxnSpPr>
        <p:spPr>
          <a:xfrm>
            <a:off x="6048164" y="1898513"/>
            <a:ext cx="1476164" cy="111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2"/>
            <a:endCxn id="6" idx="3"/>
          </p:cNvCxnSpPr>
          <p:nvPr/>
        </p:nvCxnSpPr>
        <p:spPr>
          <a:xfrm flipH="1">
            <a:off x="6048164" y="3806725"/>
            <a:ext cx="1476164" cy="519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0"/>
            <a:endCxn id="4" idx="2"/>
          </p:cNvCxnSpPr>
          <p:nvPr/>
        </p:nvCxnSpPr>
        <p:spPr>
          <a:xfrm flipV="1">
            <a:off x="4572000" y="2294557"/>
            <a:ext cx="0" cy="1635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1"/>
            <a:endCxn id="7" idx="2"/>
          </p:cNvCxnSpPr>
          <p:nvPr/>
        </p:nvCxnSpPr>
        <p:spPr>
          <a:xfrm flipH="1" flipV="1">
            <a:off x="1620504" y="3458030"/>
            <a:ext cx="1475332" cy="868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43608" y="3458030"/>
            <a:ext cx="0" cy="743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457200" y="4225459"/>
            <a:ext cx="1306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Estratégia Robusta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3783741" y="2829971"/>
            <a:ext cx="15765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Novas Opções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2519691" y="5009626"/>
            <a:ext cx="408908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Cenários que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evidenciam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vulnerabilidades</a:t>
            </a:r>
          </a:p>
        </p:txBody>
      </p:sp>
      <p:cxnSp>
        <p:nvCxnSpPr>
          <p:cNvPr id="59" name="Conector de Seta Reta 58"/>
          <p:cNvCxnSpPr>
            <a:stCxn id="6" idx="2"/>
            <a:endCxn id="49" idx="0"/>
          </p:cNvCxnSpPr>
          <p:nvPr/>
        </p:nvCxnSpPr>
        <p:spPr>
          <a:xfrm flipH="1">
            <a:off x="4564233" y="4722262"/>
            <a:ext cx="7767" cy="287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98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44" grpId="0"/>
      <p:bldP spid="45" grpId="0" animBg="1"/>
      <p:bldP spid="4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tângulo 88"/>
          <p:cNvSpPr/>
          <p:nvPr/>
        </p:nvSpPr>
        <p:spPr>
          <a:xfrm>
            <a:off x="111934" y="5383332"/>
            <a:ext cx="8940917" cy="137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Ferramentas</a:t>
            </a:r>
          </a:p>
        </p:txBody>
      </p:sp>
      <p:sp>
        <p:nvSpPr>
          <p:cNvPr id="88" name="Retângulo 87"/>
          <p:cNvSpPr/>
          <p:nvPr/>
        </p:nvSpPr>
        <p:spPr>
          <a:xfrm>
            <a:off x="111934" y="3366484"/>
            <a:ext cx="8940917" cy="192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Técnicas</a:t>
            </a:r>
          </a:p>
        </p:txBody>
      </p:sp>
      <p:sp>
        <p:nvSpPr>
          <p:cNvPr id="87" name="Retângulo 86"/>
          <p:cNvSpPr/>
          <p:nvPr/>
        </p:nvSpPr>
        <p:spPr>
          <a:xfrm>
            <a:off x="111934" y="2135064"/>
            <a:ext cx="8940917" cy="11306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- Etapas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111934" y="855567"/>
            <a:ext cx="8940917" cy="1187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Princípios</a:t>
            </a:r>
          </a:p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Filosóficos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4175"/>
            <a:ext cx="8229600" cy="642779"/>
          </a:xfrm>
        </p:spPr>
        <p:txBody>
          <a:bodyPr>
            <a:normAutofit fontScale="90000"/>
          </a:bodyPr>
          <a:lstStyle/>
          <a:p>
            <a:r>
              <a:rPr lang="pt-BR" dirty="0"/>
              <a:t>Decompondo a RDM</a:t>
            </a:r>
            <a:endParaRPr lang="pt-BR" sz="2200" b="1" i="1" u="sng" dirty="0"/>
          </a:p>
        </p:txBody>
      </p:sp>
      <p:sp>
        <p:nvSpPr>
          <p:cNvPr id="49" name="Retângulo Arredondado 297"/>
          <p:cNvSpPr/>
          <p:nvPr/>
        </p:nvSpPr>
        <p:spPr>
          <a:xfrm>
            <a:off x="1073889" y="949629"/>
            <a:ext cx="7599290" cy="9809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Quando é necessário suportar decisões em situações de complexidade e incertezas profundas, uma abordagem quantitativa deve: (i) Incentivar a exploração de grandes conjuntos (centenas a milhões) de cenários – ao invés de consolidar pressupostos;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procurar por estratégias robustas, não ótimas;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Procurar atingir robustez com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adaptatividade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propiciar a exploração iterativa de diversos futuros plausíveis – sem exigir pressupostos sobre a sua probabilidade de ocorrência.</a:t>
            </a:r>
          </a:p>
        </p:txBody>
      </p:sp>
      <p:cxnSp>
        <p:nvCxnSpPr>
          <p:cNvPr id="54" name="Conector de Seta Reta 53"/>
          <p:cNvCxnSpPr>
            <a:stCxn id="49" idx="2"/>
            <a:endCxn id="90" idx="0"/>
          </p:cNvCxnSpPr>
          <p:nvPr/>
        </p:nvCxnSpPr>
        <p:spPr>
          <a:xfrm flipH="1">
            <a:off x="1460971" y="1930610"/>
            <a:ext cx="3412563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49" idx="2"/>
            <a:endCxn id="91" idx="0"/>
          </p:cNvCxnSpPr>
          <p:nvPr/>
        </p:nvCxnSpPr>
        <p:spPr>
          <a:xfrm flipH="1">
            <a:off x="3552230" y="1930610"/>
            <a:ext cx="1321304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49" idx="2"/>
            <a:endCxn id="93" idx="0"/>
          </p:cNvCxnSpPr>
          <p:nvPr/>
        </p:nvCxnSpPr>
        <p:spPr>
          <a:xfrm>
            <a:off x="4873534" y="1930610"/>
            <a:ext cx="3116702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91" idx="2"/>
            <a:endCxn id="95" idx="0"/>
          </p:cNvCxnSpPr>
          <p:nvPr/>
        </p:nvCxnSpPr>
        <p:spPr>
          <a:xfrm flipH="1">
            <a:off x="2850949" y="3089536"/>
            <a:ext cx="701281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>
            <a:stCxn id="90" idx="2"/>
            <a:endCxn id="94" idx="0"/>
          </p:cNvCxnSpPr>
          <p:nvPr/>
        </p:nvCxnSpPr>
        <p:spPr>
          <a:xfrm flipH="1">
            <a:off x="1459305" y="3089536"/>
            <a:ext cx="1666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92" idx="2"/>
            <a:endCxn id="103" idx="0"/>
          </p:cNvCxnSpPr>
          <p:nvPr/>
        </p:nvCxnSpPr>
        <p:spPr>
          <a:xfrm>
            <a:off x="5653020" y="3089536"/>
            <a:ext cx="7286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93" idx="2"/>
            <a:endCxn id="114" idx="0"/>
          </p:cNvCxnSpPr>
          <p:nvPr/>
        </p:nvCxnSpPr>
        <p:spPr>
          <a:xfrm>
            <a:off x="7990236" y="3089536"/>
            <a:ext cx="250658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>
            <a:stCxn id="49" idx="2"/>
            <a:endCxn id="92" idx="0"/>
          </p:cNvCxnSpPr>
          <p:nvPr/>
        </p:nvCxnSpPr>
        <p:spPr>
          <a:xfrm>
            <a:off x="4873534" y="1930610"/>
            <a:ext cx="779486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tângulo: Cantos Arredondados 89"/>
          <p:cNvSpPr/>
          <p:nvPr/>
        </p:nvSpPr>
        <p:spPr>
          <a:xfrm>
            <a:off x="752347" y="2286736"/>
            <a:ext cx="1417247" cy="802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91" name="Retângulo: Cantos Arredondados 90"/>
          <p:cNvSpPr/>
          <p:nvPr/>
        </p:nvSpPr>
        <p:spPr>
          <a:xfrm>
            <a:off x="2806672" y="2286736"/>
            <a:ext cx="1491116" cy="802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92" name="Retângulo: Cantos Arredondados 91"/>
          <p:cNvSpPr/>
          <p:nvPr/>
        </p:nvSpPr>
        <p:spPr>
          <a:xfrm>
            <a:off x="4877904" y="2286736"/>
            <a:ext cx="1550231" cy="802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93" name="Retângulo: Cantos Arredondados 92"/>
          <p:cNvSpPr/>
          <p:nvPr/>
        </p:nvSpPr>
        <p:spPr>
          <a:xfrm>
            <a:off x="7166887" y="2286736"/>
            <a:ext cx="1646697" cy="802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tângulo: Cantos Arredondados 93"/>
          <p:cNvSpPr/>
          <p:nvPr/>
        </p:nvSpPr>
        <p:spPr>
          <a:xfrm>
            <a:off x="909633" y="3547358"/>
            <a:ext cx="1099343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XLRM</a:t>
            </a:r>
          </a:p>
        </p:txBody>
      </p:sp>
      <p:sp>
        <p:nvSpPr>
          <p:cNvPr id="95" name="Retângulo: Cantos Arredondados 94"/>
          <p:cNvSpPr/>
          <p:nvPr/>
        </p:nvSpPr>
        <p:spPr>
          <a:xfrm>
            <a:off x="2142325" y="3547358"/>
            <a:ext cx="1417247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Modelagem e Simulação Computacional </a:t>
            </a:r>
          </a:p>
        </p:txBody>
      </p:sp>
      <p:sp>
        <p:nvSpPr>
          <p:cNvPr id="96" name="Retângulo: Cantos Arredondados 95"/>
          <p:cNvSpPr/>
          <p:nvPr/>
        </p:nvSpPr>
        <p:spPr>
          <a:xfrm>
            <a:off x="3684139" y="3547358"/>
            <a:ext cx="1242921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Projeto de Experimentos – </a:t>
            </a:r>
            <a:r>
              <a:rPr lang="pt-B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Latin</a:t>
            </a: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Hypercube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tângulo: Cantos Arredondados 102"/>
          <p:cNvSpPr/>
          <p:nvPr/>
        </p:nvSpPr>
        <p:spPr>
          <a:xfrm>
            <a:off x="5038845" y="3547358"/>
            <a:ext cx="1242921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Algoritmos de Clusterização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" name="Conector de Seta Reta 105"/>
          <p:cNvCxnSpPr>
            <a:stCxn id="91" idx="2"/>
            <a:endCxn id="96" idx="0"/>
          </p:cNvCxnSpPr>
          <p:nvPr/>
        </p:nvCxnSpPr>
        <p:spPr>
          <a:xfrm>
            <a:off x="3552230" y="3089536"/>
            <a:ext cx="753370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tângulo: Cantos Arredondados 109"/>
          <p:cNvSpPr/>
          <p:nvPr/>
        </p:nvSpPr>
        <p:spPr>
          <a:xfrm>
            <a:off x="4033906" y="5582648"/>
            <a:ext cx="1076187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EMA Workbench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tângulo: Cantos Arredondados 111"/>
          <p:cNvSpPr/>
          <p:nvPr/>
        </p:nvSpPr>
        <p:spPr>
          <a:xfrm>
            <a:off x="6272556" y="5582648"/>
            <a:ext cx="1278929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Pacotes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SdToolkit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OpenMORDM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tângulo: Cantos Arredondados 112"/>
          <p:cNvSpPr/>
          <p:nvPr/>
        </p:nvSpPr>
        <p:spPr>
          <a:xfrm>
            <a:off x="7679232" y="5582648"/>
            <a:ext cx="1242921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Tableau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tângulo: Cantos Arredondados 113"/>
          <p:cNvSpPr/>
          <p:nvPr/>
        </p:nvSpPr>
        <p:spPr>
          <a:xfrm>
            <a:off x="7721276" y="3547358"/>
            <a:ext cx="1039235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**Teoria de Probabilidade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tângulo: Cantos Arredondados 125"/>
          <p:cNvSpPr/>
          <p:nvPr/>
        </p:nvSpPr>
        <p:spPr>
          <a:xfrm>
            <a:off x="1075183" y="5582648"/>
            <a:ext cx="1129529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Excel,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Vensim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Analytica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tângulo: Cantos Arredondados 126"/>
          <p:cNvSpPr/>
          <p:nvPr/>
        </p:nvSpPr>
        <p:spPr>
          <a:xfrm>
            <a:off x="2628941" y="5582648"/>
            <a:ext cx="1027208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Anaconda e Python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Conector de Seta Reta 133"/>
          <p:cNvCxnSpPr>
            <a:stCxn id="126" idx="0"/>
            <a:endCxn id="95" idx="2"/>
          </p:cNvCxnSpPr>
          <p:nvPr/>
        </p:nvCxnSpPr>
        <p:spPr>
          <a:xfrm flipV="1">
            <a:off x="1639948" y="5113358"/>
            <a:ext cx="1211001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>
            <a:stCxn id="127" idx="0"/>
            <a:endCxn id="95" idx="2"/>
          </p:cNvCxnSpPr>
          <p:nvPr/>
        </p:nvCxnSpPr>
        <p:spPr>
          <a:xfrm flipH="1" flipV="1">
            <a:off x="2850949" y="5113358"/>
            <a:ext cx="291596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tângulo: Cantos Arredondados 140"/>
          <p:cNvSpPr/>
          <p:nvPr/>
        </p:nvSpPr>
        <p:spPr>
          <a:xfrm>
            <a:off x="5266225" y="5582648"/>
            <a:ext cx="883344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Conector de Seta Reta 153"/>
          <p:cNvCxnSpPr>
            <a:stCxn id="110" idx="0"/>
            <a:endCxn id="96" idx="2"/>
          </p:cNvCxnSpPr>
          <p:nvPr/>
        </p:nvCxnSpPr>
        <p:spPr>
          <a:xfrm flipH="1" flipV="1">
            <a:off x="4305600" y="5113358"/>
            <a:ext cx="266400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ector de Seta Reta 156"/>
          <p:cNvCxnSpPr>
            <a:stCxn id="141" idx="0"/>
            <a:endCxn id="96" idx="2"/>
          </p:cNvCxnSpPr>
          <p:nvPr/>
        </p:nvCxnSpPr>
        <p:spPr>
          <a:xfrm flipH="1" flipV="1">
            <a:off x="4305600" y="5113358"/>
            <a:ext cx="1402297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ector de Seta Reta 159"/>
          <p:cNvCxnSpPr>
            <a:stCxn id="113" idx="0"/>
            <a:endCxn id="103" idx="2"/>
          </p:cNvCxnSpPr>
          <p:nvPr/>
        </p:nvCxnSpPr>
        <p:spPr>
          <a:xfrm flipH="1" flipV="1">
            <a:off x="5660306" y="5113358"/>
            <a:ext cx="2640387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12" idx="0"/>
            <a:endCxn id="103" idx="2"/>
          </p:cNvCxnSpPr>
          <p:nvPr/>
        </p:nvCxnSpPr>
        <p:spPr>
          <a:xfrm flipH="1" flipV="1">
            <a:off x="5660306" y="5113358"/>
            <a:ext cx="1251715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Retângulo: Cantos Arredondados 175"/>
          <p:cNvSpPr/>
          <p:nvPr/>
        </p:nvSpPr>
        <p:spPr>
          <a:xfrm>
            <a:off x="6412865" y="3547358"/>
            <a:ext cx="1143159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de Robustez das Estratégias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79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8" grpId="0" animBg="1"/>
      <p:bldP spid="87" grpId="0" animBg="1"/>
      <p:bldP spid="85" grpId="0" animBg="1"/>
      <p:bldP spid="4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03" grpId="0" animBg="1"/>
      <p:bldP spid="110" grpId="0" animBg="1"/>
      <p:bldP spid="112" grpId="0" animBg="1"/>
      <p:bldP spid="113" grpId="0" animBg="1"/>
      <p:bldP spid="114" grpId="0" animBg="1"/>
      <p:bldP spid="126" grpId="0" animBg="1"/>
      <p:bldP spid="127" grpId="0" animBg="1"/>
      <p:bldP spid="141" grpId="0" animBg="1"/>
      <p:bldP spid="17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Estruturação da Decisão - XLRM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711176"/>
              </p:ext>
            </p:extLst>
          </p:nvPr>
        </p:nvGraphicFramePr>
        <p:xfrm>
          <a:off x="457200" y="1600200"/>
          <a:ext cx="8229600" cy="36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72405948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059073420"/>
                    </a:ext>
                  </a:extLst>
                </a:gridCol>
              </a:tblGrid>
              <a:tr h="38617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Incertezas –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Uncertainty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Factors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Alavancagens –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Policy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06123"/>
                  </a:ext>
                </a:extLst>
              </a:tr>
              <a:tr h="95221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fatores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que estão fora de controle dos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decisores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afetam sua capacidade de atingir seus objetivos?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ações os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podem tomar para atingir seus objetivos?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862248"/>
                  </a:ext>
                </a:extLst>
              </a:tr>
              <a:tr h="38617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Relações (R)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Indicadores – Performance </a:t>
                      </a:r>
                      <a:r>
                        <a:rPr lang="pt-BR" sz="1600" b="1" kern="1200" dirty="0" err="1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Metrics</a:t>
                      </a:r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(M)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594190"/>
                  </a:ext>
                </a:extLst>
              </a:tr>
              <a:tr h="95221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 os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Policy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(L) e incertezas (X) podem ser relacionados aos objetivos dos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(M)?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que os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estão tentando atingir?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52556"/>
                  </a:ext>
                </a:extLst>
              </a:tr>
              <a:tr h="952216">
                <a:tc gridSpan="2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160071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2735796" y="4293096"/>
            <a:ext cx="3672408" cy="93610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 L                                      M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563888" y="4941168"/>
            <a:ext cx="2232248" cy="0"/>
          </a:xfrm>
          <a:prstGeom prst="straightConnector1">
            <a:avLst/>
          </a:prstGeom>
          <a:ln w="603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270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: Cantos Arredondados 31"/>
          <p:cNvSpPr/>
          <p:nvPr/>
        </p:nvSpPr>
        <p:spPr>
          <a:xfrm>
            <a:off x="2184594" y="2275385"/>
            <a:ext cx="6851902" cy="2084909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2. Descoberta de Cenários</a:t>
            </a:r>
          </a:p>
        </p:txBody>
      </p:sp>
      <p:sp>
        <p:nvSpPr>
          <p:cNvPr id="33" name="Retângulo: Cantos Arredondados 32"/>
          <p:cNvSpPr/>
          <p:nvPr/>
        </p:nvSpPr>
        <p:spPr>
          <a:xfrm>
            <a:off x="107504" y="2277470"/>
            <a:ext cx="1980304" cy="2084909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1. Geração de Casos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Descoberta de Cenários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204290" y="2780928"/>
            <a:ext cx="182180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Gerar Dados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2339752" y="2780928"/>
            <a:ext cx="2376264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Algoritmos Ajudam a Identificar Cenários Candidatos</a:t>
            </a:r>
          </a:p>
        </p:txBody>
      </p:sp>
      <p:sp>
        <p:nvSpPr>
          <p:cNvPr id="8" name="Retângulo: Cantos Arredondados 7"/>
          <p:cNvSpPr/>
          <p:nvPr/>
        </p:nvSpPr>
        <p:spPr>
          <a:xfrm>
            <a:off x="4993247" y="2780928"/>
            <a:ext cx="182180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Analistas Avaliam Cenários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7092280" y="2780928"/>
            <a:ext cx="182180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Analistas Selecionam Cenários</a:t>
            </a:r>
          </a:p>
        </p:txBody>
      </p:sp>
      <p:cxnSp>
        <p:nvCxnSpPr>
          <p:cNvPr id="11" name="Conector de Seta Reta 10"/>
          <p:cNvCxnSpPr>
            <a:stCxn id="6" idx="3"/>
            <a:endCxn id="7" idx="1"/>
          </p:cNvCxnSpPr>
          <p:nvPr/>
        </p:nvCxnSpPr>
        <p:spPr>
          <a:xfrm>
            <a:off x="2026092" y="3212976"/>
            <a:ext cx="31366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7" idx="3"/>
            <a:endCxn id="8" idx="1"/>
          </p:cNvCxnSpPr>
          <p:nvPr/>
        </p:nvCxnSpPr>
        <p:spPr>
          <a:xfrm>
            <a:off x="4716016" y="3212976"/>
            <a:ext cx="2772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8" idx="3"/>
            <a:endCxn id="9" idx="1"/>
          </p:cNvCxnSpPr>
          <p:nvPr/>
        </p:nvCxnSpPr>
        <p:spPr>
          <a:xfrm>
            <a:off x="6815049" y="3212976"/>
            <a:ext cx="2772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8" idx="2"/>
            <a:endCxn id="6" idx="2"/>
          </p:cNvCxnSpPr>
          <p:nvPr/>
        </p:nvCxnSpPr>
        <p:spPr>
          <a:xfrm rot="5400000">
            <a:off x="3509670" y="1250546"/>
            <a:ext cx="12700" cy="4788957"/>
          </a:xfrm>
          <a:prstGeom prst="bentConnector3">
            <a:avLst>
              <a:gd name="adj1" fmla="val 3857157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17"/>
          <p:cNvCxnSpPr>
            <a:stCxn id="8" idx="2"/>
            <a:endCxn id="7" idx="2"/>
          </p:cNvCxnSpPr>
          <p:nvPr/>
        </p:nvCxnSpPr>
        <p:spPr>
          <a:xfrm rot="5400000">
            <a:off x="4716016" y="2456892"/>
            <a:ext cx="12700" cy="2376264"/>
          </a:xfrm>
          <a:prstGeom prst="bentConnector3">
            <a:avLst>
              <a:gd name="adj1" fmla="val 2485717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o Explicativo: Linha com Ênfase 27"/>
          <p:cNvSpPr/>
          <p:nvPr/>
        </p:nvSpPr>
        <p:spPr>
          <a:xfrm>
            <a:off x="3635896" y="4793085"/>
            <a:ext cx="1533345" cy="720080"/>
          </a:xfrm>
          <a:prstGeom prst="accentCallout1">
            <a:avLst>
              <a:gd name="adj1" fmla="val 18750"/>
              <a:gd name="adj2" fmla="val -8333"/>
              <a:gd name="adj3" fmla="val -159602"/>
              <a:gd name="adj4" fmla="val -533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Algoritmos PRIM, CART</a:t>
            </a:r>
          </a:p>
        </p:txBody>
      </p:sp>
      <p:sp>
        <p:nvSpPr>
          <p:cNvPr id="29" name="Texto Explicativo: Linha com Ênfase 28"/>
          <p:cNvSpPr/>
          <p:nvPr/>
        </p:nvSpPr>
        <p:spPr>
          <a:xfrm>
            <a:off x="6042763" y="1289698"/>
            <a:ext cx="2099033" cy="865583"/>
          </a:xfrm>
          <a:prstGeom prst="accentCallout1">
            <a:avLst>
              <a:gd name="adj1" fmla="val 18750"/>
              <a:gd name="adj2" fmla="val -8333"/>
              <a:gd name="adj3" fmla="val 172656"/>
              <a:gd name="adj4" fmla="val -83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Cobertura, Densidade,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Interpretabilidade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o Explicativo: Linha com Ênfase 29"/>
          <p:cNvSpPr/>
          <p:nvPr/>
        </p:nvSpPr>
        <p:spPr>
          <a:xfrm>
            <a:off x="6815049" y="4780423"/>
            <a:ext cx="2099033" cy="865583"/>
          </a:xfrm>
          <a:prstGeom prst="accentCallout1">
            <a:avLst>
              <a:gd name="adj1" fmla="val 18750"/>
              <a:gd name="adj2" fmla="val -8333"/>
              <a:gd name="adj3" fmla="val -131058"/>
              <a:gd name="adj4" fmla="val -304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Resampling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Test, Quase p-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</p:txBody>
      </p:sp>
      <p:sp>
        <p:nvSpPr>
          <p:cNvPr id="31" name="Texto Explicativo: Linha com Ênfase 30"/>
          <p:cNvSpPr/>
          <p:nvPr/>
        </p:nvSpPr>
        <p:spPr>
          <a:xfrm>
            <a:off x="971600" y="4793085"/>
            <a:ext cx="1922612" cy="720080"/>
          </a:xfrm>
          <a:prstGeom prst="accentCallout1">
            <a:avLst>
              <a:gd name="adj1" fmla="val 18750"/>
              <a:gd name="adj2" fmla="val -8333"/>
              <a:gd name="adj3" fmla="val -157345"/>
              <a:gd name="adj4" fmla="val -2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Latin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Hypercube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724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2428" y="241419"/>
            <a:ext cx="8229600" cy="830093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r>
              <a:rPr lang="pt-BR" dirty="0"/>
              <a:t> (RDM)</a:t>
            </a:r>
            <a:br>
              <a:rPr lang="pt-BR" dirty="0"/>
            </a:br>
            <a:r>
              <a:rPr lang="pt-BR" sz="2200" dirty="0"/>
              <a:t>Trabalhos Seminais e últimas Aplicações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4209391" y="3671667"/>
            <a:ext cx="1395888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Mahnovski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2007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Opções Reais e Investimento em Tecnologias de Célula de Hidrogênio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4327785" y="1269172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Fischback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2010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Risco de Alagamento em Nova Orleans</a:t>
            </a:r>
          </a:p>
        </p:txBody>
      </p:sp>
      <p:sp>
        <p:nvSpPr>
          <p:cNvPr id="8" name="Retângulo: Cantos Arredondados 7"/>
          <p:cNvSpPr/>
          <p:nvPr/>
        </p:nvSpPr>
        <p:spPr>
          <a:xfrm>
            <a:off x="4327785" y="2126182"/>
            <a:ext cx="1207205" cy="104372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2010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 de Políticas para resposta à mudanças climáticas –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Agêcias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de Água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4327785" y="4735205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et. al 2013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do suprimento de água do Rio Colorado</a:t>
            </a:r>
          </a:p>
        </p:txBody>
      </p:sp>
      <p:sp>
        <p:nvSpPr>
          <p:cNvPr id="10" name="Retângulo: Cantos Arredondados 9"/>
          <p:cNvSpPr/>
          <p:nvPr/>
        </p:nvSpPr>
        <p:spPr>
          <a:xfrm>
            <a:off x="5804257" y="3648873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Abramzon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de Dívida Interna (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Sovereign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Debt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tângulo: Cantos Arredondados 10"/>
          <p:cNvSpPr/>
          <p:nvPr/>
        </p:nvSpPr>
        <p:spPr>
          <a:xfrm>
            <a:off x="5827075" y="452845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Bloom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do Rio Colorado</a:t>
            </a:r>
          </a:p>
        </p:txBody>
      </p:sp>
      <p:sp>
        <p:nvSpPr>
          <p:cNvPr id="12" name="Retângulo: Cantos Arredondados 11"/>
          <p:cNvSpPr/>
          <p:nvPr/>
        </p:nvSpPr>
        <p:spPr>
          <a:xfrm>
            <a:off x="5827075" y="161732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Desenvolvimento de estratégias robustas para mudanças climáticas</a:t>
            </a:r>
          </a:p>
        </p:txBody>
      </p:sp>
      <p:sp>
        <p:nvSpPr>
          <p:cNvPr id="13" name="Retângulo: Cantos Arredondados 12"/>
          <p:cNvSpPr/>
          <p:nvPr/>
        </p:nvSpPr>
        <p:spPr>
          <a:xfrm>
            <a:off x="5827076" y="2457029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Proteção em Regiões Costeiras - Louisiana</a:t>
            </a:r>
          </a:p>
        </p:txBody>
      </p:sp>
      <p:sp>
        <p:nvSpPr>
          <p:cNvPr id="14" name="Retângulo: Cantos Arredondados 13"/>
          <p:cNvSpPr/>
          <p:nvPr/>
        </p:nvSpPr>
        <p:spPr>
          <a:xfrm>
            <a:off x="7328933" y="2457029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Fischbach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2015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da Qualidade da Água</a:t>
            </a:r>
          </a:p>
        </p:txBody>
      </p:sp>
      <p:sp>
        <p:nvSpPr>
          <p:cNvPr id="15" name="Retângulo: Cantos Arredondados 14"/>
          <p:cNvSpPr/>
          <p:nvPr/>
        </p:nvSpPr>
        <p:spPr>
          <a:xfrm>
            <a:off x="7384132" y="362691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Defesa: Definição do Mix de Munição</a:t>
            </a:r>
          </a:p>
        </p:txBody>
      </p:sp>
      <p:sp>
        <p:nvSpPr>
          <p:cNvPr id="16" name="Retângulo: Cantos Arredondados 15"/>
          <p:cNvSpPr/>
          <p:nvPr/>
        </p:nvSpPr>
        <p:spPr>
          <a:xfrm>
            <a:off x="7384131" y="452845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Molina-Perez 2016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 de Políticas Tecnológicas e Climáticas Internacionais</a:t>
            </a:r>
          </a:p>
        </p:txBody>
      </p:sp>
      <p:sp>
        <p:nvSpPr>
          <p:cNvPr id="17" name="Retângulo: Cantos Arredondados 16"/>
          <p:cNvSpPr/>
          <p:nvPr/>
        </p:nvSpPr>
        <p:spPr>
          <a:xfrm>
            <a:off x="7325597" y="155685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Computação de Alta Performance em apoio á tomada de decisão em tempo real</a:t>
            </a:r>
          </a:p>
        </p:txBody>
      </p:sp>
      <p:cxnSp>
        <p:nvCxnSpPr>
          <p:cNvPr id="19" name="Conector de Seta Reta 18"/>
          <p:cNvCxnSpPr/>
          <p:nvPr/>
        </p:nvCxnSpPr>
        <p:spPr>
          <a:xfrm>
            <a:off x="244198" y="3383668"/>
            <a:ext cx="8576274" cy="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: Cantos Arredondados 21"/>
          <p:cNvSpPr/>
          <p:nvPr/>
        </p:nvSpPr>
        <p:spPr>
          <a:xfrm>
            <a:off x="121897" y="4904630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1993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tângulo: Cantos Arredondados 22"/>
          <p:cNvSpPr/>
          <p:nvPr/>
        </p:nvSpPr>
        <p:spPr>
          <a:xfrm>
            <a:off x="121898" y="367944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2002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 new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sciences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systems</a:t>
            </a:r>
          </a:p>
        </p:txBody>
      </p:sp>
      <p:sp>
        <p:nvSpPr>
          <p:cNvPr id="24" name="Retângulo: Cantos Arredondados 23"/>
          <p:cNvSpPr/>
          <p:nvPr/>
        </p:nvSpPr>
        <p:spPr>
          <a:xfrm>
            <a:off x="121898" y="1693463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2002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Conftronting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Surprise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: Cantos Arredondados 24"/>
          <p:cNvSpPr/>
          <p:nvPr/>
        </p:nvSpPr>
        <p:spPr>
          <a:xfrm>
            <a:off x="1404238" y="1693463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2003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Shaping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Next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Hundred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tângulo: Cantos Arredondados 25"/>
          <p:cNvSpPr/>
          <p:nvPr/>
        </p:nvSpPr>
        <p:spPr>
          <a:xfrm>
            <a:off x="1415363" y="367944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2005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Shaping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Future</a:t>
            </a:r>
          </a:p>
        </p:txBody>
      </p:sp>
      <p:sp>
        <p:nvSpPr>
          <p:cNvPr id="27" name="Retângulo: Cantos Arredondados 26"/>
          <p:cNvSpPr/>
          <p:nvPr/>
        </p:nvSpPr>
        <p:spPr>
          <a:xfrm>
            <a:off x="1415363" y="491044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Rand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2006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Despite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Long-Term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Tackled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tângulo: Cantos Arredondados 27"/>
          <p:cNvSpPr/>
          <p:nvPr/>
        </p:nvSpPr>
        <p:spPr>
          <a:xfrm>
            <a:off x="2772529" y="4800516"/>
            <a:ext cx="1309523" cy="9327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 General,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Analytic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Generationg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Robust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Strategies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Narrative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tângulo: Cantos Arredondados 28"/>
          <p:cNvSpPr/>
          <p:nvPr/>
        </p:nvSpPr>
        <p:spPr>
          <a:xfrm>
            <a:off x="2772529" y="3568243"/>
            <a:ext cx="1309523" cy="10260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Pruyt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2007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Dealing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Combining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System Dynamics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MCDA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tângulo: Cantos Arredondados 29"/>
          <p:cNvSpPr/>
          <p:nvPr/>
        </p:nvSpPr>
        <p:spPr>
          <a:xfrm>
            <a:off x="2772529" y="1693463"/>
            <a:ext cx="1309523" cy="70078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2007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 new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analytic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finding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policy-relevant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157419" y="2977136"/>
            <a:ext cx="814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1993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8532440" y="2977136"/>
            <a:ext cx="505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491145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Identificando Objetivos Plausíveis de Pesquisa relacionados a qualquer Artefato</a:t>
            </a:r>
            <a:endParaRPr lang="pt-BR" sz="3200" i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224615" y="337128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885434" y="480953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65390" y="3932374"/>
            <a:ext cx="220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224451" y="3376627"/>
            <a:ext cx="1821802" cy="614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973057" y="4030384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813493" y="5492227"/>
            <a:ext cx="1505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179087" y="186238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638534" y="3261664"/>
            <a:ext cx="1368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647735" y="2927076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716336" y="1840690"/>
            <a:ext cx="150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370990" y="4798446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984726" y="2575693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45447" y="177281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  <p:cxnSp>
        <p:nvCxnSpPr>
          <p:cNvPr id="31" name="Conector: Curvo 30"/>
          <p:cNvCxnSpPr>
            <a:stCxn id="22" idx="1"/>
            <a:endCxn id="17" idx="2"/>
          </p:cNvCxnSpPr>
          <p:nvPr/>
        </p:nvCxnSpPr>
        <p:spPr>
          <a:xfrm rot="10800000">
            <a:off x="2638245" y="5271203"/>
            <a:ext cx="2175248" cy="3595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o 32"/>
          <p:cNvCxnSpPr>
            <a:stCxn id="18" idx="0"/>
            <a:endCxn id="24" idx="1"/>
          </p:cNvCxnSpPr>
          <p:nvPr/>
        </p:nvCxnSpPr>
        <p:spPr>
          <a:xfrm rot="5400000" flipH="1" flipV="1">
            <a:off x="1383119" y="3676959"/>
            <a:ext cx="439877" cy="709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/>
          <p:cNvCxnSpPr>
            <a:stCxn id="17" idx="3"/>
            <a:endCxn id="21" idx="2"/>
          </p:cNvCxnSpPr>
          <p:nvPr/>
        </p:nvCxnSpPr>
        <p:spPr>
          <a:xfrm flipV="1">
            <a:off x="3391056" y="4492049"/>
            <a:ext cx="334812" cy="5483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urvo 40"/>
          <p:cNvCxnSpPr>
            <a:stCxn id="21" idx="0"/>
            <a:endCxn id="24" idx="3"/>
          </p:cNvCxnSpPr>
          <p:nvPr/>
        </p:nvCxnSpPr>
        <p:spPr>
          <a:xfrm rot="16200000" flipV="1">
            <a:off x="3097632" y="3402147"/>
            <a:ext cx="537887" cy="7185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o 51"/>
          <p:cNvCxnSpPr>
            <a:stCxn id="17" idx="1"/>
            <a:endCxn id="18" idx="2"/>
          </p:cNvCxnSpPr>
          <p:nvPr/>
        </p:nvCxnSpPr>
        <p:spPr>
          <a:xfrm rot="10800000">
            <a:off x="1567580" y="4578706"/>
            <a:ext cx="317854" cy="4616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Curvo 62"/>
          <p:cNvCxnSpPr>
            <a:stCxn id="17" idx="1"/>
            <a:endCxn id="26" idx="1"/>
          </p:cNvCxnSpPr>
          <p:nvPr/>
        </p:nvCxnSpPr>
        <p:spPr>
          <a:xfrm rot="10800000">
            <a:off x="1716336" y="2163856"/>
            <a:ext cx="169098" cy="2876514"/>
          </a:xfrm>
          <a:prstGeom prst="curvedConnector3">
            <a:avLst>
              <a:gd name="adj1" fmla="val 859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Curvo 66"/>
          <p:cNvCxnSpPr>
            <a:stCxn id="24" idx="0"/>
            <a:endCxn id="26" idx="2"/>
          </p:cNvCxnSpPr>
          <p:nvPr/>
        </p:nvCxnSpPr>
        <p:spPr>
          <a:xfrm rot="5400000" flipH="1" flipV="1">
            <a:off x="2008706" y="2801224"/>
            <a:ext cx="774643" cy="1462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4" idx="0"/>
            <a:endCxn id="23" idx="2"/>
          </p:cNvCxnSpPr>
          <p:nvPr/>
        </p:nvCxnSpPr>
        <p:spPr>
          <a:xfrm rot="5400000" flipH="1" flipV="1">
            <a:off x="2696236" y="1950722"/>
            <a:ext cx="937615" cy="16842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o 77"/>
          <p:cNvCxnSpPr>
            <a:stCxn id="23" idx="3"/>
            <a:endCxn id="29" idx="1"/>
          </p:cNvCxnSpPr>
          <p:nvPr/>
        </p:nvCxnSpPr>
        <p:spPr>
          <a:xfrm>
            <a:off x="4835271" y="2093217"/>
            <a:ext cx="1110176" cy="2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Curvo 80"/>
          <p:cNvCxnSpPr>
            <a:stCxn id="26" idx="0"/>
            <a:endCxn id="29" idx="0"/>
          </p:cNvCxnSpPr>
          <p:nvPr/>
        </p:nvCxnSpPr>
        <p:spPr>
          <a:xfrm rot="5400000" flipH="1" flipV="1">
            <a:off x="4587406" y="-345443"/>
            <a:ext cx="67874" cy="4304392"/>
          </a:xfrm>
          <a:prstGeom prst="curvedConnector3">
            <a:avLst>
              <a:gd name="adj1" fmla="val 4368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o 83"/>
          <p:cNvCxnSpPr>
            <a:stCxn id="21" idx="0"/>
            <a:endCxn id="19" idx="1"/>
          </p:cNvCxnSpPr>
          <p:nvPr/>
        </p:nvCxnSpPr>
        <p:spPr>
          <a:xfrm rot="5400000" flipH="1" flipV="1">
            <a:off x="3801900" y="3607834"/>
            <a:ext cx="346518" cy="4985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Curvo 90"/>
          <p:cNvCxnSpPr>
            <a:stCxn id="19" idx="2"/>
            <a:endCxn id="21" idx="2"/>
          </p:cNvCxnSpPr>
          <p:nvPr/>
        </p:nvCxnSpPr>
        <p:spPr>
          <a:xfrm rot="5400000">
            <a:off x="4180138" y="3536834"/>
            <a:ext cx="500945" cy="1409484"/>
          </a:xfrm>
          <a:prstGeom prst="curvedConnector3">
            <a:avLst>
              <a:gd name="adj1" fmla="val 1456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21" idx="0"/>
            <a:endCxn id="28" idx="1"/>
          </p:cNvCxnSpPr>
          <p:nvPr/>
        </p:nvCxnSpPr>
        <p:spPr>
          <a:xfrm rot="5400000" flipH="1" flipV="1">
            <a:off x="3243368" y="3289026"/>
            <a:ext cx="1223858" cy="2588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Curvo 119"/>
          <p:cNvCxnSpPr>
            <a:stCxn id="17" idx="3"/>
            <a:endCxn id="27" idx="1"/>
          </p:cNvCxnSpPr>
          <p:nvPr/>
        </p:nvCxnSpPr>
        <p:spPr>
          <a:xfrm flipV="1">
            <a:off x="3391056" y="5029279"/>
            <a:ext cx="979934" cy="110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Curvo 150"/>
          <p:cNvCxnSpPr>
            <a:stCxn id="28" idx="3"/>
            <a:endCxn id="25" idx="0"/>
          </p:cNvCxnSpPr>
          <p:nvPr/>
        </p:nvCxnSpPr>
        <p:spPr>
          <a:xfrm>
            <a:off x="5490348" y="2806526"/>
            <a:ext cx="910198" cy="1205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: Curvo 156"/>
          <p:cNvCxnSpPr>
            <a:stCxn id="27" idx="3"/>
            <a:endCxn id="25" idx="2"/>
          </p:cNvCxnSpPr>
          <p:nvPr/>
        </p:nvCxnSpPr>
        <p:spPr>
          <a:xfrm flipV="1">
            <a:off x="5876612" y="3388741"/>
            <a:ext cx="523934" cy="16405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: Curvo 165"/>
          <p:cNvCxnSpPr>
            <a:stCxn id="29" idx="3"/>
            <a:endCxn id="16" idx="0"/>
          </p:cNvCxnSpPr>
          <p:nvPr/>
        </p:nvCxnSpPr>
        <p:spPr>
          <a:xfrm>
            <a:off x="7601631" y="2095982"/>
            <a:ext cx="451076" cy="12752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: Curvo 171"/>
          <p:cNvCxnSpPr>
            <a:stCxn id="25" idx="3"/>
            <a:endCxn id="16" idx="0"/>
          </p:cNvCxnSpPr>
          <p:nvPr/>
        </p:nvCxnSpPr>
        <p:spPr>
          <a:xfrm>
            <a:off x="7153357" y="3157909"/>
            <a:ext cx="899350" cy="2133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: Curvo 177"/>
          <p:cNvCxnSpPr>
            <a:stCxn id="16" idx="2"/>
            <a:endCxn id="22" idx="3"/>
          </p:cNvCxnSpPr>
          <p:nvPr/>
        </p:nvCxnSpPr>
        <p:spPr>
          <a:xfrm rot="5400000">
            <a:off x="6287020" y="3865040"/>
            <a:ext cx="1797782" cy="17335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: Curvo 196"/>
          <p:cNvCxnSpPr>
            <a:stCxn id="21" idx="1"/>
            <a:endCxn id="18" idx="3"/>
          </p:cNvCxnSpPr>
          <p:nvPr/>
        </p:nvCxnSpPr>
        <p:spPr>
          <a:xfrm rot="10800000">
            <a:off x="2669771" y="4255541"/>
            <a:ext cx="303287" cy="56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56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Definindo meu Problema de Pesquisa e Objetivo com Esta Lógica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160748" y="2913861"/>
            <a:ext cx="16561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885434" y="4809537"/>
            <a:ext cx="150562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65390" y="3932374"/>
            <a:ext cx="22043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141285" y="3424063"/>
            <a:ext cx="1821802" cy="614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906455" y="4100403"/>
            <a:ext cx="150562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412077" y="5485919"/>
            <a:ext cx="1505622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179087" y="1862384"/>
            <a:ext cx="165618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651432" y="3184331"/>
            <a:ext cx="136874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85840" y="2913861"/>
            <a:ext cx="1505622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590862" y="1875181"/>
            <a:ext cx="150562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370990" y="4798446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984726" y="2575693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45447" y="1772816"/>
            <a:ext cx="165618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  <p:cxnSp>
        <p:nvCxnSpPr>
          <p:cNvPr id="31" name="Conector: Curvo 30"/>
          <p:cNvCxnSpPr>
            <a:stCxn id="22" idx="1"/>
            <a:endCxn id="17" idx="2"/>
          </p:cNvCxnSpPr>
          <p:nvPr/>
        </p:nvCxnSpPr>
        <p:spPr>
          <a:xfrm rot="10800000">
            <a:off x="2638245" y="5271203"/>
            <a:ext cx="1773832" cy="3532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o 32"/>
          <p:cNvCxnSpPr>
            <a:stCxn id="18" idx="0"/>
            <a:endCxn id="24" idx="1"/>
          </p:cNvCxnSpPr>
          <p:nvPr/>
        </p:nvCxnSpPr>
        <p:spPr>
          <a:xfrm rot="5400000" flipH="1" flipV="1">
            <a:off x="1350901" y="3631843"/>
            <a:ext cx="517210" cy="838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/>
          <p:cNvCxnSpPr>
            <a:stCxn id="17" idx="3"/>
            <a:endCxn id="21" idx="2"/>
          </p:cNvCxnSpPr>
          <p:nvPr/>
        </p:nvCxnSpPr>
        <p:spPr>
          <a:xfrm flipV="1">
            <a:off x="3391056" y="4562068"/>
            <a:ext cx="268210" cy="4783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urvo 40"/>
          <p:cNvCxnSpPr>
            <a:stCxn id="21" idx="0"/>
            <a:endCxn id="24" idx="3"/>
          </p:cNvCxnSpPr>
          <p:nvPr/>
        </p:nvCxnSpPr>
        <p:spPr>
          <a:xfrm rot="16200000" flipV="1">
            <a:off x="2997104" y="3438240"/>
            <a:ext cx="685239" cy="6390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o 51"/>
          <p:cNvCxnSpPr>
            <a:stCxn id="17" idx="1"/>
            <a:endCxn id="18" idx="2"/>
          </p:cNvCxnSpPr>
          <p:nvPr/>
        </p:nvCxnSpPr>
        <p:spPr>
          <a:xfrm rot="10800000">
            <a:off x="1567580" y="4578706"/>
            <a:ext cx="317854" cy="4616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Curvo 62"/>
          <p:cNvCxnSpPr>
            <a:stCxn id="17" idx="1"/>
            <a:endCxn id="26" idx="1"/>
          </p:cNvCxnSpPr>
          <p:nvPr/>
        </p:nvCxnSpPr>
        <p:spPr>
          <a:xfrm rot="10800000">
            <a:off x="1590862" y="2198348"/>
            <a:ext cx="294572" cy="2842023"/>
          </a:xfrm>
          <a:prstGeom prst="curvedConnector3">
            <a:avLst>
              <a:gd name="adj1" fmla="val 566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Curvo 66"/>
          <p:cNvCxnSpPr>
            <a:stCxn id="24" idx="0"/>
            <a:endCxn id="26" idx="2"/>
          </p:cNvCxnSpPr>
          <p:nvPr/>
        </p:nvCxnSpPr>
        <p:spPr>
          <a:xfrm rot="5400000" flipH="1" flipV="1">
            <a:off x="2008330" y="2848989"/>
            <a:ext cx="662819" cy="78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4" idx="0"/>
            <a:endCxn id="23" idx="2"/>
          </p:cNvCxnSpPr>
          <p:nvPr/>
        </p:nvCxnSpPr>
        <p:spPr>
          <a:xfrm rot="5400000" flipH="1" flipV="1">
            <a:off x="2741351" y="1918504"/>
            <a:ext cx="860282" cy="16713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o 77"/>
          <p:cNvCxnSpPr>
            <a:stCxn id="23" idx="3"/>
            <a:endCxn id="29" idx="1"/>
          </p:cNvCxnSpPr>
          <p:nvPr/>
        </p:nvCxnSpPr>
        <p:spPr>
          <a:xfrm>
            <a:off x="4835271" y="2093217"/>
            <a:ext cx="1110176" cy="2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Curvo 80"/>
          <p:cNvCxnSpPr>
            <a:stCxn id="26" idx="0"/>
            <a:endCxn id="29" idx="0"/>
          </p:cNvCxnSpPr>
          <p:nvPr/>
        </p:nvCxnSpPr>
        <p:spPr>
          <a:xfrm rot="5400000" flipH="1" flipV="1">
            <a:off x="4507424" y="-390934"/>
            <a:ext cx="102365" cy="4429866"/>
          </a:xfrm>
          <a:prstGeom prst="curvedConnector3">
            <a:avLst>
              <a:gd name="adj1" fmla="val 3233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o 83"/>
          <p:cNvCxnSpPr>
            <a:stCxn id="21" idx="0"/>
            <a:endCxn id="19" idx="1"/>
          </p:cNvCxnSpPr>
          <p:nvPr/>
        </p:nvCxnSpPr>
        <p:spPr>
          <a:xfrm rot="5400000" flipH="1" flipV="1">
            <a:off x="3715725" y="3674844"/>
            <a:ext cx="369101" cy="4820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Curvo 90"/>
          <p:cNvCxnSpPr>
            <a:stCxn id="19" idx="2"/>
            <a:endCxn id="21" idx="2"/>
          </p:cNvCxnSpPr>
          <p:nvPr/>
        </p:nvCxnSpPr>
        <p:spPr>
          <a:xfrm rot="5400000">
            <a:off x="4093962" y="3603844"/>
            <a:ext cx="523528" cy="1392920"/>
          </a:xfrm>
          <a:prstGeom prst="curvedConnector3">
            <a:avLst>
              <a:gd name="adj1" fmla="val 143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21" idx="0"/>
            <a:endCxn id="28" idx="1"/>
          </p:cNvCxnSpPr>
          <p:nvPr/>
        </p:nvCxnSpPr>
        <p:spPr>
          <a:xfrm rot="5400000" flipH="1" flipV="1">
            <a:off x="3175058" y="3290735"/>
            <a:ext cx="1293877" cy="3254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Curvo 119"/>
          <p:cNvCxnSpPr>
            <a:stCxn id="17" idx="3"/>
            <a:endCxn id="27" idx="1"/>
          </p:cNvCxnSpPr>
          <p:nvPr/>
        </p:nvCxnSpPr>
        <p:spPr>
          <a:xfrm flipV="1">
            <a:off x="3391056" y="5029279"/>
            <a:ext cx="979934" cy="110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Curvo 150"/>
          <p:cNvCxnSpPr>
            <a:stCxn id="28" idx="3"/>
            <a:endCxn id="25" idx="0"/>
          </p:cNvCxnSpPr>
          <p:nvPr/>
        </p:nvCxnSpPr>
        <p:spPr>
          <a:xfrm>
            <a:off x="5490348" y="2806526"/>
            <a:ext cx="648303" cy="1073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: Curvo 156"/>
          <p:cNvCxnSpPr>
            <a:stCxn id="27" idx="3"/>
            <a:endCxn id="25" idx="2"/>
          </p:cNvCxnSpPr>
          <p:nvPr/>
        </p:nvCxnSpPr>
        <p:spPr>
          <a:xfrm flipV="1">
            <a:off x="5876612" y="3375526"/>
            <a:ext cx="262039" cy="16537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: Curvo 165"/>
          <p:cNvCxnSpPr>
            <a:stCxn id="29" idx="3"/>
            <a:endCxn id="16" idx="0"/>
          </p:cNvCxnSpPr>
          <p:nvPr/>
        </p:nvCxnSpPr>
        <p:spPr>
          <a:xfrm>
            <a:off x="7601631" y="2095982"/>
            <a:ext cx="387209" cy="81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: Curvo 171"/>
          <p:cNvCxnSpPr>
            <a:stCxn id="25" idx="3"/>
            <a:endCxn id="16" idx="1"/>
          </p:cNvCxnSpPr>
          <p:nvPr/>
        </p:nvCxnSpPr>
        <p:spPr>
          <a:xfrm>
            <a:off x="6891462" y="3144694"/>
            <a:ext cx="26928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: Curvo 177"/>
          <p:cNvCxnSpPr>
            <a:stCxn id="16" idx="2"/>
            <a:endCxn id="22" idx="3"/>
          </p:cNvCxnSpPr>
          <p:nvPr/>
        </p:nvCxnSpPr>
        <p:spPr>
          <a:xfrm rot="5400000">
            <a:off x="5828824" y="3464402"/>
            <a:ext cx="2248893" cy="20711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7975864" y="3383297"/>
            <a:ext cx="110622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Consolidado, não repetir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7988840" y="4811498"/>
            <a:ext cx="113119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mas não quero fazer</a:t>
            </a:r>
          </a:p>
        </p:txBody>
      </p:sp>
      <p:cxnSp>
        <p:nvCxnSpPr>
          <p:cNvPr id="45" name="Conector: Curvo 44"/>
          <p:cNvCxnSpPr>
            <a:stCxn id="21" idx="1"/>
            <a:endCxn id="18" idx="3"/>
          </p:cNvCxnSpPr>
          <p:nvPr/>
        </p:nvCxnSpPr>
        <p:spPr>
          <a:xfrm rot="10800000">
            <a:off x="2669771" y="4255540"/>
            <a:ext cx="236685" cy="756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7980854" y="5495970"/>
            <a:ext cx="1131195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quero fazer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7975864" y="3900588"/>
            <a:ext cx="110622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Já tem gente fazendo, mas está em aberto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7980854" y="6067766"/>
            <a:ext cx="113119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</a:t>
            </a:r>
            <a:r>
              <a:rPr lang="pt-BR" sz="1200" i="1" dirty="0"/>
              <a:t>não consigo fazer hoje</a:t>
            </a:r>
          </a:p>
        </p:txBody>
      </p:sp>
    </p:spTree>
    <p:extLst>
      <p:ext uri="{BB962C8B-B14F-4D97-AF65-F5344CB8AC3E}">
        <p14:creationId xmlns:p14="http://schemas.microsoft.com/office/powerpoint/2010/main" val="1713270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Definindo meu Problema de Pesquisa e Objetivo com Esta Lógica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160748" y="2913861"/>
            <a:ext cx="16561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885434" y="4809537"/>
            <a:ext cx="150562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65390" y="3932374"/>
            <a:ext cx="22043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141285" y="3424063"/>
            <a:ext cx="1821802" cy="614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906455" y="4100403"/>
            <a:ext cx="150562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412077" y="5485919"/>
            <a:ext cx="1505622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179087" y="1862384"/>
            <a:ext cx="165618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651432" y="3184331"/>
            <a:ext cx="136874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85840" y="2913861"/>
            <a:ext cx="1505622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590862" y="1875181"/>
            <a:ext cx="150562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370990" y="4798446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984726" y="2575693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45447" y="1772816"/>
            <a:ext cx="165618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  <p:cxnSp>
        <p:nvCxnSpPr>
          <p:cNvPr id="31" name="Conector: Curvo 30"/>
          <p:cNvCxnSpPr>
            <a:stCxn id="22" idx="1"/>
            <a:endCxn id="17" idx="2"/>
          </p:cNvCxnSpPr>
          <p:nvPr/>
        </p:nvCxnSpPr>
        <p:spPr>
          <a:xfrm rot="10800000">
            <a:off x="2638245" y="5271203"/>
            <a:ext cx="1773832" cy="3532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o 32"/>
          <p:cNvCxnSpPr>
            <a:stCxn id="18" idx="0"/>
            <a:endCxn id="24" idx="1"/>
          </p:cNvCxnSpPr>
          <p:nvPr/>
        </p:nvCxnSpPr>
        <p:spPr>
          <a:xfrm rot="5400000" flipH="1" flipV="1">
            <a:off x="1350901" y="3631843"/>
            <a:ext cx="517210" cy="838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/>
          <p:cNvCxnSpPr>
            <a:stCxn id="17" idx="3"/>
            <a:endCxn id="21" idx="2"/>
          </p:cNvCxnSpPr>
          <p:nvPr/>
        </p:nvCxnSpPr>
        <p:spPr>
          <a:xfrm flipV="1">
            <a:off x="3391056" y="4562068"/>
            <a:ext cx="268210" cy="4783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urvo 40"/>
          <p:cNvCxnSpPr>
            <a:stCxn id="21" idx="0"/>
            <a:endCxn id="24" idx="3"/>
          </p:cNvCxnSpPr>
          <p:nvPr/>
        </p:nvCxnSpPr>
        <p:spPr>
          <a:xfrm rot="16200000" flipV="1">
            <a:off x="2997104" y="3438240"/>
            <a:ext cx="685239" cy="6390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o 51"/>
          <p:cNvCxnSpPr>
            <a:stCxn id="17" idx="1"/>
            <a:endCxn id="18" idx="2"/>
          </p:cNvCxnSpPr>
          <p:nvPr/>
        </p:nvCxnSpPr>
        <p:spPr>
          <a:xfrm rot="10800000">
            <a:off x="1567580" y="4578706"/>
            <a:ext cx="317854" cy="4616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Curvo 62"/>
          <p:cNvCxnSpPr>
            <a:stCxn id="17" idx="1"/>
            <a:endCxn id="26" idx="1"/>
          </p:cNvCxnSpPr>
          <p:nvPr/>
        </p:nvCxnSpPr>
        <p:spPr>
          <a:xfrm rot="10800000">
            <a:off x="1590862" y="2198348"/>
            <a:ext cx="294572" cy="2842023"/>
          </a:xfrm>
          <a:prstGeom prst="curvedConnector3">
            <a:avLst>
              <a:gd name="adj1" fmla="val 566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Curvo 66"/>
          <p:cNvCxnSpPr>
            <a:stCxn id="24" idx="0"/>
            <a:endCxn id="26" idx="2"/>
          </p:cNvCxnSpPr>
          <p:nvPr/>
        </p:nvCxnSpPr>
        <p:spPr>
          <a:xfrm rot="5400000" flipH="1" flipV="1">
            <a:off x="2008330" y="2848989"/>
            <a:ext cx="662819" cy="78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4" idx="0"/>
            <a:endCxn id="23" idx="2"/>
          </p:cNvCxnSpPr>
          <p:nvPr/>
        </p:nvCxnSpPr>
        <p:spPr>
          <a:xfrm rot="5400000" flipH="1" flipV="1">
            <a:off x="2741351" y="1918504"/>
            <a:ext cx="860282" cy="16713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o 77"/>
          <p:cNvCxnSpPr>
            <a:stCxn id="23" idx="3"/>
            <a:endCxn id="29" idx="1"/>
          </p:cNvCxnSpPr>
          <p:nvPr/>
        </p:nvCxnSpPr>
        <p:spPr>
          <a:xfrm>
            <a:off x="4835271" y="2093217"/>
            <a:ext cx="1110176" cy="2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Curvo 80"/>
          <p:cNvCxnSpPr>
            <a:stCxn id="26" idx="0"/>
            <a:endCxn id="29" idx="0"/>
          </p:cNvCxnSpPr>
          <p:nvPr/>
        </p:nvCxnSpPr>
        <p:spPr>
          <a:xfrm rot="5400000" flipH="1" flipV="1">
            <a:off x="4507424" y="-390934"/>
            <a:ext cx="102365" cy="4429866"/>
          </a:xfrm>
          <a:prstGeom prst="curvedConnector3">
            <a:avLst>
              <a:gd name="adj1" fmla="val 3233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o 83"/>
          <p:cNvCxnSpPr>
            <a:stCxn id="21" idx="0"/>
            <a:endCxn id="19" idx="1"/>
          </p:cNvCxnSpPr>
          <p:nvPr/>
        </p:nvCxnSpPr>
        <p:spPr>
          <a:xfrm rot="5400000" flipH="1" flipV="1">
            <a:off x="3715725" y="3674844"/>
            <a:ext cx="369101" cy="4820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Curvo 90"/>
          <p:cNvCxnSpPr>
            <a:stCxn id="19" idx="2"/>
            <a:endCxn id="21" idx="2"/>
          </p:cNvCxnSpPr>
          <p:nvPr/>
        </p:nvCxnSpPr>
        <p:spPr>
          <a:xfrm rot="5400000">
            <a:off x="4093962" y="3603844"/>
            <a:ext cx="523528" cy="1392920"/>
          </a:xfrm>
          <a:prstGeom prst="curvedConnector3">
            <a:avLst>
              <a:gd name="adj1" fmla="val 143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21" idx="0"/>
            <a:endCxn id="28" idx="1"/>
          </p:cNvCxnSpPr>
          <p:nvPr/>
        </p:nvCxnSpPr>
        <p:spPr>
          <a:xfrm rot="5400000" flipH="1" flipV="1">
            <a:off x="3175058" y="3290735"/>
            <a:ext cx="1293877" cy="3254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Curvo 119"/>
          <p:cNvCxnSpPr>
            <a:stCxn id="17" idx="3"/>
            <a:endCxn id="27" idx="1"/>
          </p:cNvCxnSpPr>
          <p:nvPr/>
        </p:nvCxnSpPr>
        <p:spPr>
          <a:xfrm flipV="1">
            <a:off x="3391056" y="5029279"/>
            <a:ext cx="979934" cy="110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Curvo 150"/>
          <p:cNvCxnSpPr>
            <a:stCxn id="28" idx="3"/>
            <a:endCxn id="25" idx="0"/>
          </p:cNvCxnSpPr>
          <p:nvPr/>
        </p:nvCxnSpPr>
        <p:spPr>
          <a:xfrm>
            <a:off x="5490348" y="2806526"/>
            <a:ext cx="648303" cy="1073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: Curvo 156"/>
          <p:cNvCxnSpPr>
            <a:stCxn id="27" idx="3"/>
            <a:endCxn id="25" idx="2"/>
          </p:cNvCxnSpPr>
          <p:nvPr/>
        </p:nvCxnSpPr>
        <p:spPr>
          <a:xfrm flipV="1">
            <a:off x="5876612" y="3375526"/>
            <a:ext cx="262039" cy="16537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: Curvo 165"/>
          <p:cNvCxnSpPr>
            <a:stCxn id="29" idx="3"/>
            <a:endCxn id="16" idx="0"/>
          </p:cNvCxnSpPr>
          <p:nvPr/>
        </p:nvCxnSpPr>
        <p:spPr>
          <a:xfrm>
            <a:off x="7601631" y="2095982"/>
            <a:ext cx="387209" cy="81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: Curvo 171"/>
          <p:cNvCxnSpPr>
            <a:stCxn id="25" idx="3"/>
            <a:endCxn id="16" idx="1"/>
          </p:cNvCxnSpPr>
          <p:nvPr/>
        </p:nvCxnSpPr>
        <p:spPr>
          <a:xfrm>
            <a:off x="6891462" y="3144694"/>
            <a:ext cx="26928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: Curvo 177"/>
          <p:cNvCxnSpPr>
            <a:stCxn id="16" idx="2"/>
            <a:endCxn id="22" idx="3"/>
          </p:cNvCxnSpPr>
          <p:nvPr/>
        </p:nvCxnSpPr>
        <p:spPr>
          <a:xfrm rot="5400000">
            <a:off x="5828824" y="3464402"/>
            <a:ext cx="2248893" cy="20711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7975864" y="3383297"/>
            <a:ext cx="110622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Consolidado, não repetir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7988840" y="4811498"/>
            <a:ext cx="113119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mas não quero fazer</a:t>
            </a:r>
          </a:p>
        </p:txBody>
      </p:sp>
      <p:cxnSp>
        <p:nvCxnSpPr>
          <p:cNvPr id="45" name="Conector: Curvo 44"/>
          <p:cNvCxnSpPr>
            <a:stCxn id="21" idx="1"/>
            <a:endCxn id="18" idx="3"/>
          </p:cNvCxnSpPr>
          <p:nvPr/>
        </p:nvCxnSpPr>
        <p:spPr>
          <a:xfrm rot="10800000">
            <a:off x="2669771" y="4255540"/>
            <a:ext cx="236685" cy="756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7980854" y="5495970"/>
            <a:ext cx="1131195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quero fazer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7975864" y="3900588"/>
            <a:ext cx="110622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Já tem gente fazendo, mas está em aberto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7980854" y="6067766"/>
            <a:ext cx="113119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</a:t>
            </a:r>
            <a:r>
              <a:rPr lang="pt-BR" sz="1200" i="1" dirty="0"/>
              <a:t>não consigo fazer hoje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60977" y="3682681"/>
            <a:ext cx="6325736" cy="2276248"/>
            <a:chOff x="60977" y="3682681"/>
            <a:chExt cx="6325736" cy="2276248"/>
          </a:xfrm>
        </p:grpSpPr>
        <p:sp>
          <p:nvSpPr>
            <p:cNvPr id="4" name="Forma Livre: Forma 3"/>
            <p:cNvSpPr/>
            <p:nvPr/>
          </p:nvSpPr>
          <p:spPr>
            <a:xfrm>
              <a:off x="60977" y="3682681"/>
              <a:ext cx="6325736" cy="2276248"/>
            </a:xfrm>
            <a:custGeom>
              <a:avLst/>
              <a:gdLst>
                <a:gd name="connsiteX0" fmla="*/ 170843 w 6325736"/>
                <a:gd name="connsiteY0" fmla="*/ 876440 h 2276248"/>
                <a:gd name="connsiteX1" fmla="*/ 222358 w 6325736"/>
                <a:gd name="connsiteY1" fmla="*/ 696136 h 2276248"/>
                <a:gd name="connsiteX2" fmla="*/ 389784 w 6325736"/>
                <a:gd name="connsiteY2" fmla="*/ 155223 h 2276248"/>
                <a:gd name="connsiteX3" fmla="*/ 1188274 w 6325736"/>
                <a:gd name="connsiteY3" fmla="*/ 677 h 2276248"/>
                <a:gd name="connsiteX4" fmla="*/ 2373130 w 6325736"/>
                <a:gd name="connsiteY4" fmla="*/ 103708 h 2276248"/>
                <a:gd name="connsiteX5" fmla="*/ 2733738 w 6325736"/>
                <a:gd name="connsiteY5" fmla="*/ 219618 h 2276248"/>
                <a:gd name="connsiteX6" fmla="*/ 2746617 w 6325736"/>
                <a:gd name="connsiteY6" fmla="*/ 850682 h 2276248"/>
                <a:gd name="connsiteX7" fmla="*/ 3429198 w 6325736"/>
                <a:gd name="connsiteY7" fmla="*/ 1043865 h 2276248"/>
                <a:gd name="connsiteX8" fmla="*/ 3789806 w 6325736"/>
                <a:gd name="connsiteY8" fmla="*/ 1468868 h 2276248"/>
                <a:gd name="connsiteX9" fmla="*/ 4536781 w 6325736"/>
                <a:gd name="connsiteY9" fmla="*/ 1713567 h 2276248"/>
                <a:gd name="connsiteX10" fmla="*/ 5786031 w 6325736"/>
                <a:gd name="connsiteY10" fmla="*/ 1674930 h 2276248"/>
                <a:gd name="connsiteX11" fmla="*/ 6198155 w 6325736"/>
                <a:gd name="connsiteY11" fmla="*/ 2215843 h 2276248"/>
                <a:gd name="connsiteX12" fmla="*/ 3609502 w 6325736"/>
                <a:gd name="connsiteY12" fmla="*/ 2254480 h 2276248"/>
                <a:gd name="connsiteX13" fmla="*/ 1600398 w 6325736"/>
                <a:gd name="connsiteY13" fmla="*/ 2138570 h 2276248"/>
                <a:gd name="connsiteX14" fmla="*/ 93569 w 6325736"/>
                <a:gd name="connsiteY14" fmla="*/ 1404474 h 2276248"/>
                <a:gd name="connsiteX15" fmla="*/ 170843 w 6325736"/>
                <a:gd name="connsiteY15" fmla="*/ 876440 h 2276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25736" h="2276248">
                  <a:moveTo>
                    <a:pt x="170843" y="876440"/>
                  </a:moveTo>
                  <a:cubicBezTo>
                    <a:pt x="192308" y="758384"/>
                    <a:pt x="185868" y="816339"/>
                    <a:pt x="222358" y="696136"/>
                  </a:cubicBezTo>
                  <a:cubicBezTo>
                    <a:pt x="258848" y="575933"/>
                    <a:pt x="228798" y="271133"/>
                    <a:pt x="389784" y="155223"/>
                  </a:cubicBezTo>
                  <a:cubicBezTo>
                    <a:pt x="550770" y="39313"/>
                    <a:pt x="857716" y="9263"/>
                    <a:pt x="1188274" y="677"/>
                  </a:cubicBezTo>
                  <a:cubicBezTo>
                    <a:pt x="1518832" y="-7909"/>
                    <a:pt x="2115553" y="67218"/>
                    <a:pt x="2373130" y="103708"/>
                  </a:cubicBezTo>
                  <a:cubicBezTo>
                    <a:pt x="2630707" y="140198"/>
                    <a:pt x="2671490" y="95122"/>
                    <a:pt x="2733738" y="219618"/>
                  </a:cubicBezTo>
                  <a:cubicBezTo>
                    <a:pt x="2795986" y="344114"/>
                    <a:pt x="2630707" y="713307"/>
                    <a:pt x="2746617" y="850682"/>
                  </a:cubicBezTo>
                  <a:cubicBezTo>
                    <a:pt x="2862527" y="988057"/>
                    <a:pt x="3255333" y="940834"/>
                    <a:pt x="3429198" y="1043865"/>
                  </a:cubicBezTo>
                  <a:cubicBezTo>
                    <a:pt x="3603063" y="1146896"/>
                    <a:pt x="3605209" y="1357251"/>
                    <a:pt x="3789806" y="1468868"/>
                  </a:cubicBezTo>
                  <a:cubicBezTo>
                    <a:pt x="3974403" y="1580485"/>
                    <a:pt x="4204077" y="1679223"/>
                    <a:pt x="4536781" y="1713567"/>
                  </a:cubicBezTo>
                  <a:cubicBezTo>
                    <a:pt x="4869485" y="1747911"/>
                    <a:pt x="5509135" y="1591217"/>
                    <a:pt x="5786031" y="1674930"/>
                  </a:cubicBezTo>
                  <a:cubicBezTo>
                    <a:pt x="6062927" y="1758643"/>
                    <a:pt x="6560910" y="2119251"/>
                    <a:pt x="6198155" y="2215843"/>
                  </a:cubicBezTo>
                  <a:cubicBezTo>
                    <a:pt x="5835400" y="2312435"/>
                    <a:pt x="4375795" y="2267359"/>
                    <a:pt x="3609502" y="2254480"/>
                  </a:cubicBezTo>
                  <a:cubicBezTo>
                    <a:pt x="2843209" y="2241601"/>
                    <a:pt x="2186387" y="2280238"/>
                    <a:pt x="1600398" y="2138570"/>
                  </a:cubicBezTo>
                  <a:cubicBezTo>
                    <a:pt x="1014409" y="1996902"/>
                    <a:pt x="333975" y="1619122"/>
                    <a:pt x="93569" y="1404474"/>
                  </a:cubicBezTo>
                  <a:cubicBezTo>
                    <a:pt x="-146837" y="1189826"/>
                    <a:pt x="149378" y="994496"/>
                    <a:pt x="170843" y="87644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16000"/>
              </a:schemeClr>
            </a:solidFill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1480316" y="5422343"/>
              <a:ext cx="1306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Contexto</a:t>
              </a:r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2752167" y="3300181"/>
            <a:ext cx="3595570" cy="1417071"/>
            <a:chOff x="2752167" y="3300181"/>
            <a:chExt cx="3595570" cy="1417071"/>
          </a:xfrm>
        </p:grpSpPr>
        <p:sp>
          <p:nvSpPr>
            <p:cNvPr id="6" name="Forma Livre: Forma 5"/>
            <p:cNvSpPr/>
            <p:nvPr/>
          </p:nvSpPr>
          <p:spPr>
            <a:xfrm>
              <a:off x="2752167" y="3300181"/>
              <a:ext cx="3554482" cy="1417071"/>
            </a:xfrm>
            <a:custGeom>
              <a:avLst/>
              <a:gdLst>
                <a:gd name="connsiteX0" fmla="*/ 3481208 w 3554482"/>
                <a:gd name="connsiteY0" fmla="*/ 1091515 h 1417071"/>
                <a:gd name="connsiteX1" fmla="*/ 2257715 w 3554482"/>
                <a:gd name="connsiteY1" fmla="*/ 1284698 h 1417071"/>
                <a:gd name="connsiteX2" fmla="*/ 1008464 w 3554482"/>
                <a:gd name="connsiteY2" fmla="*/ 1413487 h 1417071"/>
                <a:gd name="connsiteX3" fmla="*/ 29670 w 3554482"/>
                <a:gd name="connsiteY3" fmla="*/ 1143030 h 1417071"/>
                <a:gd name="connsiteX4" fmla="*/ 338763 w 3554482"/>
                <a:gd name="connsiteY4" fmla="*/ 447571 h 1417071"/>
                <a:gd name="connsiteX5" fmla="*/ 1201647 w 3554482"/>
                <a:gd name="connsiteY5" fmla="*/ 48326 h 1417071"/>
                <a:gd name="connsiteX6" fmla="*/ 2103168 w 3554482"/>
                <a:gd name="connsiteY6" fmla="*/ 48326 h 1417071"/>
                <a:gd name="connsiteX7" fmla="*/ 3275146 w 3554482"/>
                <a:gd name="connsiteY7" fmla="*/ 86963 h 1417071"/>
                <a:gd name="connsiteX8" fmla="*/ 3481208 w 3554482"/>
                <a:gd name="connsiteY8" fmla="*/ 1091515 h 141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4482" h="1417071">
                  <a:moveTo>
                    <a:pt x="3481208" y="1091515"/>
                  </a:moveTo>
                  <a:cubicBezTo>
                    <a:pt x="3311636" y="1291137"/>
                    <a:pt x="2669839" y="1231036"/>
                    <a:pt x="2257715" y="1284698"/>
                  </a:cubicBezTo>
                  <a:cubicBezTo>
                    <a:pt x="1845591" y="1338360"/>
                    <a:pt x="1379805" y="1437098"/>
                    <a:pt x="1008464" y="1413487"/>
                  </a:cubicBezTo>
                  <a:cubicBezTo>
                    <a:pt x="637123" y="1389876"/>
                    <a:pt x="141287" y="1304016"/>
                    <a:pt x="29670" y="1143030"/>
                  </a:cubicBezTo>
                  <a:cubicBezTo>
                    <a:pt x="-81947" y="982044"/>
                    <a:pt x="143434" y="630022"/>
                    <a:pt x="338763" y="447571"/>
                  </a:cubicBezTo>
                  <a:cubicBezTo>
                    <a:pt x="534092" y="265120"/>
                    <a:pt x="907580" y="114867"/>
                    <a:pt x="1201647" y="48326"/>
                  </a:cubicBezTo>
                  <a:cubicBezTo>
                    <a:pt x="1495714" y="-18215"/>
                    <a:pt x="1757585" y="41887"/>
                    <a:pt x="2103168" y="48326"/>
                  </a:cubicBezTo>
                  <a:cubicBezTo>
                    <a:pt x="2448751" y="54765"/>
                    <a:pt x="3047619" y="-86902"/>
                    <a:pt x="3275146" y="86963"/>
                  </a:cubicBezTo>
                  <a:cubicBezTo>
                    <a:pt x="3502673" y="260828"/>
                    <a:pt x="3650780" y="891893"/>
                    <a:pt x="3481208" y="109151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46000"/>
              </a:schemeClr>
            </a:solidFill>
            <a:ln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497360" y="4154389"/>
              <a:ext cx="1850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Questão e Problema</a:t>
              </a:r>
            </a:p>
          </p:txBody>
        </p:sp>
      </p:grpSp>
      <p:grpSp>
        <p:nvGrpSpPr>
          <p:cNvPr id="12" name="Agrupar 11"/>
          <p:cNvGrpSpPr/>
          <p:nvPr/>
        </p:nvGrpSpPr>
        <p:grpSpPr>
          <a:xfrm>
            <a:off x="1285118" y="1469456"/>
            <a:ext cx="7918874" cy="3909017"/>
            <a:chOff x="1285118" y="1469456"/>
            <a:chExt cx="7918874" cy="3909017"/>
          </a:xfrm>
        </p:grpSpPr>
        <p:sp>
          <p:nvSpPr>
            <p:cNvPr id="10" name="Forma Livre: Forma 9"/>
            <p:cNvSpPr/>
            <p:nvPr/>
          </p:nvSpPr>
          <p:spPr>
            <a:xfrm>
              <a:off x="1285118" y="1469456"/>
              <a:ext cx="7918874" cy="3909017"/>
            </a:xfrm>
            <a:custGeom>
              <a:avLst/>
              <a:gdLst>
                <a:gd name="connsiteX0" fmla="*/ 479288 w 7918874"/>
                <a:gd name="connsiteY0" fmla="*/ 37372 h 3909017"/>
                <a:gd name="connsiteX1" fmla="*/ 118679 w 7918874"/>
                <a:gd name="connsiteY1" fmla="*/ 513890 h 3909017"/>
                <a:gd name="connsiteX2" fmla="*/ 92921 w 7918874"/>
                <a:gd name="connsiteY2" fmla="*/ 1776020 h 3909017"/>
                <a:gd name="connsiteX3" fmla="*/ 1264899 w 7918874"/>
                <a:gd name="connsiteY3" fmla="*/ 2265417 h 3909017"/>
                <a:gd name="connsiteX4" fmla="*/ 2102026 w 7918874"/>
                <a:gd name="connsiteY4" fmla="*/ 1930567 h 3909017"/>
                <a:gd name="connsiteX5" fmla="*/ 3750521 w 7918874"/>
                <a:gd name="connsiteY5" fmla="*/ 1672989 h 3909017"/>
                <a:gd name="connsiteX6" fmla="*/ 4935378 w 7918874"/>
                <a:gd name="connsiteY6" fmla="*/ 1866172 h 3909017"/>
                <a:gd name="connsiteX7" fmla="*/ 4999772 w 7918874"/>
                <a:gd name="connsiteY7" fmla="*/ 3076786 h 3909017"/>
                <a:gd name="connsiteX8" fmla="*/ 3222488 w 7918874"/>
                <a:gd name="connsiteY8" fmla="*/ 3257090 h 3909017"/>
                <a:gd name="connsiteX9" fmla="*/ 3055062 w 7918874"/>
                <a:gd name="connsiteY9" fmla="*/ 3772245 h 3909017"/>
                <a:gd name="connsiteX10" fmla="*/ 4832347 w 7918874"/>
                <a:gd name="connsiteY10" fmla="*/ 3785124 h 3909017"/>
                <a:gd name="connsiteX11" fmla="*/ 6506600 w 7918874"/>
                <a:gd name="connsiteY11" fmla="*/ 2342690 h 3909017"/>
                <a:gd name="connsiteX12" fmla="*/ 7742972 w 7918874"/>
                <a:gd name="connsiteY12" fmla="*/ 1737383 h 3909017"/>
                <a:gd name="connsiteX13" fmla="*/ 7214938 w 7918874"/>
                <a:gd name="connsiteY13" fmla="*/ 346465 h 3909017"/>
                <a:gd name="connsiteX14" fmla="*/ 1432324 w 7918874"/>
                <a:gd name="connsiteY14" fmla="*/ 63130 h 3909017"/>
                <a:gd name="connsiteX15" fmla="*/ 479288 w 7918874"/>
                <a:gd name="connsiteY15" fmla="*/ 37372 h 390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918874" h="3909017">
                  <a:moveTo>
                    <a:pt x="479288" y="37372"/>
                  </a:moveTo>
                  <a:cubicBezTo>
                    <a:pt x="260347" y="112499"/>
                    <a:pt x="183073" y="224115"/>
                    <a:pt x="118679" y="513890"/>
                  </a:cubicBezTo>
                  <a:cubicBezTo>
                    <a:pt x="54284" y="803665"/>
                    <a:pt x="-98116" y="1484099"/>
                    <a:pt x="92921" y="1776020"/>
                  </a:cubicBezTo>
                  <a:cubicBezTo>
                    <a:pt x="283958" y="2067941"/>
                    <a:pt x="930048" y="2239659"/>
                    <a:pt x="1264899" y="2265417"/>
                  </a:cubicBezTo>
                  <a:cubicBezTo>
                    <a:pt x="1599750" y="2291175"/>
                    <a:pt x="1687756" y="2029305"/>
                    <a:pt x="2102026" y="1930567"/>
                  </a:cubicBezTo>
                  <a:cubicBezTo>
                    <a:pt x="2516296" y="1831829"/>
                    <a:pt x="3278296" y="1683722"/>
                    <a:pt x="3750521" y="1672989"/>
                  </a:cubicBezTo>
                  <a:cubicBezTo>
                    <a:pt x="4222746" y="1662257"/>
                    <a:pt x="4727170" y="1632206"/>
                    <a:pt x="4935378" y="1866172"/>
                  </a:cubicBezTo>
                  <a:cubicBezTo>
                    <a:pt x="5143586" y="2100138"/>
                    <a:pt x="5285254" y="2844966"/>
                    <a:pt x="4999772" y="3076786"/>
                  </a:cubicBezTo>
                  <a:cubicBezTo>
                    <a:pt x="4714290" y="3308606"/>
                    <a:pt x="3546606" y="3141180"/>
                    <a:pt x="3222488" y="3257090"/>
                  </a:cubicBezTo>
                  <a:cubicBezTo>
                    <a:pt x="2898370" y="3373000"/>
                    <a:pt x="2786752" y="3684239"/>
                    <a:pt x="3055062" y="3772245"/>
                  </a:cubicBezTo>
                  <a:cubicBezTo>
                    <a:pt x="3323372" y="3860251"/>
                    <a:pt x="4257091" y="4023383"/>
                    <a:pt x="4832347" y="3785124"/>
                  </a:cubicBezTo>
                  <a:cubicBezTo>
                    <a:pt x="5407603" y="3546865"/>
                    <a:pt x="6021496" y="2683980"/>
                    <a:pt x="6506600" y="2342690"/>
                  </a:cubicBezTo>
                  <a:cubicBezTo>
                    <a:pt x="6991704" y="2001400"/>
                    <a:pt x="7624916" y="2070087"/>
                    <a:pt x="7742972" y="1737383"/>
                  </a:cubicBezTo>
                  <a:cubicBezTo>
                    <a:pt x="7861028" y="1404679"/>
                    <a:pt x="8266713" y="625507"/>
                    <a:pt x="7214938" y="346465"/>
                  </a:cubicBezTo>
                  <a:cubicBezTo>
                    <a:pt x="6163163" y="67423"/>
                    <a:pt x="2557079" y="110352"/>
                    <a:pt x="1432324" y="63130"/>
                  </a:cubicBezTo>
                  <a:cubicBezTo>
                    <a:pt x="307569" y="15908"/>
                    <a:pt x="698229" y="-37755"/>
                    <a:pt x="479288" y="3737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28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584736" y="2118000"/>
              <a:ext cx="135553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Delimitação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9989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Objetivos Plausíveis de Pesquisa relacionada a um Artefato – Uma Organização Inicial</a:t>
            </a: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1187624" y="1417639"/>
            <a:ext cx="0" cy="381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187624" y="5229200"/>
            <a:ext cx="6696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611560" y="1916832"/>
            <a:ext cx="461665" cy="237140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pt-BR" dirty="0"/>
              <a:t>Grau de Contribuição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707904" y="531511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Dificuldade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5747069" y="2032753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165238" y="449900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382982" y="3686849"/>
            <a:ext cx="242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572000" y="2750980"/>
            <a:ext cx="242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803649" y="3200906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6244007" y="1353423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 a partir do 0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743908" y="1776967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492204" y="384424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2899659" y="451042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457383" y="2020176"/>
            <a:ext cx="150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916258" y="449900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836632" y="3720869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089839" y="2415879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</p:spTree>
    <p:extLst>
      <p:ext uri="{BB962C8B-B14F-4D97-AF65-F5344CB8AC3E}">
        <p14:creationId xmlns:p14="http://schemas.microsoft.com/office/powerpoint/2010/main" val="372808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3371092" y="1844824"/>
            <a:ext cx="2544232" cy="2877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Como Decidir?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95536" y="4941168"/>
            <a:ext cx="842493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4987305" y="284810"/>
            <a:ext cx="3301391" cy="46714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24616" y="3920096"/>
            <a:ext cx="1800200" cy="589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Decisões Plausíveis t1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3683077" y="2334046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Consequências Antecipadas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3683077" y="3621555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Decisões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524616" y="2804667"/>
            <a:ext cx="1800200" cy="764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Informações Disponíveis t1</a:t>
            </a:r>
          </a:p>
        </p:txBody>
      </p:sp>
      <p:cxnSp>
        <p:nvCxnSpPr>
          <p:cNvPr id="35" name="Conector de Seta Reta 34"/>
          <p:cNvCxnSpPr>
            <a:stCxn id="19" idx="0"/>
            <a:endCxn id="16" idx="2"/>
          </p:cNvCxnSpPr>
          <p:nvPr/>
        </p:nvCxnSpPr>
        <p:spPr>
          <a:xfrm flipV="1">
            <a:off x="4583177" y="3270150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Seta: para a Direita 39"/>
          <p:cNvSpPr/>
          <p:nvPr/>
        </p:nvSpPr>
        <p:spPr>
          <a:xfrm>
            <a:off x="2486034" y="310777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Seta: para a Direita 40"/>
          <p:cNvSpPr/>
          <p:nvPr/>
        </p:nvSpPr>
        <p:spPr>
          <a:xfrm>
            <a:off x="6300192" y="304196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8639720" y="5034231"/>
            <a:ext cx="44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cxnSp>
        <p:nvCxnSpPr>
          <p:cNvPr id="45" name="Conector reto 44"/>
          <p:cNvCxnSpPr/>
          <p:nvPr/>
        </p:nvCxnSpPr>
        <p:spPr>
          <a:xfrm>
            <a:off x="2977035" y="1628800"/>
            <a:ext cx="0" cy="3816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6156176" y="1482130"/>
            <a:ext cx="0" cy="3963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7130032" y="5046732"/>
            <a:ext cx="845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futuro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3801337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Presente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812749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Passado</a:t>
            </a:r>
          </a:p>
        </p:txBody>
      </p:sp>
      <p:sp>
        <p:nvSpPr>
          <p:cNvPr id="52" name="Seta: para a Direita 51"/>
          <p:cNvSpPr/>
          <p:nvPr/>
        </p:nvSpPr>
        <p:spPr>
          <a:xfrm rot="5400000">
            <a:off x="3551722" y="1043235"/>
            <a:ext cx="789435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Seta: para a Direita 52"/>
          <p:cNvSpPr/>
          <p:nvPr/>
        </p:nvSpPr>
        <p:spPr>
          <a:xfrm rot="16200000">
            <a:off x="7421455" y="978848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683568" y="284810"/>
            <a:ext cx="3460860" cy="467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Pressupostos</a:t>
            </a:r>
          </a:p>
        </p:txBody>
      </p:sp>
      <p:sp>
        <p:nvSpPr>
          <p:cNvPr id="55" name="Seta: para a Direita 54"/>
          <p:cNvSpPr/>
          <p:nvPr/>
        </p:nvSpPr>
        <p:spPr>
          <a:xfrm rot="16200000">
            <a:off x="1055114" y="1043232"/>
            <a:ext cx="789432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Seta: para a Direita 55"/>
          <p:cNvSpPr/>
          <p:nvPr/>
        </p:nvSpPr>
        <p:spPr>
          <a:xfrm rot="5400000">
            <a:off x="4777284" y="1043236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Conector de Seta Reta 57"/>
          <p:cNvCxnSpPr>
            <a:stCxn id="15" idx="0"/>
            <a:endCxn id="33" idx="2"/>
          </p:cNvCxnSpPr>
          <p:nvPr/>
        </p:nvCxnSpPr>
        <p:spPr>
          <a:xfrm flipV="1">
            <a:off x="1424716" y="3568691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: Angulado 71"/>
          <p:cNvCxnSpPr>
            <a:stCxn id="49" idx="2"/>
            <a:endCxn id="51" idx="2"/>
          </p:cNvCxnSpPr>
          <p:nvPr/>
        </p:nvCxnSpPr>
        <p:spPr>
          <a:xfrm rot="5400000">
            <a:off x="4594714" y="2396415"/>
            <a:ext cx="12700" cy="59161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tângulo 82"/>
          <p:cNvSpPr/>
          <p:nvPr/>
        </p:nvSpPr>
        <p:spPr>
          <a:xfrm>
            <a:off x="524616" y="1830766"/>
            <a:ext cx="1800200" cy="6753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Consequências Reais t1</a:t>
            </a:r>
          </a:p>
        </p:txBody>
      </p:sp>
      <p:cxnSp>
        <p:nvCxnSpPr>
          <p:cNvPr id="84" name="Conector de Seta Reta 83"/>
          <p:cNvCxnSpPr>
            <a:stCxn id="33" idx="0"/>
            <a:endCxn id="83" idx="2"/>
          </p:cNvCxnSpPr>
          <p:nvPr/>
        </p:nvCxnSpPr>
        <p:spPr>
          <a:xfrm flipV="1">
            <a:off x="1424716" y="2506126"/>
            <a:ext cx="0" cy="2985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tângulo 87"/>
          <p:cNvSpPr/>
          <p:nvPr/>
        </p:nvSpPr>
        <p:spPr>
          <a:xfrm>
            <a:off x="6815424" y="3920096"/>
            <a:ext cx="1800200" cy="58943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Decisões Plausíveis t2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6815424" y="2804667"/>
            <a:ext cx="1800200" cy="76402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Informações Disponíveis t2</a:t>
            </a:r>
          </a:p>
        </p:txBody>
      </p:sp>
      <p:cxnSp>
        <p:nvCxnSpPr>
          <p:cNvPr id="90" name="Conector de Seta Reta 89"/>
          <p:cNvCxnSpPr>
            <a:stCxn id="88" idx="0"/>
            <a:endCxn id="89" idx="2"/>
          </p:cNvCxnSpPr>
          <p:nvPr/>
        </p:nvCxnSpPr>
        <p:spPr>
          <a:xfrm flipV="1">
            <a:off x="7715524" y="3568691"/>
            <a:ext cx="0" cy="351405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tângulo 90"/>
          <p:cNvSpPr/>
          <p:nvPr/>
        </p:nvSpPr>
        <p:spPr>
          <a:xfrm>
            <a:off x="6815424" y="1830766"/>
            <a:ext cx="1800200" cy="6753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Consequências Reais t2</a:t>
            </a:r>
          </a:p>
        </p:txBody>
      </p:sp>
      <p:cxnSp>
        <p:nvCxnSpPr>
          <p:cNvPr id="92" name="Conector de Seta Reta 91"/>
          <p:cNvCxnSpPr>
            <a:stCxn id="89" idx="0"/>
            <a:endCxn id="91" idx="2"/>
          </p:cNvCxnSpPr>
          <p:nvPr/>
        </p:nvCxnSpPr>
        <p:spPr>
          <a:xfrm flipV="1">
            <a:off x="7715524" y="2506126"/>
            <a:ext cx="0" cy="29854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>
            <a:stCxn id="54" idx="3"/>
            <a:endCxn id="14" idx="1"/>
          </p:cNvCxnSpPr>
          <p:nvPr/>
        </p:nvCxnSpPr>
        <p:spPr>
          <a:xfrm>
            <a:off x="4144428" y="518382"/>
            <a:ext cx="8428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162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523" y="980728"/>
            <a:ext cx="6846954" cy="405745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11560" y="5126084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FISCHBACH, J. R. </a:t>
            </a:r>
            <a:r>
              <a:rPr lang="en-US" i="1" dirty="0"/>
              <a:t>et al.</a:t>
            </a:r>
            <a:r>
              <a:rPr lang="en-US" dirty="0"/>
              <a:t> </a:t>
            </a:r>
            <a:r>
              <a:rPr lang="en-US" b="1" dirty="0"/>
              <a:t>Managing water quality in the face of uncertainty: a robust decision making demonstration for </a:t>
            </a:r>
            <a:r>
              <a:rPr lang="en-US" b="1" dirty="0" err="1"/>
              <a:t>epa’s</a:t>
            </a:r>
            <a:r>
              <a:rPr lang="en-US" b="1" dirty="0"/>
              <a:t> national water program</a:t>
            </a:r>
            <a:r>
              <a:rPr lang="en-US" dirty="0"/>
              <a:t>. [</a:t>
            </a:r>
            <a:r>
              <a:rPr lang="en-US" dirty="0" err="1"/>
              <a:t>S.l.</a:t>
            </a:r>
            <a:r>
              <a:rPr lang="en-US" dirty="0"/>
              <a:t>]: [</a:t>
            </a:r>
            <a:r>
              <a:rPr lang="en-US" dirty="0" err="1"/>
              <a:t>s.n</a:t>
            </a:r>
            <a:r>
              <a:rPr lang="en-US" dirty="0"/>
              <a:t>.], 2015.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4471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0" y="1737716"/>
            <a:ext cx="7667889" cy="4957018"/>
          </a:xfrm>
        </p:spPr>
      </p:pic>
      <p:sp>
        <p:nvSpPr>
          <p:cNvPr id="5" name="Elipse 4"/>
          <p:cNvSpPr/>
          <p:nvPr/>
        </p:nvSpPr>
        <p:spPr>
          <a:xfrm rot="20446714">
            <a:off x="4913281" y="1720660"/>
            <a:ext cx="2391754" cy="133228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3707904" y="3167884"/>
            <a:ext cx="2265937" cy="1257658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 rot="19125687">
            <a:off x="1983153" y="2495389"/>
            <a:ext cx="2265937" cy="1257658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 rot="19125687">
            <a:off x="4490572" y="4607907"/>
            <a:ext cx="1362021" cy="963891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 rot="20255066">
            <a:off x="6033055" y="3302829"/>
            <a:ext cx="1182023" cy="646454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Balão de Fala: Retângulo 9"/>
          <p:cNvSpPr/>
          <p:nvPr/>
        </p:nvSpPr>
        <p:spPr>
          <a:xfrm>
            <a:off x="734762" y="2132856"/>
            <a:ext cx="1532982" cy="792088"/>
          </a:xfrm>
          <a:prstGeom prst="wedgeRectCallout">
            <a:avLst>
              <a:gd name="adj1" fmla="val 44003"/>
              <a:gd name="adj2" fmla="val 8526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Reed - Cornell - MORDM</a:t>
            </a:r>
          </a:p>
        </p:txBody>
      </p:sp>
      <p:sp>
        <p:nvSpPr>
          <p:cNvPr id="11" name="Balão de Fala: Retângulo 10"/>
          <p:cNvSpPr/>
          <p:nvPr/>
        </p:nvSpPr>
        <p:spPr>
          <a:xfrm>
            <a:off x="6189386" y="5089852"/>
            <a:ext cx="1532982" cy="792088"/>
          </a:xfrm>
          <a:prstGeom prst="wedgeRectCallout">
            <a:avLst>
              <a:gd name="adj1" fmla="val -79494"/>
              <a:gd name="adj2" fmla="val -16025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-RAND - RDM</a:t>
            </a:r>
          </a:p>
        </p:txBody>
      </p:sp>
      <p:sp>
        <p:nvSpPr>
          <p:cNvPr id="12" name="Balão de Fala: Retângulo 11"/>
          <p:cNvSpPr/>
          <p:nvPr/>
        </p:nvSpPr>
        <p:spPr>
          <a:xfrm>
            <a:off x="3181920" y="1253777"/>
            <a:ext cx="1686280" cy="792088"/>
          </a:xfrm>
          <a:prstGeom prst="wedgeRectCallout">
            <a:avLst>
              <a:gd name="adj1" fmla="val 70811"/>
              <a:gd name="adj2" fmla="val 6250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Kwakkel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-TUDELFT - DAPP + ESDMA</a:t>
            </a:r>
          </a:p>
        </p:txBody>
      </p:sp>
      <p:sp>
        <p:nvSpPr>
          <p:cNvPr id="13" name="Balão de Fala: Retângulo 12"/>
          <p:cNvSpPr/>
          <p:nvPr/>
        </p:nvSpPr>
        <p:spPr>
          <a:xfrm>
            <a:off x="7457676" y="3952130"/>
            <a:ext cx="1266927" cy="595107"/>
          </a:xfrm>
          <a:prstGeom prst="wedgeRectCallout">
            <a:avLst>
              <a:gd name="adj1" fmla="val -96380"/>
              <a:gd name="adj2" fmla="val -6004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 EMA</a:t>
            </a:r>
          </a:p>
        </p:txBody>
      </p:sp>
      <p:sp>
        <p:nvSpPr>
          <p:cNvPr id="14" name="Balão de Fala: Retângulo 13"/>
          <p:cNvSpPr/>
          <p:nvPr/>
        </p:nvSpPr>
        <p:spPr>
          <a:xfrm>
            <a:off x="2366805" y="5603627"/>
            <a:ext cx="1380930" cy="595107"/>
          </a:xfrm>
          <a:prstGeom prst="wedgeRectCallout">
            <a:avLst>
              <a:gd name="adj1" fmla="val 107016"/>
              <a:gd name="adj2" fmla="val -8817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Bem-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Haim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Infogap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820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C9910E9C-3510-4264-8A2B-060964FD62FC}"/>
              </a:ext>
            </a:extLst>
          </p:cNvPr>
          <p:cNvSpPr/>
          <p:nvPr/>
        </p:nvSpPr>
        <p:spPr>
          <a:xfrm>
            <a:off x="375785" y="774071"/>
            <a:ext cx="2602632" cy="223224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Modelo de Dinâmica de Sistemas (a)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1F85986-4F4B-400C-A5DB-4F25A0603A77}"/>
              </a:ext>
            </a:extLst>
          </p:cNvPr>
          <p:cNvSpPr/>
          <p:nvPr/>
        </p:nvSpPr>
        <p:spPr>
          <a:xfrm>
            <a:off x="375785" y="3163473"/>
            <a:ext cx="2602632" cy="223224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Inputs para a Simulação (b)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3325AC-745D-49CE-ABEC-82746D20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404"/>
            <a:ext cx="8229600" cy="470358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Projeto Modular do “Simulador RDM”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1D8B1AE-FBEA-4A21-B32F-8F6405114CAE}"/>
              </a:ext>
            </a:extLst>
          </p:cNvPr>
          <p:cNvSpPr/>
          <p:nvPr/>
        </p:nvSpPr>
        <p:spPr>
          <a:xfrm>
            <a:off x="557495" y="1189741"/>
            <a:ext cx="2238223" cy="1668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Modelo.R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modelo &lt;-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(time, stocks,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auxs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as.list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(c(stocks,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auxs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)),{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dEstoque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= fluxo1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(c(Estoques),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Fluxo1 = fluxo1))   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})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21BF380-BF6F-4736-831B-3041C9FB5FC0}"/>
              </a:ext>
            </a:extLst>
          </p:cNvPr>
          <p:cNvSpPr/>
          <p:nvPr/>
        </p:nvSpPr>
        <p:spPr>
          <a:xfrm>
            <a:off x="687275" y="4546068"/>
            <a:ext cx="901052" cy="580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2EDE49A-1461-4769-9445-865AF0FFB58A}"/>
              </a:ext>
            </a:extLst>
          </p:cNvPr>
          <p:cNvSpPr/>
          <p:nvPr/>
        </p:nvSpPr>
        <p:spPr>
          <a:xfrm>
            <a:off x="1692607" y="4546068"/>
            <a:ext cx="854147" cy="580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</a:p>
        </p:txBody>
      </p:sp>
      <p:pic>
        <p:nvPicPr>
          <p:cNvPr id="1026" name="Picture 2" descr="Image result for excel logo">
            <a:extLst>
              <a:ext uri="{FF2B5EF4-FFF2-40B4-BE49-F238E27FC236}">
                <a16:creationId xmlns:a16="http://schemas.microsoft.com/office/drawing/2014/main" id="{A3E0E051-E9F9-40D4-96CE-37DE7F5DC2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1" t="18871" r="32150" b="16648"/>
          <a:stretch/>
        </p:blipFill>
        <p:spPr bwMode="auto">
          <a:xfrm>
            <a:off x="1167019" y="3616815"/>
            <a:ext cx="888123" cy="78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610A6B2E-C3E1-4410-A8CC-1DEF937CED73}"/>
              </a:ext>
            </a:extLst>
          </p:cNvPr>
          <p:cNvSpPr/>
          <p:nvPr/>
        </p:nvSpPr>
        <p:spPr>
          <a:xfrm>
            <a:off x="3438067" y="774072"/>
            <a:ext cx="2448272" cy="4621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Simulador RDM (c)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341BA99-6A4F-4BE6-B54E-C2F94184E370}"/>
              </a:ext>
            </a:extLst>
          </p:cNvPr>
          <p:cNvSpPr/>
          <p:nvPr/>
        </p:nvSpPr>
        <p:spPr>
          <a:xfrm>
            <a:off x="3666514" y="1352554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Geração de Cenários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973D660A-FE03-44C9-90C6-7DA6AB44646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2978417" y="3084897"/>
            <a:ext cx="459650" cy="1194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026FB37A-ED00-4220-AB38-50B5A1CE8BE0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2978417" y="1890195"/>
            <a:ext cx="459650" cy="11947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1EB8F753-C27A-40E6-9100-0624C7519E66}"/>
              </a:ext>
            </a:extLst>
          </p:cNvPr>
          <p:cNvSpPr/>
          <p:nvPr/>
        </p:nvSpPr>
        <p:spPr>
          <a:xfrm>
            <a:off x="3666514" y="2008256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Resolução das Eq. Diferenciais em “N” Cenários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9B3F756-D190-46A7-BFDF-93D1E63B1984}"/>
              </a:ext>
            </a:extLst>
          </p:cNvPr>
          <p:cNvSpPr/>
          <p:nvPr/>
        </p:nvSpPr>
        <p:spPr>
          <a:xfrm>
            <a:off x="3666514" y="2705005"/>
            <a:ext cx="1916853" cy="458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de Perda de Oportunidade (</a:t>
            </a: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Regret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B312C676-2962-49AB-B99E-D95E25124E40}"/>
              </a:ext>
            </a:extLst>
          </p:cNvPr>
          <p:cNvSpPr/>
          <p:nvPr/>
        </p:nvSpPr>
        <p:spPr>
          <a:xfrm>
            <a:off x="3666514" y="3402531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Escolha de Estratégias Candidatas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D739453-2DD0-4238-ACAF-EB6D48D4C30B}"/>
              </a:ext>
            </a:extLst>
          </p:cNvPr>
          <p:cNvCxnSpPr>
            <a:stCxn id="13" idx="2"/>
            <a:endCxn id="25" idx="0"/>
          </p:cNvCxnSpPr>
          <p:nvPr/>
        </p:nvCxnSpPr>
        <p:spPr>
          <a:xfrm>
            <a:off x="4624941" y="1769343"/>
            <a:ext cx="0" cy="238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DB87A70D-AAB1-42D4-A2DC-3EEEFF5AA8D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4624941" y="2425045"/>
            <a:ext cx="0" cy="27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B6274F8-2AA5-4770-B055-893C3C7F85E1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4624941" y="3163473"/>
            <a:ext cx="0" cy="23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30FA4DCD-9279-45E3-8819-A54CD7E1AAA2}"/>
              </a:ext>
            </a:extLst>
          </p:cNvPr>
          <p:cNvSpPr/>
          <p:nvPr/>
        </p:nvSpPr>
        <p:spPr>
          <a:xfrm>
            <a:off x="3666514" y="4709762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da Fronteira de Tradeoffs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F48FCFB1-69BC-4FAB-96E7-3F9DFE6D90B5}"/>
              </a:ext>
            </a:extLst>
          </p:cNvPr>
          <p:cNvCxnSpPr>
            <a:cxnSpLocks/>
            <a:stCxn id="27" idx="2"/>
            <a:endCxn id="65" idx="0"/>
          </p:cNvCxnSpPr>
          <p:nvPr/>
        </p:nvCxnSpPr>
        <p:spPr>
          <a:xfrm>
            <a:off x="4624941" y="3819320"/>
            <a:ext cx="0" cy="23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FD28C94A-D36C-42A6-ADEB-FF76C40329BE}"/>
              </a:ext>
            </a:extLst>
          </p:cNvPr>
          <p:cNvSpPr/>
          <p:nvPr/>
        </p:nvSpPr>
        <p:spPr>
          <a:xfrm>
            <a:off x="3666514" y="4053915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 de Vulnerabilidade da Estratégia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B6C93727-48D8-424A-A955-484E7D0E0EB0}"/>
              </a:ext>
            </a:extLst>
          </p:cNvPr>
          <p:cNvCxnSpPr>
            <a:cxnSpLocks/>
            <a:stCxn id="65" idx="2"/>
            <a:endCxn id="46" idx="0"/>
          </p:cNvCxnSpPr>
          <p:nvPr/>
        </p:nvCxnSpPr>
        <p:spPr>
          <a:xfrm>
            <a:off x="4624941" y="4470704"/>
            <a:ext cx="0" cy="23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tângulo 85">
            <a:extLst>
              <a:ext uri="{FF2B5EF4-FFF2-40B4-BE49-F238E27FC236}">
                <a16:creationId xmlns:a16="http://schemas.microsoft.com/office/drawing/2014/main" id="{B34A297C-D401-476F-B881-09D887526561}"/>
              </a:ext>
            </a:extLst>
          </p:cNvPr>
          <p:cNvSpPr/>
          <p:nvPr/>
        </p:nvSpPr>
        <p:spPr>
          <a:xfrm>
            <a:off x="6366921" y="774072"/>
            <a:ext cx="2448272" cy="4621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Aplicativo Web – Simulador RDM (d)</a:t>
            </a:r>
          </a:p>
        </p:txBody>
      </p: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A6EA09AC-8A46-40FC-A05E-C0A9D95593B0}"/>
              </a:ext>
            </a:extLst>
          </p:cNvPr>
          <p:cNvCxnSpPr>
            <a:stCxn id="11" idx="3"/>
            <a:endCxn id="86" idx="1"/>
          </p:cNvCxnSpPr>
          <p:nvPr/>
        </p:nvCxnSpPr>
        <p:spPr>
          <a:xfrm>
            <a:off x="5886339" y="3084897"/>
            <a:ext cx="4805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0" name="Imagem 89">
            <a:extLst>
              <a:ext uri="{FF2B5EF4-FFF2-40B4-BE49-F238E27FC236}">
                <a16:creationId xmlns:a16="http://schemas.microsoft.com/office/drawing/2014/main" id="{D741D997-6BD3-4EB5-83CE-AC5116985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117" y="1256818"/>
            <a:ext cx="1943565" cy="1025050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24F04102-E87F-453E-979B-BA48C454F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033" y="2473033"/>
            <a:ext cx="1886047" cy="994715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8E71CF7A-36E3-47D6-827A-59591E630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443" y="3793905"/>
            <a:ext cx="1669225" cy="1278331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491AEDBF-9C17-4E03-9A69-203B89BE1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6571" y="4239126"/>
            <a:ext cx="1159235" cy="861462"/>
          </a:xfrm>
          <a:prstGeom prst="rect">
            <a:avLst/>
          </a:prstGeom>
        </p:spPr>
      </p:pic>
      <p:cxnSp>
        <p:nvCxnSpPr>
          <p:cNvPr id="104" name="Conector: Angulado 103">
            <a:extLst>
              <a:ext uri="{FF2B5EF4-FFF2-40B4-BE49-F238E27FC236}">
                <a16:creationId xmlns:a16="http://schemas.microsoft.com/office/drawing/2014/main" id="{F61B7C30-7C76-4026-BF58-B2DCFE0455D4}"/>
              </a:ext>
            </a:extLst>
          </p:cNvPr>
          <p:cNvCxnSpPr>
            <a:cxnSpLocks/>
            <a:stCxn id="86" idx="2"/>
            <a:endCxn id="7" idx="1"/>
          </p:cNvCxnSpPr>
          <p:nvPr/>
        </p:nvCxnSpPr>
        <p:spPr>
          <a:xfrm rot="5400000" flipH="1">
            <a:off x="3425358" y="1230024"/>
            <a:ext cx="1116125" cy="7215272"/>
          </a:xfrm>
          <a:prstGeom prst="bentConnector4">
            <a:avLst>
              <a:gd name="adj1" fmla="val -20482"/>
              <a:gd name="adj2" fmla="val 10316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ector: Angulado 107">
            <a:extLst>
              <a:ext uri="{FF2B5EF4-FFF2-40B4-BE49-F238E27FC236}">
                <a16:creationId xmlns:a16="http://schemas.microsoft.com/office/drawing/2014/main" id="{69B23998-3690-4507-A742-42C9E3F5C2BD}"/>
              </a:ext>
            </a:extLst>
          </p:cNvPr>
          <p:cNvCxnSpPr>
            <a:cxnSpLocks/>
            <a:stCxn id="86" idx="2"/>
            <a:endCxn id="17" idx="1"/>
          </p:cNvCxnSpPr>
          <p:nvPr/>
        </p:nvCxnSpPr>
        <p:spPr>
          <a:xfrm rot="5400000" flipH="1">
            <a:off x="2230657" y="35323"/>
            <a:ext cx="3505527" cy="7215272"/>
          </a:xfrm>
          <a:prstGeom prst="bentConnector4">
            <a:avLst>
              <a:gd name="adj1" fmla="val -6521"/>
              <a:gd name="adj2" fmla="val 10316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658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8A8AEF2-4A99-4EE7-B176-3FBB57C6DD41}"/>
              </a:ext>
            </a:extLst>
          </p:cNvPr>
          <p:cNvSpPr/>
          <p:nvPr/>
        </p:nvSpPr>
        <p:spPr>
          <a:xfrm>
            <a:off x="1948593" y="3024326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Valor Presente Líquido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F(Produção, Custos)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EFADC2-5B13-4E45-B611-4D7F18F89079}"/>
              </a:ext>
            </a:extLst>
          </p:cNvPr>
          <p:cNvSpPr/>
          <p:nvPr/>
        </p:nvSpPr>
        <p:spPr>
          <a:xfrm>
            <a:off x="4211960" y="4725144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Capacidade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f(Estratégia de Cap., Previsão de Demanda)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9F63EF5-0F10-49F1-A7E1-7AE48821B88A}"/>
              </a:ext>
            </a:extLst>
          </p:cNvPr>
          <p:cNvSpPr/>
          <p:nvPr/>
        </p:nvSpPr>
        <p:spPr>
          <a:xfrm>
            <a:off x="4205738" y="154117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Market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f(Preço, Tempo de Entrega)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CA4743A-8B0C-41AC-AE10-0098854B881E}"/>
              </a:ext>
            </a:extLst>
          </p:cNvPr>
          <p:cNvSpPr/>
          <p:nvPr/>
        </p:nvSpPr>
        <p:spPr>
          <a:xfrm>
            <a:off x="4205739" y="499239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Preço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f(Custo, Utilização da Capacidade)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7004899-CB27-4714-9EBF-722D34BE7A61}"/>
              </a:ext>
            </a:extLst>
          </p:cNvPr>
          <p:cNvSpPr/>
          <p:nvPr/>
        </p:nvSpPr>
        <p:spPr>
          <a:xfrm>
            <a:off x="6303653" y="3565240"/>
            <a:ext cx="1584176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Difusão do Produto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f(Velocidade da Industria, Demanda)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21D41CF7-73F7-4385-891D-17BD321085E5}"/>
              </a:ext>
            </a:extLst>
          </p:cNvPr>
          <p:cNvSpPr/>
          <p:nvPr/>
        </p:nvSpPr>
        <p:spPr>
          <a:xfrm>
            <a:off x="6303653" y="2248241"/>
            <a:ext cx="1584176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Demanda Global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f(Preço, Tamanho Estimado do Mercado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C31983F-D3B1-47DA-9DF4-19024320D83A}"/>
              </a:ext>
            </a:extLst>
          </p:cNvPr>
          <p:cNvSpPr/>
          <p:nvPr/>
        </p:nvSpPr>
        <p:spPr>
          <a:xfrm>
            <a:off x="4211959" y="305547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Produção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Mkt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, Capacidade)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BFC9FF2-4FAF-4878-8A2B-2A1103E65BA3}"/>
              </a:ext>
            </a:extLst>
          </p:cNvPr>
          <p:cNvSpPr/>
          <p:nvPr/>
        </p:nvSpPr>
        <p:spPr>
          <a:xfrm>
            <a:off x="1948593" y="4734180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Demanda Prevista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f(Produção)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C217BDF-37EF-42C3-B0C5-BBDFC27ACDAB}"/>
              </a:ext>
            </a:extLst>
          </p:cNvPr>
          <p:cNvSpPr/>
          <p:nvPr/>
        </p:nvSpPr>
        <p:spPr>
          <a:xfrm>
            <a:off x="235510" y="3055473"/>
            <a:ext cx="1515062" cy="569053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Estratégia de Capacidade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9632979-AE8C-4BAE-8797-263A95DE8386}"/>
              </a:ext>
            </a:extLst>
          </p:cNvPr>
          <p:cNvSpPr/>
          <p:nvPr/>
        </p:nvSpPr>
        <p:spPr>
          <a:xfrm>
            <a:off x="1954943" y="1586503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Custo</a:t>
            </a:r>
          </a:p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f(Experiência de Produção, escala mínima).</a:t>
            </a:r>
          </a:p>
        </p:txBody>
      </p:sp>
      <p:cxnSp>
        <p:nvCxnSpPr>
          <p:cNvPr id="18" name="Conector: Curvo 17">
            <a:extLst>
              <a:ext uri="{FF2B5EF4-FFF2-40B4-BE49-F238E27FC236}">
                <a16:creationId xmlns:a16="http://schemas.microsoft.com/office/drawing/2014/main" id="{81AADB2E-F1B4-4751-B918-3AF16D494403}"/>
              </a:ext>
            </a:extLst>
          </p:cNvPr>
          <p:cNvCxnSpPr>
            <a:stCxn id="9" idx="3"/>
            <a:endCxn id="58" idx="0"/>
          </p:cNvCxnSpPr>
          <p:nvPr/>
        </p:nvCxnSpPr>
        <p:spPr>
          <a:xfrm>
            <a:off x="5789915" y="877944"/>
            <a:ext cx="1305826" cy="1370297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: Curvo 41">
            <a:extLst>
              <a:ext uri="{FF2B5EF4-FFF2-40B4-BE49-F238E27FC236}">
                <a16:creationId xmlns:a16="http://schemas.microsoft.com/office/drawing/2014/main" id="{700A2C70-1EBD-4A9A-8D50-38251EEF32C8}"/>
              </a:ext>
            </a:extLst>
          </p:cNvPr>
          <p:cNvCxnSpPr>
            <a:cxnSpLocks/>
          </p:cNvCxnSpPr>
          <p:nvPr/>
        </p:nvCxnSpPr>
        <p:spPr>
          <a:xfrm flipV="1">
            <a:off x="5393870" y="3811847"/>
            <a:ext cx="0" cy="9061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ector: Curvo 49">
            <a:extLst>
              <a:ext uri="{FF2B5EF4-FFF2-40B4-BE49-F238E27FC236}">
                <a16:creationId xmlns:a16="http://schemas.microsoft.com/office/drawing/2014/main" id="{8F7F1D3A-A16F-4B74-BAE5-B4092193239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5400000">
            <a:off x="4855565" y="1398910"/>
            <a:ext cx="284525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ector: Curvo 53">
            <a:extLst>
              <a:ext uri="{FF2B5EF4-FFF2-40B4-BE49-F238E27FC236}">
                <a16:creationId xmlns:a16="http://schemas.microsoft.com/office/drawing/2014/main" id="{ACD2581C-905E-4A72-8E5A-7C8A77AF6656}"/>
              </a:ext>
            </a:extLst>
          </p:cNvPr>
          <p:cNvCxnSpPr>
            <a:cxnSpLocks/>
            <a:stCxn id="28" idx="0"/>
            <a:endCxn id="9" idx="1"/>
          </p:cNvCxnSpPr>
          <p:nvPr/>
        </p:nvCxnSpPr>
        <p:spPr>
          <a:xfrm rot="5400000" flipH="1" flipV="1">
            <a:off x="3122106" y="502870"/>
            <a:ext cx="708559" cy="1458708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ector: Curvo 58">
            <a:extLst>
              <a:ext uri="{FF2B5EF4-FFF2-40B4-BE49-F238E27FC236}">
                <a16:creationId xmlns:a16="http://schemas.microsoft.com/office/drawing/2014/main" id="{59011834-6F07-47C7-87A2-022B9FA5B657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4997826" y="2298582"/>
            <a:ext cx="6221" cy="75689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ector: Curvo 65">
            <a:extLst>
              <a:ext uri="{FF2B5EF4-FFF2-40B4-BE49-F238E27FC236}">
                <a16:creationId xmlns:a16="http://schemas.microsoft.com/office/drawing/2014/main" id="{A9682D87-2BD5-4364-AAAF-5B6716B3BEA6}"/>
              </a:ext>
            </a:extLst>
          </p:cNvPr>
          <p:cNvCxnSpPr>
            <a:cxnSpLocks/>
            <a:stCxn id="28" idx="2"/>
            <a:endCxn id="4" idx="0"/>
          </p:cNvCxnSpPr>
          <p:nvPr/>
        </p:nvCxnSpPr>
        <p:spPr>
          <a:xfrm flipH="1">
            <a:off x="2740681" y="2419653"/>
            <a:ext cx="6350" cy="60467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ector: Curvo 69">
            <a:extLst>
              <a:ext uri="{FF2B5EF4-FFF2-40B4-BE49-F238E27FC236}">
                <a16:creationId xmlns:a16="http://schemas.microsoft.com/office/drawing/2014/main" id="{6308FE8C-E2EE-42BC-AC91-DD4AC62ABD67}"/>
              </a:ext>
            </a:extLst>
          </p:cNvPr>
          <p:cNvCxnSpPr>
            <a:cxnSpLocks/>
            <a:stCxn id="21" idx="1"/>
            <a:endCxn id="28" idx="3"/>
          </p:cNvCxnSpPr>
          <p:nvPr/>
        </p:nvCxnSpPr>
        <p:spPr>
          <a:xfrm rot="10800000">
            <a:off x="3539119" y="2003078"/>
            <a:ext cx="672840" cy="1431100"/>
          </a:xfrm>
          <a:prstGeom prst="bentConnector3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Conector: Curvo 85">
            <a:extLst>
              <a:ext uri="{FF2B5EF4-FFF2-40B4-BE49-F238E27FC236}">
                <a16:creationId xmlns:a16="http://schemas.microsoft.com/office/drawing/2014/main" id="{DF57E65E-665F-4147-B9D6-D437D934827B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rot="5400000">
            <a:off x="3411715" y="3141848"/>
            <a:ext cx="921298" cy="226336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Conector: Curvo 89">
            <a:extLst>
              <a:ext uri="{FF2B5EF4-FFF2-40B4-BE49-F238E27FC236}">
                <a16:creationId xmlns:a16="http://schemas.microsoft.com/office/drawing/2014/main" id="{15E919B6-10ED-438A-848D-7267262C708F}"/>
              </a:ext>
            </a:extLst>
          </p:cNvPr>
          <p:cNvCxnSpPr>
            <a:cxnSpLocks/>
            <a:stCxn id="25" idx="3"/>
            <a:endCxn id="7" idx="1"/>
          </p:cNvCxnSpPr>
          <p:nvPr/>
        </p:nvCxnSpPr>
        <p:spPr>
          <a:xfrm flipV="1">
            <a:off x="3532769" y="5141719"/>
            <a:ext cx="679191" cy="903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Conector: Curvo 99">
            <a:extLst>
              <a:ext uri="{FF2B5EF4-FFF2-40B4-BE49-F238E27FC236}">
                <a16:creationId xmlns:a16="http://schemas.microsoft.com/office/drawing/2014/main" id="{01E91C36-C3E7-4845-AE6B-B9A4A73D2A1A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 flipH="1" flipV="1">
            <a:off x="5789914" y="1919878"/>
            <a:ext cx="6222" cy="3221841"/>
          </a:xfrm>
          <a:prstGeom prst="bentConnector3">
            <a:avLst>
              <a:gd name="adj1" fmla="val -395982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Conector: Curvo 106">
            <a:extLst>
              <a:ext uri="{FF2B5EF4-FFF2-40B4-BE49-F238E27FC236}">
                <a16:creationId xmlns:a16="http://schemas.microsoft.com/office/drawing/2014/main" id="{C92AB1FD-93EB-4788-ACEE-1AD3489D4543}"/>
              </a:ext>
            </a:extLst>
          </p:cNvPr>
          <p:cNvCxnSpPr>
            <a:cxnSpLocks/>
            <a:stCxn id="58" idx="2"/>
            <a:endCxn id="15" idx="0"/>
          </p:cNvCxnSpPr>
          <p:nvPr/>
        </p:nvCxnSpPr>
        <p:spPr>
          <a:xfrm>
            <a:off x="7095741" y="3256353"/>
            <a:ext cx="0" cy="3088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Conector: Curvo 110">
            <a:extLst>
              <a:ext uri="{FF2B5EF4-FFF2-40B4-BE49-F238E27FC236}">
                <a16:creationId xmlns:a16="http://schemas.microsoft.com/office/drawing/2014/main" id="{DC2269B9-0F0F-454D-9FFB-B519DB40F818}"/>
              </a:ext>
            </a:extLst>
          </p:cNvPr>
          <p:cNvCxnSpPr>
            <a:cxnSpLocks/>
            <a:stCxn id="15" idx="1"/>
            <a:endCxn id="21" idx="3"/>
          </p:cNvCxnSpPr>
          <p:nvPr/>
        </p:nvCxnSpPr>
        <p:spPr>
          <a:xfrm rot="10800000">
            <a:off x="5796135" y="3434178"/>
            <a:ext cx="507518" cy="635118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Conector: Curvo 120">
            <a:extLst>
              <a:ext uri="{FF2B5EF4-FFF2-40B4-BE49-F238E27FC236}">
                <a16:creationId xmlns:a16="http://schemas.microsoft.com/office/drawing/2014/main" id="{2C80018C-2F6E-4A62-BD37-B359DA1B8935}"/>
              </a:ext>
            </a:extLst>
          </p:cNvPr>
          <p:cNvCxnSpPr>
            <a:cxnSpLocks/>
            <a:stCxn id="21" idx="1"/>
            <a:endCxn id="4" idx="3"/>
          </p:cNvCxnSpPr>
          <p:nvPr/>
        </p:nvCxnSpPr>
        <p:spPr>
          <a:xfrm flipH="1">
            <a:off x="3532769" y="3434178"/>
            <a:ext cx="679190" cy="67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Conector: Curvo 69">
            <a:extLst>
              <a:ext uri="{FF2B5EF4-FFF2-40B4-BE49-F238E27FC236}">
                <a16:creationId xmlns:a16="http://schemas.microsoft.com/office/drawing/2014/main" id="{5FFAE334-4362-4D4C-A68E-30BB7C965496}"/>
              </a:ext>
            </a:extLst>
          </p:cNvPr>
          <p:cNvCxnSpPr>
            <a:cxnSpLocks/>
            <a:stCxn id="26" idx="0"/>
            <a:endCxn id="9" idx="0"/>
          </p:cNvCxnSpPr>
          <p:nvPr/>
        </p:nvCxnSpPr>
        <p:spPr>
          <a:xfrm rot="5400000" flipH="1" flipV="1">
            <a:off x="1717317" y="-225037"/>
            <a:ext cx="2556234" cy="4004786"/>
          </a:xfrm>
          <a:prstGeom prst="bentConnector3">
            <a:avLst>
              <a:gd name="adj1" fmla="val 108943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Conector: Curvo 69">
            <a:extLst>
              <a:ext uri="{FF2B5EF4-FFF2-40B4-BE49-F238E27FC236}">
                <a16:creationId xmlns:a16="http://schemas.microsoft.com/office/drawing/2014/main" id="{BB65E729-CAE7-4FCF-B024-834E6C67022E}"/>
              </a:ext>
            </a:extLst>
          </p:cNvPr>
          <p:cNvCxnSpPr>
            <a:cxnSpLocks/>
            <a:stCxn id="26" idx="2"/>
            <a:endCxn id="7" idx="2"/>
          </p:cNvCxnSpPr>
          <p:nvPr/>
        </p:nvCxnSpPr>
        <p:spPr>
          <a:xfrm rot="16200000" flipH="1">
            <a:off x="2031660" y="2585906"/>
            <a:ext cx="1933768" cy="4011007"/>
          </a:xfrm>
          <a:prstGeom prst="bentConnector3">
            <a:avLst>
              <a:gd name="adj1" fmla="val 111821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5" name="CaixaDeTexto 264">
            <a:extLst>
              <a:ext uri="{FF2B5EF4-FFF2-40B4-BE49-F238E27FC236}">
                <a16:creationId xmlns:a16="http://schemas.microsoft.com/office/drawing/2014/main" id="{4688A363-C52B-49B5-AED4-BE5FF5E01091}"/>
              </a:ext>
            </a:extLst>
          </p:cNvPr>
          <p:cNvSpPr txBox="1"/>
          <p:nvPr/>
        </p:nvSpPr>
        <p:spPr>
          <a:xfrm>
            <a:off x="5924495" y="1089295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R1 -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Demanda</a:t>
            </a:r>
          </a:p>
        </p:txBody>
      </p:sp>
      <p:sp>
        <p:nvSpPr>
          <p:cNvPr id="266" name="CaixaDeTexto 265">
            <a:extLst>
              <a:ext uri="{FF2B5EF4-FFF2-40B4-BE49-F238E27FC236}">
                <a16:creationId xmlns:a16="http://schemas.microsoft.com/office/drawing/2014/main" id="{691355CC-E667-4A3D-A7FB-01E57E17976B}"/>
              </a:ext>
            </a:extLst>
          </p:cNvPr>
          <p:cNvSpPr txBox="1"/>
          <p:nvPr/>
        </p:nvSpPr>
        <p:spPr>
          <a:xfrm>
            <a:off x="3020787" y="1086534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R2 -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Retângulo 268">
            <a:extLst>
              <a:ext uri="{FF2B5EF4-FFF2-40B4-BE49-F238E27FC236}">
                <a16:creationId xmlns:a16="http://schemas.microsoft.com/office/drawing/2014/main" id="{9EBE1B2E-1816-40F0-8018-FEBFCDB48150}"/>
              </a:ext>
            </a:extLst>
          </p:cNvPr>
          <p:cNvSpPr/>
          <p:nvPr/>
        </p:nvSpPr>
        <p:spPr>
          <a:xfrm>
            <a:off x="5652120" y="583994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Módulos Vetorizados por “n” Players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Retângulo 269">
            <a:extLst>
              <a:ext uri="{FF2B5EF4-FFF2-40B4-BE49-F238E27FC236}">
                <a16:creationId xmlns:a16="http://schemas.microsoft.com/office/drawing/2014/main" id="{5933DCCF-0F76-4EC9-A2BC-2F4FAE3296E8}"/>
              </a:ext>
            </a:extLst>
          </p:cNvPr>
          <p:cNvSpPr/>
          <p:nvPr/>
        </p:nvSpPr>
        <p:spPr>
          <a:xfrm>
            <a:off x="7370876" y="5839943"/>
            <a:ext cx="1584176" cy="757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Módulos não vetorizados</a:t>
            </a:r>
          </a:p>
        </p:txBody>
      </p:sp>
      <p:sp>
        <p:nvSpPr>
          <p:cNvPr id="271" name="CaixaDeTexto 270">
            <a:extLst>
              <a:ext uri="{FF2B5EF4-FFF2-40B4-BE49-F238E27FC236}">
                <a16:creationId xmlns:a16="http://schemas.microsoft.com/office/drawing/2014/main" id="{7957462A-0198-4542-8CC8-18A42F47F3B1}"/>
              </a:ext>
            </a:extLst>
          </p:cNvPr>
          <p:cNvSpPr txBox="1"/>
          <p:nvPr/>
        </p:nvSpPr>
        <p:spPr>
          <a:xfrm>
            <a:off x="3521953" y="4353163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R3 -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Capacid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9591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F8DAD91-DA6E-4442-817A-8D90B29A39C3}"/>
              </a:ext>
            </a:extLst>
          </p:cNvPr>
          <p:cNvSpPr/>
          <p:nvPr/>
        </p:nvSpPr>
        <p:spPr>
          <a:xfrm>
            <a:off x="467544" y="332656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Fabricantes de Sistemas de Impressão 3D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C0C34B57-6ACC-4B2F-8959-C4B648438CB2}"/>
              </a:ext>
            </a:extLst>
          </p:cNvPr>
          <p:cNvSpPr/>
          <p:nvPr/>
        </p:nvSpPr>
        <p:spPr>
          <a:xfrm>
            <a:off x="467544" y="1556792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Fornecedores de Materiais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DEDB4C2B-BDFF-40E3-91FA-350D4EC6BBAB}"/>
              </a:ext>
            </a:extLst>
          </p:cNvPr>
          <p:cNvSpPr/>
          <p:nvPr/>
        </p:nvSpPr>
        <p:spPr>
          <a:xfrm>
            <a:off x="467544" y="2708920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Desenvolvedores de Software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6E66012-2DC0-43A2-8535-F817E0C9BBDA}"/>
              </a:ext>
            </a:extLst>
          </p:cNvPr>
          <p:cNvSpPr/>
          <p:nvPr/>
        </p:nvSpPr>
        <p:spPr>
          <a:xfrm>
            <a:off x="467544" y="3861048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Fabricantes de Sistema de Escaneamento 3D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CACED1D-C629-47F1-BFC3-C8833A7DE02E}"/>
              </a:ext>
            </a:extLst>
          </p:cNvPr>
          <p:cNvSpPr/>
          <p:nvPr/>
        </p:nvSpPr>
        <p:spPr>
          <a:xfrm>
            <a:off x="3779912" y="3861048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Fornecedores de Serviço de Impressão 3D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2E04F9F-61B8-46CD-857E-9F638E00EC66}"/>
              </a:ext>
            </a:extLst>
          </p:cNvPr>
          <p:cNvSpPr/>
          <p:nvPr/>
        </p:nvSpPr>
        <p:spPr>
          <a:xfrm>
            <a:off x="3779912" y="332656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Empresas de Manufatura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73497646-3489-4F17-8663-1E16CE900554}"/>
              </a:ext>
            </a:extLst>
          </p:cNvPr>
          <p:cNvSpPr/>
          <p:nvPr/>
        </p:nvSpPr>
        <p:spPr>
          <a:xfrm>
            <a:off x="6516216" y="1952836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Consumidor Final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779167C-4A2E-4EA2-A478-52ED2BAC35AB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2483768" y="1988840"/>
            <a:ext cx="1296144" cy="230425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E59F7269-90A1-4B3F-A451-A51A49E3495E}"/>
              </a:ext>
            </a:extLst>
          </p:cNvPr>
          <p:cNvCxnSpPr>
            <a:cxnSpLocks/>
            <a:stCxn id="2" idx="3"/>
            <a:endCxn id="36" idx="1"/>
          </p:cNvCxnSpPr>
          <p:nvPr/>
        </p:nvCxnSpPr>
        <p:spPr>
          <a:xfrm>
            <a:off x="2483768" y="764704"/>
            <a:ext cx="1296144" cy="352839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FC7A590B-2E59-40DC-BA4B-851182F38763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2483768" y="3140968"/>
            <a:ext cx="1296144" cy="115212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C3F6F90A-38BE-4BFD-BB35-4696683EB6AB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2483768" y="4293096"/>
            <a:ext cx="129614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4C95AA6A-43B5-4435-8B45-6988A35A6185}"/>
              </a:ext>
            </a:extLst>
          </p:cNvPr>
          <p:cNvCxnSpPr>
            <a:cxnSpLocks/>
          </p:cNvCxnSpPr>
          <p:nvPr/>
        </p:nvCxnSpPr>
        <p:spPr>
          <a:xfrm>
            <a:off x="4421729" y="5343468"/>
            <a:ext cx="33292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F2724D26-B5CE-4B45-9892-F0EB31272765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2483768" y="764704"/>
            <a:ext cx="1296144" cy="122413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24FCC5D0-68BD-44C4-AB5E-0F617C99821D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 flipV="1">
            <a:off x="2483768" y="764704"/>
            <a:ext cx="1296144" cy="2376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80D0E6F6-9754-47BA-BC48-7BA6F145DF5B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2483768" y="764704"/>
            <a:ext cx="1296144" cy="352839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892740CE-4590-4F83-BD6F-F204C051E8E5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V="1">
            <a:off x="4788024" y="1196752"/>
            <a:ext cx="0" cy="26642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F8C8A167-F411-408B-A29F-E7794E3B8836}"/>
              </a:ext>
            </a:extLst>
          </p:cNvPr>
          <p:cNvCxnSpPr>
            <a:cxnSpLocks/>
            <a:stCxn id="37" idx="3"/>
            <a:endCxn id="38" idx="0"/>
          </p:cNvCxnSpPr>
          <p:nvPr/>
        </p:nvCxnSpPr>
        <p:spPr>
          <a:xfrm>
            <a:off x="5796136" y="764704"/>
            <a:ext cx="1728192" cy="118813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AF682188-4A4B-467F-ACE9-13B0075A1BCE}"/>
              </a:ext>
            </a:extLst>
          </p:cNvPr>
          <p:cNvCxnSpPr>
            <a:cxnSpLocks/>
            <a:stCxn id="36" idx="3"/>
            <a:endCxn id="38" idx="2"/>
          </p:cNvCxnSpPr>
          <p:nvPr/>
        </p:nvCxnSpPr>
        <p:spPr>
          <a:xfrm flipV="1">
            <a:off x="5796136" y="2816932"/>
            <a:ext cx="1728192" cy="147616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5C8483EF-BDB3-480B-9C67-20298FA10DC9}"/>
              </a:ext>
            </a:extLst>
          </p:cNvPr>
          <p:cNvCxnSpPr>
            <a:cxnSpLocks/>
            <a:stCxn id="2" idx="3"/>
            <a:endCxn id="38" idx="1"/>
          </p:cNvCxnSpPr>
          <p:nvPr/>
        </p:nvCxnSpPr>
        <p:spPr>
          <a:xfrm>
            <a:off x="2483768" y="764704"/>
            <a:ext cx="4032448" cy="162018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de Seta Reta 111">
            <a:extLst>
              <a:ext uri="{FF2B5EF4-FFF2-40B4-BE49-F238E27FC236}">
                <a16:creationId xmlns:a16="http://schemas.microsoft.com/office/drawing/2014/main" id="{A61B0459-CC77-4F39-AACF-6BEA1C2153A3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>
            <a:off x="2483768" y="1988840"/>
            <a:ext cx="4032448" cy="39604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de Seta Reta 114">
            <a:extLst>
              <a:ext uri="{FF2B5EF4-FFF2-40B4-BE49-F238E27FC236}">
                <a16:creationId xmlns:a16="http://schemas.microsoft.com/office/drawing/2014/main" id="{37DFE811-962F-4629-A5C3-502639B0B960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 flipV="1">
            <a:off x="2483768" y="2384884"/>
            <a:ext cx="4032448" cy="75608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CEEB2A3E-BE0E-4D71-AB39-4172B56EAAAA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 flipV="1">
            <a:off x="2483768" y="2384884"/>
            <a:ext cx="4032448" cy="19082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>
            <a:extLst>
              <a:ext uri="{FF2B5EF4-FFF2-40B4-BE49-F238E27FC236}">
                <a16:creationId xmlns:a16="http://schemas.microsoft.com/office/drawing/2014/main" id="{8B026CB8-DFED-437B-94FB-0317C9AE7115}"/>
              </a:ext>
            </a:extLst>
          </p:cNvPr>
          <p:cNvCxnSpPr>
            <a:cxnSpLocks/>
          </p:cNvCxnSpPr>
          <p:nvPr/>
        </p:nvCxnSpPr>
        <p:spPr>
          <a:xfrm flipV="1">
            <a:off x="4442622" y="5183900"/>
            <a:ext cx="33292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9E60A0BC-0A91-485B-8F01-5BA15935E630}"/>
              </a:ext>
            </a:extLst>
          </p:cNvPr>
          <p:cNvSpPr txBox="1"/>
          <p:nvPr/>
        </p:nvSpPr>
        <p:spPr>
          <a:xfrm>
            <a:off x="4733764" y="5091281"/>
            <a:ext cx="3564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Fornecimento para Empresas de Manufatura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Fornecimento para Provedores de Serviço de Impressão 3D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Fornecimento para Consumidores Finais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Fornecimento de Produtos Impressos em 3D</a:t>
            </a:r>
          </a:p>
        </p:txBody>
      </p: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DBFFE061-4ED5-4258-9AC1-BD66C7554AAB}"/>
              </a:ext>
            </a:extLst>
          </p:cNvPr>
          <p:cNvCxnSpPr>
            <a:cxnSpLocks/>
          </p:cNvCxnSpPr>
          <p:nvPr/>
        </p:nvCxnSpPr>
        <p:spPr>
          <a:xfrm>
            <a:off x="4442622" y="5544143"/>
            <a:ext cx="29114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>
            <a:extLst>
              <a:ext uri="{FF2B5EF4-FFF2-40B4-BE49-F238E27FC236}">
                <a16:creationId xmlns:a16="http://schemas.microsoft.com/office/drawing/2014/main" id="{1CAF27B5-D931-4282-BF2B-D65639208511}"/>
              </a:ext>
            </a:extLst>
          </p:cNvPr>
          <p:cNvCxnSpPr>
            <a:cxnSpLocks/>
          </p:cNvCxnSpPr>
          <p:nvPr/>
        </p:nvCxnSpPr>
        <p:spPr>
          <a:xfrm>
            <a:off x="4482244" y="5688159"/>
            <a:ext cx="28045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4EFC9D42-3831-499A-9EA9-AB9AF2D4CF25}"/>
              </a:ext>
            </a:extLst>
          </p:cNvPr>
          <p:cNvSpPr/>
          <p:nvPr/>
        </p:nvSpPr>
        <p:spPr>
          <a:xfrm>
            <a:off x="323528" y="260648"/>
            <a:ext cx="2232248" cy="10081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017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2E01C81-E5B6-4F14-974A-B3BA24BAB424}"/>
              </a:ext>
            </a:extLst>
          </p:cNvPr>
          <p:cNvSpPr/>
          <p:nvPr/>
        </p:nvSpPr>
        <p:spPr>
          <a:xfrm>
            <a:off x="827584" y="548680"/>
            <a:ext cx="7056784" cy="50405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00D8425-6869-4BCC-99B5-C95777F27955}"/>
              </a:ext>
            </a:extLst>
          </p:cNvPr>
          <p:cNvSpPr/>
          <p:nvPr/>
        </p:nvSpPr>
        <p:spPr>
          <a:xfrm>
            <a:off x="6012160" y="3429000"/>
            <a:ext cx="1512168" cy="100811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01476E1-E0B5-49D9-826A-10F541486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97" y="735826"/>
            <a:ext cx="6769158" cy="466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8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953893" y="2287849"/>
            <a:ext cx="923786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Diagnóstico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2190" y="3437385"/>
            <a:ext cx="1352516" cy="703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Reconhecimento</a:t>
            </a:r>
          </a:p>
        </p:txBody>
      </p:sp>
      <p:cxnSp>
        <p:nvCxnSpPr>
          <p:cNvPr id="6" name="Conector: Angulado 5"/>
          <p:cNvCxnSpPr>
            <a:stCxn id="27" idx="2"/>
            <a:endCxn id="30" idx="3"/>
          </p:cNvCxnSpPr>
          <p:nvPr/>
        </p:nvCxnSpPr>
        <p:spPr>
          <a:xfrm rot="5400000">
            <a:off x="7803575" y="4367547"/>
            <a:ext cx="1340704" cy="471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3732857" y="2821124"/>
            <a:ext cx="763459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2871377" y="1175917"/>
            <a:ext cx="1546312" cy="5812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9" name="Retângulo 8"/>
          <p:cNvSpPr/>
          <p:nvPr/>
        </p:nvSpPr>
        <p:spPr>
          <a:xfrm>
            <a:off x="148609" y="1153002"/>
            <a:ext cx="2671399" cy="5812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419600" y="1175917"/>
            <a:ext cx="4571784" cy="5812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Seleção</a:t>
            </a:r>
          </a:p>
        </p:txBody>
      </p:sp>
      <p:cxnSp>
        <p:nvCxnSpPr>
          <p:cNvPr id="12" name="Conector de Seta Reta 11"/>
          <p:cNvCxnSpPr>
            <a:stCxn id="23" idx="3"/>
            <a:endCxn id="7" idx="1"/>
          </p:cNvCxnSpPr>
          <p:nvPr/>
        </p:nvCxnSpPr>
        <p:spPr>
          <a:xfrm flipV="1">
            <a:off x="3583809" y="3111748"/>
            <a:ext cx="149048" cy="67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3"/>
            <a:endCxn id="16" idx="1"/>
          </p:cNvCxnSpPr>
          <p:nvPr/>
        </p:nvCxnSpPr>
        <p:spPr>
          <a:xfrm flipV="1">
            <a:off x="1544706" y="3789039"/>
            <a:ext cx="161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660374" y="1853209"/>
            <a:ext cx="628874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Busca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294247" y="1853209"/>
            <a:ext cx="685257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osango 15"/>
          <p:cNvSpPr/>
          <p:nvPr/>
        </p:nvSpPr>
        <p:spPr>
          <a:xfrm>
            <a:off x="1706632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3" name="Losango 22"/>
          <p:cNvSpPr/>
          <p:nvPr/>
        </p:nvSpPr>
        <p:spPr>
          <a:xfrm>
            <a:off x="3308555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4" name="Losango 23"/>
          <p:cNvSpPr/>
          <p:nvPr/>
        </p:nvSpPr>
        <p:spPr>
          <a:xfrm>
            <a:off x="5366478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5" name="Losango 24"/>
          <p:cNvSpPr/>
          <p:nvPr/>
        </p:nvSpPr>
        <p:spPr>
          <a:xfrm>
            <a:off x="7434540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6" name="Losango 25"/>
          <p:cNvSpPr/>
          <p:nvPr/>
        </p:nvSpPr>
        <p:spPr>
          <a:xfrm>
            <a:off x="7962812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7" name="Losango 26"/>
          <p:cNvSpPr/>
          <p:nvPr/>
        </p:nvSpPr>
        <p:spPr>
          <a:xfrm>
            <a:off x="8572160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8" name="Losango 27"/>
          <p:cNvSpPr/>
          <p:nvPr/>
        </p:nvSpPr>
        <p:spPr>
          <a:xfrm>
            <a:off x="3308555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9" name="Losango 28"/>
          <p:cNvSpPr/>
          <p:nvPr/>
        </p:nvSpPr>
        <p:spPr>
          <a:xfrm>
            <a:off x="5131573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0" name="Losango 29"/>
          <p:cNvSpPr/>
          <p:nvPr/>
        </p:nvSpPr>
        <p:spPr>
          <a:xfrm>
            <a:off x="7962812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1" name="Losango 30"/>
          <p:cNvSpPr/>
          <p:nvPr/>
        </p:nvSpPr>
        <p:spPr>
          <a:xfrm>
            <a:off x="7434540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36" name="Conector: Angulado 35"/>
          <p:cNvCxnSpPr>
            <a:stCxn id="16" idx="0"/>
            <a:endCxn id="4" idx="1"/>
          </p:cNvCxnSpPr>
          <p:nvPr/>
        </p:nvCxnSpPr>
        <p:spPr>
          <a:xfrm rot="5400000" flipH="1" flipV="1">
            <a:off x="1365801" y="3056931"/>
            <a:ext cx="1066550" cy="1096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Losango 38"/>
          <p:cNvSpPr/>
          <p:nvPr/>
        </p:nvSpPr>
        <p:spPr>
          <a:xfrm>
            <a:off x="2871376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40" name="Conector: Angulado 39"/>
          <p:cNvCxnSpPr>
            <a:stCxn id="4" idx="3"/>
            <a:endCxn id="39" idx="0"/>
          </p:cNvCxnSpPr>
          <p:nvPr/>
        </p:nvCxnSpPr>
        <p:spPr>
          <a:xfrm>
            <a:off x="2877679" y="2578473"/>
            <a:ext cx="131324" cy="1066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39" idx="3"/>
            <a:endCxn id="23" idx="1"/>
          </p:cNvCxnSpPr>
          <p:nvPr/>
        </p:nvCxnSpPr>
        <p:spPr>
          <a:xfrm>
            <a:off x="3146630" y="3789039"/>
            <a:ext cx="161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16" idx="3"/>
            <a:endCxn id="39" idx="1"/>
          </p:cNvCxnSpPr>
          <p:nvPr/>
        </p:nvCxnSpPr>
        <p:spPr>
          <a:xfrm>
            <a:off x="1981886" y="3789039"/>
            <a:ext cx="889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: Angulado 50"/>
          <p:cNvCxnSpPr>
            <a:stCxn id="23" idx="0"/>
            <a:endCxn id="14" idx="1"/>
          </p:cNvCxnSpPr>
          <p:nvPr/>
        </p:nvCxnSpPr>
        <p:spPr>
          <a:xfrm rot="5400000" flipH="1" flipV="1">
            <a:off x="2802683" y="2787332"/>
            <a:ext cx="1501190" cy="2141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: Angulado 53"/>
          <p:cNvCxnSpPr>
            <a:stCxn id="15" idx="3"/>
            <a:endCxn id="199" idx="0"/>
          </p:cNvCxnSpPr>
          <p:nvPr/>
        </p:nvCxnSpPr>
        <p:spPr>
          <a:xfrm>
            <a:off x="4979504" y="2143833"/>
            <a:ext cx="87157" cy="15011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7" idx="3"/>
            <a:endCxn id="199" idx="1"/>
          </p:cNvCxnSpPr>
          <p:nvPr/>
        </p:nvCxnSpPr>
        <p:spPr>
          <a:xfrm>
            <a:off x="4496316" y="3111748"/>
            <a:ext cx="432718" cy="67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3" idx="3"/>
            <a:endCxn id="199" idx="1"/>
          </p:cNvCxnSpPr>
          <p:nvPr/>
        </p:nvCxnSpPr>
        <p:spPr>
          <a:xfrm>
            <a:off x="3583809" y="3789039"/>
            <a:ext cx="1345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5905379" y="3498415"/>
            <a:ext cx="1114088" cy="581247"/>
          </a:xfrm>
          <a:prstGeom prst="rect">
            <a:avLst/>
          </a:prstGeom>
          <a:effectLst>
            <a:glow rad="304800">
              <a:schemeClr val="bg1">
                <a:lumMod val="65000"/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Análise: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</a:p>
        </p:txBody>
      </p:sp>
      <p:cxnSp>
        <p:nvCxnSpPr>
          <p:cNvPr id="70" name="Conector de Seta Reta 69"/>
          <p:cNvCxnSpPr>
            <a:stCxn id="24" idx="3"/>
            <a:endCxn id="69" idx="1"/>
          </p:cNvCxnSpPr>
          <p:nvPr/>
        </p:nvCxnSpPr>
        <p:spPr>
          <a:xfrm>
            <a:off x="5641732" y="3789039"/>
            <a:ext cx="263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tângulo 73"/>
          <p:cNvSpPr/>
          <p:nvPr/>
        </p:nvSpPr>
        <p:spPr>
          <a:xfrm>
            <a:off x="5720997" y="2598062"/>
            <a:ext cx="1482852" cy="5284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Julgamento: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5720997" y="4378225"/>
            <a:ext cx="1482852" cy="5284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Barganha: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cxnSp>
        <p:nvCxnSpPr>
          <p:cNvPr id="77" name="Conector de Seta Reta 76"/>
          <p:cNvCxnSpPr>
            <a:stCxn id="69" idx="0"/>
            <a:endCxn id="74" idx="2"/>
          </p:cNvCxnSpPr>
          <p:nvPr/>
        </p:nvCxnSpPr>
        <p:spPr>
          <a:xfrm flipV="1">
            <a:off x="6462423" y="3126468"/>
            <a:ext cx="0" cy="37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69" idx="2"/>
            <a:endCxn id="75" idx="0"/>
          </p:cNvCxnSpPr>
          <p:nvPr/>
        </p:nvCxnSpPr>
        <p:spPr>
          <a:xfrm>
            <a:off x="6462423" y="4079662"/>
            <a:ext cx="0" cy="29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24" idx="3"/>
            <a:endCxn id="74" idx="1"/>
          </p:cNvCxnSpPr>
          <p:nvPr/>
        </p:nvCxnSpPr>
        <p:spPr>
          <a:xfrm flipV="1">
            <a:off x="5641732" y="2862265"/>
            <a:ext cx="79265" cy="92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>
            <a:stCxn id="24" idx="3"/>
            <a:endCxn id="75" idx="1"/>
          </p:cNvCxnSpPr>
          <p:nvPr/>
        </p:nvCxnSpPr>
        <p:spPr>
          <a:xfrm>
            <a:off x="5641732" y="3789039"/>
            <a:ext cx="79265" cy="85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endCxn id="5" idx="1"/>
          </p:cNvCxnSpPr>
          <p:nvPr/>
        </p:nvCxnSpPr>
        <p:spPr>
          <a:xfrm>
            <a:off x="-21781" y="3789040"/>
            <a:ext cx="213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tângulo 108"/>
          <p:cNvSpPr/>
          <p:nvPr/>
        </p:nvSpPr>
        <p:spPr>
          <a:xfrm>
            <a:off x="8328057" y="2578472"/>
            <a:ext cx="763459" cy="5284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Autoriza-ção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Conector: Angulado 109"/>
          <p:cNvCxnSpPr>
            <a:stCxn id="26" idx="0"/>
            <a:endCxn id="109" idx="1"/>
          </p:cNvCxnSpPr>
          <p:nvPr/>
        </p:nvCxnSpPr>
        <p:spPr>
          <a:xfrm rot="5400000" flipH="1" flipV="1">
            <a:off x="7813074" y="3130040"/>
            <a:ext cx="802348" cy="227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de Seta Reta 113"/>
          <p:cNvCxnSpPr>
            <a:stCxn id="109" idx="2"/>
            <a:endCxn id="27" idx="0"/>
          </p:cNvCxnSpPr>
          <p:nvPr/>
        </p:nvCxnSpPr>
        <p:spPr>
          <a:xfrm>
            <a:off x="8709787" y="3106878"/>
            <a:ext cx="0" cy="538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>
            <a:stCxn id="27" idx="3"/>
          </p:cNvCxnSpPr>
          <p:nvPr/>
        </p:nvCxnSpPr>
        <p:spPr>
          <a:xfrm flipV="1">
            <a:off x="8847414" y="3789038"/>
            <a:ext cx="2441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74" idx="3"/>
            <a:endCxn id="25" idx="1"/>
          </p:cNvCxnSpPr>
          <p:nvPr/>
        </p:nvCxnSpPr>
        <p:spPr>
          <a:xfrm>
            <a:off x="7203849" y="2862265"/>
            <a:ext cx="230691" cy="92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75" idx="3"/>
            <a:endCxn id="25" idx="1"/>
          </p:cNvCxnSpPr>
          <p:nvPr/>
        </p:nvCxnSpPr>
        <p:spPr>
          <a:xfrm flipV="1">
            <a:off x="7203849" y="3789039"/>
            <a:ext cx="230691" cy="85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ector de Seta Reta 152"/>
          <p:cNvCxnSpPr>
            <a:stCxn id="25" idx="2"/>
            <a:endCxn id="31" idx="0"/>
          </p:cNvCxnSpPr>
          <p:nvPr/>
        </p:nvCxnSpPr>
        <p:spPr>
          <a:xfrm>
            <a:off x="7572167" y="3933055"/>
            <a:ext cx="0" cy="11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 de Seta Reta 155"/>
          <p:cNvCxnSpPr>
            <a:stCxn id="25" idx="3"/>
            <a:endCxn id="26" idx="1"/>
          </p:cNvCxnSpPr>
          <p:nvPr/>
        </p:nvCxnSpPr>
        <p:spPr>
          <a:xfrm>
            <a:off x="7709794" y="3789039"/>
            <a:ext cx="253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ector de Seta Reta 158"/>
          <p:cNvCxnSpPr>
            <a:stCxn id="26" idx="3"/>
            <a:endCxn id="27" idx="1"/>
          </p:cNvCxnSpPr>
          <p:nvPr/>
        </p:nvCxnSpPr>
        <p:spPr>
          <a:xfrm>
            <a:off x="8238066" y="3789039"/>
            <a:ext cx="334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ector de Seta Reta 161"/>
          <p:cNvCxnSpPr>
            <a:stCxn id="30" idx="0"/>
            <a:endCxn id="26" idx="2"/>
          </p:cNvCxnSpPr>
          <p:nvPr/>
        </p:nvCxnSpPr>
        <p:spPr>
          <a:xfrm flipV="1">
            <a:off x="8100439" y="3933055"/>
            <a:ext cx="0" cy="11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ector de Seta Reta 164"/>
          <p:cNvCxnSpPr>
            <a:stCxn id="30" idx="1"/>
            <a:endCxn id="31" idx="3"/>
          </p:cNvCxnSpPr>
          <p:nvPr/>
        </p:nvCxnSpPr>
        <p:spPr>
          <a:xfrm flipH="1">
            <a:off x="7709794" y="5273759"/>
            <a:ext cx="253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31" idx="1"/>
            <a:endCxn id="29" idx="3"/>
          </p:cNvCxnSpPr>
          <p:nvPr/>
        </p:nvCxnSpPr>
        <p:spPr>
          <a:xfrm flipH="1">
            <a:off x="5406827" y="5273759"/>
            <a:ext cx="2027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ector de Seta Reta 173"/>
          <p:cNvCxnSpPr>
            <a:stCxn id="29" idx="1"/>
            <a:endCxn id="28" idx="3"/>
          </p:cNvCxnSpPr>
          <p:nvPr/>
        </p:nvCxnSpPr>
        <p:spPr>
          <a:xfrm flipH="1">
            <a:off x="3583809" y="5273759"/>
            <a:ext cx="1547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ector de Seta Reta 177"/>
          <p:cNvCxnSpPr>
            <a:stCxn id="28" idx="0"/>
            <a:endCxn id="23" idx="2"/>
          </p:cNvCxnSpPr>
          <p:nvPr/>
        </p:nvCxnSpPr>
        <p:spPr>
          <a:xfrm flipV="1">
            <a:off x="3446182" y="3933055"/>
            <a:ext cx="0" cy="11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ector: Angulado 180"/>
          <p:cNvCxnSpPr>
            <a:stCxn id="28" idx="1"/>
            <a:endCxn id="16" idx="2"/>
          </p:cNvCxnSpPr>
          <p:nvPr/>
        </p:nvCxnSpPr>
        <p:spPr>
          <a:xfrm rot="10800000">
            <a:off x="1844259" y="3933055"/>
            <a:ext cx="1464296" cy="1340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CaixaDeTexto 183"/>
              <p:cNvSpPr txBox="1"/>
              <p:nvPr/>
            </p:nvSpPr>
            <p:spPr>
              <a:xfrm>
                <a:off x="1830078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4" name="CaixaDeTexto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078" y="3797793"/>
                <a:ext cx="444745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aixaDeTexto 184"/>
              <p:cNvSpPr txBox="1"/>
              <p:nvPr/>
            </p:nvSpPr>
            <p:spPr>
              <a:xfrm>
                <a:off x="3008883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5" name="CaixaDeTexto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883" y="3797793"/>
                <a:ext cx="444745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CaixaDeTexto 185"/>
              <p:cNvSpPr txBox="1"/>
              <p:nvPr/>
            </p:nvSpPr>
            <p:spPr>
              <a:xfrm>
                <a:off x="5116210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6" name="CaixaDeTexto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210" y="3797793"/>
                <a:ext cx="444745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Losango 198"/>
          <p:cNvSpPr/>
          <p:nvPr/>
        </p:nvSpPr>
        <p:spPr>
          <a:xfrm>
            <a:off x="4929034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223" name="Conector de Seta Reta 222"/>
          <p:cNvCxnSpPr>
            <a:stCxn id="199" idx="3"/>
            <a:endCxn id="24" idx="1"/>
          </p:cNvCxnSpPr>
          <p:nvPr/>
        </p:nvCxnSpPr>
        <p:spPr>
          <a:xfrm>
            <a:off x="5204288" y="3789039"/>
            <a:ext cx="162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CaixaDeTexto 225"/>
              <p:cNvSpPr txBox="1"/>
              <p:nvPr/>
            </p:nvSpPr>
            <p:spPr>
              <a:xfrm>
                <a:off x="7518066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6" name="CaixaDeTexto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066" y="3797793"/>
                <a:ext cx="444745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CaixaDeTexto 226"/>
              <p:cNvSpPr txBox="1"/>
              <p:nvPr/>
            </p:nvSpPr>
            <p:spPr>
              <a:xfrm>
                <a:off x="8068575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7" name="CaixaDeTexto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575" y="3797793"/>
                <a:ext cx="444745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CaixaDeTexto 227"/>
              <p:cNvSpPr txBox="1"/>
              <p:nvPr/>
            </p:nvSpPr>
            <p:spPr>
              <a:xfrm>
                <a:off x="8681592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8" name="CaixaDeTexto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592" y="3797793"/>
                <a:ext cx="444745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CaixaDeTexto 228"/>
              <p:cNvSpPr txBox="1"/>
              <p:nvPr/>
            </p:nvSpPr>
            <p:spPr>
              <a:xfrm>
                <a:off x="8100439" y="5286970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9" name="CaixaDeTexto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439" y="5286970"/>
                <a:ext cx="444745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CaixaDeTexto 229"/>
              <p:cNvSpPr txBox="1"/>
              <p:nvPr/>
            </p:nvSpPr>
            <p:spPr>
              <a:xfrm>
                <a:off x="5295977" y="5286970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0" name="CaixaDeTexto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77" y="5286970"/>
                <a:ext cx="444745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CaixaDeTexto 230"/>
              <p:cNvSpPr txBox="1"/>
              <p:nvPr/>
            </p:nvSpPr>
            <p:spPr>
              <a:xfrm>
                <a:off x="3422160" y="5286970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1" name="CaixaDeTexto 2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160" y="5286970"/>
                <a:ext cx="444745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Chave Direita 231"/>
          <p:cNvSpPr/>
          <p:nvPr/>
        </p:nvSpPr>
        <p:spPr>
          <a:xfrm rot="16200000">
            <a:off x="1385526" y="342416"/>
            <a:ext cx="197567" cy="2798209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3" name="Chave Direita 232"/>
          <p:cNvSpPr/>
          <p:nvPr/>
        </p:nvSpPr>
        <p:spPr>
          <a:xfrm rot="16200000">
            <a:off x="3550283" y="1101336"/>
            <a:ext cx="197568" cy="1280365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5" name="Chave Direita 234"/>
          <p:cNvSpPr/>
          <p:nvPr/>
        </p:nvSpPr>
        <p:spPr>
          <a:xfrm rot="16200000">
            <a:off x="6619367" y="-638600"/>
            <a:ext cx="210473" cy="4733825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8" name="Retângulo 237"/>
          <p:cNvSpPr/>
          <p:nvPr/>
        </p:nvSpPr>
        <p:spPr>
          <a:xfrm>
            <a:off x="5784752" y="3373864"/>
            <a:ext cx="1414602" cy="86409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97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tângulo 89"/>
          <p:cNvSpPr/>
          <p:nvPr/>
        </p:nvSpPr>
        <p:spPr>
          <a:xfrm>
            <a:off x="74452" y="61429"/>
            <a:ext cx="8901243" cy="67829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240598" y="2598071"/>
            <a:ext cx="8568952" cy="41432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400" dirty="0"/>
              <a:t>Decisão Estratégica</a:t>
            </a:r>
          </a:p>
        </p:txBody>
      </p:sp>
      <p:sp>
        <p:nvSpPr>
          <p:cNvPr id="4" name="Retângulo 3"/>
          <p:cNvSpPr/>
          <p:nvPr/>
        </p:nvSpPr>
        <p:spPr>
          <a:xfrm>
            <a:off x="2354170" y="3948770"/>
            <a:ext cx="747471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Diagnóstico</a:t>
            </a:r>
          </a:p>
        </p:txBody>
      </p:sp>
      <p:sp>
        <p:nvSpPr>
          <p:cNvPr id="5" name="Retângulo 4"/>
          <p:cNvSpPr/>
          <p:nvPr/>
        </p:nvSpPr>
        <p:spPr>
          <a:xfrm>
            <a:off x="928708" y="4878904"/>
            <a:ext cx="1094373" cy="5690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Reconhecimento</a:t>
            </a:r>
          </a:p>
        </p:txBody>
      </p:sp>
      <p:cxnSp>
        <p:nvCxnSpPr>
          <p:cNvPr id="6" name="Conector: Angulado 5"/>
          <p:cNvCxnSpPr>
            <a:stCxn id="27" idx="2"/>
            <a:endCxn id="30" idx="3"/>
          </p:cNvCxnSpPr>
          <p:nvPr/>
        </p:nvCxnSpPr>
        <p:spPr>
          <a:xfrm rot="5400000">
            <a:off x="7087372" y="5631533"/>
            <a:ext cx="1084815" cy="3816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3793598" y="4380263"/>
            <a:ext cx="617744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3096541" y="3049063"/>
            <a:ext cx="1251180" cy="470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9" name="Retângulo 8"/>
          <p:cNvSpPr/>
          <p:nvPr/>
        </p:nvSpPr>
        <p:spPr>
          <a:xfrm>
            <a:off x="893445" y="3030522"/>
            <a:ext cx="2161531" cy="470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349268" y="3049063"/>
            <a:ext cx="3699206" cy="470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Seleção</a:t>
            </a:r>
          </a:p>
        </p:txBody>
      </p:sp>
      <p:cxnSp>
        <p:nvCxnSpPr>
          <p:cNvPr id="12" name="Conector de Seta Reta 11"/>
          <p:cNvCxnSpPr>
            <a:stCxn id="23" idx="3"/>
            <a:endCxn id="7" idx="1"/>
          </p:cNvCxnSpPr>
          <p:nvPr/>
        </p:nvCxnSpPr>
        <p:spPr>
          <a:xfrm flipV="1">
            <a:off x="3672997" y="4615418"/>
            <a:ext cx="120600" cy="54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3"/>
            <a:endCxn id="16" idx="1"/>
          </p:cNvCxnSpPr>
          <p:nvPr/>
        </p:nvCxnSpPr>
        <p:spPr>
          <a:xfrm flipV="1">
            <a:off x="2023081" y="5163440"/>
            <a:ext cx="1310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734949" y="3597086"/>
            <a:ext cx="508846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Busca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247840" y="3597086"/>
            <a:ext cx="554468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osango 15"/>
          <p:cNvSpPr/>
          <p:nvPr/>
        </p:nvSpPr>
        <p:spPr>
          <a:xfrm>
            <a:off x="2154101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3" name="Losango 22"/>
          <p:cNvSpPr/>
          <p:nvPr/>
        </p:nvSpPr>
        <p:spPr>
          <a:xfrm>
            <a:off x="3450279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4" name="Losango 23"/>
          <p:cNvSpPr/>
          <p:nvPr/>
        </p:nvSpPr>
        <p:spPr>
          <a:xfrm>
            <a:off x="5115423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5" name="Losango 24"/>
          <p:cNvSpPr/>
          <p:nvPr/>
        </p:nvSpPr>
        <p:spPr>
          <a:xfrm>
            <a:off x="6788771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6" name="Losango 25"/>
          <p:cNvSpPr/>
          <p:nvPr/>
        </p:nvSpPr>
        <p:spPr>
          <a:xfrm>
            <a:off x="7216216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7" name="Losango 26"/>
          <p:cNvSpPr/>
          <p:nvPr/>
        </p:nvSpPr>
        <p:spPr>
          <a:xfrm>
            <a:off x="7709263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8" name="Losango 27"/>
          <p:cNvSpPr/>
          <p:nvPr/>
        </p:nvSpPr>
        <p:spPr>
          <a:xfrm>
            <a:off x="3450279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9" name="Losango 28"/>
          <p:cNvSpPr/>
          <p:nvPr/>
        </p:nvSpPr>
        <p:spPr>
          <a:xfrm>
            <a:off x="4925352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30" name="Losango 29"/>
          <p:cNvSpPr/>
          <p:nvPr/>
        </p:nvSpPr>
        <p:spPr>
          <a:xfrm>
            <a:off x="7216216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31" name="Losango 30"/>
          <p:cNvSpPr/>
          <p:nvPr/>
        </p:nvSpPr>
        <p:spPr>
          <a:xfrm>
            <a:off x="6788771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cxnSp>
        <p:nvCxnSpPr>
          <p:cNvPr id="36" name="Conector: Angulado 35"/>
          <p:cNvCxnSpPr>
            <a:stCxn id="16" idx="0"/>
            <a:endCxn id="4" idx="1"/>
          </p:cNvCxnSpPr>
          <p:nvPr/>
        </p:nvCxnSpPr>
        <p:spPr>
          <a:xfrm rot="5400000" flipH="1" flipV="1">
            <a:off x="1878322" y="4571064"/>
            <a:ext cx="862986" cy="88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Losango 38"/>
          <p:cNvSpPr/>
          <p:nvPr/>
        </p:nvSpPr>
        <p:spPr>
          <a:xfrm>
            <a:off x="3096540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cxnSp>
        <p:nvCxnSpPr>
          <p:cNvPr id="40" name="Conector: Angulado 39"/>
          <p:cNvCxnSpPr>
            <a:stCxn id="4" idx="3"/>
            <a:endCxn id="39" idx="0"/>
          </p:cNvCxnSpPr>
          <p:nvPr/>
        </p:nvCxnSpPr>
        <p:spPr>
          <a:xfrm>
            <a:off x="3101640" y="4183925"/>
            <a:ext cx="106259" cy="862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39" idx="3"/>
            <a:endCxn id="23" idx="1"/>
          </p:cNvCxnSpPr>
          <p:nvPr/>
        </p:nvCxnSpPr>
        <p:spPr>
          <a:xfrm>
            <a:off x="3319259" y="5163440"/>
            <a:ext cx="131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16" idx="3"/>
            <a:endCxn id="39" idx="1"/>
          </p:cNvCxnSpPr>
          <p:nvPr/>
        </p:nvCxnSpPr>
        <p:spPr>
          <a:xfrm>
            <a:off x="2376820" y="5163440"/>
            <a:ext cx="719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: Angulado 50"/>
          <p:cNvCxnSpPr>
            <a:stCxn id="23" idx="0"/>
            <a:endCxn id="14" idx="1"/>
          </p:cNvCxnSpPr>
          <p:nvPr/>
        </p:nvCxnSpPr>
        <p:spPr>
          <a:xfrm rot="5400000" flipH="1" flipV="1">
            <a:off x="3040958" y="4352921"/>
            <a:ext cx="1214670" cy="1733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: Angulado 53"/>
          <p:cNvCxnSpPr>
            <a:stCxn id="15" idx="3"/>
            <a:endCxn id="199" idx="0"/>
          </p:cNvCxnSpPr>
          <p:nvPr/>
        </p:nvCxnSpPr>
        <p:spPr>
          <a:xfrm>
            <a:off x="4802307" y="3832241"/>
            <a:ext cx="70522" cy="1214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7" idx="3"/>
            <a:endCxn id="199" idx="1"/>
          </p:cNvCxnSpPr>
          <p:nvPr/>
        </p:nvCxnSpPr>
        <p:spPr>
          <a:xfrm>
            <a:off x="4411342" y="4615418"/>
            <a:ext cx="350129" cy="54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3" idx="3"/>
            <a:endCxn id="199" idx="1"/>
          </p:cNvCxnSpPr>
          <p:nvPr/>
        </p:nvCxnSpPr>
        <p:spPr>
          <a:xfrm>
            <a:off x="3672997" y="5163440"/>
            <a:ext cx="1088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5551468" y="4928285"/>
            <a:ext cx="901451" cy="470309"/>
          </a:xfrm>
          <a:prstGeom prst="rect">
            <a:avLst/>
          </a:prstGeom>
          <a:effectLst>
            <a:glow rad="304800">
              <a:schemeClr val="bg1">
                <a:lumMod val="65000"/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Análise:</a:t>
            </a:r>
          </a:p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</a:p>
        </p:txBody>
      </p:sp>
      <p:cxnSp>
        <p:nvCxnSpPr>
          <p:cNvPr id="70" name="Conector de Seta Reta 69"/>
          <p:cNvCxnSpPr>
            <a:stCxn id="24" idx="3"/>
            <a:endCxn id="69" idx="1"/>
          </p:cNvCxnSpPr>
          <p:nvPr/>
        </p:nvCxnSpPr>
        <p:spPr>
          <a:xfrm>
            <a:off x="5338141" y="5163440"/>
            <a:ext cx="213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tângulo 73"/>
          <p:cNvSpPr/>
          <p:nvPr/>
        </p:nvSpPr>
        <p:spPr>
          <a:xfrm>
            <a:off x="5402278" y="4199775"/>
            <a:ext cx="1199832" cy="427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Julgamento: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5402278" y="5640173"/>
            <a:ext cx="1199832" cy="427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Barganha: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cxnSp>
        <p:nvCxnSpPr>
          <p:cNvPr id="77" name="Conector de Seta Reta 76"/>
          <p:cNvCxnSpPr>
            <a:stCxn id="69" idx="0"/>
            <a:endCxn id="74" idx="2"/>
          </p:cNvCxnSpPr>
          <p:nvPr/>
        </p:nvCxnSpPr>
        <p:spPr>
          <a:xfrm flipV="1">
            <a:off x="6002194" y="4627329"/>
            <a:ext cx="0" cy="30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69" idx="2"/>
            <a:endCxn id="75" idx="0"/>
          </p:cNvCxnSpPr>
          <p:nvPr/>
        </p:nvCxnSpPr>
        <p:spPr>
          <a:xfrm>
            <a:off x="6002194" y="5398594"/>
            <a:ext cx="0" cy="241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24" idx="3"/>
            <a:endCxn id="74" idx="1"/>
          </p:cNvCxnSpPr>
          <p:nvPr/>
        </p:nvCxnSpPr>
        <p:spPr>
          <a:xfrm flipV="1">
            <a:off x="5338141" y="4413552"/>
            <a:ext cx="64136" cy="74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>
            <a:stCxn id="24" idx="3"/>
            <a:endCxn id="75" idx="1"/>
          </p:cNvCxnSpPr>
          <p:nvPr/>
        </p:nvCxnSpPr>
        <p:spPr>
          <a:xfrm>
            <a:off x="5338141" y="5163440"/>
            <a:ext cx="64136" cy="69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endCxn id="5" idx="1"/>
          </p:cNvCxnSpPr>
          <p:nvPr/>
        </p:nvCxnSpPr>
        <p:spPr>
          <a:xfrm>
            <a:off x="755576" y="5163441"/>
            <a:ext cx="173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tângulo 108"/>
          <p:cNvSpPr/>
          <p:nvPr/>
        </p:nvSpPr>
        <p:spPr>
          <a:xfrm>
            <a:off x="7511750" y="4183924"/>
            <a:ext cx="617744" cy="427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Autoriza-ção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Conector: Angulado 109"/>
          <p:cNvCxnSpPr>
            <a:stCxn id="26" idx="0"/>
            <a:endCxn id="109" idx="1"/>
          </p:cNvCxnSpPr>
          <p:nvPr/>
        </p:nvCxnSpPr>
        <p:spPr>
          <a:xfrm rot="5400000" flipH="1" flipV="1">
            <a:off x="7095058" y="4630219"/>
            <a:ext cx="649210" cy="1841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de Seta Reta 113"/>
          <p:cNvCxnSpPr>
            <a:stCxn id="109" idx="2"/>
            <a:endCxn id="27" idx="0"/>
          </p:cNvCxnSpPr>
          <p:nvPr/>
        </p:nvCxnSpPr>
        <p:spPr>
          <a:xfrm>
            <a:off x="7820622" y="4611478"/>
            <a:ext cx="0" cy="43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>
            <a:stCxn id="27" idx="3"/>
          </p:cNvCxnSpPr>
          <p:nvPr/>
        </p:nvCxnSpPr>
        <p:spPr>
          <a:xfrm flipV="1">
            <a:off x="7931982" y="5163439"/>
            <a:ext cx="1975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74" idx="3"/>
            <a:endCxn id="25" idx="1"/>
          </p:cNvCxnSpPr>
          <p:nvPr/>
        </p:nvCxnSpPr>
        <p:spPr>
          <a:xfrm>
            <a:off x="6602110" y="4413552"/>
            <a:ext cx="186661" cy="74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75" idx="3"/>
            <a:endCxn id="25" idx="1"/>
          </p:cNvCxnSpPr>
          <p:nvPr/>
        </p:nvCxnSpPr>
        <p:spPr>
          <a:xfrm flipV="1">
            <a:off x="6602110" y="5163440"/>
            <a:ext cx="186661" cy="69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ector de Seta Reta 152"/>
          <p:cNvCxnSpPr>
            <a:stCxn id="25" idx="2"/>
            <a:endCxn id="31" idx="0"/>
          </p:cNvCxnSpPr>
          <p:nvPr/>
        </p:nvCxnSpPr>
        <p:spPr>
          <a:xfrm>
            <a:off x="6900130" y="5279969"/>
            <a:ext cx="0" cy="9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 de Seta Reta 155"/>
          <p:cNvCxnSpPr>
            <a:stCxn id="25" idx="3"/>
            <a:endCxn id="26" idx="1"/>
          </p:cNvCxnSpPr>
          <p:nvPr/>
        </p:nvCxnSpPr>
        <p:spPr>
          <a:xfrm>
            <a:off x="7011490" y="5163440"/>
            <a:ext cx="204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ector de Seta Reta 158"/>
          <p:cNvCxnSpPr>
            <a:stCxn id="26" idx="3"/>
            <a:endCxn id="27" idx="1"/>
          </p:cNvCxnSpPr>
          <p:nvPr/>
        </p:nvCxnSpPr>
        <p:spPr>
          <a:xfrm>
            <a:off x="7438935" y="5163440"/>
            <a:ext cx="270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ector de Seta Reta 161"/>
          <p:cNvCxnSpPr>
            <a:stCxn id="30" idx="0"/>
            <a:endCxn id="26" idx="2"/>
          </p:cNvCxnSpPr>
          <p:nvPr/>
        </p:nvCxnSpPr>
        <p:spPr>
          <a:xfrm flipV="1">
            <a:off x="7327576" y="5279969"/>
            <a:ext cx="0" cy="9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ector de Seta Reta 164"/>
          <p:cNvCxnSpPr>
            <a:stCxn id="30" idx="1"/>
            <a:endCxn id="31" idx="3"/>
          </p:cNvCxnSpPr>
          <p:nvPr/>
        </p:nvCxnSpPr>
        <p:spPr>
          <a:xfrm flipH="1">
            <a:off x="7011490" y="6364784"/>
            <a:ext cx="204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31" idx="1"/>
            <a:endCxn id="29" idx="3"/>
          </p:cNvCxnSpPr>
          <p:nvPr/>
        </p:nvCxnSpPr>
        <p:spPr>
          <a:xfrm flipH="1">
            <a:off x="5148071" y="6364784"/>
            <a:ext cx="1640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ector de Seta Reta 173"/>
          <p:cNvCxnSpPr>
            <a:stCxn id="29" idx="1"/>
            <a:endCxn id="28" idx="3"/>
          </p:cNvCxnSpPr>
          <p:nvPr/>
        </p:nvCxnSpPr>
        <p:spPr>
          <a:xfrm flipH="1">
            <a:off x="3672997" y="6364784"/>
            <a:ext cx="1252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ector de Seta Reta 177"/>
          <p:cNvCxnSpPr>
            <a:stCxn id="28" idx="0"/>
            <a:endCxn id="23" idx="2"/>
          </p:cNvCxnSpPr>
          <p:nvPr/>
        </p:nvCxnSpPr>
        <p:spPr>
          <a:xfrm flipV="1">
            <a:off x="3561638" y="5279969"/>
            <a:ext cx="0" cy="9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ector: Angulado 180"/>
          <p:cNvCxnSpPr>
            <a:stCxn id="28" idx="1"/>
            <a:endCxn id="16" idx="2"/>
          </p:cNvCxnSpPr>
          <p:nvPr/>
        </p:nvCxnSpPr>
        <p:spPr>
          <a:xfrm rot="10800000">
            <a:off x="2265461" y="5279969"/>
            <a:ext cx="1184818" cy="1084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CaixaDeTexto 183"/>
              <p:cNvSpPr txBox="1"/>
              <p:nvPr/>
            </p:nvSpPr>
            <p:spPr>
              <a:xfrm>
                <a:off x="2253986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4" name="CaixaDeTexto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86" y="5170523"/>
                <a:ext cx="359860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aixaDeTexto 184"/>
              <p:cNvSpPr txBox="1"/>
              <p:nvPr/>
            </p:nvSpPr>
            <p:spPr>
              <a:xfrm>
                <a:off x="3207802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5" name="CaixaDeTexto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802" y="5170523"/>
                <a:ext cx="359860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CaixaDeTexto 185"/>
              <p:cNvSpPr txBox="1"/>
              <p:nvPr/>
            </p:nvSpPr>
            <p:spPr>
              <a:xfrm>
                <a:off x="4912922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6" name="CaixaDeTexto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922" y="5170523"/>
                <a:ext cx="359860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Losango 198"/>
          <p:cNvSpPr/>
          <p:nvPr/>
        </p:nvSpPr>
        <p:spPr>
          <a:xfrm>
            <a:off x="4761470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cxnSp>
        <p:nvCxnSpPr>
          <p:cNvPr id="223" name="Conector de Seta Reta 222"/>
          <p:cNvCxnSpPr>
            <a:stCxn id="199" idx="3"/>
            <a:endCxn id="24" idx="1"/>
          </p:cNvCxnSpPr>
          <p:nvPr/>
        </p:nvCxnSpPr>
        <p:spPr>
          <a:xfrm>
            <a:off x="4984189" y="5163440"/>
            <a:ext cx="131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CaixaDeTexto 225"/>
              <p:cNvSpPr txBox="1"/>
              <p:nvPr/>
            </p:nvSpPr>
            <p:spPr>
              <a:xfrm>
                <a:off x="6856355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6" name="CaixaDeTexto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355" y="5170523"/>
                <a:ext cx="359860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CaixaDeTexto 226"/>
              <p:cNvSpPr txBox="1"/>
              <p:nvPr/>
            </p:nvSpPr>
            <p:spPr>
              <a:xfrm>
                <a:off x="7301793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7" name="CaixaDeTexto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793" y="5170523"/>
                <a:ext cx="359860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CaixaDeTexto 227"/>
              <p:cNvSpPr txBox="1"/>
              <p:nvPr/>
            </p:nvSpPr>
            <p:spPr>
              <a:xfrm>
                <a:off x="7797809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8" name="CaixaDeTexto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809" y="5170523"/>
                <a:ext cx="359860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CaixaDeTexto 228"/>
              <p:cNvSpPr txBox="1"/>
              <p:nvPr/>
            </p:nvSpPr>
            <p:spPr>
              <a:xfrm>
                <a:off x="7327576" y="637547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9" name="CaixaDeTexto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576" y="6375473"/>
                <a:ext cx="359860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CaixaDeTexto 229"/>
              <p:cNvSpPr txBox="1"/>
              <p:nvPr/>
            </p:nvSpPr>
            <p:spPr>
              <a:xfrm>
                <a:off x="5058378" y="637547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0" name="CaixaDeTexto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378" y="6375473"/>
                <a:ext cx="359860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CaixaDeTexto 230"/>
              <p:cNvSpPr txBox="1"/>
              <p:nvPr/>
            </p:nvSpPr>
            <p:spPr>
              <a:xfrm>
                <a:off x="3542201" y="637547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1" name="CaixaDeTexto 2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201" y="6375473"/>
                <a:ext cx="359860" cy="215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Chave Direita 231"/>
          <p:cNvSpPr/>
          <p:nvPr/>
        </p:nvSpPr>
        <p:spPr>
          <a:xfrm rot="16200000">
            <a:off x="1894282" y="2374646"/>
            <a:ext cx="159859" cy="226413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233" name="Chave Direita 232"/>
          <p:cNvSpPr/>
          <p:nvPr/>
        </p:nvSpPr>
        <p:spPr>
          <a:xfrm rot="16200000">
            <a:off x="3645870" y="2988717"/>
            <a:ext cx="159860" cy="1035992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235" name="Chave Direita 234"/>
          <p:cNvSpPr/>
          <p:nvPr/>
        </p:nvSpPr>
        <p:spPr>
          <a:xfrm rot="16200000">
            <a:off x="6129183" y="1580868"/>
            <a:ext cx="170302" cy="3830319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238" name="Retângulo 237"/>
          <p:cNvSpPr/>
          <p:nvPr/>
        </p:nvSpPr>
        <p:spPr>
          <a:xfrm>
            <a:off x="5453864" y="4827506"/>
            <a:ext cx="1144609" cy="699173"/>
          </a:xfrm>
          <a:prstGeom prst="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72" name="Retângulo 71"/>
          <p:cNvSpPr/>
          <p:nvPr/>
        </p:nvSpPr>
        <p:spPr>
          <a:xfrm>
            <a:off x="408990" y="199753"/>
            <a:ext cx="2897357" cy="13085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Recursos e Capacidades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5675238" y="179114"/>
            <a:ext cx="2898000" cy="132511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76" name="Seta: da Esquerda para a Direita 75"/>
          <p:cNvSpPr/>
          <p:nvPr/>
        </p:nvSpPr>
        <p:spPr>
          <a:xfrm>
            <a:off x="3591068" y="737344"/>
            <a:ext cx="1799449" cy="357072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Seta: da Esquerda para a Direita 78"/>
          <p:cNvSpPr/>
          <p:nvPr/>
        </p:nvSpPr>
        <p:spPr>
          <a:xfrm rot="13806066">
            <a:off x="2865106" y="1869820"/>
            <a:ext cx="882482" cy="294869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Seta: da Esquerda para a Direita 87"/>
          <p:cNvSpPr/>
          <p:nvPr/>
        </p:nvSpPr>
        <p:spPr>
          <a:xfrm rot="18825378">
            <a:off x="5264018" y="1870316"/>
            <a:ext cx="882482" cy="294869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50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ângulo 83"/>
          <p:cNvSpPr/>
          <p:nvPr/>
        </p:nvSpPr>
        <p:spPr>
          <a:xfrm>
            <a:off x="559627" y="3627319"/>
            <a:ext cx="7973032" cy="1803406"/>
          </a:xfrm>
          <a:prstGeom prst="rect">
            <a:avLst/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100000">
                <a:schemeClr val="accent3">
                  <a:shade val="93000"/>
                  <a:satMod val="130000"/>
                  <a:alpha val="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82" name="Retângulo 81"/>
          <p:cNvSpPr/>
          <p:nvPr/>
        </p:nvSpPr>
        <p:spPr>
          <a:xfrm>
            <a:off x="559894" y="750208"/>
            <a:ext cx="7972545" cy="2643896"/>
          </a:xfrm>
          <a:prstGeom prst="rect">
            <a:avLst/>
          </a:prstGeom>
          <a:gradFill>
            <a:gsLst>
              <a:gs pos="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Recursos e Capacidades</a:t>
            </a:r>
          </a:p>
        </p:txBody>
      </p:sp>
      <p:sp>
        <p:nvSpPr>
          <p:cNvPr id="78" name="Retângulo 77"/>
          <p:cNvSpPr/>
          <p:nvPr/>
        </p:nvSpPr>
        <p:spPr>
          <a:xfrm>
            <a:off x="5023582" y="2066668"/>
            <a:ext cx="1968944" cy="2422940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775436" y="1254261"/>
            <a:ext cx="7402093" cy="3560395"/>
            <a:chOff x="755576" y="2486993"/>
            <a:chExt cx="7402093" cy="3560395"/>
          </a:xfrm>
        </p:grpSpPr>
        <p:sp>
          <p:nvSpPr>
            <p:cNvPr id="4" name="Retângulo 3"/>
            <p:cNvSpPr/>
            <p:nvPr/>
          </p:nvSpPr>
          <p:spPr>
            <a:xfrm>
              <a:off x="2354170" y="3405241"/>
              <a:ext cx="747471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Diagnóstico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928708" y="4335375"/>
              <a:ext cx="1094373" cy="56907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Reconhecimento</a:t>
              </a:r>
            </a:p>
          </p:txBody>
        </p:sp>
        <p:cxnSp>
          <p:nvCxnSpPr>
            <p:cNvPr id="6" name="Conector: Angulado 5"/>
            <p:cNvCxnSpPr>
              <a:stCxn id="27" idx="2"/>
              <a:endCxn id="30" idx="3"/>
            </p:cNvCxnSpPr>
            <p:nvPr/>
          </p:nvCxnSpPr>
          <p:spPr>
            <a:xfrm rot="5400000">
              <a:off x="7087372" y="5088004"/>
              <a:ext cx="1084815" cy="3816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tângulo 6"/>
            <p:cNvSpPr/>
            <p:nvPr/>
          </p:nvSpPr>
          <p:spPr>
            <a:xfrm>
              <a:off x="3793598" y="3836734"/>
              <a:ext cx="617744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096541" y="2505534"/>
              <a:ext cx="1251180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93445" y="2486993"/>
              <a:ext cx="2161531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349268" y="2505534"/>
              <a:ext cx="3699206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Seleção</a:t>
              </a:r>
            </a:p>
          </p:txBody>
        </p:sp>
        <p:cxnSp>
          <p:nvCxnSpPr>
            <p:cNvPr id="12" name="Conector de Seta Reta 11"/>
            <p:cNvCxnSpPr>
              <a:stCxn id="23" idx="3"/>
              <a:endCxn id="7" idx="1"/>
            </p:cNvCxnSpPr>
            <p:nvPr/>
          </p:nvCxnSpPr>
          <p:spPr>
            <a:xfrm flipV="1">
              <a:off x="3672997" y="4071889"/>
              <a:ext cx="120600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stCxn id="5" idx="3"/>
              <a:endCxn id="16" idx="1"/>
            </p:cNvCxnSpPr>
            <p:nvPr/>
          </p:nvCxnSpPr>
          <p:spPr>
            <a:xfrm flipV="1">
              <a:off x="2023081" y="4619911"/>
              <a:ext cx="1310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tângulo 13"/>
            <p:cNvSpPr/>
            <p:nvPr/>
          </p:nvSpPr>
          <p:spPr>
            <a:xfrm>
              <a:off x="3734949" y="3053557"/>
              <a:ext cx="508846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Busca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247840" y="3053557"/>
              <a:ext cx="554468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Screen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osango 15"/>
            <p:cNvSpPr/>
            <p:nvPr/>
          </p:nvSpPr>
          <p:spPr>
            <a:xfrm>
              <a:off x="215410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Losango 22"/>
            <p:cNvSpPr/>
            <p:nvPr/>
          </p:nvSpPr>
          <p:spPr>
            <a:xfrm>
              <a:off x="3450279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Losango 23"/>
            <p:cNvSpPr/>
            <p:nvPr/>
          </p:nvSpPr>
          <p:spPr>
            <a:xfrm>
              <a:off x="511542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Losango 24"/>
            <p:cNvSpPr/>
            <p:nvPr/>
          </p:nvSpPr>
          <p:spPr>
            <a:xfrm>
              <a:off x="678877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Losango 25"/>
            <p:cNvSpPr/>
            <p:nvPr/>
          </p:nvSpPr>
          <p:spPr>
            <a:xfrm>
              <a:off x="7216216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Losango 26"/>
            <p:cNvSpPr/>
            <p:nvPr/>
          </p:nvSpPr>
          <p:spPr>
            <a:xfrm>
              <a:off x="770926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Losango 27"/>
            <p:cNvSpPr/>
            <p:nvPr/>
          </p:nvSpPr>
          <p:spPr>
            <a:xfrm>
              <a:off x="3450279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Losango 28"/>
            <p:cNvSpPr/>
            <p:nvPr/>
          </p:nvSpPr>
          <p:spPr>
            <a:xfrm>
              <a:off x="4925352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Losango 29"/>
            <p:cNvSpPr/>
            <p:nvPr/>
          </p:nvSpPr>
          <p:spPr>
            <a:xfrm>
              <a:off x="7216216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Losango 30"/>
            <p:cNvSpPr/>
            <p:nvPr/>
          </p:nvSpPr>
          <p:spPr>
            <a:xfrm>
              <a:off x="6788771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Conector: Angulado 35"/>
            <p:cNvCxnSpPr>
              <a:stCxn id="16" idx="0"/>
              <a:endCxn id="4" idx="1"/>
            </p:cNvCxnSpPr>
            <p:nvPr/>
          </p:nvCxnSpPr>
          <p:spPr>
            <a:xfrm rot="5400000" flipH="1" flipV="1">
              <a:off x="1878322" y="4027535"/>
              <a:ext cx="862986" cy="8870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Losango 38"/>
            <p:cNvSpPr/>
            <p:nvPr/>
          </p:nvSpPr>
          <p:spPr>
            <a:xfrm>
              <a:off x="309654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Conector: Angulado 39"/>
            <p:cNvCxnSpPr>
              <a:stCxn id="4" idx="3"/>
              <a:endCxn id="39" idx="0"/>
            </p:cNvCxnSpPr>
            <p:nvPr/>
          </p:nvCxnSpPr>
          <p:spPr>
            <a:xfrm>
              <a:off x="3101640" y="3640396"/>
              <a:ext cx="106259" cy="8629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39" idx="3"/>
              <a:endCxn id="23" idx="1"/>
            </p:cNvCxnSpPr>
            <p:nvPr/>
          </p:nvCxnSpPr>
          <p:spPr>
            <a:xfrm>
              <a:off x="3319259" y="4619911"/>
              <a:ext cx="1310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stCxn id="16" idx="3"/>
              <a:endCxn id="39" idx="1"/>
            </p:cNvCxnSpPr>
            <p:nvPr/>
          </p:nvCxnSpPr>
          <p:spPr>
            <a:xfrm>
              <a:off x="2376820" y="4619911"/>
              <a:ext cx="7197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: Angulado 50"/>
            <p:cNvCxnSpPr>
              <a:stCxn id="23" idx="0"/>
              <a:endCxn id="14" idx="1"/>
            </p:cNvCxnSpPr>
            <p:nvPr/>
          </p:nvCxnSpPr>
          <p:spPr>
            <a:xfrm rot="5400000" flipH="1" flipV="1">
              <a:off x="3040958" y="3809392"/>
              <a:ext cx="1214670" cy="1733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: Angulado 53"/>
            <p:cNvCxnSpPr>
              <a:stCxn id="15" idx="3"/>
              <a:endCxn id="199" idx="0"/>
            </p:cNvCxnSpPr>
            <p:nvPr/>
          </p:nvCxnSpPr>
          <p:spPr>
            <a:xfrm>
              <a:off x="4802307" y="3288712"/>
              <a:ext cx="70522" cy="12146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stCxn id="7" idx="3"/>
              <a:endCxn id="199" idx="1"/>
            </p:cNvCxnSpPr>
            <p:nvPr/>
          </p:nvCxnSpPr>
          <p:spPr>
            <a:xfrm>
              <a:off x="4411342" y="4071889"/>
              <a:ext cx="350129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>
              <a:stCxn id="23" idx="3"/>
              <a:endCxn id="199" idx="1"/>
            </p:cNvCxnSpPr>
            <p:nvPr/>
          </p:nvCxnSpPr>
          <p:spPr>
            <a:xfrm>
              <a:off x="3672997" y="4619911"/>
              <a:ext cx="108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tângulo 68"/>
            <p:cNvSpPr/>
            <p:nvPr/>
          </p:nvSpPr>
          <p:spPr>
            <a:xfrm>
              <a:off x="5551468" y="4384756"/>
              <a:ext cx="901451" cy="470309"/>
            </a:xfrm>
            <a:prstGeom prst="rect">
              <a:avLst/>
            </a:prstGeom>
            <a:effectLst>
              <a:glow rad="304800">
                <a:schemeClr val="bg1">
                  <a:lumMod val="65000"/>
                  <a:alpha val="3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Análise:</a:t>
              </a:r>
            </a:p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Avaliação</a:t>
              </a:r>
            </a:p>
          </p:txBody>
        </p:sp>
        <p:cxnSp>
          <p:nvCxnSpPr>
            <p:cNvPr id="70" name="Conector de Seta Reta 69"/>
            <p:cNvCxnSpPr>
              <a:stCxn id="24" idx="3"/>
              <a:endCxn id="69" idx="1"/>
            </p:cNvCxnSpPr>
            <p:nvPr/>
          </p:nvCxnSpPr>
          <p:spPr>
            <a:xfrm>
              <a:off x="5338141" y="4619911"/>
              <a:ext cx="213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tângulo 73"/>
            <p:cNvSpPr/>
            <p:nvPr/>
          </p:nvSpPr>
          <p:spPr>
            <a:xfrm>
              <a:off x="5402278" y="3656246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Julgamento: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5402278" y="5096644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Barganha: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cxnSp>
          <p:nvCxnSpPr>
            <p:cNvPr id="77" name="Conector de Seta Reta 76"/>
            <p:cNvCxnSpPr>
              <a:stCxn id="69" idx="0"/>
              <a:endCxn id="74" idx="2"/>
            </p:cNvCxnSpPr>
            <p:nvPr/>
          </p:nvCxnSpPr>
          <p:spPr>
            <a:xfrm flipV="1">
              <a:off x="6002194" y="4083800"/>
              <a:ext cx="0" cy="300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>
              <a:stCxn id="69" idx="2"/>
              <a:endCxn id="75" idx="0"/>
            </p:cNvCxnSpPr>
            <p:nvPr/>
          </p:nvCxnSpPr>
          <p:spPr>
            <a:xfrm>
              <a:off x="6002194" y="4855065"/>
              <a:ext cx="0" cy="241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stCxn id="24" idx="3"/>
              <a:endCxn id="74" idx="1"/>
            </p:cNvCxnSpPr>
            <p:nvPr/>
          </p:nvCxnSpPr>
          <p:spPr>
            <a:xfrm flipV="1">
              <a:off x="5338141" y="3870023"/>
              <a:ext cx="64136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>
              <a:stCxn id="24" idx="3"/>
              <a:endCxn id="75" idx="1"/>
            </p:cNvCxnSpPr>
            <p:nvPr/>
          </p:nvCxnSpPr>
          <p:spPr>
            <a:xfrm>
              <a:off x="5338141" y="4619911"/>
              <a:ext cx="64136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de Seta Reta 101"/>
            <p:cNvCxnSpPr>
              <a:endCxn id="5" idx="1"/>
            </p:cNvCxnSpPr>
            <p:nvPr/>
          </p:nvCxnSpPr>
          <p:spPr>
            <a:xfrm>
              <a:off x="755576" y="4619912"/>
              <a:ext cx="173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tângulo 108"/>
            <p:cNvSpPr/>
            <p:nvPr/>
          </p:nvSpPr>
          <p:spPr>
            <a:xfrm>
              <a:off x="7511750" y="3640395"/>
              <a:ext cx="617744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Autoriza-ção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Conector: Angulado 109"/>
            <p:cNvCxnSpPr>
              <a:stCxn id="26" idx="0"/>
              <a:endCxn id="109" idx="1"/>
            </p:cNvCxnSpPr>
            <p:nvPr/>
          </p:nvCxnSpPr>
          <p:spPr>
            <a:xfrm rot="5400000" flipH="1" flipV="1">
              <a:off x="7095058" y="4086690"/>
              <a:ext cx="649210" cy="1841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09" idx="2"/>
              <a:endCxn id="27" idx="0"/>
            </p:cNvCxnSpPr>
            <p:nvPr/>
          </p:nvCxnSpPr>
          <p:spPr>
            <a:xfrm>
              <a:off x="7820622" y="4067949"/>
              <a:ext cx="0" cy="435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27" idx="3"/>
            </p:cNvCxnSpPr>
            <p:nvPr/>
          </p:nvCxnSpPr>
          <p:spPr>
            <a:xfrm flipV="1">
              <a:off x="7931982" y="4619910"/>
              <a:ext cx="1975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74" idx="3"/>
              <a:endCxn id="25" idx="1"/>
            </p:cNvCxnSpPr>
            <p:nvPr/>
          </p:nvCxnSpPr>
          <p:spPr>
            <a:xfrm>
              <a:off x="6602110" y="3870023"/>
              <a:ext cx="186661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75" idx="3"/>
              <a:endCxn id="25" idx="1"/>
            </p:cNvCxnSpPr>
            <p:nvPr/>
          </p:nvCxnSpPr>
          <p:spPr>
            <a:xfrm flipV="1">
              <a:off x="6602110" y="4619911"/>
              <a:ext cx="186661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ector de Seta Reta 152"/>
            <p:cNvCxnSpPr>
              <a:stCxn id="25" idx="2"/>
              <a:endCxn id="31" idx="0"/>
            </p:cNvCxnSpPr>
            <p:nvPr/>
          </p:nvCxnSpPr>
          <p:spPr>
            <a:xfrm>
              <a:off x="6900130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ector de Seta Reta 155"/>
            <p:cNvCxnSpPr>
              <a:stCxn id="25" idx="3"/>
              <a:endCxn id="26" idx="1"/>
            </p:cNvCxnSpPr>
            <p:nvPr/>
          </p:nvCxnSpPr>
          <p:spPr>
            <a:xfrm>
              <a:off x="7011490" y="4619911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de Seta Reta 158"/>
            <p:cNvCxnSpPr>
              <a:stCxn id="26" idx="3"/>
              <a:endCxn id="27" idx="1"/>
            </p:cNvCxnSpPr>
            <p:nvPr/>
          </p:nvCxnSpPr>
          <p:spPr>
            <a:xfrm>
              <a:off x="7438935" y="4619911"/>
              <a:ext cx="270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ector de Seta Reta 161"/>
            <p:cNvCxnSpPr>
              <a:stCxn id="30" idx="0"/>
              <a:endCxn id="26" idx="2"/>
            </p:cNvCxnSpPr>
            <p:nvPr/>
          </p:nvCxnSpPr>
          <p:spPr>
            <a:xfrm flipV="1">
              <a:off x="7327576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ector de Seta Reta 164"/>
            <p:cNvCxnSpPr>
              <a:stCxn id="30" idx="1"/>
              <a:endCxn id="31" idx="3"/>
            </p:cNvCxnSpPr>
            <p:nvPr/>
          </p:nvCxnSpPr>
          <p:spPr>
            <a:xfrm flipH="1">
              <a:off x="7011490" y="5821255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ector de Seta Reta 167"/>
            <p:cNvCxnSpPr>
              <a:stCxn id="31" idx="1"/>
              <a:endCxn id="29" idx="3"/>
            </p:cNvCxnSpPr>
            <p:nvPr/>
          </p:nvCxnSpPr>
          <p:spPr>
            <a:xfrm flipH="1">
              <a:off x="5148071" y="5821255"/>
              <a:ext cx="1640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de Seta Reta 173"/>
            <p:cNvCxnSpPr>
              <a:stCxn id="29" idx="1"/>
              <a:endCxn id="28" idx="3"/>
            </p:cNvCxnSpPr>
            <p:nvPr/>
          </p:nvCxnSpPr>
          <p:spPr>
            <a:xfrm flipH="1">
              <a:off x="3672997" y="5821255"/>
              <a:ext cx="1252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de Seta Reta 177"/>
            <p:cNvCxnSpPr>
              <a:stCxn id="28" idx="0"/>
              <a:endCxn id="23" idx="2"/>
            </p:cNvCxnSpPr>
            <p:nvPr/>
          </p:nvCxnSpPr>
          <p:spPr>
            <a:xfrm flipV="1">
              <a:off x="3561638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ector: Angulado 180"/>
            <p:cNvCxnSpPr>
              <a:stCxn id="28" idx="1"/>
              <a:endCxn id="16" idx="2"/>
            </p:cNvCxnSpPr>
            <p:nvPr/>
          </p:nvCxnSpPr>
          <p:spPr>
            <a:xfrm rot="10800000">
              <a:off x="2265461" y="4736440"/>
              <a:ext cx="1184818" cy="108481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CaixaDeTexto 183"/>
                <p:cNvSpPr txBox="1"/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CaixaDeTexto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CaixaDeTexto 184"/>
                <p:cNvSpPr txBox="1"/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CaixaDeTexto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CaixaDeTexto 185"/>
                <p:cNvSpPr txBox="1"/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CaixaDeTexto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Losango 198"/>
            <p:cNvSpPr/>
            <p:nvPr/>
          </p:nvSpPr>
          <p:spPr>
            <a:xfrm>
              <a:off x="476147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3" name="Conector de Seta Reta 222"/>
            <p:cNvCxnSpPr>
              <a:stCxn id="199" idx="3"/>
              <a:endCxn id="24" idx="1"/>
            </p:cNvCxnSpPr>
            <p:nvPr/>
          </p:nvCxnSpPr>
          <p:spPr>
            <a:xfrm>
              <a:off x="4984189" y="4619911"/>
              <a:ext cx="1312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CaixaDeTexto 225"/>
                <p:cNvSpPr txBox="1"/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6" name="CaixaDeTexto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CaixaDeTexto 226"/>
                <p:cNvSpPr txBox="1"/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7" name="CaixaDeTexto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CaixaDeTexto 227"/>
                <p:cNvSpPr txBox="1"/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8" name="CaixaDeTexto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CaixaDeTexto 228"/>
                <p:cNvSpPr txBox="1"/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9" name="CaixaDeTexto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CaixaDeTexto 229"/>
                <p:cNvSpPr txBox="1"/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0" name="CaixaDeTexto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CaixaDeTexto 230"/>
                <p:cNvSpPr txBox="1"/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1" name="CaixaDeTexto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Chave Direita 231"/>
            <p:cNvSpPr/>
            <p:nvPr/>
          </p:nvSpPr>
          <p:spPr>
            <a:xfrm rot="16200000">
              <a:off x="1894282" y="1831117"/>
              <a:ext cx="159859" cy="2264138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3" name="Chave Direita 232"/>
            <p:cNvSpPr/>
            <p:nvPr/>
          </p:nvSpPr>
          <p:spPr>
            <a:xfrm rot="16200000">
              <a:off x="3645870" y="2445188"/>
              <a:ext cx="159860" cy="1035992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Chave Direita 234"/>
            <p:cNvSpPr/>
            <p:nvPr/>
          </p:nvSpPr>
          <p:spPr>
            <a:xfrm rot="16200000">
              <a:off x="6129183" y="1037339"/>
              <a:ext cx="170302" cy="3830319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Retângulo 237"/>
            <p:cNvSpPr/>
            <p:nvPr/>
          </p:nvSpPr>
          <p:spPr>
            <a:xfrm>
              <a:off x="5453864" y="4283977"/>
              <a:ext cx="1144609" cy="699173"/>
            </a:xfrm>
            <a:prstGeom prst="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7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ângulo 83"/>
          <p:cNvSpPr/>
          <p:nvPr/>
        </p:nvSpPr>
        <p:spPr>
          <a:xfrm>
            <a:off x="179512" y="188640"/>
            <a:ext cx="8712967" cy="5621479"/>
          </a:xfrm>
          <a:prstGeom prst="rect">
            <a:avLst/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100000">
                <a:schemeClr val="accent3">
                  <a:shade val="93000"/>
                  <a:satMod val="130000"/>
                  <a:alpha val="8800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82" name="Retângulo 81"/>
          <p:cNvSpPr/>
          <p:nvPr/>
        </p:nvSpPr>
        <p:spPr>
          <a:xfrm>
            <a:off x="559894" y="750208"/>
            <a:ext cx="7972545" cy="462300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  <a:alpha val="3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Recursos e Capacidades</a:t>
            </a:r>
          </a:p>
        </p:txBody>
      </p:sp>
      <p:sp>
        <p:nvSpPr>
          <p:cNvPr id="78" name="Retângulo 77"/>
          <p:cNvSpPr/>
          <p:nvPr/>
        </p:nvSpPr>
        <p:spPr>
          <a:xfrm>
            <a:off x="5023582" y="2066668"/>
            <a:ext cx="1968944" cy="2422940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775436" y="1254261"/>
            <a:ext cx="7402093" cy="3560395"/>
            <a:chOff x="755576" y="2486993"/>
            <a:chExt cx="7402093" cy="3560395"/>
          </a:xfrm>
        </p:grpSpPr>
        <p:sp>
          <p:nvSpPr>
            <p:cNvPr id="4" name="Retângulo 3"/>
            <p:cNvSpPr/>
            <p:nvPr/>
          </p:nvSpPr>
          <p:spPr>
            <a:xfrm>
              <a:off x="2354170" y="3405241"/>
              <a:ext cx="747471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Diagnóstico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928708" y="4335375"/>
              <a:ext cx="1094373" cy="56907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Reconhecimento</a:t>
              </a:r>
            </a:p>
          </p:txBody>
        </p:sp>
        <p:cxnSp>
          <p:nvCxnSpPr>
            <p:cNvPr id="6" name="Conector: Angulado 5"/>
            <p:cNvCxnSpPr>
              <a:stCxn id="27" idx="2"/>
              <a:endCxn id="30" idx="3"/>
            </p:cNvCxnSpPr>
            <p:nvPr/>
          </p:nvCxnSpPr>
          <p:spPr>
            <a:xfrm rot="5400000">
              <a:off x="7087372" y="5088004"/>
              <a:ext cx="1084815" cy="3816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tângulo 6"/>
            <p:cNvSpPr/>
            <p:nvPr/>
          </p:nvSpPr>
          <p:spPr>
            <a:xfrm>
              <a:off x="3793598" y="3836734"/>
              <a:ext cx="617744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096541" y="2505534"/>
              <a:ext cx="1251180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93445" y="2486993"/>
              <a:ext cx="2161531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349268" y="2505534"/>
              <a:ext cx="3699206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Seleção</a:t>
              </a:r>
            </a:p>
          </p:txBody>
        </p:sp>
        <p:cxnSp>
          <p:nvCxnSpPr>
            <p:cNvPr id="12" name="Conector de Seta Reta 11"/>
            <p:cNvCxnSpPr>
              <a:stCxn id="23" idx="3"/>
              <a:endCxn id="7" idx="1"/>
            </p:cNvCxnSpPr>
            <p:nvPr/>
          </p:nvCxnSpPr>
          <p:spPr>
            <a:xfrm flipV="1">
              <a:off x="3672997" y="4071889"/>
              <a:ext cx="120600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stCxn id="5" idx="3"/>
              <a:endCxn id="16" idx="1"/>
            </p:cNvCxnSpPr>
            <p:nvPr/>
          </p:nvCxnSpPr>
          <p:spPr>
            <a:xfrm flipV="1">
              <a:off x="2023081" y="4619911"/>
              <a:ext cx="1310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tângulo 13"/>
            <p:cNvSpPr/>
            <p:nvPr/>
          </p:nvSpPr>
          <p:spPr>
            <a:xfrm>
              <a:off x="3734949" y="3053557"/>
              <a:ext cx="508846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Busca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247840" y="3053557"/>
              <a:ext cx="554468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Screen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osango 15"/>
            <p:cNvSpPr/>
            <p:nvPr/>
          </p:nvSpPr>
          <p:spPr>
            <a:xfrm>
              <a:off x="215410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Losango 22"/>
            <p:cNvSpPr/>
            <p:nvPr/>
          </p:nvSpPr>
          <p:spPr>
            <a:xfrm>
              <a:off x="3450279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Losango 23"/>
            <p:cNvSpPr/>
            <p:nvPr/>
          </p:nvSpPr>
          <p:spPr>
            <a:xfrm>
              <a:off x="511542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Losango 24"/>
            <p:cNvSpPr/>
            <p:nvPr/>
          </p:nvSpPr>
          <p:spPr>
            <a:xfrm>
              <a:off x="678877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Losango 25"/>
            <p:cNvSpPr/>
            <p:nvPr/>
          </p:nvSpPr>
          <p:spPr>
            <a:xfrm>
              <a:off x="7216216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Losango 26"/>
            <p:cNvSpPr/>
            <p:nvPr/>
          </p:nvSpPr>
          <p:spPr>
            <a:xfrm>
              <a:off x="770926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Losango 27"/>
            <p:cNvSpPr/>
            <p:nvPr/>
          </p:nvSpPr>
          <p:spPr>
            <a:xfrm>
              <a:off x="3450279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Losango 28"/>
            <p:cNvSpPr/>
            <p:nvPr/>
          </p:nvSpPr>
          <p:spPr>
            <a:xfrm>
              <a:off x="4925352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Losango 29"/>
            <p:cNvSpPr/>
            <p:nvPr/>
          </p:nvSpPr>
          <p:spPr>
            <a:xfrm>
              <a:off x="7216216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Losango 30"/>
            <p:cNvSpPr/>
            <p:nvPr/>
          </p:nvSpPr>
          <p:spPr>
            <a:xfrm>
              <a:off x="6788771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Conector: Angulado 35"/>
            <p:cNvCxnSpPr>
              <a:stCxn id="16" idx="0"/>
              <a:endCxn id="4" idx="1"/>
            </p:cNvCxnSpPr>
            <p:nvPr/>
          </p:nvCxnSpPr>
          <p:spPr>
            <a:xfrm rot="5400000" flipH="1" flipV="1">
              <a:off x="1878322" y="4027535"/>
              <a:ext cx="862986" cy="8870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Losango 38"/>
            <p:cNvSpPr/>
            <p:nvPr/>
          </p:nvSpPr>
          <p:spPr>
            <a:xfrm>
              <a:off x="309654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Conector: Angulado 39"/>
            <p:cNvCxnSpPr>
              <a:stCxn id="4" idx="3"/>
              <a:endCxn id="39" idx="0"/>
            </p:cNvCxnSpPr>
            <p:nvPr/>
          </p:nvCxnSpPr>
          <p:spPr>
            <a:xfrm>
              <a:off x="3101640" y="3640396"/>
              <a:ext cx="106259" cy="8629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39" idx="3"/>
              <a:endCxn id="23" idx="1"/>
            </p:cNvCxnSpPr>
            <p:nvPr/>
          </p:nvCxnSpPr>
          <p:spPr>
            <a:xfrm>
              <a:off x="3319259" y="4619911"/>
              <a:ext cx="1310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stCxn id="16" idx="3"/>
              <a:endCxn id="39" idx="1"/>
            </p:cNvCxnSpPr>
            <p:nvPr/>
          </p:nvCxnSpPr>
          <p:spPr>
            <a:xfrm>
              <a:off x="2376820" y="4619911"/>
              <a:ext cx="7197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: Angulado 50"/>
            <p:cNvCxnSpPr>
              <a:stCxn id="23" idx="0"/>
              <a:endCxn id="14" idx="1"/>
            </p:cNvCxnSpPr>
            <p:nvPr/>
          </p:nvCxnSpPr>
          <p:spPr>
            <a:xfrm rot="5400000" flipH="1" flipV="1">
              <a:off x="3040958" y="3809392"/>
              <a:ext cx="1214670" cy="1733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: Angulado 53"/>
            <p:cNvCxnSpPr>
              <a:stCxn id="15" idx="3"/>
              <a:endCxn id="199" idx="0"/>
            </p:cNvCxnSpPr>
            <p:nvPr/>
          </p:nvCxnSpPr>
          <p:spPr>
            <a:xfrm>
              <a:off x="4802307" y="3288712"/>
              <a:ext cx="70522" cy="12146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stCxn id="7" idx="3"/>
              <a:endCxn id="199" idx="1"/>
            </p:cNvCxnSpPr>
            <p:nvPr/>
          </p:nvCxnSpPr>
          <p:spPr>
            <a:xfrm>
              <a:off x="4411342" y="4071889"/>
              <a:ext cx="350129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>
              <a:stCxn id="23" idx="3"/>
              <a:endCxn id="199" idx="1"/>
            </p:cNvCxnSpPr>
            <p:nvPr/>
          </p:nvCxnSpPr>
          <p:spPr>
            <a:xfrm>
              <a:off x="3672997" y="4619911"/>
              <a:ext cx="108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tângulo 68"/>
            <p:cNvSpPr/>
            <p:nvPr/>
          </p:nvSpPr>
          <p:spPr>
            <a:xfrm>
              <a:off x="5551468" y="4384756"/>
              <a:ext cx="901451" cy="470309"/>
            </a:xfrm>
            <a:prstGeom prst="rect">
              <a:avLst/>
            </a:prstGeom>
            <a:effectLst>
              <a:glow rad="304800">
                <a:schemeClr val="bg1">
                  <a:lumMod val="65000"/>
                  <a:alpha val="3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Análise:</a:t>
              </a:r>
            </a:p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Avaliação</a:t>
              </a:r>
            </a:p>
          </p:txBody>
        </p:sp>
        <p:cxnSp>
          <p:nvCxnSpPr>
            <p:cNvPr id="70" name="Conector de Seta Reta 69"/>
            <p:cNvCxnSpPr>
              <a:stCxn id="24" idx="3"/>
              <a:endCxn id="69" idx="1"/>
            </p:cNvCxnSpPr>
            <p:nvPr/>
          </p:nvCxnSpPr>
          <p:spPr>
            <a:xfrm>
              <a:off x="5338141" y="4619911"/>
              <a:ext cx="213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tângulo 73"/>
            <p:cNvSpPr/>
            <p:nvPr/>
          </p:nvSpPr>
          <p:spPr>
            <a:xfrm>
              <a:off x="5402278" y="3656246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Julgamento: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5402278" y="5096644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Barganha: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cxnSp>
          <p:nvCxnSpPr>
            <p:cNvPr id="77" name="Conector de Seta Reta 76"/>
            <p:cNvCxnSpPr>
              <a:stCxn id="69" idx="0"/>
              <a:endCxn id="74" idx="2"/>
            </p:cNvCxnSpPr>
            <p:nvPr/>
          </p:nvCxnSpPr>
          <p:spPr>
            <a:xfrm flipV="1">
              <a:off x="6002194" y="4083800"/>
              <a:ext cx="0" cy="300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>
              <a:stCxn id="69" idx="2"/>
              <a:endCxn id="75" idx="0"/>
            </p:cNvCxnSpPr>
            <p:nvPr/>
          </p:nvCxnSpPr>
          <p:spPr>
            <a:xfrm>
              <a:off x="6002194" y="4855065"/>
              <a:ext cx="0" cy="241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stCxn id="24" idx="3"/>
              <a:endCxn id="74" idx="1"/>
            </p:cNvCxnSpPr>
            <p:nvPr/>
          </p:nvCxnSpPr>
          <p:spPr>
            <a:xfrm flipV="1">
              <a:off x="5338141" y="3870023"/>
              <a:ext cx="64136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>
              <a:stCxn id="24" idx="3"/>
              <a:endCxn id="75" idx="1"/>
            </p:cNvCxnSpPr>
            <p:nvPr/>
          </p:nvCxnSpPr>
          <p:spPr>
            <a:xfrm>
              <a:off x="5338141" y="4619911"/>
              <a:ext cx="64136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de Seta Reta 101"/>
            <p:cNvCxnSpPr>
              <a:endCxn id="5" idx="1"/>
            </p:cNvCxnSpPr>
            <p:nvPr/>
          </p:nvCxnSpPr>
          <p:spPr>
            <a:xfrm>
              <a:off x="755576" y="4619912"/>
              <a:ext cx="173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tângulo 108"/>
            <p:cNvSpPr/>
            <p:nvPr/>
          </p:nvSpPr>
          <p:spPr>
            <a:xfrm>
              <a:off x="7511750" y="3640395"/>
              <a:ext cx="617744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Autoriza-ção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Conector: Angulado 109"/>
            <p:cNvCxnSpPr>
              <a:stCxn id="26" idx="0"/>
              <a:endCxn id="109" idx="1"/>
            </p:cNvCxnSpPr>
            <p:nvPr/>
          </p:nvCxnSpPr>
          <p:spPr>
            <a:xfrm rot="5400000" flipH="1" flipV="1">
              <a:off x="7095058" y="4086690"/>
              <a:ext cx="649210" cy="1841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09" idx="2"/>
              <a:endCxn id="27" idx="0"/>
            </p:cNvCxnSpPr>
            <p:nvPr/>
          </p:nvCxnSpPr>
          <p:spPr>
            <a:xfrm>
              <a:off x="7820622" y="4067949"/>
              <a:ext cx="0" cy="435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27" idx="3"/>
            </p:cNvCxnSpPr>
            <p:nvPr/>
          </p:nvCxnSpPr>
          <p:spPr>
            <a:xfrm flipV="1">
              <a:off x="7931982" y="4619910"/>
              <a:ext cx="1975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74" idx="3"/>
              <a:endCxn id="25" idx="1"/>
            </p:cNvCxnSpPr>
            <p:nvPr/>
          </p:nvCxnSpPr>
          <p:spPr>
            <a:xfrm>
              <a:off x="6602110" y="3870023"/>
              <a:ext cx="186661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75" idx="3"/>
              <a:endCxn id="25" idx="1"/>
            </p:cNvCxnSpPr>
            <p:nvPr/>
          </p:nvCxnSpPr>
          <p:spPr>
            <a:xfrm flipV="1">
              <a:off x="6602110" y="4619911"/>
              <a:ext cx="186661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ector de Seta Reta 152"/>
            <p:cNvCxnSpPr>
              <a:stCxn id="25" idx="2"/>
              <a:endCxn id="31" idx="0"/>
            </p:cNvCxnSpPr>
            <p:nvPr/>
          </p:nvCxnSpPr>
          <p:spPr>
            <a:xfrm>
              <a:off x="6900130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ector de Seta Reta 155"/>
            <p:cNvCxnSpPr>
              <a:stCxn id="25" idx="3"/>
              <a:endCxn id="26" idx="1"/>
            </p:cNvCxnSpPr>
            <p:nvPr/>
          </p:nvCxnSpPr>
          <p:spPr>
            <a:xfrm>
              <a:off x="7011490" y="4619911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de Seta Reta 158"/>
            <p:cNvCxnSpPr>
              <a:stCxn id="26" idx="3"/>
              <a:endCxn id="27" idx="1"/>
            </p:cNvCxnSpPr>
            <p:nvPr/>
          </p:nvCxnSpPr>
          <p:spPr>
            <a:xfrm>
              <a:off x="7438935" y="4619911"/>
              <a:ext cx="270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ector de Seta Reta 161"/>
            <p:cNvCxnSpPr>
              <a:stCxn id="30" idx="0"/>
              <a:endCxn id="26" idx="2"/>
            </p:cNvCxnSpPr>
            <p:nvPr/>
          </p:nvCxnSpPr>
          <p:spPr>
            <a:xfrm flipV="1">
              <a:off x="7327576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ector de Seta Reta 164"/>
            <p:cNvCxnSpPr>
              <a:stCxn id="30" idx="1"/>
              <a:endCxn id="31" idx="3"/>
            </p:cNvCxnSpPr>
            <p:nvPr/>
          </p:nvCxnSpPr>
          <p:spPr>
            <a:xfrm flipH="1">
              <a:off x="7011490" y="5821255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ector de Seta Reta 167"/>
            <p:cNvCxnSpPr>
              <a:stCxn id="31" idx="1"/>
              <a:endCxn id="29" idx="3"/>
            </p:cNvCxnSpPr>
            <p:nvPr/>
          </p:nvCxnSpPr>
          <p:spPr>
            <a:xfrm flipH="1">
              <a:off x="5148071" y="5821255"/>
              <a:ext cx="1640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de Seta Reta 173"/>
            <p:cNvCxnSpPr>
              <a:stCxn id="29" idx="1"/>
              <a:endCxn id="28" idx="3"/>
            </p:cNvCxnSpPr>
            <p:nvPr/>
          </p:nvCxnSpPr>
          <p:spPr>
            <a:xfrm flipH="1">
              <a:off x="3672997" y="5821255"/>
              <a:ext cx="1252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de Seta Reta 177"/>
            <p:cNvCxnSpPr>
              <a:stCxn id="28" idx="0"/>
              <a:endCxn id="23" idx="2"/>
            </p:cNvCxnSpPr>
            <p:nvPr/>
          </p:nvCxnSpPr>
          <p:spPr>
            <a:xfrm flipV="1">
              <a:off x="3561638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ector: Angulado 180"/>
            <p:cNvCxnSpPr>
              <a:stCxn id="28" idx="1"/>
              <a:endCxn id="16" idx="2"/>
            </p:cNvCxnSpPr>
            <p:nvPr/>
          </p:nvCxnSpPr>
          <p:spPr>
            <a:xfrm rot="10800000">
              <a:off x="2265461" y="4736440"/>
              <a:ext cx="1184818" cy="108481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CaixaDeTexto 183"/>
                <p:cNvSpPr txBox="1"/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CaixaDeTexto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CaixaDeTexto 184"/>
                <p:cNvSpPr txBox="1"/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CaixaDeTexto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CaixaDeTexto 185"/>
                <p:cNvSpPr txBox="1"/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CaixaDeTexto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Losango 198"/>
            <p:cNvSpPr/>
            <p:nvPr/>
          </p:nvSpPr>
          <p:spPr>
            <a:xfrm>
              <a:off x="476147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3" name="Conector de Seta Reta 222"/>
            <p:cNvCxnSpPr>
              <a:stCxn id="199" idx="3"/>
              <a:endCxn id="24" idx="1"/>
            </p:cNvCxnSpPr>
            <p:nvPr/>
          </p:nvCxnSpPr>
          <p:spPr>
            <a:xfrm>
              <a:off x="4984189" y="4619911"/>
              <a:ext cx="1312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CaixaDeTexto 225"/>
                <p:cNvSpPr txBox="1"/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6" name="CaixaDeTexto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CaixaDeTexto 226"/>
                <p:cNvSpPr txBox="1"/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7" name="CaixaDeTexto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CaixaDeTexto 227"/>
                <p:cNvSpPr txBox="1"/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8" name="CaixaDeTexto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CaixaDeTexto 228"/>
                <p:cNvSpPr txBox="1"/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9" name="CaixaDeTexto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CaixaDeTexto 229"/>
                <p:cNvSpPr txBox="1"/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0" name="CaixaDeTexto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CaixaDeTexto 230"/>
                <p:cNvSpPr txBox="1"/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1" name="CaixaDeTexto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Chave Direita 231"/>
            <p:cNvSpPr/>
            <p:nvPr/>
          </p:nvSpPr>
          <p:spPr>
            <a:xfrm rot="16200000">
              <a:off x="1894282" y="1831117"/>
              <a:ext cx="159859" cy="2264138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3" name="Chave Direita 232"/>
            <p:cNvSpPr/>
            <p:nvPr/>
          </p:nvSpPr>
          <p:spPr>
            <a:xfrm rot="16200000">
              <a:off x="3645870" y="2445188"/>
              <a:ext cx="159860" cy="1035992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Chave Direita 234"/>
            <p:cNvSpPr/>
            <p:nvPr/>
          </p:nvSpPr>
          <p:spPr>
            <a:xfrm rot="16200000">
              <a:off x="6129183" y="1037339"/>
              <a:ext cx="170302" cy="3830319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Retângulo 237"/>
            <p:cNvSpPr/>
            <p:nvPr/>
          </p:nvSpPr>
          <p:spPr>
            <a:xfrm>
              <a:off x="5453864" y="4283977"/>
              <a:ext cx="1144609" cy="699173"/>
            </a:xfrm>
            <a:prstGeom prst="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19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tângulo 75"/>
          <p:cNvSpPr/>
          <p:nvPr/>
        </p:nvSpPr>
        <p:spPr>
          <a:xfrm>
            <a:off x="2055855" y="3068959"/>
            <a:ext cx="5540482" cy="2613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Decisão Estratégica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2277623" y="3476443"/>
            <a:ext cx="4454820" cy="2026486"/>
            <a:chOff x="-21781" y="1153002"/>
            <a:chExt cx="9148118" cy="4404610"/>
          </a:xfrm>
        </p:grpSpPr>
        <p:sp>
          <p:nvSpPr>
            <p:cNvPr id="4" name="Retângulo 3"/>
            <p:cNvSpPr/>
            <p:nvPr/>
          </p:nvSpPr>
          <p:spPr>
            <a:xfrm>
              <a:off x="1953893" y="2287849"/>
              <a:ext cx="923786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Diagnóstico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192190" y="3437385"/>
              <a:ext cx="1352516" cy="703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Reconhecimento</a:t>
              </a:r>
            </a:p>
          </p:txBody>
        </p:sp>
        <p:cxnSp>
          <p:nvCxnSpPr>
            <p:cNvPr id="6" name="Conector: Angulado 5"/>
            <p:cNvCxnSpPr>
              <a:stCxn id="27" idx="2"/>
              <a:endCxn id="30" idx="3"/>
            </p:cNvCxnSpPr>
            <p:nvPr/>
          </p:nvCxnSpPr>
          <p:spPr>
            <a:xfrm rot="5400000">
              <a:off x="7803575" y="4367547"/>
              <a:ext cx="1340704" cy="47172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tângulo 6"/>
            <p:cNvSpPr/>
            <p:nvPr/>
          </p:nvSpPr>
          <p:spPr>
            <a:xfrm>
              <a:off x="3732857" y="2821124"/>
              <a:ext cx="763459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Projeto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871377" y="1175917"/>
              <a:ext cx="1546312" cy="5812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148609" y="1153002"/>
              <a:ext cx="2671399" cy="5812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419600" y="1175917"/>
              <a:ext cx="4571784" cy="5812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Seleção</a:t>
              </a:r>
            </a:p>
          </p:txBody>
        </p:sp>
        <p:cxnSp>
          <p:nvCxnSpPr>
            <p:cNvPr id="12" name="Conector de Seta Reta 11"/>
            <p:cNvCxnSpPr>
              <a:stCxn id="23" idx="3"/>
              <a:endCxn id="7" idx="1"/>
            </p:cNvCxnSpPr>
            <p:nvPr/>
          </p:nvCxnSpPr>
          <p:spPr>
            <a:xfrm flipV="1">
              <a:off x="3583809" y="3111748"/>
              <a:ext cx="149048" cy="677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stCxn id="5" idx="3"/>
              <a:endCxn id="16" idx="1"/>
            </p:cNvCxnSpPr>
            <p:nvPr/>
          </p:nvCxnSpPr>
          <p:spPr>
            <a:xfrm flipV="1">
              <a:off x="1544706" y="3789039"/>
              <a:ext cx="1619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tângulo 13"/>
            <p:cNvSpPr/>
            <p:nvPr/>
          </p:nvSpPr>
          <p:spPr>
            <a:xfrm>
              <a:off x="3660374" y="1853209"/>
              <a:ext cx="628874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Busca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294247" y="1853209"/>
              <a:ext cx="685257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 err="1">
                  <a:latin typeface="Arial" panose="020B0604020202020204" pitchFamily="34" charset="0"/>
                  <a:cs typeface="Arial" panose="020B0604020202020204" pitchFamily="34" charset="0"/>
                </a:rPr>
                <a:t>Screen</a:t>
              </a:r>
              <a:endParaRPr lang="pt-BR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osango 15"/>
            <p:cNvSpPr/>
            <p:nvPr/>
          </p:nvSpPr>
          <p:spPr>
            <a:xfrm>
              <a:off x="1706632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" name="Losango 22"/>
            <p:cNvSpPr/>
            <p:nvPr/>
          </p:nvSpPr>
          <p:spPr>
            <a:xfrm>
              <a:off x="3308555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4" name="Losango 23"/>
            <p:cNvSpPr/>
            <p:nvPr/>
          </p:nvSpPr>
          <p:spPr>
            <a:xfrm>
              <a:off x="5366478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5" name="Losango 24"/>
            <p:cNvSpPr/>
            <p:nvPr/>
          </p:nvSpPr>
          <p:spPr>
            <a:xfrm>
              <a:off x="7434540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6" name="Losango 25"/>
            <p:cNvSpPr/>
            <p:nvPr/>
          </p:nvSpPr>
          <p:spPr>
            <a:xfrm>
              <a:off x="7962812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7" name="Losango 26"/>
            <p:cNvSpPr/>
            <p:nvPr/>
          </p:nvSpPr>
          <p:spPr>
            <a:xfrm>
              <a:off x="8572160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8" name="Losango 27"/>
            <p:cNvSpPr/>
            <p:nvPr/>
          </p:nvSpPr>
          <p:spPr>
            <a:xfrm>
              <a:off x="3308555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9" name="Losango 28"/>
            <p:cNvSpPr/>
            <p:nvPr/>
          </p:nvSpPr>
          <p:spPr>
            <a:xfrm>
              <a:off x="5131573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30" name="Losango 29"/>
            <p:cNvSpPr/>
            <p:nvPr/>
          </p:nvSpPr>
          <p:spPr>
            <a:xfrm>
              <a:off x="7962812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31" name="Losango 30"/>
            <p:cNvSpPr/>
            <p:nvPr/>
          </p:nvSpPr>
          <p:spPr>
            <a:xfrm>
              <a:off x="7434540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cxnSp>
          <p:nvCxnSpPr>
            <p:cNvPr id="36" name="Conector: Angulado 35"/>
            <p:cNvCxnSpPr>
              <a:stCxn id="16" idx="0"/>
              <a:endCxn id="4" idx="1"/>
            </p:cNvCxnSpPr>
            <p:nvPr/>
          </p:nvCxnSpPr>
          <p:spPr>
            <a:xfrm rot="5400000" flipH="1" flipV="1">
              <a:off x="1365801" y="3056931"/>
              <a:ext cx="1066550" cy="10963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Losango 38"/>
            <p:cNvSpPr/>
            <p:nvPr/>
          </p:nvSpPr>
          <p:spPr>
            <a:xfrm>
              <a:off x="2871376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cxnSp>
          <p:nvCxnSpPr>
            <p:cNvPr id="40" name="Conector: Angulado 39"/>
            <p:cNvCxnSpPr>
              <a:stCxn id="4" idx="3"/>
              <a:endCxn id="39" idx="0"/>
            </p:cNvCxnSpPr>
            <p:nvPr/>
          </p:nvCxnSpPr>
          <p:spPr>
            <a:xfrm>
              <a:off x="2877679" y="2578473"/>
              <a:ext cx="131324" cy="10665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39" idx="3"/>
              <a:endCxn id="23" idx="1"/>
            </p:cNvCxnSpPr>
            <p:nvPr/>
          </p:nvCxnSpPr>
          <p:spPr>
            <a:xfrm>
              <a:off x="3146630" y="3789039"/>
              <a:ext cx="161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stCxn id="16" idx="3"/>
              <a:endCxn id="39" idx="1"/>
            </p:cNvCxnSpPr>
            <p:nvPr/>
          </p:nvCxnSpPr>
          <p:spPr>
            <a:xfrm>
              <a:off x="1981886" y="3789039"/>
              <a:ext cx="8894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: Angulado 50"/>
            <p:cNvCxnSpPr>
              <a:stCxn id="23" idx="0"/>
              <a:endCxn id="14" idx="1"/>
            </p:cNvCxnSpPr>
            <p:nvPr/>
          </p:nvCxnSpPr>
          <p:spPr>
            <a:xfrm rot="5400000" flipH="1" flipV="1">
              <a:off x="2802683" y="2787332"/>
              <a:ext cx="1501190" cy="21419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: Angulado 53"/>
            <p:cNvCxnSpPr>
              <a:stCxn id="15" idx="3"/>
              <a:endCxn id="199" idx="0"/>
            </p:cNvCxnSpPr>
            <p:nvPr/>
          </p:nvCxnSpPr>
          <p:spPr>
            <a:xfrm>
              <a:off x="4979504" y="2143833"/>
              <a:ext cx="87157" cy="15011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stCxn id="7" idx="3"/>
              <a:endCxn id="199" idx="1"/>
            </p:cNvCxnSpPr>
            <p:nvPr/>
          </p:nvCxnSpPr>
          <p:spPr>
            <a:xfrm>
              <a:off x="4496316" y="3111748"/>
              <a:ext cx="432718" cy="677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>
              <a:stCxn id="23" idx="3"/>
              <a:endCxn id="199" idx="1"/>
            </p:cNvCxnSpPr>
            <p:nvPr/>
          </p:nvCxnSpPr>
          <p:spPr>
            <a:xfrm>
              <a:off x="3583809" y="3789039"/>
              <a:ext cx="1345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tângulo 68"/>
            <p:cNvSpPr/>
            <p:nvPr/>
          </p:nvSpPr>
          <p:spPr>
            <a:xfrm>
              <a:off x="5905379" y="3498415"/>
              <a:ext cx="1114088" cy="581247"/>
            </a:xfrm>
            <a:prstGeom prst="rect">
              <a:avLst/>
            </a:prstGeom>
            <a:effectLst>
              <a:glow rad="304800">
                <a:schemeClr val="bg1">
                  <a:lumMod val="65000"/>
                  <a:alpha val="3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Análise:</a:t>
              </a:r>
            </a:p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Avaliação</a:t>
              </a:r>
            </a:p>
          </p:txBody>
        </p:sp>
        <p:cxnSp>
          <p:nvCxnSpPr>
            <p:cNvPr id="70" name="Conector de Seta Reta 69"/>
            <p:cNvCxnSpPr>
              <a:stCxn id="24" idx="3"/>
              <a:endCxn id="69" idx="1"/>
            </p:cNvCxnSpPr>
            <p:nvPr/>
          </p:nvCxnSpPr>
          <p:spPr>
            <a:xfrm>
              <a:off x="5641732" y="3789039"/>
              <a:ext cx="2636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tângulo 73"/>
            <p:cNvSpPr/>
            <p:nvPr/>
          </p:nvSpPr>
          <p:spPr>
            <a:xfrm>
              <a:off x="5720997" y="2598062"/>
              <a:ext cx="1482852" cy="52840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Julgamento:</a:t>
              </a:r>
            </a:p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5720997" y="4378225"/>
              <a:ext cx="1482852" cy="52840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Barganha:</a:t>
              </a:r>
            </a:p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cxnSp>
          <p:nvCxnSpPr>
            <p:cNvPr id="77" name="Conector de Seta Reta 76"/>
            <p:cNvCxnSpPr>
              <a:stCxn id="69" idx="0"/>
              <a:endCxn id="74" idx="2"/>
            </p:cNvCxnSpPr>
            <p:nvPr/>
          </p:nvCxnSpPr>
          <p:spPr>
            <a:xfrm flipV="1">
              <a:off x="6462423" y="3126468"/>
              <a:ext cx="0" cy="3719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>
              <a:stCxn id="69" idx="2"/>
              <a:endCxn id="75" idx="0"/>
            </p:cNvCxnSpPr>
            <p:nvPr/>
          </p:nvCxnSpPr>
          <p:spPr>
            <a:xfrm>
              <a:off x="6462423" y="4079662"/>
              <a:ext cx="0" cy="298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stCxn id="24" idx="3"/>
              <a:endCxn id="74" idx="1"/>
            </p:cNvCxnSpPr>
            <p:nvPr/>
          </p:nvCxnSpPr>
          <p:spPr>
            <a:xfrm flipV="1">
              <a:off x="5641732" y="2862265"/>
              <a:ext cx="79265" cy="9267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>
              <a:stCxn id="24" idx="3"/>
              <a:endCxn id="75" idx="1"/>
            </p:cNvCxnSpPr>
            <p:nvPr/>
          </p:nvCxnSpPr>
          <p:spPr>
            <a:xfrm>
              <a:off x="5641732" y="3789039"/>
              <a:ext cx="79265" cy="853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de Seta Reta 101"/>
            <p:cNvCxnSpPr>
              <a:endCxn id="5" idx="1"/>
            </p:cNvCxnSpPr>
            <p:nvPr/>
          </p:nvCxnSpPr>
          <p:spPr>
            <a:xfrm>
              <a:off x="-21781" y="3789040"/>
              <a:ext cx="213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tângulo 108"/>
            <p:cNvSpPr/>
            <p:nvPr/>
          </p:nvSpPr>
          <p:spPr>
            <a:xfrm>
              <a:off x="8328057" y="2578472"/>
              <a:ext cx="763459" cy="52840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 err="1">
                  <a:latin typeface="Arial" panose="020B0604020202020204" pitchFamily="34" charset="0"/>
                  <a:cs typeface="Arial" panose="020B0604020202020204" pitchFamily="34" charset="0"/>
                </a:rPr>
                <a:t>Autoriza-ção</a:t>
              </a:r>
              <a:endParaRPr lang="pt-BR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Conector: Angulado 109"/>
            <p:cNvCxnSpPr>
              <a:stCxn id="26" idx="0"/>
              <a:endCxn id="109" idx="1"/>
            </p:cNvCxnSpPr>
            <p:nvPr/>
          </p:nvCxnSpPr>
          <p:spPr>
            <a:xfrm rot="5400000" flipH="1" flipV="1">
              <a:off x="7813074" y="3130040"/>
              <a:ext cx="802348" cy="22761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09" idx="2"/>
              <a:endCxn id="27" idx="0"/>
            </p:cNvCxnSpPr>
            <p:nvPr/>
          </p:nvCxnSpPr>
          <p:spPr>
            <a:xfrm>
              <a:off x="8709787" y="3106878"/>
              <a:ext cx="0" cy="538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27" idx="3"/>
            </p:cNvCxnSpPr>
            <p:nvPr/>
          </p:nvCxnSpPr>
          <p:spPr>
            <a:xfrm flipV="1">
              <a:off x="8847414" y="3789038"/>
              <a:ext cx="24410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74" idx="3"/>
              <a:endCxn id="25" idx="1"/>
            </p:cNvCxnSpPr>
            <p:nvPr/>
          </p:nvCxnSpPr>
          <p:spPr>
            <a:xfrm>
              <a:off x="7203849" y="2862265"/>
              <a:ext cx="230691" cy="9267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75" idx="3"/>
              <a:endCxn id="25" idx="1"/>
            </p:cNvCxnSpPr>
            <p:nvPr/>
          </p:nvCxnSpPr>
          <p:spPr>
            <a:xfrm flipV="1">
              <a:off x="7203849" y="3789039"/>
              <a:ext cx="230691" cy="853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ector de Seta Reta 152"/>
            <p:cNvCxnSpPr>
              <a:stCxn id="25" idx="2"/>
              <a:endCxn id="31" idx="0"/>
            </p:cNvCxnSpPr>
            <p:nvPr/>
          </p:nvCxnSpPr>
          <p:spPr>
            <a:xfrm>
              <a:off x="7572167" y="3933055"/>
              <a:ext cx="0" cy="1196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ector de Seta Reta 155"/>
            <p:cNvCxnSpPr>
              <a:stCxn id="25" idx="3"/>
              <a:endCxn id="26" idx="1"/>
            </p:cNvCxnSpPr>
            <p:nvPr/>
          </p:nvCxnSpPr>
          <p:spPr>
            <a:xfrm>
              <a:off x="7709794" y="3789039"/>
              <a:ext cx="2530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de Seta Reta 158"/>
            <p:cNvCxnSpPr>
              <a:stCxn id="26" idx="3"/>
              <a:endCxn id="27" idx="1"/>
            </p:cNvCxnSpPr>
            <p:nvPr/>
          </p:nvCxnSpPr>
          <p:spPr>
            <a:xfrm>
              <a:off x="8238066" y="3789039"/>
              <a:ext cx="3340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ector de Seta Reta 161"/>
            <p:cNvCxnSpPr>
              <a:stCxn id="30" idx="0"/>
              <a:endCxn id="26" idx="2"/>
            </p:cNvCxnSpPr>
            <p:nvPr/>
          </p:nvCxnSpPr>
          <p:spPr>
            <a:xfrm flipV="1">
              <a:off x="8100439" y="3933055"/>
              <a:ext cx="0" cy="1196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ector de Seta Reta 164"/>
            <p:cNvCxnSpPr>
              <a:stCxn id="30" idx="1"/>
              <a:endCxn id="31" idx="3"/>
            </p:cNvCxnSpPr>
            <p:nvPr/>
          </p:nvCxnSpPr>
          <p:spPr>
            <a:xfrm flipH="1">
              <a:off x="7709794" y="5273759"/>
              <a:ext cx="2530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ector de Seta Reta 167"/>
            <p:cNvCxnSpPr>
              <a:stCxn id="31" idx="1"/>
              <a:endCxn id="29" idx="3"/>
            </p:cNvCxnSpPr>
            <p:nvPr/>
          </p:nvCxnSpPr>
          <p:spPr>
            <a:xfrm flipH="1">
              <a:off x="5406827" y="5273759"/>
              <a:ext cx="20277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de Seta Reta 173"/>
            <p:cNvCxnSpPr>
              <a:stCxn id="29" idx="1"/>
              <a:endCxn id="28" idx="3"/>
            </p:cNvCxnSpPr>
            <p:nvPr/>
          </p:nvCxnSpPr>
          <p:spPr>
            <a:xfrm flipH="1">
              <a:off x="3583809" y="5273759"/>
              <a:ext cx="15477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de Seta Reta 177"/>
            <p:cNvCxnSpPr>
              <a:stCxn id="28" idx="0"/>
              <a:endCxn id="23" idx="2"/>
            </p:cNvCxnSpPr>
            <p:nvPr/>
          </p:nvCxnSpPr>
          <p:spPr>
            <a:xfrm flipV="1">
              <a:off x="3446182" y="3933055"/>
              <a:ext cx="0" cy="1196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ector: Angulado 180"/>
            <p:cNvCxnSpPr>
              <a:stCxn id="28" idx="1"/>
              <a:endCxn id="16" idx="2"/>
            </p:cNvCxnSpPr>
            <p:nvPr/>
          </p:nvCxnSpPr>
          <p:spPr>
            <a:xfrm rot="10800000">
              <a:off x="1844259" y="3933055"/>
              <a:ext cx="1464296" cy="134070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CaixaDeTexto 183"/>
                <p:cNvSpPr txBox="1"/>
                <p:nvPr/>
              </p:nvSpPr>
              <p:spPr>
                <a:xfrm>
                  <a:off x="1830078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CaixaDeTexto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0078" y="3797794"/>
                  <a:ext cx="444744" cy="270642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CaixaDeTexto 184"/>
                <p:cNvSpPr txBox="1"/>
                <p:nvPr/>
              </p:nvSpPr>
              <p:spPr>
                <a:xfrm>
                  <a:off x="3008883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CaixaDeTexto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8883" y="3797794"/>
                  <a:ext cx="444744" cy="270642"/>
                </a:xfrm>
                <a:prstGeom prst="rect">
                  <a:avLst/>
                </a:prstGeom>
                <a:blipFill>
                  <a:blip r:embed="rId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CaixaDeTexto 185"/>
                <p:cNvSpPr txBox="1"/>
                <p:nvPr/>
              </p:nvSpPr>
              <p:spPr>
                <a:xfrm>
                  <a:off x="5116209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CaixaDeTexto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209" y="3797794"/>
                  <a:ext cx="444744" cy="270642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Losango 198"/>
            <p:cNvSpPr/>
            <p:nvPr/>
          </p:nvSpPr>
          <p:spPr>
            <a:xfrm>
              <a:off x="4929034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cxnSp>
          <p:nvCxnSpPr>
            <p:cNvPr id="223" name="Conector de Seta Reta 222"/>
            <p:cNvCxnSpPr>
              <a:stCxn id="199" idx="3"/>
              <a:endCxn id="24" idx="1"/>
            </p:cNvCxnSpPr>
            <p:nvPr/>
          </p:nvCxnSpPr>
          <p:spPr>
            <a:xfrm>
              <a:off x="5204288" y="3789039"/>
              <a:ext cx="1621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CaixaDeTexto 225"/>
                <p:cNvSpPr txBox="1"/>
                <p:nvPr/>
              </p:nvSpPr>
              <p:spPr>
                <a:xfrm>
                  <a:off x="7518067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6" name="CaixaDeTexto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8067" y="3797794"/>
                  <a:ext cx="444744" cy="27064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CaixaDeTexto 226"/>
                <p:cNvSpPr txBox="1"/>
                <p:nvPr/>
              </p:nvSpPr>
              <p:spPr>
                <a:xfrm>
                  <a:off x="8068575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7" name="CaixaDeTexto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8575" y="3797794"/>
                  <a:ext cx="444744" cy="270642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CaixaDeTexto 227"/>
                <p:cNvSpPr txBox="1"/>
                <p:nvPr/>
              </p:nvSpPr>
              <p:spPr>
                <a:xfrm>
                  <a:off x="8681593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8" name="CaixaDeTexto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1593" y="3797794"/>
                  <a:ext cx="444744" cy="270642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CaixaDeTexto 228"/>
                <p:cNvSpPr txBox="1"/>
                <p:nvPr/>
              </p:nvSpPr>
              <p:spPr>
                <a:xfrm>
                  <a:off x="8100440" y="5286970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9" name="CaixaDeTexto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440" y="5286970"/>
                  <a:ext cx="444744" cy="270642"/>
                </a:xfrm>
                <a:prstGeom prst="rect">
                  <a:avLst/>
                </a:prstGeom>
                <a:blipFill>
                  <a:blip r:embed="rId8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CaixaDeTexto 229"/>
                <p:cNvSpPr txBox="1"/>
                <p:nvPr/>
              </p:nvSpPr>
              <p:spPr>
                <a:xfrm>
                  <a:off x="5295977" y="5286970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0" name="CaixaDeTexto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977" y="5286970"/>
                  <a:ext cx="444744" cy="270642"/>
                </a:xfrm>
                <a:prstGeom prst="rect">
                  <a:avLst/>
                </a:prstGeom>
                <a:blipFill>
                  <a:blip r:embed="rId9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CaixaDeTexto 230"/>
                <p:cNvSpPr txBox="1"/>
                <p:nvPr/>
              </p:nvSpPr>
              <p:spPr>
                <a:xfrm>
                  <a:off x="3422160" y="5286970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1" name="CaixaDeTexto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160" y="5286970"/>
                  <a:ext cx="444744" cy="270642"/>
                </a:xfrm>
                <a:prstGeom prst="rect">
                  <a:avLst/>
                </a:prstGeom>
                <a:blipFill>
                  <a:blip r:embed="rId10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Chave Direita 231"/>
            <p:cNvSpPr/>
            <p:nvPr/>
          </p:nvSpPr>
          <p:spPr>
            <a:xfrm rot="16200000">
              <a:off x="1385526" y="342416"/>
              <a:ext cx="197567" cy="2798209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3" name="Chave Direita 232"/>
            <p:cNvSpPr/>
            <p:nvPr/>
          </p:nvSpPr>
          <p:spPr>
            <a:xfrm rot="16200000">
              <a:off x="3550283" y="1101336"/>
              <a:ext cx="197568" cy="1280365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5" name="Chave Direita 234"/>
            <p:cNvSpPr/>
            <p:nvPr/>
          </p:nvSpPr>
          <p:spPr>
            <a:xfrm rot="16200000">
              <a:off x="6619367" y="-638600"/>
              <a:ext cx="210473" cy="4733825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8" name="Retângulo 237"/>
            <p:cNvSpPr/>
            <p:nvPr/>
          </p:nvSpPr>
          <p:spPr>
            <a:xfrm>
              <a:off x="5784752" y="3373864"/>
              <a:ext cx="1414602" cy="86409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</p:grpSp>
      <p:sp>
        <p:nvSpPr>
          <p:cNvPr id="72" name="Retângulo 71"/>
          <p:cNvSpPr/>
          <p:nvPr/>
        </p:nvSpPr>
        <p:spPr>
          <a:xfrm>
            <a:off x="486047" y="363541"/>
            <a:ext cx="2831837" cy="1872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Ambiente Interno</a:t>
            </a:r>
          </a:p>
          <a:p>
            <a:pPr algn="ctr"/>
            <a:r>
              <a:rPr lang="pt-BR" dirty="0"/>
              <a:t> Recursos e Capacidades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5715963" y="376073"/>
            <a:ext cx="3057225" cy="1836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Ambiente Externo</a:t>
            </a:r>
          </a:p>
        </p:txBody>
      </p:sp>
      <p:sp>
        <p:nvSpPr>
          <p:cNvPr id="79" name="Seta: Curva para a Direita 78"/>
          <p:cNvSpPr/>
          <p:nvPr/>
        </p:nvSpPr>
        <p:spPr>
          <a:xfrm rot="9000000">
            <a:off x="3769765" y="1032309"/>
            <a:ext cx="537005" cy="1456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1" name="Seta: Curva para a Direita 80"/>
          <p:cNvSpPr/>
          <p:nvPr/>
        </p:nvSpPr>
        <p:spPr>
          <a:xfrm rot="1045294">
            <a:off x="4710784" y="1160680"/>
            <a:ext cx="537005" cy="1456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2" name="Seta: Curva para a Direita 81"/>
          <p:cNvSpPr/>
          <p:nvPr/>
        </p:nvSpPr>
        <p:spPr>
          <a:xfrm rot="13500000">
            <a:off x="7478287" y="2268137"/>
            <a:ext cx="537005" cy="1456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Seta: da Esquerda para a Direita 18"/>
          <p:cNvSpPr/>
          <p:nvPr/>
        </p:nvSpPr>
        <p:spPr>
          <a:xfrm>
            <a:off x="3563888" y="699672"/>
            <a:ext cx="1934633" cy="3489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Seta: da Esquerda para a Direita 83"/>
          <p:cNvSpPr/>
          <p:nvPr/>
        </p:nvSpPr>
        <p:spPr>
          <a:xfrm rot="18666698">
            <a:off x="6806649" y="2844768"/>
            <a:ext cx="1393069" cy="3489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Seta: da Esquerda para a Direita 84"/>
          <p:cNvSpPr/>
          <p:nvPr/>
        </p:nvSpPr>
        <p:spPr>
          <a:xfrm rot="13753267">
            <a:off x="798419" y="2758520"/>
            <a:ext cx="1393069" cy="3489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18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tângulo 52"/>
          <p:cNvSpPr/>
          <p:nvPr/>
        </p:nvSpPr>
        <p:spPr>
          <a:xfrm>
            <a:off x="60699" y="596158"/>
            <a:ext cx="8950594" cy="50799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Ambiente Externo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1223628" y="1638620"/>
            <a:ext cx="6480720" cy="3076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Ambiente Interno – Recursos e Capacidades</a:t>
            </a:r>
          </a:p>
        </p:txBody>
      </p:sp>
      <p:sp>
        <p:nvSpPr>
          <p:cNvPr id="2" name="Seta: para a Direita 1"/>
          <p:cNvSpPr/>
          <p:nvPr/>
        </p:nvSpPr>
        <p:spPr>
          <a:xfrm>
            <a:off x="1513608" y="2779155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6156176" y="2780928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5993299" y="1788494"/>
            <a:ext cx="419242" cy="1565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38" idx="1"/>
          </p:cNvCxnSpPr>
          <p:nvPr/>
        </p:nvCxnSpPr>
        <p:spPr>
          <a:xfrm>
            <a:off x="2781521" y="3266915"/>
            <a:ext cx="3374655" cy="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3476453" y="2858322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2338939" y="3917429"/>
            <a:ext cx="1989400" cy="5284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4360291" y="3982055"/>
            <a:ext cx="1808545" cy="39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3231767" y="2181232"/>
            <a:ext cx="2188340" cy="3609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293763" y="2361685"/>
            <a:ext cx="938005" cy="417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: Curvo 6"/>
          <p:cNvCxnSpPr>
            <a:stCxn id="2" idx="3"/>
            <a:endCxn id="59" idx="0"/>
          </p:cNvCxnSpPr>
          <p:nvPr/>
        </p:nvCxnSpPr>
        <p:spPr>
          <a:xfrm>
            <a:off x="2781521" y="3266915"/>
            <a:ext cx="552118" cy="6505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: Curvo 39"/>
          <p:cNvCxnSpPr>
            <a:stCxn id="60" idx="0"/>
            <a:endCxn id="38" idx="1"/>
          </p:cNvCxnSpPr>
          <p:nvPr/>
        </p:nvCxnSpPr>
        <p:spPr>
          <a:xfrm rot="5400000" flipH="1" flipV="1">
            <a:off x="5353687" y="3179566"/>
            <a:ext cx="713367" cy="891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29495"/>
      </p:ext>
    </p:extLst>
  </p:cSld>
  <p:clrMapOvr>
    <a:masterClrMapping/>
  </p:clrMapOvr>
</p:sld>
</file>

<file path=ppt/theme/theme1.xml><?xml version="1.0" encoding="utf-8"?>
<a:theme xmlns:a="http://schemas.openxmlformats.org/drawingml/2006/main" name="Gmap Unisino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Gmap Unisinos</Template>
  <TotalTime>8403</TotalTime>
  <Words>2396</Words>
  <Application>Microsoft Office PowerPoint</Application>
  <PresentationFormat>Apresentação na tela (4:3)</PresentationFormat>
  <Paragraphs>561</Paragraphs>
  <Slides>35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0" baseType="lpstr">
      <vt:lpstr>Arial</vt:lpstr>
      <vt:lpstr>Book Antiqua</vt:lpstr>
      <vt:lpstr>Calibri</vt:lpstr>
      <vt:lpstr>Cambria Math</vt:lpstr>
      <vt:lpstr>Gmap Unisinos</vt:lpstr>
      <vt:lpstr>Robust Decision Making e Modelagem Exploratória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Quando usar o RDM?</vt:lpstr>
      <vt:lpstr>Apresentação do PowerPoint</vt:lpstr>
      <vt:lpstr>Quando usar o RDM?</vt:lpstr>
      <vt:lpstr>Abordagem “Predizer e então Agir”</vt:lpstr>
      <vt:lpstr>Abordagem RDM</vt:lpstr>
      <vt:lpstr>RDM - Robust Decision Making</vt:lpstr>
      <vt:lpstr>Decompondo a RDM</vt:lpstr>
      <vt:lpstr>Estruturação da Decisão - XLRM</vt:lpstr>
      <vt:lpstr>Descoberta de Cenários</vt:lpstr>
      <vt:lpstr>Robust Decision Making (RDM) Trabalhos Seminais e últimas Aplicações</vt:lpstr>
      <vt:lpstr>Identificando Objetivos Plausíveis de Pesquisa relacionados a qualquer Artefato</vt:lpstr>
      <vt:lpstr>Definindo meu Problema de Pesquisa e Objetivo com Esta Lógica</vt:lpstr>
      <vt:lpstr>Definindo meu Problema de Pesquisa e Objetivo com Esta Lógica</vt:lpstr>
      <vt:lpstr>Objetivos Plausíveis de Pesquisa relacionada a um Artefato – Uma Organização Inicial</vt:lpstr>
      <vt:lpstr>Apresentação do PowerPoint</vt:lpstr>
      <vt:lpstr>Apresentação do PowerPoint</vt:lpstr>
      <vt:lpstr>Projeto Modular do “Simulador RDM”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GMAP – FUNDO MODELO</dc:title>
  <dc:creator>Pedro Lima GMAP | UNISINOS</dc:creator>
  <cp:lastModifiedBy>Pedro Lima</cp:lastModifiedBy>
  <cp:revision>373</cp:revision>
  <dcterms:created xsi:type="dcterms:W3CDTF">2014-12-15T13:39:57Z</dcterms:created>
  <dcterms:modified xsi:type="dcterms:W3CDTF">2017-12-15T20:02:21Z</dcterms:modified>
</cp:coreProperties>
</file>