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://scrimhub.org/images/nameScri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77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5" y="0"/>
            <a:ext cx="1790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iFoundry\main\WebClient\src\edu\psu\arl\ifoundry\web\client\ifab\gui\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0"/>
            <a:ext cx="1651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7577-79BF-4AA3-97E2-360533D4DBB2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389C-8F9A-422A-BC52-0A616B44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mh309@psu.edu" TargetMode="External"/><Relationship Id="rId2" Type="http://schemas.openxmlformats.org/officeDocument/2006/relationships/hyperlink" Target="mailto:kzk10@ems.p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ordm.shinyapps.io/VisDem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Data with</a:t>
            </a:r>
            <a:br>
              <a:rPr lang="en-US" dirty="0" smtClean="0"/>
            </a:br>
            <a:r>
              <a:rPr lang="en-US" dirty="0" err="1" smtClean="0"/>
              <a:t>OpenMORDM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943600"/>
            <a:ext cx="8305800" cy="609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This work was supported by the National Science Foundation through the Network for Sustainable Climate Risk Management (</a:t>
            </a:r>
            <a:r>
              <a:rPr lang="en-US" sz="1600" dirty="0" err="1" smtClean="0"/>
              <a:t>SCRiM</a:t>
            </a:r>
            <a:r>
              <a:rPr lang="en-US" sz="1600" dirty="0" smtClean="0"/>
              <a:t>) under NSF cooperative agreement GEO-1240507.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3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248066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593388"/>
            <a:ext cx="4876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Analyze tab provides a number of routines to analyze multivariate 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4152900" y="2239719"/>
            <a:ext cx="190500" cy="35108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686" y="4590365"/>
            <a:ext cx="2667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these tabs to access each method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1066800" y="3276600"/>
            <a:ext cx="582386" cy="1313765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1649186" y="3276600"/>
            <a:ext cx="636814" cy="1313765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1649186" y="3276600"/>
            <a:ext cx="0" cy="1313765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57377"/>
            <a:ext cx="7086600" cy="338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1447800"/>
            <a:ext cx="2667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the response (the objective) of interest…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828800" y="2094131"/>
            <a:ext cx="419100" cy="148726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5943600"/>
            <a:ext cx="3733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…to view the sensitivity of that response to each input variable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5905500" y="5181600"/>
            <a:ext cx="114300" cy="7620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58276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Plischke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Borgonovo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Smith (2013). "Global sensitivity measures from given data", European Journal of Operational Research 226(3):536-550.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6" y="2471737"/>
            <a:ext cx="6080859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229" y="1524000"/>
            <a:ext cx="8458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Patient Rule Induction Method (PRIM) to discover the ranges of inputs that cause a response to be less than or greater than a given threshold.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58276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Friedman, J.H.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Fisher, N.I. (1999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). “Bump-hunting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for high dimensional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data”,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Statistics and Computing,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9, 123–143.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715000"/>
            <a:ext cx="3733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Inputs contained within these red boxes have a high likelihood of satisfying our conditions.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5715000" y="4383107"/>
            <a:ext cx="952500" cy="133189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19232"/>
            <a:ext cx="6934200" cy="362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229" y="1715869"/>
            <a:ext cx="8458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 in use to PRIM, Classification and Regression Trees (CART) determine how to partition the data into similar subsets, identifying the key input variables.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63347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Breiman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Leo; Friedman, J. H.;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Olshen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R. A.; Stone, C. J. (1984). </a:t>
            </a: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Classification and regression trees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 Monterey, CA: Wadsworth &amp; Brooks/Cole Advanced Books &amp; Software. ISBN 978-0-412-04841-8.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5813966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781550" y="2020909"/>
            <a:ext cx="1771650" cy="133189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352800"/>
            <a:ext cx="3276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Customize the tool (which fields are plotted, color schemes, etc.) using the Options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Brushing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6705600" cy="435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743200" y="1618566"/>
            <a:ext cx="2133600" cy="97223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1295400"/>
            <a:ext cx="3276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Brushing lets you identify a subset of the data for analysis.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187871"/>
            <a:ext cx="1600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these sliders to specify the lower/upper bounds…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752600" y="4313382"/>
            <a:ext cx="304800" cy="61315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1752600" y="4663884"/>
            <a:ext cx="304800" cy="26265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448300" y="4313382"/>
            <a:ext cx="1333500" cy="145122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5764603"/>
            <a:ext cx="3276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…and see which points remain.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Brushing</a:t>
            </a:r>
            <a:endParaRPr lang="en-US" dirty="0"/>
          </a:p>
        </p:txBody>
      </p:sp>
      <p:pic>
        <p:nvPicPr>
          <p:cNvPr id="15362" name="Picture 2" descr="C:\Users\dmh309\AppData\Local\Temp\parallel-4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7023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dmh309\AppData\Local\Temp\scatter-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3198223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dmh309\AppData\Local\Temp\histogram-2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72" y="5327469"/>
            <a:ext cx="3826328" cy="15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1377859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3"/>
            <a:endCxn id="15362" idx="1"/>
          </p:cNvCxnSpPr>
          <p:nvPr/>
        </p:nvCxnSpPr>
        <p:spPr>
          <a:xfrm flipV="1">
            <a:off x="3450771" y="2207623"/>
            <a:ext cx="1197429" cy="160684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352800"/>
            <a:ext cx="27649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2D plots update automatically to show the brushed set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450771" y="3814465"/>
            <a:ext cx="2637065" cy="41245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3450771" y="3814465"/>
            <a:ext cx="740229" cy="144115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Brushing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229" y="1524000"/>
            <a:ext cx="8458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Additionally, the analysis methods include a “Brushed Set” response to analyze the difference between the solutions in the brushed set and those removed.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1" y="2362200"/>
            <a:ext cx="69036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www.clipartbest.com/cliparts/9cz/oM9/9czoM9b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237216" cy="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6770915" y="4572000"/>
            <a:ext cx="140980" cy="11430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5715000"/>
            <a:ext cx="409302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this example, CART shows that only two inputs are needed to classify our brushed set!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6019801" y="3962400"/>
            <a:ext cx="751114" cy="17526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Preferences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976671"/>
            <a:ext cx="7505700" cy="488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048000" y="1542366"/>
            <a:ext cx="1828800" cy="97223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1219200"/>
            <a:ext cx="3733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preferences to color points by their relative importance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57" y="3886200"/>
            <a:ext cx="15784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to color by preference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611086" y="3962400"/>
            <a:ext cx="674914" cy="24696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6600" y="5567065"/>
            <a:ext cx="3733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Initially, all points are blue (equally preferred) since we haven’t set any preferences!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5143500" y="4085883"/>
            <a:ext cx="1257300" cy="148118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Preferences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2167938" cy="461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1236369" y="2768263"/>
            <a:ext cx="1354431" cy="584537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0800" y="1752600"/>
            <a:ext cx="25908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 these sliders to set your preferences.  Slide left to minimize, right to maximize.  The further to the left/right increases the importance of that objective.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2286000"/>
            <a:ext cx="3881437" cy="353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5600" y="4419600"/>
            <a:ext cx="1981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preferred points (blue is most preferred).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876800" y="3505205"/>
            <a:ext cx="1905000" cy="137606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OpenMORDM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free</a:t>
            </a:r>
            <a:r>
              <a:rPr lang="en-US" dirty="0" smtClean="0"/>
              <a:t> and </a:t>
            </a:r>
            <a:r>
              <a:rPr lang="en-US" b="1" dirty="0" smtClean="0"/>
              <a:t>open source </a:t>
            </a:r>
            <a:r>
              <a:rPr lang="en-US" dirty="0" smtClean="0"/>
              <a:t>visualization framework written in R</a:t>
            </a:r>
          </a:p>
          <a:p>
            <a:endParaRPr lang="en-US" dirty="0"/>
          </a:p>
          <a:p>
            <a:r>
              <a:rPr lang="en-US" dirty="0" smtClean="0"/>
              <a:t>Supports 3D and 2D visualization of datasets</a:t>
            </a:r>
          </a:p>
          <a:p>
            <a:endParaRPr lang="en-US" dirty="0"/>
          </a:p>
          <a:p>
            <a:r>
              <a:rPr lang="en-US" dirty="0" smtClean="0"/>
              <a:t>Analytics: sensitivity analysis, PRIM, CART, etc.</a:t>
            </a:r>
          </a:p>
          <a:p>
            <a:endParaRPr lang="en-US" dirty="0"/>
          </a:p>
          <a:p>
            <a:r>
              <a:rPr lang="en-US" dirty="0" smtClean="0"/>
              <a:t>Accessible via your web browser!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Preferences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800456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7281" y="5571530"/>
            <a:ext cx="39909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Finally, you can brush on your preferences and run the analyses on your brushed set.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438400" y="5248275"/>
            <a:ext cx="818881" cy="78492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r>
              <a:rPr lang="en-US" dirty="0" err="1" smtClean="0"/>
              <a:t>OpenMORDM</a:t>
            </a:r>
            <a:r>
              <a:rPr lang="en-US" dirty="0" smtClean="0"/>
              <a:t> aims to be a free and accessible visualization toolkit</a:t>
            </a:r>
          </a:p>
          <a:p>
            <a:endParaRPr lang="en-US" dirty="0"/>
          </a:p>
          <a:p>
            <a:r>
              <a:rPr lang="en-US" dirty="0" smtClean="0"/>
              <a:t>Please send comments and suggestions to:</a:t>
            </a:r>
          </a:p>
          <a:p>
            <a:pPr marL="857250" lvl="2" indent="0">
              <a:buNone/>
            </a:pPr>
            <a:r>
              <a:rPr lang="en-US" sz="2000" dirty="0" smtClean="0"/>
              <a:t>Dr. Klaus Keller (</a:t>
            </a:r>
            <a:r>
              <a:rPr lang="en-US" sz="2000" dirty="0" err="1" smtClean="0"/>
              <a:t>SCRiM</a:t>
            </a:r>
            <a:r>
              <a:rPr lang="en-US" sz="2000" dirty="0" smtClean="0"/>
              <a:t> PI) - </a:t>
            </a:r>
            <a:r>
              <a:rPr lang="en-US" sz="2000" dirty="0" smtClean="0">
                <a:hlinkClick r:id="rId2"/>
              </a:rPr>
              <a:t>kzk10@ems.psu.edu</a:t>
            </a:r>
            <a:endParaRPr lang="en-US" sz="2000" dirty="0" smtClean="0"/>
          </a:p>
          <a:p>
            <a:pPr marL="857250" lvl="2" indent="0">
              <a:buNone/>
            </a:pPr>
            <a:r>
              <a:rPr lang="en-US" sz="2000" dirty="0" smtClean="0"/>
              <a:t>Dr. David Hadka (</a:t>
            </a:r>
            <a:r>
              <a:rPr lang="en-US" sz="2000" dirty="0" err="1" smtClean="0"/>
              <a:t>OpenMORDM</a:t>
            </a:r>
            <a:r>
              <a:rPr lang="en-US" sz="2000" dirty="0" smtClean="0"/>
              <a:t> developer) – </a:t>
            </a:r>
            <a:r>
              <a:rPr lang="en-US" sz="2000" dirty="0" smtClean="0">
                <a:hlinkClick r:id="rId3"/>
              </a:rPr>
              <a:t>dmh309@psu.edu</a:t>
            </a:r>
            <a:endParaRPr lang="en-US" sz="2000" dirty="0" smtClean="0"/>
          </a:p>
          <a:p>
            <a:pPr marL="85725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94360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This work was supported by the National Science Foundation through the Network for Sustainable Climate Risk Management 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SCRiM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) under NSF cooperative agreement GEO-1240507.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web browser to:</a:t>
            </a:r>
          </a:p>
          <a:p>
            <a:pPr marL="800100" lvl="2" indent="0">
              <a:buNone/>
            </a:pPr>
            <a:r>
              <a:rPr lang="en-US" dirty="0" smtClean="0">
                <a:hlinkClick r:id="rId2"/>
              </a:rPr>
              <a:t>http://openmordm.shinyapps.io/VisDemo/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Login </a:t>
            </a:r>
            <a:r>
              <a:rPr lang="en-US" dirty="0" smtClean="0"/>
              <a:t>with the username / password provided by </a:t>
            </a:r>
            <a:r>
              <a:rPr lang="en-US" dirty="0" err="1" smtClean="0"/>
              <a:t>SCRiM</a:t>
            </a:r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 smtClean="0"/>
              <a:t>Best to use latest version of Firefox or Chrome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553" y="6237514"/>
            <a:ext cx="885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This is a beta version. If the application stops responding, refresh the page in your browser.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" y="2438400"/>
            <a:ext cx="8698367" cy="116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43400" y="3352800"/>
            <a:ext cx="457200" cy="83819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352800"/>
            <a:ext cx="0" cy="865413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81800" y="3352800"/>
            <a:ext cx="457200" cy="8382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33800" y="4190999"/>
            <a:ext cx="3962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the tabs at the top of the page to access the different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696200" cy="39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6172200" y="3962401"/>
            <a:ext cx="152400" cy="182879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5791200"/>
            <a:ext cx="3962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and drag with mouse to rotate, use mouse wheel to zoom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1447800" y="3810000"/>
            <a:ext cx="576943" cy="150634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316344"/>
            <a:ext cx="3135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 plotting options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2024743" y="2133600"/>
            <a:ext cx="642257" cy="318274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8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Views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15056"/>
            <a:ext cx="7699248" cy="340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1583872" y="5181600"/>
            <a:ext cx="288471" cy="83820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6019800"/>
            <a:ext cx="3135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high-</a:t>
            </a:r>
            <a:r>
              <a:rPr lang="en-US" dirty="0" err="1" smtClean="0"/>
              <a:t>def</a:t>
            </a:r>
            <a:r>
              <a:rPr lang="en-US" dirty="0" smtClean="0"/>
              <a:t> image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2"/>
          </p:cNvCxnSpPr>
          <p:nvPr/>
        </p:nvCxnSpPr>
        <p:spPr>
          <a:xfrm>
            <a:off x="2095500" y="2186464"/>
            <a:ext cx="495300" cy="78533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817132"/>
            <a:ext cx="358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tabs to access all 2D views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583872" y="2186464"/>
            <a:ext cx="511628" cy="78533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Views (Continued)</a:t>
            </a:r>
            <a:endParaRPr lang="en-US" dirty="0"/>
          </a:p>
        </p:txBody>
      </p:sp>
      <p:pic>
        <p:nvPicPr>
          <p:cNvPr id="6147" name="Picture 3" descr="C:\Users\dmh309\AppData\Local\Temp\parallel-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1086"/>
            <a:ext cx="3150434" cy="23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mh309\AppData\Local\Temp\scatter-3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41" y="1676400"/>
            <a:ext cx="3220752" cy="24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dmh309\AppData\Local\Temp\tradeoff-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7" y="4572467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dmh309\AppData\Local\Temp\histogram-1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17" y="4739640"/>
            <a:ext cx="434340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1840" y="1459468"/>
            <a:ext cx="20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Coordinates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6882" y="1383268"/>
            <a:ext cx="278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(</a:t>
            </a:r>
            <a:r>
              <a:rPr lang="en-US" dirty="0" err="1" smtClean="0"/>
              <a:t>Multiattribute</a:t>
            </a:r>
            <a:r>
              <a:rPr lang="en-US" dirty="0" smtClean="0"/>
              <a:t>) 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608" y="4431268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Tradeoff Between Two Objectives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5952" y="4431268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6017" y="3445633"/>
            <a:ext cx="358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ways to view and understand high-dimensional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Points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49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www.clipartbest.com/cliparts/9cz/oM9/9czoM9b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84" y="3705338"/>
            <a:ext cx="237216" cy="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dmh309\AppData\Local\Temp\parallel-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3" y="16002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dmh309\AppData\Local\Temp\scatter-4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3705338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2929392" y="4038600"/>
            <a:ext cx="238351" cy="1724138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5762738"/>
            <a:ext cx="3135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a point in the 3D view to highlight the point in all plots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7174" idx="1"/>
          </p:cNvCxnSpPr>
          <p:nvPr/>
        </p:nvCxnSpPr>
        <p:spPr>
          <a:xfrm>
            <a:off x="3200967" y="3705338"/>
            <a:ext cx="2546690" cy="971550"/>
          </a:xfrm>
          <a:prstGeom prst="straightConnector1">
            <a:avLst/>
          </a:prstGeom>
          <a:ln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173" idx="1"/>
          </p:cNvCxnSpPr>
          <p:nvPr/>
        </p:nvCxnSpPr>
        <p:spPr>
          <a:xfrm flipV="1">
            <a:off x="3200967" y="2571750"/>
            <a:ext cx="2557576" cy="971550"/>
          </a:xfrm>
          <a:prstGeom prst="straightConnector1">
            <a:avLst/>
          </a:prstGeom>
          <a:ln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Details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4310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334000"/>
            <a:ext cx="8229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a point is selected, switch to the Selection tab to view details of that point.  In this example, we are looking at the pollution control strategy for the lake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725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Visualizing Data with OpenMORDM</vt:lpstr>
      <vt:lpstr>What is OpenMORDM?</vt:lpstr>
      <vt:lpstr>Demo</vt:lpstr>
      <vt:lpstr>Navigation</vt:lpstr>
      <vt:lpstr>3D View</vt:lpstr>
      <vt:lpstr>2D Views</vt:lpstr>
      <vt:lpstr>2D Views (Continued)</vt:lpstr>
      <vt:lpstr>Selecting Points</vt:lpstr>
      <vt:lpstr>Viewing Details</vt:lpstr>
      <vt:lpstr>Analysis</vt:lpstr>
      <vt:lpstr>Sensitivity Analysis</vt:lpstr>
      <vt:lpstr>PRIM</vt:lpstr>
      <vt:lpstr>CART</vt:lpstr>
      <vt:lpstr>Customization</vt:lpstr>
      <vt:lpstr>Advanced: Brushing</vt:lpstr>
      <vt:lpstr>Advanced: Brushing</vt:lpstr>
      <vt:lpstr>Advanced: Brushing</vt:lpstr>
      <vt:lpstr>Advanced: Preferences</vt:lpstr>
      <vt:lpstr>Advanced: Preferences</vt:lpstr>
      <vt:lpstr>Advanced: Preferences</vt:lpstr>
      <vt:lpstr>Conclusion</vt:lpstr>
    </vt:vector>
  </TitlesOfParts>
  <Company>Penn State - Applied Research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 with OpenMORDM</dc:title>
  <dc:creator>David M. Hadka</dc:creator>
  <cp:lastModifiedBy>David M. Hadka</cp:lastModifiedBy>
  <cp:revision>16</cp:revision>
  <dcterms:created xsi:type="dcterms:W3CDTF">2014-08-22T18:53:23Z</dcterms:created>
  <dcterms:modified xsi:type="dcterms:W3CDTF">2014-08-25T16:57:31Z</dcterms:modified>
</cp:coreProperties>
</file>