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606" r:id="rId32"/>
    <p:sldId id="576" r:id="rId33"/>
    <p:sldId id="590" r:id="rId34"/>
    <p:sldId id="605" r:id="rId35"/>
    <p:sldId id="591" r:id="rId36"/>
    <p:sldId id="603" r:id="rId37"/>
    <p:sldId id="593" r:id="rId38"/>
    <p:sldId id="592" r:id="rId39"/>
    <p:sldId id="60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>
        <p:scale>
          <a:sx n="125" d="100"/>
          <a:sy n="125" d="100"/>
        </p:scale>
        <p:origin x="-276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Pedro\AppData\Local\Microsoft\Windows\INetCacheContent.Word\Evolução das Aplicações RDM.PNG">
            <a:extLst>
              <a:ext uri="{FF2B5EF4-FFF2-40B4-BE49-F238E27FC236}">
                <a16:creationId xmlns:a16="http://schemas.microsoft.com/office/drawing/2014/main" id="{12B1394A-D972-404A-96EE-C292C93C4C7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8"/>
          <a:stretch/>
        </p:blipFill>
        <p:spPr bwMode="auto">
          <a:xfrm>
            <a:off x="1720215" y="1771015"/>
            <a:ext cx="5703570" cy="33159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487C52-3F07-4699-A14A-C332F44F880D}"/>
              </a:ext>
            </a:extLst>
          </p:cNvPr>
          <p:cNvSpPr txBox="1"/>
          <p:nvPr/>
        </p:nvSpPr>
        <p:spPr>
          <a:xfrm rot="16200000">
            <a:off x="1241053" y="2505206"/>
            <a:ext cx="11567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# of Pages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20C3FD-205C-4679-A34A-053F7A0AFA9F}"/>
              </a:ext>
            </a:extLst>
          </p:cNvPr>
          <p:cNvSpPr txBox="1"/>
          <p:nvPr/>
        </p:nvSpPr>
        <p:spPr>
          <a:xfrm rot="16200000">
            <a:off x="1217968" y="3948590"/>
            <a:ext cx="11567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# of Publications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9C6AB-3917-49E5-949B-1F527024FE60}"/>
              </a:ext>
            </a:extLst>
          </p:cNvPr>
          <p:cNvSpPr txBox="1"/>
          <p:nvPr/>
        </p:nvSpPr>
        <p:spPr>
          <a:xfrm>
            <a:off x="5796136" y="1890544"/>
            <a:ext cx="1399696" cy="2432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Application Domain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D7AE1F-39D7-4E28-B144-5BE2A8D1F20F}"/>
              </a:ext>
            </a:extLst>
          </p:cNvPr>
          <p:cNvSpPr txBox="1"/>
          <p:nvPr/>
        </p:nvSpPr>
        <p:spPr>
          <a:xfrm>
            <a:off x="5932532" y="2085387"/>
            <a:ext cx="1629727" cy="10402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70" dirty="0"/>
              <a:t>Energy</a:t>
            </a:r>
          </a:p>
          <a:p>
            <a:r>
              <a:rPr lang="en-US" sz="770" dirty="0"/>
              <a:t>Infrastructure and Natural Disasters</a:t>
            </a:r>
          </a:p>
          <a:p>
            <a:r>
              <a:rPr lang="en-US" sz="770" dirty="0"/>
              <a:t>New Technologies</a:t>
            </a:r>
          </a:p>
          <a:p>
            <a:r>
              <a:rPr lang="en-US" sz="770" dirty="0"/>
              <a:t>Climate Change</a:t>
            </a:r>
          </a:p>
          <a:p>
            <a:r>
              <a:rPr lang="en-US" sz="770" dirty="0"/>
              <a:t>Fiscal Policy</a:t>
            </a:r>
          </a:p>
          <a:p>
            <a:r>
              <a:rPr lang="en-US" sz="770" dirty="0"/>
              <a:t>Water Resources</a:t>
            </a:r>
          </a:p>
          <a:p>
            <a:r>
              <a:rPr lang="en-US" sz="770" dirty="0"/>
              <a:t>Terrorism</a:t>
            </a:r>
          </a:p>
          <a:p>
            <a:r>
              <a:rPr lang="en-US" sz="770" dirty="0"/>
              <a:t>Transportation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0CD6D0-98EE-49D1-9EB1-13A0011DC21F}"/>
              </a:ext>
            </a:extLst>
          </p:cNvPr>
          <p:cNvSpPr txBox="1"/>
          <p:nvPr/>
        </p:nvSpPr>
        <p:spPr>
          <a:xfrm>
            <a:off x="2847916" y="1750546"/>
            <a:ext cx="25161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RDM Studies and Policy Domains</a:t>
            </a:r>
          </a:p>
        </p:txBody>
      </p:sp>
    </p:spTree>
    <p:extLst>
      <p:ext uri="{BB962C8B-B14F-4D97-AF65-F5344CB8AC3E}">
        <p14:creationId xmlns:p14="http://schemas.microsoft.com/office/powerpoint/2010/main" val="3443384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5" y="950491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890356" y="933435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684979" y="2380659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60228" y="1708164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67647" y="3820682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10130" y="2515604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11837" y="1345631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66461" y="4302627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Lempert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58995" y="466552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Kwakkel -TUDELFT - DAPP /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34751" y="3164905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43880" y="4816402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SD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Inputs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5" y="132968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in 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Uncertainties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562435"/>
            <a:ext cx="888123" cy="78047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RDM Simulator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Regret Analysis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Candidate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Tradeoff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frontier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  <a:ln w="9525">
            <a:noFill/>
          </a:ln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  <a:ln w="9525">
            <a:noFill/>
          </a:ln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  <a:ln w="9525">
            <a:noFill/>
          </a:ln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  <a:ln w="9525">
            <a:noFill/>
          </a:ln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4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f(Cost,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791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Net Present Value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f(Production, Costs)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Capacity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f(Capacity Strategy., Sales Forecast)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Market Share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f(Price, Delivery Time, </a:t>
            </a:r>
            <a:r>
              <a:rPr lang="en-US" sz="800" b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Performance</a:t>
            </a:r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513416"/>
            <a:ext cx="1239425" cy="69321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Price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f(Costs, Capacity Utilization, Market Share Strategy)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Product Diffusion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f(Diffusion Velocity, Global Demand)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Global Demand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f(Price, Market Size, ...</a:t>
            </a:r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Production &amp; Shipment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f(Mkt Share, Capacity)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Demand Forecast</a:t>
            </a:r>
          </a:p>
          <a:p>
            <a:r>
              <a:rPr lang="en-US" sz="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f(Production)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Market Share; Market Share Strategy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</a:t>
            </a:r>
          </a:p>
          <a:p>
            <a:r>
              <a:rPr lang="en-US" sz="7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f(Learning Curve, Minimum Efficient Scale).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091346" y="1860025"/>
            <a:ext cx="1021650" cy="933801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7" y="2313760"/>
            <a:ext cx="214255" cy="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2983791" y="1586894"/>
            <a:ext cx="594998" cy="1141261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1946515" y="905277"/>
            <a:ext cx="1916980" cy="3133258"/>
          </a:xfrm>
          <a:prstGeom prst="bentConnector3">
            <a:avLst>
              <a:gd name="adj1" fmla="val 111925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28575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R&amp;D</a:t>
            </a:r>
          </a:p>
          <a:p>
            <a:r>
              <a:rPr lang="pt-BR" sz="800" dirty="0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f(</a:t>
            </a:r>
            <a:r>
              <a:rPr lang="pt-BR" sz="800" dirty="0" err="1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Revenue</a:t>
            </a:r>
            <a:r>
              <a:rPr lang="pt-BR" sz="800" dirty="0">
                <a:solidFill>
                  <a:schemeClr val="dk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R&amp;D Budget)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1045256"/>
            <a:ext cx="8309073" cy="47674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480392" y="1143552"/>
            <a:ext cx="1402485" cy="53709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 Modules and main Relationships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480392" y="174356"/>
            <a:ext cx="1402485" cy="5876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Factors not explicitly modeled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2085979" y="122924"/>
            <a:ext cx="6631224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Printers models disaggregation;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Printing market disaggregation;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Mergers and Acquisitions;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Patent Licensing;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Disaggregated New Entrants;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Competition w/ competing Technologies (e.g.: machining);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printing service industry;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Printing supplies sales;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Interactions with non-professional 3D printing Market;</a:t>
            </a:r>
          </a:p>
        </p:txBody>
      </p:sp>
    </p:spTree>
    <p:extLst>
      <p:ext uri="{BB962C8B-B14F-4D97-AF65-F5344CB8AC3E}">
        <p14:creationId xmlns:p14="http://schemas.microsoft.com/office/powerpoint/2010/main" val="29217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a livre 93"/>
          <p:cNvSpPr/>
          <p:nvPr/>
        </p:nvSpPr>
        <p:spPr>
          <a:xfrm>
            <a:off x="5053891" y="796241"/>
            <a:ext cx="1319002" cy="1238081"/>
          </a:xfrm>
          <a:custGeom>
            <a:avLst/>
            <a:gdLst>
              <a:gd name="connsiteX0" fmla="*/ 0 w 1319002"/>
              <a:gd name="connsiteY0" fmla="*/ 1238081 h 1238081"/>
              <a:gd name="connsiteX1" fmla="*/ 477430 w 1319002"/>
              <a:gd name="connsiteY1" fmla="*/ 663547 h 1238081"/>
              <a:gd name="connsiteX2" fmla="*/ 1319002 w 1319002"/>
              <a:gd name="connsiteY2" fmla="*/ 0 h 1238081"/>
              <a:gd name="connsiteX3" fmla="*/ 1319002 w 1319002"/>
              <a:gd name="connsiteY3" fmla="*/ 1003412 h 1238081"/>
              <a:gd name="connsiteX4" fmla="*/ 574535 w 1319002"/>
              <a:gd name="connsiteY4" fmla="*/ 1124793 h 1238081"/>
              <a:gd name="connsiteX5" fmla="*/ 0 w 1319002"/>
              <a:gd name="connsiteY5" fmla="*/ 1238081 h 1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002" h="1238081">
                <a:moveTo>
                  <a:pt x="0" y="1238081"/>
                </a:moveTo>
                <a:lnTo>
                  <a:pt x="477430" y="663547"/>
                </a:lnTo>
                <a:lnTo>
                  <a:pt x="1319002" y="0"/>
                </a:lnTo>
                <a:lnTo>
                  <a:pt x="1319002" y="1003412"/>
                </a:lnTo>
                <a:lnTo>
                  <a:pt x="574535" y="1124793"/>
                </a:lnTo>
                <a:lnTo>
                  <a:pt x="0" y="1238081"/>
                </a:ln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04826" y="5167609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36" name="Retângulo 35"/>
          <p:cNvSpPr/>
          <p:nvPr/>
        </p:nvSpPr>
        <p:spPr>
          <a:xfrm rot="16200000">
            <a:off x="621669" y="2579646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Milhões de Barris por Dia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158"/>
              </p:ext>
            </p:extLst>
          </p:nvPr>
        </p:nvGraphicFramePr>
        <p:xfrm>
          <a:off x="1835696" y="1038900"/>
          <a:ext cx="57260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1965          70       75     78   80      84   85     90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1722611" y="1022667"/>
            <a:ext cx="37130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758614" y="4028095"/>
            <a:ext cx="227289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686606" y="138405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686859" y="1764099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686605" y="2165378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686606" y="24862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722611" y="2896097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686604" y="32973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650603" y="364453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313232" y="2314513"/>
            <a:ext cx="864096" cy="76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>
            <a:off x="4571740" y="2005835"/>
            <a:ext cx="541692" cy="381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4177329" y="2314513"/>
            <a:ext cx="292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 flipV="1">
            <a:off x="4469670" y="2320359"/>
            <a:ext cx="113085" cy="6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41424" y="2045304"/>
            <a:ext cx="185093" cy="141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215502" y="2059467"/>
            <a:ext cx="367614" cy="255046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 rot="10968275">
            <a:off x="5565753" y="2195927"/>
            <a:ext cx="368451" cy="127728"/>
          </a:xfrm>
          <a:custGeom>
            <a:avLst/>
            <a:gdLst>
              <a:gd name="connsiteX0" fmla="*/ 0 w 1108609"/>
              <a:gd name="connsiteY0" fmla="*/ 493614 h 493614"/>
              <a:gd name="connsiteX1" fmla="*/ 623087 w 1108609"/>
              <a:gd name="connsiteY1" fmla="*/ 315589 h 493614"/>
              <a:gd name="connsiteX2" fmla="*/ 930584 w 1108609"/>
              <a:gd name="connsiteY2" fmla="*/ 210392 h 493614"/>
              <a:gd name="connsiteX3" fmla="*/ 1043873 w 1108609"/>
              <a:gd name="connsiteY3" fmla="*/ 105196 h 493614"/>
              <a:gd name="connsiteX4" fmla="*/ 1108609 w 1108609"/>
              <a:gd name="connsiteY4" fmla="*/ 0 h 4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609" h="493614">
                <a:moveTo>
                  <a:pt x="0" y="493614"/>
                </a:moveTo>
                <a:lnTo>
                  <a:pt x="623087" y="315589"/>
                </a:lnTo>
                <a:cubicBezTo>
                  <a:pt x="778184" y="268385"/>
                  <a:pt x="860453" y="245457"/>
                  <a:pt x="930584" y="210392"/>
                </a:cubicBezTo>
                <a:cubicBezTo>
                  <a:pt x="1000715" y="175326"/>
                  <a:pt x="1014202" y="140261"/>
                  <a:pt x="1043873" y="105196"/>
                </a:cubicBezTo>
                <a:cubicBezTo>
                  <a:pt x="1073544" y="70131"/>
                  <a:pt x="1091076" y="35065"/>
                  <a:pt x="110860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113432" y="1878804"/>
            <a:ext cx="185093" cy="1352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5308254" y="1242996"/>
            <a:ext cx="1055889" cy="6416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2368783" y="5275006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Global de Petróleo </a:t>
            </a:r>
          </a:p>
        </p:txBody>
      </p:sp>
      <p:cxnSp>
        <p:nvCxnSpPr>
          <p:cNvPr id="105" name="Conector reto 104"/>
          <p:cNvCxnSpPr/>
          <p:nvPr/>
        </p:nvCxnSpPr>
        <p:spPr>
          <a:xfrm flipH="1">
            <a:off x="2833211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3667467" y="517310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4162724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H="1">
            <a:off x="5476012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5249528" y="5516801"/>
            <a:ext cx="1512168" cy="29536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20881D-0C11-4619-931D-4173CCB0775F}"/>
              </a:ext>
            </a:extLst>
          </p:cNvPr>
          <p:cNvSpPr/>
          <p:nvPr/>
        </p:nvSpPr>
        <p:spPr>
          <a:xfrm>
            <a:off x="3843758" y="4812103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3448587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3538" b="5741"/>
          <a:stretch/>
        </p:blipFill>
        <p:spPr>
          <a:xfrm>
            <a:off x="2339751" y="1557973"/>
            <a:ext cx="4634453" cy="35272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1920" y="508349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92744" y="2991831"/>
            <a:ext cx="2016224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</a:t>
            </a:r>
          </a:p>
        </p:txBody>
      </p:sp>
    </p:spTree>
    <p:extLst>
      <p:ext uri="{BB962C8B-B14F-4D97-AF65-F5344CB8AC3E}">
        <p14:creationId xmlns:p14="http://schemas.microsoft.com/office/powerpoint/2010/main" val="3488412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447"/>
          <a:stretch/>
        </p:blipFill>
        <p:spPr>
          <a:xfrm>
            <a:off x="2195736" y="702935"/>
            <a:ext cx="4984526" cy="493331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23928" y="4653136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42328" y="2527953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554172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716" b="7807"/>
          <a:stretch/>
        </p:blipFill>
        <p:spPr>
          <a:xfrm>
            <a:off x="2123728" y="1556792"/>
            <a:ext cx="5117461" cy="21602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76056" y="3712633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084599" y="238393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A</a:t>
            </a:r>
          </a:p>
        </p:txBody>
      </p:sp>
      <p:sp>
        <p:nvSpPr>
          <p:cNvPr id="7" name="Retângulo 6"/>
          <p:cNvSpPr/>
          <p:nvPr/>
        </p:nvSpPr>
        <p:spPr>
          <a:xfrm rot="16200000">
            <a:off x="3760785" y="2383937"/>
            <a:ext cx="1808545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B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11760" y="3712634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22AED-9BCE-4E28-87FF-4C394A947971}"/>
              </a:ext>
            </a:extLst>
          </p:cNvPr>
          <p:cNvSpPr/>
          <p:nvPr/>
        </p:nvSpPr>
        <p:spPr>
          <a:xfrm>
            <a:off x="3525674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BF38D0-BAF7-427D-95B0-37C717670114}"/>
              </a:ext>
            </a:extLst>
          </p:cNvPr>
          <p:cNvSpPr/>
          <p:nvPr/>
        </p:nvSpPr>
        <p:spPr>
          <a:xfrm>
            <a:off x="6171231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</p:spTree>
    <p:extLst>
      <p:ext uri="{BB962C8B-B14F-4D97-AF65-F5344CB8AC3E}">
        <p14:creationId xmlns:p14="http://schemas.microsoft.com/office/powerpoint/2010/main" val="3751960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95936" y="4482775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873346" y="245594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Densidade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375" b="3835"/>
          <a:stretch/>
        </p:blipFill>
        <p:spPr>
          <a:xfrm>
            <a:off x="2926754" y="871401"/>
            <a:ext cx="3802891" cy="361137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400961" y="1988840"/>
            <a:ext cx="1259193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 parâmetros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923928" y="2780928"/>
            <a:ext cx="1152128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 parâmetros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3717032"/>
            <a:ext cx="1008112" cy="38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1parâmetro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89281" y="1294525"/>
            <a:ext cx="169488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número de parâmetros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63152" y="1592796"/>
            <a:ext cx="86409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74966" y="844216"/>
            <a:ext cx="2481485" cy="27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Trajetórias do Algoritmo PRIM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9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549" b="4452"/>
          <a:stretch/>
        </p:blipFill>
        <p:spPr>
          <a:xfrm>
            <a:off x="2483768" y="764704"/>
            <a:ext cx="3913634" cy="31683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36429" y="4005064"/>
            <a:ext cx="280831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em todos os outros futuros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817896" y="2233661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no Cenário LGD </a:t>
            </a:r>
          </a:p>
        </p:txBody>
      </p:sp>
    </p:spTree>
    <p:extLst>
      <p:ext uri="{BB962C8B-B14F-4D97-AF65-F5344CB8AC3E}">
        <p14:creationId xmlns:p14="http://schemas.microsoft.com/office/powerpoint/2010/main" val="4109784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361" b="6212"/>
          <a:stretch/>
        </p:blipFill>
        <p:spPr>
          <a:xfrm>
            <a:off x="2201902" y="852529"/>
            <a:ext cx="4736976" cy="314570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43808" y="3970179"/>
            <a:ext cx="3263763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Chances de o cenário LGD se concretizar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486769" y="2454805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Esperado</a:t>
            </a:r>
          </a:p>
        </p:txBody>
      </p:sp>
    </p:spTree>
    <p:extLst>
      <p:ext uri="{BB962C8B-B14F-4D97-AF65-F5344CB8AC3E}">
        <p14:creationId xmlns:p14="http://schemas.microsoft.com/office/powerpoint/2010/main" val="836301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1429731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1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5178"/>
          <a:stretch/>
        </p:blipFill>
        <p:spPr>
          <a:xfrm>
            <a:off x="2771800" y="1412776"/>
            <a:ext cx="4279920" cy="17221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7910" y="1779712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7910" y="287432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98462" y="2505690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98462" y="214147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3</a:t>
            </a:r>
          </a:p>
        </p:txBody>
      </p:sp>
    </p:spTree>
    <p:extLst>
      <p:ext uri="{BB962C8B-B14F-4D97-AF65-F5344CB8AC3E}">
        <p14:creationId xmlns:p14="http://schemas.microsoft.com/office/powerpoint/2010/main" val="3186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9201</TotalTime>
  <Words>2906</Words>
  <Application>Microsoft Office PowerPoint</Application>
  <PresentationFormat>Apresentação na tela (4:3)</PresentationFormat>
  <Paragraphs>693</Paragraphs>
  <Slides>47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Book Antiqua</vt:lpstr>
      <vt:lpstr>Calibri</vt:lpstr>
      <vt:lpstr>Cambria Math</vt:lpstr>
      <vt:lpstr>CMU Sans Serif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Apresentação do PowerPoint</vt:lpstr>
      <vt:lpstr>Projeto Modular do “Simulador RDM”</vt:lpstr>
      <vt:lpstr>Building the Simulation Infrastructure in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395</cp:revision>
  <dcterms:created xsi:type="dcterms:W3CDTF">2014-12-15T13:39:57Z</dcterms:created>
  <dcterms:modified xsi:type="dcterms:W3CDTF">2018-12-14T18:31:58Z</dcterms:modified>
</cp:coreProperties>
</file>