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605" r:id="rId34"/>
    <p:sldId id="591" r:id="rId35"/>
    <p:sldId id="603" r:id="rId36"/>
    <p:sldId id="593" r:id="rId37"/>
    <p:sldId id="592" r:id="rId38"/>
    <p:sldId id="604" r:id="rId39"/>
    <p:sldId id="595" r:id="rId40"/>
    <p:sldId id="596" r:id="rId41"/>
    <p:sldId id="597" r:id="rId42"/>
    <p:sldId id="598" r:id="rId43"/>
    <p:sldId id="599" r:id="rId44"/>
    <p:sldId id="600" r:id="rId45"/>
    <p:sldId id="601" r:id="rId46"/>
    <p:sldId id="602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1404752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369565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6436311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 /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3605922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lhs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122019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Tableau, ggplot2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840183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892619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30043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Python, R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457384" y="5113358"/>
            <a:ext cx="1393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V="1">
            <a:off x="2814035" y="5113358"/>
            <a:ext cx="3691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4960392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V="1">
            <a:off x="4144016" y="5113358"/>
            <a:ext cx="16158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096464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7057772" y="5113358"/>
            <a:ext cx="124292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V="1">
            <a:off x="6761484" y="5113358"/>
            <a:ext cx="296288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5113017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AA8A7B8-4D3D-4131-A9A9-2953F7C85880}"/>
              </a:ext>
            </a:extLst>
          </p:cNvPr>
          <p:cNvCxnSpPr>
            <a:cxnSpLocks/>
            <a:stCxn id="92" idx="2"/>
            <a:endCxn id="176" idx="0"/>
          </p:cNvCxnSpPr>
          <p:nvPr/>
        </p:nvCxnSpPr>
        <p:spPr>
          <a:xfrm>
            <a:off x="5653020" y="3089536"/>
            <a:ext cx="31577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0A5795-0F9D-4A55-8FB2-D5CEADA436FC}"/>
              </a:ext>
            </a:extLst>
          </p:cNvPr>
          <p:cNvCxnSpPr>
            <a:cxnSpLocks/>
            <a:stCxn id="127" idx="0"/>
            <a:endCxn id="176" idx="2"/>
          </p:cNvCxnSpPr>
          <p:nvPr/>
        </p:nvCxnSpPr>
        <p:spPr>
          <a:xfrm flipV="1">
            <a:off x="2814035" y="5113358"/>
            <a:ext cx="2870562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8E9273A-C782-4E9B-BD39-FF46E4136577}"/>
              </a:ext>
            </a:extLst>
          </p:cNvPr>
          <p:cNvCxnSpPr>
            <a:cxnSpLocks/>
            <a:stCxn id="127" idx="0"/>
            <a:endCxn id="96" idx="2"/>
          </p:cNvCxnSpPr>
          <p:nvPr/>
        </p:nvCxnSpPr>
        <p:spPr>
          <a:xfrm flipV="1">
            <a:off x="2814035" y="5113358"/>
            <a:ext cx="149156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8052C48-78C2-40D5-A8A2-38797A05C002}"/>
              </a:ext>
            </a:extLst>
          </p:cNvPr>
          <p:cNvCxnSpPr>
            <a:cxnSpLocks/>
            <a:stCxn id="127" idx="0"/>
            <a:endCxn id="103" idx="2"/>
          </p:cNvCxnSpPr>
          <p:nvPr/>
        </p:nvCxnSpPr>
        <p:spPr>
          <a:xfrm flipV="1">
            <a:off x="2814035" y="5113358"/>
            <a:ext cx="424373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805F44C-B9A0-45E6-954D-DEE86AD34261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V="1">
            <a:off x="2814035" y="5113358"/>
            <a:ext cx="554576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5" y="950491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890356" y="933435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684979" y="2380659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60228" y="1708164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67647" y="3820682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10130" y="2515604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11837" y="1345631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66461" y="4302627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Lempert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58995" y="466552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Kwakkel -TUDELFT - DAPP /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34751" y="3164905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43880" y="4816402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Inputs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5" y="132968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in 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Uncertainties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562435"/>
            <a:ext cx="888123" cy="78047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RDM Simulator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Solve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Regret Analysis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Candidate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Tradeoff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frontier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  <a:ln w="9525">
            <a:noFill/>
          </a:ln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  <a:ln w="9525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  <a:ln w="9525">
            <a:noFill/>
          </a:ln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  <a:ln w="9525">
            <a:noFill/>
          </a:ln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4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f(Cost,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79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8DAD91-DA6E-4442-817A-8D90B29A39C3}"/>
              </a:ext>
            </a:extLst>
          </p:cNvPr>
          <p:cNvSpPr/>
          <p:nvPr/>
        </p:nvSpPr>
        <p:spPr>
          <a:xfrm>
            <a:off x="467544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Sistemas de Impressão 3D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0C34B57-6ACC-4B2F-8959-C4B648438CB2}"/>
              </a:ext>
            </a:extLst>
          </p:cNvPr>
          <p:cNvSpPr/>
          <p:nvPr/>
        </p:nvSpPr>
        <p:spPr>
          <a:xfrm>
            <a:off x="467544" y="1556792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Materiais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EDB4C2B-BDFF-40E3-91FA-350D4EC6BBAB}"/>
              </a:ext>
            </a:extLst>
          </p:cNvPr>
          <p:cNvSpPr/>
          <p:nvPr/>
        </p:nvSpPr>
        <p:spPr>
          <a:xfrm>
            <a:off x="467544" y="2708920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Desenvolvedores de Software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6E66012-2DC0-43A2-8535-F817E0C9BBDA}"/>
              </a:ext>
            </a:extLst>
          </p:cNvPr>
          <p:cNvSpPr/>
          <p:nvPr/>
        </p:nvSpPr>
        <p:spPr>
          <a:xfrm>
            <a:off x="467544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Fabricantes de Sistema de Escaneamento 3D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ACED1D-C629-47F1-BFC3-C8833A7DE02E}"/>
              </a:ext>
            </a:extLst>
          </p:cNvPr>
          <p:cNvSpPr/>
          <p:nvPr/>
        </p:nvSpPr>
        <p:spPr>
          <a:xfrm>
            <a:off x="3779912" y="3861048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Fornecedores de Serviço de Impressão 3D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2E04F9F-61B8-46CD-857E-9F638E00EC66}"/>
              </a:ext>
            </a:extLst>
          </p:cNvPr>
          <p:cNvSpPr/>
          <p:nvPr/>
        </p:nvSpPr>
        <p:spPr>
          <a:xfrm>
            <a:off x="3779912" y="33265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Empresas de Manufatura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497646-3489-4F17-8663-1E16CE900554}"/>
              </a:ext>
            </a:extLst>
          </p:cNvPr>
          <p:cNvSpPr/>
          <p:nvPr/>
        </p:nvSpPr>
        <p:spPr>
          <a:xfrm>
            <a:off x="6516216" y="1952836"/>
            <a:ext cx="2016224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Consumidor Final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79167C-4A2E-4EA2-A478-52ED2BAC35A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483768" y="1988840"/>
            <a:ext cx="1296144" cy="23042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59F7269-90A1-4B3F-A451-A51A49E3495E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C7A590B-2E59-40DC-BA4B-851182F3876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483768" y="3140968"/>
            <a:ext cx="1296144" cy="11521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3F6F90A-38BE-4BFD-BB35-4696683EB6A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3768" y="4293096"/>
            <a:ext cx="129614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C95AA6A-43B5-4435-8B45-6988A35A6185}"/>
              </a:ext>
            </a:extLst>
          </p:cNvPr>
          <p:cNvCxnSpPr>
            <a:cxnSpLocks/>
          </p:cNvCxnSpPr>
          <p:nvPr/>
        </p:nvCxnSpPr>
        <p:spPr>
          <a:xfrm>
            <a:off x="4421729" y="5343468"/>
            <a:ext cx="332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2724D26-B5CE-4B45-9892-F0EB31272765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2483768" y="764704"/>
            <a:ext cx="1296144" cy="12241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4FCC5D0-68BD-44C4-AB5E-0F617C99821D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483768" y="764704"/>
            <a:ext cx="1296144" cy="2376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D0E6F6-9754-47BA-BC48-7BA6F145DF5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2483768" y="764704"/>
            <a:ext cx="1296144" cy="3528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92740CE-4590-4F83-BD6F-F204C051E8E5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4788024" y="1196752"/>
            <a:ext cx="0" cy="26642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8C8A167-F411-408B-A29F-E7794E3B883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5796136" y="764704"/>
            <a:ext cx="1728192" cy="11881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AF682188-4A4B-467F-ACE9-13B0075A1BCE}"/>
              </a:ext>
            </a:extLst>
          </p:cNvPr>
          <p:cNvCxnSpPr>
            <a:cxnSpLocks/>
            <a:stCxn id="36" idx="3"/>
            <a:endCxn id="38" idx="2"/>
          </p:cNvCxnSpPr>
          <p:nvPr/>
        </p:nvCxnSpPr>
        <p:spPr>
          <a:xfrm flipV="1">
            <a:off x="5796136" y="2816932"/>
            <a:ext cx="1728192" cy="1476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C8483EF-BDB3-480B-9C67-20298FA10DC9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2483768" y="764704"/>
            <a:ext cx="4032448" cy="16201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61B0459-CC77-4F39-AACF-6BEA1C2153A3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483768" y="1988840"/>
            <a:ext cx="4032448" cy="396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37DFE811-962F-4629-A5C3-502639B0B960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2483768" y="2384884"/>
            <a:ext cx="4032448" cy="756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CEEB2A3E-BE0E-4D71-AB39-4172B56EAAA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2483768" y="2384884"/>
            <a:ext cx="4032448" cy="1908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8B026CB8-DFED-437B-94FB-0317C9AE7115}"/>
              </a:ext>
            </a:extLst>
          </p:cNvPr>
          <p:cNvCxnSpPr>
            <a:cxnSpLocks/>
          </p:cNvCxnSpPr>
          <p:nvPr/>
        </p:nvCxnSpPr>
        <p:spPr>
          <a:xfrm flipV="1">
            <a:off x="4442622" y="5183900"/>
            <a:ext cx="332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E60A0BC-0A91-485B-8F01-5BA15935E630}"/>
              </a:ext>
            </a:extLst>
          </p:cNvPr>
          <p:cNvSpPr txBox="1"/>
          <p:nvPr/>
        </p:nvSpPr>
        <p:spPr>
          <a:xfrm>
            <a:off x="4733764" y="5091281"/>
            <a:ext cx="3564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Empresas de Manufatura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Provedores de Serviço de Impressão 3D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para Consumidores Finais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Fornecimento de Produtos Impressos em 3D</a:t>
            </a: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DBFFE061-4ED5-4258-9AC1-BD66C7554AAB}"/>
              </a:ext>
            </a:extLst>
          </p:cNvPr>
          <p:cNvCxnSpPr>
            <a:cxnSpLocks/>
          </p:cNvCxnSpPr>
          <p:nvPr/>
        </p:nvCxnSpPr>
        <p:spPr>
          <a:xfrm>
            <a:off x="4442622" y="5544143"/>
            <a:ext cx="291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1CAF27B5-D931-4282-BF2B-D65639208511}"/>
              </a:ext>
            </a:extLst>
          </p:cNvPr>
          <p:cNvCxnSpPr>
            <a:cxnSpLocks/>
          </p:cNvCxnSpPr>
          <p:nvPr/>
        </p:nvCxnSpPr>
        <p:spPr>
          <a:xfrm>
            <a:off x="4482244" y="5688159"/>
            <a:ext cx="28045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4EFC9D42-3831-499A-9EA9-AB9AF2D4CF25}"/>
              </a:ext>
            </a:extLst>
          </p:cNvPr>
          <p:cNvSpPr/>
          <p:nvPr/>
        </p:nvSpPr>
        <p:spPr>
          <a:xfrm>
            <a:off x="323528" y="260648"/>
            <a:ext cx="2232248" cy="10081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17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89C019-4E81-43F5-B67E-0B01297298DB}"/>
              </a:ext>
            </a:extLst>
          </p:cNvPr>
          <p:cNvSpPr/>
          <p:nvPr/>
        </p:nvSpPr>
        <p:spPr>
          <a:xfrm>
            <a:off x="2085979" y="3537747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F7F612-1ED0-4E8E-8294-B193054352C8}"/>
              </a:ext>
            </a:extLst>
          </p:cNvPr>
          <p:cNvSpPr/>
          <p:nvPr/>
        </p:nvSpPr>
        <p:spPr>
          <a:xfrm>
            <a:off x="3856788" y="4818514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., Sales Forecast)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7CAF85-BB4C-4E2B-9C1E-6B3B75C709C3}"/>
              </a:ext>
            </a:extLst>
          </p:cNvPr>
          <p:cNvSpPr/>
          <p:nvPr/>
        </p:nvSpPr>
        <p:spPr>
          <a:xfrm>
            <a:off x="3851920" y="2420888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Delivery Time, 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D2E13B-B86B-41BD-A76F-194072C6BDFC}"/>
              </a:ext>
            </a:extLst>
          </p:cNvPr>
          <p:cNvSpPr/>
          <p:nvPr/>
        </p:nvSpPr>
        <p:spPr>
          <a:xfrm>
            <a:off x="3851921" y="1513416"/>
            <a:ext cx="1239425" cy="69321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Utilization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Market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A61D5E-6443-4F97-A64A-DF122425DA41}"/>
              </a:ext>
            </a:extLst>
          </p:cNvPr>
          <p:cNvSpPr/>
          <p:nvPr/>
        </p:nvSpPr>
        <p:spPr>
          <a:xfrm>
            <a:off x="5493283" y="3785565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Global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7FAC26-F864-4B62-BC88-536297A04AF8}"/>
              </a:ext>
            </a:extLst>
          </p:cNvPr>
          <p:cNvSpPr/>
          <p:nvPr/>
        </p:nvSpPr>
        <p:spPr>
          <a:xfrm>
            <a:off x="5493283" y="2793826"/>
            <a:ext cx="1239425" cy="759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Market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...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CF5AB9-1DA8-4A5F-A562-5D06F34D7DDB}"/>
              </a:ext>
            </a:extLst>
          </p:cNvPr>
          <p:cNvSpPr/>
          <p:nvPr/>
        </p:nvSpPr>
        <p:spPr>
          <a:xfrm>
            <a:off x="3856787" y="3561202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Shipment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F76FE2-472B-443C-A576-0B422322961E}"/>
              </a:ext>
            </a:extLst>
          </p:cNvPr>
          <p:cNvSpPr/>
          <p:nvPr/>
        </p:nvSpPr>
        <p:spPr>
          <a:xfrm>
            <a:off x="2085979" y="4825318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Forecast</a:t>
            </a:r>
          </a:p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29AFD-DC26-4335-9704-A25CF7EBCA40}"/>
              </a:ext>
            </a:extLst>
          </p:cNvPr>
          <p:cNvSpPr/>
          <p:nvPr/>
        </p:nvSpPr>
        <p:spPr>
          <a:xfrm>
            <a:off x="745700" y="3430396"/>
            <a:ext cx="1185352" cy="690126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Target 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; Market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CBF28-DCA1-489E-AE7A-AF5ADF492945}"/>
              </a:ext>
            </a:extLst>
          </p:cNvPr>
          <p:cNvSpPr/>
          <p:nvPr/>
        </p:nvSpPr>
        <p:spPr>
          <a:xfrm>
            <a:off x="2090947" y="2455023"/>
            <a:ext cx="1239425" cy="627387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f(Learning Curve,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14" name="Conector: Curvo 17">
            <a:extLst>
              <a:ext uri="{FF2B5EF4-FFF2-40B4-BE49-F238E27FC236}">
                <a16:creationId xmlns:a16="http://schemas.microsoft.com/office/drawing/2014/main" id="{CFE5F247-D7FF-498B-9B9D-F7EDE32172F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091346" y="1860025"/>
            <a:ext cx="1021650" cy="93380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o 41">
            <a:extLst>
              <a:ext uri="{FF2B5EF4-FFF2-40B4-BE49-F238E27FC236}">
                <a16:creationId xmlns:a16="http://schemas.microsoft.com/office/drawing/2014/main" id="{1E022F88-A85E-4DF8-BB2E-27639FEF14D4}"/>
              </a:ext>
            </a:extLst>
          </p:cNvPr>
          <p:cNvCxnSpPr>
            <a:cxnSpLocks/>
          </p:cNvCxnSpPr>
          <p:nvPr/>
        </p:nvCxnSpPr>
        <p:spPr>
          <a:xfrm flipV="1">
            <a:off x="4781489" y="4130774"/>
            <a:ext cx="0" cy="6823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331D65A-940C-4172-B280-AA28D52C615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364507" y="2313760"/>
            <a:ext cx="21425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: Curvo 53">
            <a:extLst>
              <a:ext uri="{FF2B5EF4-FFF2-40B4-BE49-F238E27FC236}">
                <a16:creationId xmlns:a16="http://schemas.microsoft.com/office/drawing/2014/main" id="{E01DDEDD-780B-4D00-B2E1-811C643F7B1E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2983791" y="1586894"/>
            <a:ext cx="594998" cy="1141261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: Curvo 58">
            <a:extLst>
              <a:ext uri="{FF2B5EF4-FFF2-40B4-BE49-F238E27FC236}">
                <a16:creationId xmlns:a16="http://schemas.microsoft.com/office/drawing/2014/main" id="{0D0BE832-3F33-4941-838F-CDB8C283750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471632" y="2991240"/>
            <a:ext cx="4867" cy="56996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o 65">
            <a:extLst>
              <a:ext uri="{FF2B5EF4-FFF2-40B4-BE49-F238E27FC236}">
                <a16:creationId xmlns:a16="http://schemas.microsoft.com/office/drawing/2014/main" id="{2150F8FA-B198-47D7-9B12-156BADF41388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2705691" y="3082410"/>
            <a:ext cx="4968" cy="4553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: Curvo 69">
            <a:extLst>
              <a:ext uri="{FF2B5EF4-FFF2-40B4-BE49-F238E27FC236}">
                <a16:creationId xmlns:a16="http://schemas.microsoft.com/office/drawing/2014/main" id="{2933D48F-3816-480C-8F8D-160BC573DCE4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>
            <a:off x="3330372" y="2768717"/>
            <a:ext cx="526415" cy="1077661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85">
            <a:extLst>
              <a:ext uri="{FF2B5EF4-FFF2-40B4-BE49-F238E27FC236}">
                <a16:creationId xmlns:a16="http://schemas.microsoft.com/office/drawing/2014/main" id="{C72A6EF6-622F-4B22-98BD-4143ECF1FE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244213" y="3593032"/>
            <a:ext cx="693765" cy="177080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Curvo 89">
            <a:extLst>
              <a:ext uri="{FF2B5EF4-FFF2-40B4-BE49-F238E27FC236}">
                <a16:creationId xmlns:a16="http://schemas.microsoft.com/office/drawing/2014/main" id="{C2FD76F0-524A-4F25-9DEC-49BD12B9897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325404" y="5132207"/>
            <a:ext cx="531384" cy="680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o 99">
            <a:extLst>
              <a:ext uri="{FF2B5EF4-FFF2-40B4-BE49-F238E27FC236}">
                <a16:creationId xmlns:a16="http://schemas.microsoft.com/office/drawing/2014/main" id="{5E8DDE07-4441-4DFD-A6AF-8F7E39495E0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 flipV="1">
            <a:off x="5091345" y="2706065"/>
            <a:ext cx="4868" cy="2426143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106">
            <a:extLst>
              <a:ext uri="{FF2B5EF4-FFF2-40B4-BE49-F238E27FC236}">
                <a16:creationId xmlns:a16="http://schemas.microsoft.com/office/drawing/2014/main" id="{5D5DC67B-7D6C-43D8-9846-8E7312E6F77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12996" y="3552964"/>
            <a:ext cx="0" cy="2326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110">
            <a:extLst>
              <a:ext uri="{FF2B5EF4-FFF2-40B4-BE49-F238E27FC236}">
                <a16:creationId xmlns:a16="http://schemas.microsoft.com/office/drawing/2014/main" id="{28ABD703-98A4-4912-9A74-E31B2AF8E4B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5096213" y="3846378"/>
            <a:ext cx="397071" cy="3187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120">
            <a:extLst>
              <a:ext uri="{FF2B5EF4-FFF2-40B4-BE49-F238E27FC236}">
                <a16:creationId xmlns:a16="http://schemas.microsoft.com/office/drawing/2014/main" id="{0C794412-6F13-4892-8C7A-903CA85B288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325404" y="3846378"/>
            <a:ext cx="531383" cy="506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69">
            <a:extLst>
              <a:ext uri="{FF2B5EF4-FFF2-40B4-BE49-F238E27FC236}">
                <a16:creationId xmlns:a16="http://schemas.microsoft.com/office/drawing/2014/main" id="{22A7920A-9C1D-4A60-8930-E148A88D151D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1946515" y="905277"/>
            <a:ext cx="1916980" cy="3133258"/>
          </a:xfrm>
          <a:prstGeom prst="bentConnector3">
            <a:avLst>
              <a:gd name="adj1" fmla="val 11192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Curvo 69">
            <a:extLst>
              <a:ext uri="{FF2B5EF4-FFF2-40B4-BE49-F238E27FC236}">
                <a16:creationId xmlns:a16="http://schemas.microsoft.com/office/drawing/2014/main" id="{8D78FD0F-070A-4C6A-81A5-191FB1A4E945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6200000" flipH="1">
            <a:off x="2244749" y="3214148"/>
            <a:ext cx="1325379" cy="3138125"/>
          </a:xfrm>
          <a:prstGeom prst="bentConnector3">
            <a:avLst>
              <a:gd name="adj1" fmla="val 117248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FC106101-57B5-4C56-8CE9-A96A953D56B6}"/>
              </a:ext>
            </a:extLst>
          </p:cNvPr>
          <p:cNvSpPr/>
          <p:nvPr/>
        </p:nvSpPr>
        <p:spPr>
          <a:xfrm>
            <a:off x="7221475" y="3374719"/>
            <a:ext cx="1239425" cy="570352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R&amp;D</a:t>
            </a:r>
          </a:p>
          <a:p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8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pt-BR" sz="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R&amp;D Budget)</a:t>
            </a:r>
          </a:p>
        </p:txBody>
      </p:sp>
      <p:cxnSp>
        <p:nvCxnSpPr>
          <p:cNvPr id="34" name="Conector: Curvo 17">
            <a:extLst>
              <a:ext uri="{FF2B5EF4-FFF2-40B4-BE49-F238E27FC236}">
                <a16:creationId xmlns:a16="http://schemas.microsoft.com/office/drawing/2014/main" id="{683BADE8-9078-4CB3-82DE-19270A08129C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rot="16200000" flipV="1">
            <a:off x="6131940" y="1665470"/>
            <a:ext cx="668655" cy="2749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85">
            <a:extLst>
              <a:ext uri="{FF2B5EF4-FFF2-40B4-BE49-F238E27FC236}">
                <a16:creationId xmlns:a16="http://schemas.microsoft.com/office/drawing/2014/main" id="{EE943D1B-1963-4015-810D-B941CEF43C83}"/>
              </a:ext>
            </a:extLst>
          </p:cNvPr>
          <p:cNvCxnSpPr>
            <a:cxnSpLocks/>
            <a:stCxn id="10" idx="2"/>
            <a:endCxn id="33" idx="2"/>
          </p:cNvCxnSpPr>
          <p:nvPr/>
        </p:nvCxnSpPr>
        <p:spPr>
          <a:xfrm rot="5400000" flipH="1" flipV="1">
            <a:off x="6065602" y="2355969"/>
            <a:ext cx="186483" cy="3364688"/>
          </a:xfrm>
          <a:prstGeom prst="bentConnector3">
            <a:avLst>
              <a:gd name="adj1" fmla="val -300245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B2B80FB-266D-4012-921C-57F0477FD1CD}"/>
              </a:ext>
            </a:extLst>
          </p:cNvPr>
          <p:cNvSpPr/>
          <p:nvPr/>
        </p:nvSpPr>
        <p:spPr>
          <a:xfrm>
            <a:off x="377727" y="1045256"/>
            <a:ext cx="8309073" cy="47674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B202B07-CE48-426B-8EB7-9DA5525133EC}"/>
              </a:ext>
            </a:extLst>
          </p:cNvPr>
          <p:cNvSpPr/>
          <p:nvPr/>
        </p:nvSpPr>
        <p:spPr>
          <a:xfrm>
            <a:off x="7265128" y="1091704"/>
            <a:ext cx="1402485" cy="537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Modules and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Relationships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DA45935-3F72-4D84-AEFB-EF0243F7014E}"/>
              </a:ext>
            </a:extLst>
          </p:cNvPr>
          <p:cNvSpPr/>
          <p:nvPr/>
        </p:nvSpPr>
        <p:spPr>
          <a:xfrm>
            <a:off x="286404" y="190772"/>
            <a:ext cx="1129295" cy="5876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2CE86B7-3945-4B6E-95F5-BA4866497972}"/>
              </a:ext>
            </a:extLst>
          </p:cNvPr>
          <p:cNvSpPr/>
          <p:nvPr/>
        </p:nvSpPr>
        <p:spPr>
          <a:xfrm>
            <a:off x="1493427" y="122924"/>
            <a:ext cx="7223776" cy="737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Mergers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Acquisitions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Patent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Licensing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Disaggregated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Entrants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w/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competing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Technologies (e.g.: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machining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supplies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non-professional 3D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printing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Market;</a:t>
            </a:r>
          </a:p>
        </p:txBody>
      </p:sp>
    </p:spTree>
    <p:extLst>
      <p:ext uri="{BB962C8B-B14F-4D97-AF65-F5344CB8AC3E}">
        <p14:creationId xmlns:p14="http://schemas.microsoft.com/office/powerpoint/2010/main" val="29217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a livre 93"/>
          <p:cNvSpPr/>
          <p:nvPr/>
        </p:nvSpPr>
        <p:spPr>
          <a:xfrm>
            <a:off x="5053891" y="796241"/>
            <a:ext cx="1319002" cy="1238081"/>
          </a:xfrm>
          <a:custGeom>
            <a:avLst/>
            <a:gdLst>
              <a:gd name="connsiteX0" fmla="*/ 0 w 1319002"/>
              <a:gd name="connsiteY0" fmla="*/ 1238081 h 1238081"/>
              <a:gd name="connsiteX1" fmla="*/ 477430 w 1319002"/>
              <a:gd name="connsiteY1" fmla="*/ 663547 h 1238081"/>
              <a:gd name="connsiteX2" fmla="*/ 1319002 w 1319002"/>
              <a:gd name="connsiteY2" fmla="*/ 0 h 1238081"/>
              <a:gd name="connsiteX3" fmla="*/ 1319002 w 1319002"/>
              <a:gd name="connsiteY3" fmla="*/ 1003412 h 1238081"/>
              <a:gd name="connsiteX4" fmla="*/ 574535 w 1319002"/>
              <a:gd name="connsiteY4" fmla="*/ 1124793 h 1238081"/>
              <a:gd name="connsiteX5" fmla="*/ 0 w 1319002"/>
              <a:gd name="connsiteY5" fmla="*/ 1238081 h 123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002" h="1238081">
                <a:moveTo>
                  <a:pt x="0" y="1238081"/>
                </a:moveTo>
                <a:lnTo>
                  <a:pt x="477430" y="663547"/>
                </a:lnTo>
                <a:lnTo>
                  <a:pt x="1319002" y="0"/>
                </a:lnTo>
                <a:lnTo>
                  <a:pt x="1319002" y="1003412"/>
                </a:lnTo>
                <a:lnTo>
                  <a:pt x="574535" y="1124793"/>
                </a:lnTo>
                <a:lnTo>
                  <a:pt x="0" y="1238081"/>
                </a:lnTo>
                <a:close/>
              </a:path>
            </a:pathLst>
          </a:cu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104826" y="5167609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36" name="Retângulo 35"/>
          <p:cNvSpPr/>
          <p:nvPr/>
        </p:nvSpPr>
        <p:spPr>
          <a:xfrm rot="16200000">
            <a:off x="621669" y="2579646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Milhões de Barris por Dia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03158"/>
              </p:ext>
            </p:extLst>
          </p:nvPr>
        </p:nvGraphicFramePr>
        <p:xfrm>
          <a:off x="1835696" y="1038900"/>
          <a:ext cx="572600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1965          70       75     78   80      84   85     90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Retângulo 51"/>
          <p:cNvSpPr/>
          <p:nvPr/>
        </p:nvSpPr>
        <p:spPr>
          <a:xfrm>
            <a:off x="1722611" y="1022667"/>
            <a:ext cx="37130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758614" y="4028095"/>
            <a:ext cx="227289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686606" y="138405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1686859" y="1764099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1686605" y="2165378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686606" y="24862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1722611" y="2896097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1686604" y="3297376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650603" y="3644531"/>
            <a:ext cx="443313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313232" y="2314513"/>
            <a:ext cx="864096" cy="764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H="1">
            <a:off x="4571740" y="2005835"/>
            <a:ext cx="541692" cy="381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4177329" y="2314513"/>
            <a:ext cx="292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 flipV="1">
            <a:off x="4469670" y="2320359"/>
            <a:ext cx="113085" cy="6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041424" y="2045304"/>
            <a:ext cx="185093" cy="141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215502" y="2059467"/>
            <a:ext cx="367614" cy="255046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orma livre 82"/>
          <p:cNvSpPr/>
          <p:nvPr/>
        </p:nvSpPr>
        <p:spPr>
          <a:xfrm rot="10968275">
            <a:off x="5565753" y="2195927"/>
            <a:ext cx="368451" cy="127728"/>
          </a:xfrm>
          <a:custGeom>
            <a:avLst/>
            <a:gdLst>
              <a:gd name="connsiteX0" fmla="*/ 0 w 1108609"/>
              <a:gd name="connsiteY0" fmla="*/ 493614 h 493614"/>
              <a:gd name="connsiteX1" fmla="*/ 623087 w 1108609"/>
              <a:gd name="connsiteY1" fmla="*/ 315589 h 493614"/>
              <a:gd name="connsiteX2" fmla="*/ 930584 w 1108609"/>
              <a:gd name="connsiteY2" fmla="*/ 210392 h 493614"/>
              <a:gd name="connsiteX3" fmla="*/ 1043873 w 1108609"/>
              <a:gd name="connsiteY3" fmla="*/ 105196 h 493614"/>
              <a:gd name="connsiteX4" fmla="*/ 1108609 w 1108609"/>
              <a:gd name="connsiteY4" fmla="*/ 0 h 4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609" h="493614">
                <a:moveTo>
                  <a:pt x="0" y="493614"/>
                </a:moveTo>
                <a:lnTo>
                  <a:pt x="623087" y="315589"/>
                </a:lnTo>
                <a:cubicBezTo>
                  <a:pt x="778184" y="268385"/>
                  <a:pt x="860453" y="245457"/>
                  <a:pt x="930584" y="210392"/>
                </a:cubicBezTo>
                <a:cubicBezTo>
                  <a:pt x="1000715" y="175326"/>
                  <a:pt x="1014202" y="140261"/>
                  <a:pt x="1043873" y="105196"/>
                </a:cubicBezTo>
                <a:cubicBezTo>
                  <a:pt x="1073544" y="70131"/>
                  <a:pt x="1091076" y="35065"/>
                  <a:pt x="1108609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5113432" y="1878804"/>
            <a:ext cx="185093" cy="1352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5308254" y="1242996"/>
            <a:ext cx="1055889" cy="6416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2368783" y="5275006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Global de Petróleo </a:t>
            </a:r>
          </a:p>
        </p:txBody>
      </p:sp>
      <p:cxnSp>
        <p:nvCxnSpPr>
          <p:cNvPr id="105" name="Conector reto 104"/>
          <p:cNvCxnSpPr/>
          <p:nvPr/>
        </p:nvCxnSpPr>
        <p:spPr>
          <a:xfrm flipH="1">
            <a:off x="2833211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tângulo 107"/>
          <p:cNvSpPr/>
          <p:nvPr/>
        </p:nvSpPr>
        <p:spPr>
          <a:xfrm>
            <a:off x="3667467" y="517310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</a:p>
        </p:txBody>
      </p:sp>
      <p:cxnSp>
        <p:nvCxnSpPr>
          <p:cNvPr id="109" name="Conector reto 108"/>
          <p:cNvCxnSpPr/>
          <p:nvPr/>
        </p:nvCxnSpPr>
        <p:spPr>
          <a:xfrm flipH="1">
            <a:off x="4162724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flipH="1">
            <a:off x="5476012" y="5703048"/>
            <a:ext cx="84006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5249528" y="5516801"/>
            <a:ext cx="1512168" cy="29536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20881D-0C11-4619-931D-4173CCB0775F}"/>
              </a:ext>
            </a:extLst>
          </p:cNvPr>
          <p:cNvSpPr/>
          <p:nvPr/>
        </p:nvSpPr>
        <p:spPr>
          <a:xfrm>
            <a:off x="3843758" y="4812103"/>
            <a:ext cx="1985903" cy="233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34485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3538" b="5741"/>
          <a:stretch/>
        </p:blipFill>
        <p:spPr>
          <a:xfrm>
            <a:off x="2339751" y="1557973"/>
            <a:ext cx="4634453" cy="352721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51920" y="508349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92744" y="2991831"/>
            <a:ext cx="2016224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</a:t>
            </a:r>
          </a:p>
        </p:txBody>
      </p:sp>
    </p:spTree>
    <p:extLst>
      <p:ext uri="{BB962C8B-B14F-4D97-AF65-F5344CB8AC3E}">
        <p14:creationId xmlns:p14="http://schemas.microsoft.com/office/powerpoint/2010/main" val="3488412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447"/>
          <a:stretch/>
        </p:blipFill>
        <p:spPr>
          <a:xfrm>
            <a:off x="2195736" y="702935"/>
            <a:ext cx="4984526" cy="493331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23928" y="4653136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142328" y="2527953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55417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716" b="7807"/>
          <a:stretch/>
        </p:blipFill>
        <p:spPr>
          <a:xfrm>
            <a:off x="2123728" y="1556792"/>
            <a:ext cx="5117461" cy="216024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76056" y="3712633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084599" y="238393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A</a:t>
            </a:r>
          </a:p>
        </p:txBody>
      </p:sp>
      <p:sp>
        <p:nvSpPr>
          <p:cNvPr id="7" name="Retângulo 6"/>
          <p:cNvSpPr/>
          <p:nvPr/>
        </p:nvSpPr>
        <p:spPr>
          <a:xfrm rot="16200000">
            <a:off x="3760785" y="2383937"/>
            <a:ext cx="1808545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 B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11760" y="3712634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822AED-9BCE-4E28-87FF-4C394A947971}"/>
              </a:ext>
            </a:extLst>
          </p:cNvPr>
          <p:cNvSpPr/>
          <p:nvPr/>
        </p:nvSpPr>
        <p:spPr>
          <a:xfrm>
            <a:off x="3525674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BF38D0-BAF7-427D-95B0-37C717670114}"/>
              </a:ext>
            </a:extLst>
          </p:cNvPr>
          <p:cNvSpPr/>
          <p:nvPr/>
        </p:nvSpPr>
        <p:spPr>
          <a:xfrm>
            <a:off x="6171231" y="1443256"/>
            <a:ext cx="102087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 A</a:t>
            </a:r>
          </a:p>
        </p:txBody>
      </p:sp>
    </p:spTree>
    <p:extLst>
      <p:ext uri="{BB962C8B-B14F-4D97-AF65-F5344CB8AC3E}">
        <p14:creationId xmlns:p14="http://schemas.microsoft.com/office/powerpoint/2010/main" val="375196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95936" y="4482775"/>
            <a:ext cx="1808545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1873346" y="2455945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Densidade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375" b="3835"/>
          <a:stretch/>
        </p:blipFill>
        <p:spPr>
          <a:xfrm>
            <a:off x="2926754" y="871401"/>
            <a:ext cx="3802891" cy="361137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400961" y="1988840"/>
            <a:ext cx="1259193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 parâmetros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923928" y="2780928"/>
            <a:ext cx="1152128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 parâmetros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364088" y="3717032"/>
            <a:ext cx="1008112" cy="38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1parâmetro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389281" y="1294525"/>
            <a:ext cx="169488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número de parâmetros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763152" y="1592796"/>
            <a:ext cx="864096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Cenário 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74966" y="844216"/>
            <a:ext cx="2481485" cy="271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Trajetórias do Algoritmo PRIM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9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3549" b="4452"/>
          <a:stretch/>
        </p:blipFill>
        <p:spPr>
          <a:xfrm>
            <a:off x="2483768" y="764704"/>
            <a:ext cx="3913634" cy="31683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036429" y="4005064"/>
            <a:ext cx="280831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em todos os outros futuros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817896" y="2233661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no Cenário LGD </a:t>
            </a:r>
          </a:p>
        </p:txBody>
      </p:sp>
    </p:spTree>
    <p:extLst>
      <p:ext uri="{BB962C8B-B14F-4D97-AF65-F5344CB8AC3E}">
        <p14:creationId xmlns:p14="http://schemas.microsoft.com/office/powerpoint/2010/main" val="4109784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4361" b="6212"/>
          <a:stretch/>
        </p:blipFill>
        <p:spPr>
          <a:xfrm>
            <a:off x="2201902" y="852529"/>
            <a:ext cx="4736976" cy="314570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843808" y="3970179"/>
            <a:ext cx="3263763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Chances de o cenário LGD se concretizar </a:t>
            </a:r>
          </a:p>
        </p:txBody>
      </p:sp>
      <p:sp>
        <p:nvSpPr>
          <p:cNvPr id="11" name="Retângulo 10"/>
          <p:cNvSpPr/>
          <p:nvPr/>
        </p:nvSpPr>
        <p:spPr>
          <a:xfrm rot="16200000">
            <a:off x="486769" y="2454805"/>
            <a:ext cx="3100517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Custo de Oportunidade % Esperado</a:t>
            </a:r>
          </a:p>
        </p:txBody>
      </p:sp>
    </p:spTree>
    <p:extLst>
      <p:ext uri="{BB962C8B-B14F-4D97-AF65-F5344CB8AC3E}">
        <p14:creationId xmlns:p14="http://schemas.microsoft.com/office/powerpoint/2010/main" val="836301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403648" y="1429731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1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25178"/>
          <a:stretch/>
        </p:blipFill>
        <p:spPr>
          <a:xfrm>
            <a:off x="2771800" y="1412776"/>
            <a:ext cx="4279920" cy="172212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07910" y="1779712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7910" y="287432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98462" y="2505690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98462" y="2141479"/>
            <a:ext cx="1368152" cy="2982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Incerteza 3</a:t>
            </a:r>
          </a:p>
        </p:txBody>
      </p:sp>
    </p:spTree>
    <p:extLst>
      <p:ext uri="{BB962C8B-B14F-4D97-AF65-F5344CB8AC3E}">
        <p14:creationId xmlns:p14="http://schemas.microsoft.com/office/powerpoint/2010/main" val="31866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8794</TotalTime>
  <Words>2880</Words>
  <Application>Microsoft Office PowerPoint</Application>
  <PresentationFormat>Apresentação na tela (4:3)</PresentationFormat>
  <Paragraphs>681</Paragraphs>
  <Slides>46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Building the Simulation Infrastructure in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390</cp:revision>
  <dcterms:created xsi:type="dcterms:W3CDTF">2014-12-15T13:39:57Z</dcterms:created>
  <dcterms:modified xsi:type="dcterms:W3CDTF">2018-10-25T20:28:56Z</dcterms:modified>
</cp:coreProperties>
</file>