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9"/>
  </p:notesMasterIdLst>
  <p:sldIdLst>
    <p:sldId id="257" r:id="rId2"/>
    <p:sldId id="263" r:id="rId3"/>
    <p:sldId id="258" r:id="rId4"/>
    <p:sldId id="259" r:id="rId5"/>
    <p:sldId id="262" r:id="rId6"/>
    <p:sldId id="260" r:id="rId7"/>
    <p:sldId id="261" r:id="rId8"/>
  </p:sldIdLst>
  <p:sldSz cx="12801600" cy="96012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0" d="100"/>
          <a:sy n="50" d="100"/>
        </p:scale>
        <p:origin x="13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F77BD2-283A-4E0B-AE3B-9D1614777CB9}" type="datetimeFigureOut">
              <a:rPr lang="pt-BR" smtClean="0"/>
              <a:t>24/03/2017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A5DA70-F428-4EF2-9DCD-8BE5624EAA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49877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80160" rtl="0" eaLnBrk="1" latinLnBrk="0" hangingPunct="1">
      <a:defRPr sz="1680" kern="1200">
        <a:solidFill>
          <a:schemeClr val="tx1"/>
        </a:solidFill>
        <a:latin typeface="+mn-lt"/>
        <a:ea typeface="+mn-ea"/>
        <a:cs typeface="+mn-cs"/>
      </a:defRPr>
    </a:lvl1pPr>
    <a:lvl2pPr marL="640080" algn="l" defTabSz="1280160" rtl="0" eaLnBrk="1" latinLnBrk="0" hangingPunct="1">
      <a:defRPr sz="1680" kern="1200">
        <a:solidFill>
          <a:schemeClr val="tx1"/>
        </a:solidFill>
        <a:latin typeface="+mn-lt"/>
        <a:ea typeface="+mn-ea"/>
        <a:cs typeface="+mn-cs"/>
      </a:defRPr>
    </a:lvl2pPr>
    <a:lvl3pPr marL="1280160" algn="l" defTabSz="1280160" rtl="0" eaLnBrk="1" latinLnBrk="0" hangingPunct="1">
      <a:defRPr sz="1680" kern="1200">
        <a:solidFill>
          <a:schemeClr val="tx1"/>
        </a:solidFill>
        <a:latin typeface="+mn-lt"/>
        <a:ea typeface="+mn-ea"/>
        <a:cs typeface="+mn-cs"/>
      </a:defRPr>
    </a:lvl3pPr>
    <a:lvl4pPr marL="1920240" algn="l" defTabSz="1280160" rtl="0" eaLnBrk="1" latinLnBrk="0" hangingPunct="1">
      <a:defRPr sz="1680" kern="1200">
        <a:solidFill>
          <a:schemeClr val="tx1"/>
        </a:solidFill>
        <a:latin typeface="+mn-lt"/>
        <a:ea typeface="+mn-ea"/>
        <a:cs typeface="+mn-cs"/>
      </a:defRPr>
    </a:lvl4pPr>
    <a:lvl5pPr marL="2560320" algn="l" defTabSz="1280160" rtl="0" eaLnBrk="1" latinLnBrk="0" hangingPunct="1">
      <a:defRPr sz="1680" kern="1200">
        <a:solidFill>
          <a:schemeClr val="tx1"/>
        </a:solidFill>
        <a:latin typeface="+mn-lt"/>
        <a:ea typeface="+mn-ea"/>
        <a:cs typeface="+mn-cs"/>
      </a:defRPr>
    </a:lvl5pPr>
    <a:lvl6pPr marL="3200400" algn="l" defTabSz="1280160" rtl="0" eaLnBrk="1" latinLnBrk="0" hangingPunct="1">
      <a:defRPr sz="1680" kern="1200">
        <a:solidFill>
          <a:schemeClr val="tx1"/>
        </a:solidFill>
        <a:latin typeface="+mn-lt"/>
        <a:ea typeface="+mn-ea"/>
        <a:cs typeface="+mn-cs"/>
      </a:defRPr>
    </a:lvl6pPr>
    <a:lvl7pPr marL="3840480" algn="l" defTabSz="1280160" rtl="0" eaLnBrk="1" latinLnBrk="0" hangingPunct="1">
      <a:defRPr sz="1680" kern="1200">
        <a:solidFill>
          <a:schemeClr val="tx1"/>
        </a:solidFill>
        <a:latin typeface="+mn-lt"/>
        <a:ea typeface="+mn-ea"/>
        <a:cs typeface="+mn-cs"/>
      </a:defRPr>
    </a:lvl7pPr>
    <a:lvl8pPr marL="4480560" algn="l" defTabSz="1280160" rtl="0" eaLnBrk="1" latinLnBrk="0" hangingPunct="1">
      <a:defRPr sz="1680" kern="1200">
        <a:solidFill>
          <a:schemeClr val="tx1"/>
        </a:solidFill>
        <a:latin typeface="+mn-lt"/>
        <a:ea typeface="+mn-ea"/>
        <a:cs typeface="+mn-cs"/>
      </a:defRPr>
    </a:lvl8pPr>
    <a:lvl9pPr marL="5120640" algn="l" defTabSz="1280160" rtl="0" eaLnBrk="1" latinLnBrk="0" hangingPunct="1">
      <a:defRPr sz="168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Tema de Pesquisa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A5DA70-F428-4EF2-9DCD-8BE5624EAAE9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80763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Objeto e Problema de Pesquisa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A5DA70-F428-4EF2-9DCD-8BE5624EAAE9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19960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Justificativa Acadêmica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A5DA70-F428-4EF2-9DCD-8BE5624EAAE9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84086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Justificativa Pragmática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A5DA70-F428-4EF2-9DCD-8BE5624EAAE9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61308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Tema de Pesquisa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A5DA70-F428-4EF2-9DCD-8BE5624EAAE9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19338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Tema de Pesquisa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A5DA70-F428-4EF2-9DCD-8BE5624EAAE9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0651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571308"/>
            <a:ext cx="1088136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340F9-E37E-4B55-BEC8-B84723DB5337}" type="datetimeFigureOut">
              <a:rPr lang="pt-BR" smtClean="0"/>
              <a:t>24/03/2017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4615F-33F7-43EC-A986-6CC10A89B2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3255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340F9-E37E-4B55-BEC8-B84723DB5337}" type="datetimeFigureOut">
              <a:rPr lang="pt-BR" smtClean="0"/>
              <a:t>24/03/2017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4615F-33F7-43EC-A986-6CC10A89B2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5787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511175"/>
            <a:ext cx="2760345" cy="8136573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511175"/>
            <a:ext cx="8121015" cy="8136573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340F9-E37E-4B55-BEC8-B84723DB5337}" type="datetimeFigureOut">
              <a:rPr lang="pt-BR" smtClean="0"/>
              <a:t>24/03/2017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4615F-33F7-43EC-A986-6CC10A89B2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9192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340F9-E37E-4B55-BEC8-B84723DB5337}" type="datetimeFigureOut">
              <a:rPr lang="pt-BR" smtClean="0"/>
              <a:t>24/03/2017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4615F-33F7-43EC-A986-6CC10A89B2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063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393635"/>
            <a:ext cx="1104138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425250"/>
            <a:ext cx="1104138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340F9-E37E-4B55-BEC8-B84723DB5337}" type="datetimeFigureOut">
              <a:rPr lang="pt-BR" smtClean="0"/>
              <a:t>24/03/2017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4615F-33F7-43EC-A986-6CC10A89B2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7074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555875"/>
            <a:ext cx="5440680" cy="6091873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555875"/>
            <a:ext cx="5440680" cy="6091873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340F9-E37E-4B55-BEC8-B84723DB5337}" type="datetimeFigureOut">
              <a:rPr lang="pt-BR" smtClean="0"/>
              <a:t>24/03/2017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4615F-33F7-43EC-A986-6CC10A89B2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0667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511177"/>
            <a:ext cx="11041380" cy="1855788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353628"/>
            <a:ext cx="5415676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507105"/>
            <a:ext cx="5415676" cy="5158423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353628"/>
            <a:ext cx="5442347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507105"/>
            <a:ext cx="5442347" cy="5158423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340F9-E37E-4B55-BEC8-B84723DB5337}" type="datetimeFigureOut">
              <a:rPr lang="pt-BR" smtClean="0"/>
              <a:t>24/03/2017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4615F-33F7-43EC-A986-6CC10A89B2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0627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340F9-E37E-4B55-BEC8-B84723DB5337}" type="datetimeFigureOut">
              <a:rPr lang="pt-BR" smtClean="0"/>
              <a:t>24/03/2017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4615F-33F7-43EC-A986-6CC10A89B2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0868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340F9-E37E-4B55-BEC8-B84723DB5337}" type="datetimeFigureOut">
              <a:rPr lang="pt-BR" smtClean="0"/>
              <a:t>24/03/2017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4615F-33F7-43EC-A986-6CC10A89B2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0010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82397"/>
            <a:ext cx="648081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340F9-E37E-4B55-BEC8-B84723DB5337}" type="datetimeFigureOut">
              <a:rPr lang="pt-BR" smtClean="0"/>
              <a:t>24/03/2017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4615F-33F7-43EC-A986-6CC10A89B2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9360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82397"/>
            <a:ext cx="648081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340F9-E37E-4B55-BEC8-B84723DB5337}" type="datetimeFigureOut">
              <a:rPr lang="pt-BR" smtClean="0"/>
              <a:t>24/03/2017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4615F-33F7-43EC-A986-6CC10A89B2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6900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555875"/>
            <a:ext cx="1104138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8340F9-E37E-4B55-BEC8-B84723DB5337}" type="datetimeFigureOut">
              <a:rPr lang="pt-BR" smtClean="0"/>
              <a:t>24/03/2017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54615F-33F7-43EC-A986-6CC10A89B2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0938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: Cantos Arredondados 4"/>
          <p:cNvSpPr/>
          <p:nvPr/>
        </p:nvSpPr>
        <p:spPr>
          <a:xfrm>
            <a:off x="4952629" y="479744"/>
            <a:ext cx="1478310" cy="7023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Então o Tema de Pesquisa é Relevante</a:t>
            </a:r>
          </a:p>
        </p:txBody>
      </p:sp>
      <p:sp>
        <p:nvSpPr>
          <p:cNvPr id="6" name="Retângulo: Cantos Arredondados 5"/>
          <p:cNvSpPr/>
          <p:nvPr/>
        </p:nvSpPr>
        <p:spPr>
          <a:xfrm>
            <a:off x="6430939" y="2032456"/>
            <a:ext cx="1967631" cy="7023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Métodos para tomada de Boas decisões em </a:t>
            </a:r>
            <a:r>
              <a:rPr lang="pt-BR" sz="1100" dirty="0" err="1">
                <a:latin typeface="Arial" panose="020B0604020202020204" pitchFamily="34" charset="0"/>
                <a:cs typeface="Arial" panose="020B0604020202020204" pitchFamily="34" charset="0"/>
              </a:rPr>
              <a:t>Sistuações</a:t>
            </a:r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 de Incerteza são importantes</a:t>
            </a:r>
          </a:p>
        </p:txBody>
      </p:sp>
      <p:sp>
        <p:nvSpPr>
          <p:cNvPr id="7" name="Retângulo: Cantos Arredondados 6"/>
          <p:cNvSpPr/>
          <p:nvPr/>
        </p:nvSpPr>
        <p:spPr>
          <a:xfrm>
            <a:off x="2212323" y="2080751"/>
            <a:ext cx="1788755" cy="7023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100" dirty="0" err="1">
                <a:latin typeface="Arial" panose="020B0604020202020204" pitchFamily="34" charset="0"/>
                <a:cs typeface="Arial" panose="020B0604020202020204" pitchFamily="34" charset="0"/>
              </a:rPr>
              <a:t>RDMs</a:t>
            </a:r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 são métodos para tomada de decisão em situações de incerteza</a:t>
            </a:r>
          </a:p>
        </p:txBody>
      </p:sp>
      <p:sp>
        <p:nvSpPr>
          <p:cNvPr id="8" name="Retângulo: Cantos Arredondados 7"/>
          <p:cNvSpPr/>
          <p:nvPr/>
        </p:nvSpPr>
        <p:spPr>
          <a:xfrm>
            <a:off x="3129661" y="479744"/>
            <a:ext cx="1478310" cy="7023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RDM</a:t>
            </a:r>
          </a:p>
        </p:txBody>
      </p:sp>
      <p:sp>
        <p:nvSpPr>
          <p:cNvPr id="9" name="Retângulo: Cantos Arredondados 8"/>
          <p:cNvSpPr/>
          <p:nvPr/>
        </p:nvSpPr>
        <p:spPr>
          <a:xfrm>
            <a:off x="297854" y="6523419"/>
            <a:ext cx="1788755" cy="7023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Vivemos sob incerteza profunda</a:t>
            </a:r>
          </a:p>
        </p:txBody>
      </p:sp>
      <p:sp>
        <p:nvSpPr>
          <p:cNvPr id="10" name="Retângulo: Cantos Arredondados 9"/>
          <p:cNvSpPr/>
          <p:nvPr/>
        </p:nvSpPr>
        <p:spPr>
          <a:xfrm>
            <a:off x="4210696" y="6523419"/>
            <a:ext cx="1788755" cy="7023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Decisões estratégicas precisam ser tomadas</a:t>
            </a:r>
          </a:p>
        </p:txBody>
      </p:sp>
      <p:sp>
        <p:nvSpPr>
          <p:cNvPr id="11" name="Retângulo: Cantos Arredondados 10"/>
          <p:cNvSpPr/>
          <p:nvPr/>
        </p:nvSpPr>
        <p:spPr>
          <a:xfrm>
            <a:off x="8580135" y="4851720"/>
            <a:ext cx="1967631" cy="7023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Métodos para tomada de decisão em situações de incerteza são desejáveis</a:t>
            </a:r>
          </a:p>
        </p:txBody>
      </p:sp>
      <p:sp>
        <p:nvSpPr>
          <p:cNvPr id="12" name="Retângulo: Cantos Arredondados 11"/>
          <p:cNvSpPr/>
          <p:nvPr/>
        </p:nvSpPr>
        <p:spPr>
          <a:xfrm>
            <a:off x="2232505" y="6523419"/>
            <a:ext cx="1788755" cy="7023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Incerteza é uma característica essencial dos negócios.</a:t>
            </a:r>
          </a:p>
        </p:txBody>
      </p:sp>
      <p:sp>
        <p:nvSpPr>
          <p:cNvPr id="14" name="Retângulo: Cantos Arredondados 13"/>
          <p:cNvSpPr/>
          <p:nvPr/>
        </p:nvSpPr>
        <p:spPr>
          <a:xfrm>
            <a:off x="8580186" y="6924749"/>
            <a:ext cx="1967631" cy="7023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Vieses cognitivos existem e interferem nossa tomada de decisão (</a:t>
            </a:r>
            <a:r>
              <a:rPr lang="pt-BR" sz="1100" dirty="0" err="1">
                <a:latin typeface="Arial" panose="020B0604020202020204" pitchFamily="34" charset="0"/>
                <a:cs typeface="Arial" panose="020B0604020202020204" pitchFamily="34" charset="0"/>
              </a:rPr>
              <a:t>Kanheman</a:t>
            </a:r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5" name="Retângulo: Cantos Arredondados 14"/>
          <p:cNvSpPr/>
          <p:nvPr/>
        </p:nvSpPr>
        <p:spPr>
          <a:xfrm>
            <a:off x="2143066" y="4220032"/>
            <a:ext cx="1967631" cy="7023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É necessário desenvolver a competência de tomada de decisão estratégica sob incerteza</a:t>
            </a:r>
          </a:p>
        </p:txBody>
      </p:sp>
      <p:cxnSp>
        <p:nvCxnSpPr>
          <p:cNvPr id="16" name="Conector de Seta Reta 15"/>
          <p:cNvCxnSpPr>
            <a:stCxn id="9" idx="0"/>
            <a:endCxn id="15" idx="2"/>
          </p:cNvCxnSpPr>
          <p:nvPr/>
        </p:nvCxnSpPr>
        <p:spPr>
          <a:xfrm flipV="1">
            <a:off x="1192232" y="4922412"/>
            <a:ext cx="1934650" cy="1601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>
            <a:stCxn id="12" idx="0"/>
            <a:endCxn id="15" idx="2"/>
          </p:cNvCxnSpPr>
          <p:nvPr/>
        </p:nvCxnSpPr>
        <p:spPr>
          <a:xfrm flipH="1" flipV="1">
            <a:off x="3126882" y="4922412"/>
            <a:ext cx="1" cy="1601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ector de Seta Reta 21"/>
          <p:cNvCxnSpPr>
            <a:stCxn id="10" idx="0"/>
            <a:endCxn id="15" idx="2"/>
          </p:cNvCxnSpPr>
          <p:nvPr/>
        </p:nvCxnSpPr>
        <p:spPr>
          <a:xfrm flipH="1" flipV="1">
            <a:off x="3126882" y="4922412"/>
            <a:ext cx="1978192" cy="1601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tângulo: Cantos Arredondados 23"/>
          <p:cNvSpPr/>
          <p:nvPr/>
        </p:nvSpPr>
        <p:spPr>
          <a:xfrm>
            <a:off x="2044684" y="3222705"/>
            <a:ext cx="2164394" cy="7023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Há bastante tempo há curiosidade acadêmica para definição de abordagens de decisão </a:t>
            </a:r>
            <a:r>
              <a:rPr lang="pt-BR" sz="1100">
                <a:latin typeface="Arial" panose="020B0604020202020204" pitchFamily="34" charset="0"/>
                <a:cs typeface="Arial" panose="020B0604020202020204" pitchFamily="34" charset="0"/>
              </a:rPr>
              <a:t>sob incerteza.</a:t>
            </a:r>
            <a:endParaRPr lang="pt-B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etângulo: Cantos Arredondados 24"/>
          <p:cNvSpPr/>
          <p:nvPr/>
        </p:nvSpPr>
        <p:spPr>
          <a:xfrm>
            <a:off x="8580135" y="5821039"/>
            <a:ext cx="1967631" cy="7023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Decisões estratégicas empresariais não devem depender da intuição de seus gestores</a:t>
            </a:r>
          </a:p>
        </p:txBody>
      </p:sp>
      <p:sp>
        <p:nvSpPr>
          <p:cNvPr id="26" name="Retângulo: Cantos Arredondados 25"/>
          <p:cNvSpPr/>
          <p:nvPr/>
        </p:nvSpPr>
        <p:spPr>
          <a:xfrm>
            <a:off x="10729331" y="6924749"/>
            <a:ext cx="1967631" cy="7023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“Otimismo Gerencial” existe (Evidencias de Otimismo de </a:t>
            </a:r>
            <a:r>
              <a:rPr lang="pt-BR" sz="1100" dirty="0" err="1">
                <a:latin typeface="Arial" panose="020B0604020202020204" pitchFamily="34" charset="0"/>
                <a:cs typeface="Arial" panose="020B0604020202020204" pitchFamily="34" charset="0"/>
              </a:rPr>
              <a:t>CEOs</a:t>
            </a:r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cxnSp>
        <p:nvCxnSpPr>
          <p:cNvPr id="30" name="Conector de Seta Reta 29"/>
          <p:cNvCxnSpPr>
            <a:stCxn id="15" idx="0"/>
            <a:endCxn id="24" idx="2"/>
          </p:cNvCxnSpPr>
          <p:nvPr/>
        </p:nvCxnSpPr>
        <p:spPr>
          <a:xfrm flipH="1" flipV="1">
            <a:off x="3126881" y="3925085"/>
            <a:ext cx="1" cy="294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Conector de Seta Reta 35"/>
          <p:cNvCxnSpPr>
            <a:stCxn id="14" idx="0"/>
            <a:endCxn id="25" idx="2"/>
          </p:cNvCxnSpPr>
          <p:nvPr/>
        </p:nvCxnSpPr>
        <p:spPr>
          <a:xfrm flipH="1" flipV="1">
            <a:off x="9563951" y="6523419"/>
            <a:ext cx="51" cy="401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Retângulo: Cantos Arredondados 50"/>
          <p:cNvSpPr/>
          <p:nvPr/>
        </p:nvSpPr>
        <p:spPr>
          <a:xfrm>
            <a:off x="6430939" y="6965088"/>
            <a:ext cx="1967631" cy="7023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Decisões Ruins em Situações de Incerteza podem ter alto custo.</a:t>
            </a:r>
          </a:p>
        </p:txBody>
      </p:sp>
      <p:cxnSp>
        <p:nvCxnSpPr>
          <p:cNvPr id="52" name="Conector de Seta Reta 51"/>
          <p:cNvCxnSpPr>
            <a:stCxn id="25" idx="0"/>
            <a:endCxn id="11" idx="2"/>
          </p:cNvCxnSpPr>
          <p:nvPr/>
        </p:nvCxnSpPr>
        <p:spPr>
          <a:xfrm flipV="1">
            <a:off x="9563951" y="5554100"/>
            <a:ext cx="0" cy="266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Conector de Seta Reta 54"/>
          <p:cNvCxnSpPr>
            <a:stCxn id="26" idx="0"/>
            <a:endCxn id="25" idx="2"/>
          </p:cNvCxnSpPr>
          <p:nvPr/>
        </p:nvCxnSpPr>
        <p:spPr>
          <a:xfrm flipH="1" flipV="1">
            <a:off x="9563951" y="6523419"/>
            <a:ext cx="2149196" cy="401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Conector de Seta Reta 62"/>
          <p:cNvCxnSpPr>
            <a:stCxn id="51" idx="0"/>
            <a:endCxn id="25" idx="2"/>
          </p:cNvCxnSpPr>
          <p:nvPr/>
        </p:nvCxnSpPr>
        <p:spPr>
          <a:xfrm flipV="1">
            <a:off x="7414755" y="6523419"/>
            <a:ext cx="2149196" cy="441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Retângulo: Cantos Arredondados 89"/>
          <p:cNvSpPr/>
          <p:nvPr/>
        </p:nvSpPr>
        <p:spPr>
          <a:xfrm>
            <a:off x="4210696" y="7530114"/>
            <a:ext cx="1788755" cy="7023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Muitas decisões estratégicas são em grande parte irreversíveis.</a:t>
            </a:r>
          </a:p>
        </p:txBody>
      </p:sp>
      <p:sp>
        <p:nvSpPr>
          <p:cNvPr id="91" name="Retângulo: Cantos Arredondados 90"/>
          <p:cNvSpPr/>
          <p:nvPr/>
        </p:nvSpPr>
        <p:spPr>
          <a:xfrm>
            <a:off x="249776" y="7530114"/>
            <a:ext cx="1788755" cy="7023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Muitas decisões estratégicas são em grande parte irreversíveis.</a:t>
            </a:r>
          </a:p>
        </p:txBody>
      </p:sp>
      <p:cxnSp>
        <p:nvCxnSpPr>
          <p:cNvPr id="28" name="Conector de Seta Reta 27"/>
          <p:cNvCxnSpPr>
            <a:endCxn id="15" idx="2"/>
          </p:cNvCxnSpPr>
          <p:nvPr/>
        </p:nvCxnSpPr>
        <p:spPr>
          <a:xfrm flipH="1" flipV="1">
            <a:off x="3126882" y="4922412"/>
            <a:ext cx="3196763" cy="677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4041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Courtney 2013 – </a:t>
            </a:r>
            <a:r>
              <a:rPr lang="pt-BR" dirty="0" err="1"/>
              <a:t>Deciding</a:t>
            </a:r>
            <a:r>
              <a:rPr lang="pt-BR" dirty="0"/>
              <a:t> </a:t>
            </a:r>
            <a:r>
              <a:rPr lang="pt-BR" dirty="0" err="1"/>
              <a:t>How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Decide</a:t>
            </a:r>
          </a:p>
        </p:txBody>
      </p:sp>
      <p:sp>
        <p:nvSpPr>
          <p:cNvPr id="4" name="Retângulo: Cantos Arredondados 3"/>
          <p:cNvSpPr/>
          <p:nvPr/>
        </p:nvSpPr>
        <p:spPr>
          <a:xfrm>
            <a:off x="1220789" y="8466296"/>
            <a:ext cx="4471823" cy="7023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Ferramentas “Tradicionais” são menos úteis em situações não familiares (Indústrias em rápidas mudanças, novos produtos, mudança de modelos de negócios). (Courtney 2013)</a:t>
            </a:r>
          </a:p>
        </p:txBody>
      </p:sp>
      <p:sp>
        <p:nvSpPr>
          <p:cNvPr id="5" name="Retângulo: Cantos Arredondados 4"/>
          <p:cNvSpPr/>
          <p:nvPr/>
        </p:nvSpPr>
        <p:spPr>
          <a:xfrm>
            <a:off x="7942993" y="7586406"/>
            <a:ext cx="4639571" cy="7023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O problema dos gestores não é falta de ferramentas, mas falha em reconhecer quando aplicar as ferramentas certas (Courtney 2013).</a:t>
            </a:r>
          </a:p>
        </p:txBody>
      </p:sp>
      <p:sp>
        <p:nvSpPr>
          <p:cNvPr id="6" name="Retângulo: Cantos Arredondados 5"/>
          <p:cNvSpPr/>
          <p:nvPr/>
        </p:nvSpPr>
        <p:spPr>
          <a:xfrm>
            <a:off x="5692612" y="6476254"/>
            <a:ext cx="2880808" cy="7023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Gestores devem expandir a sua caixa de “Decision </a:t>
            </a:r>
            <a:r>
              <a:rPr lang="pt-BR" sz="1100" dirty="0" err="1">
                <a:latin typeface="Arial" panose="020B0604020202020204" pitchFamily="34" charset="0"/>
                <a:cs typeface="Arial" panose="020B0604020202020204" pitchFamily="34" charset="0"/>
              </a:rPr>
              <a:t>support</a:t>
            </a:r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 tools” (Courtney 2013).</a:t>
            </a:r>
          </a:p>
        </p:txBody>
      </p:sp>
      <p:sp>
        <p:nvSpPr>
          <p:cNvPr id="7" name="Retângulo: Cantos Arredondados 6"/>
          <p:cNvSpPr/>
          <p:nvPr/>
        </p:nvSpPr>
        <p:spPr>
          <a:xfrm>
            <a:off x="8808592" y="6476254"/>
            <a:ext cx="2880808" cy="7023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Gestores devem entender quando aplicar cada ferramenta (Courtney 2013).</a:t>
            </a:r>
          </a:p>
        </p:txBody>
      </p:sp>
      <p:sp>
        <p:nvSpPr>
          <p:cNvPr id="8" name="Retângulo: Cantos Arredondados 7"/>
          <p:cNvSpPr/>
          <p:nvPr/>
        </p:nvSpPr>
        <p:spPr>
          <a:xfrm>
            <a:off x="7133016" y="5399350"/>
            <a:ext cx="2880808" cy="7023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Gestores poderão aumentar suas chances de sucesso em situações de incerteza. (Courtney 2013).</a:t>
            </a:r>
          </a:p>
        </p:txBody>
      </p:sp>
      <p:cxnSp>
        <p:nvCxnSpPr>
          <p:cNvPr id="9" name="Conector de Seta Reta 8"/>
          <p:cNvCxnSpPr>
            <a:stCxn id="6" idx="0"/>
            <a:endCxn id="8" idx="2"/>
          </p:cNvCxnSpPr>
          <p:nvPr/>
        </p:nvCxnSpPr>
        <p:spPr>
          <a:xfrm flipV="1">
            <a:off x="7133016" y="6101730"/>
            <a:ext cx="1440404" cy="374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>
            <a:stCxn id="7" idx="0"/>
            <a:endCxn id="8" idx="2"/>
          </p:cNvCxnSpPr>
          <p:nvPr/>
        </p:nvCxnSpPr>
        <p:spPr>
          <a:xfrm flipH="1" flipV="1">
            <a:off x="8573420" y="6101730"/>
            <a:ext cx="1675576" cy="374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>
            <a:stCxn id="19" idx="0"/>
            <a:endCxn id="6" idx="2"/>
          </p:cNvCxnSpPr>
          <p:nvPr/>
        </p:nvCxnSpPr>
        <p:spPr>
          <a:xfrm flipV="1">
            <a:off x="7133016" y="7178634"/>
            <a:ext cx="0" cy="1287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tângulo: Cantos Arredondados 18"/>
          <p:cNvSpPr/>
          <p:nvPr/>
        </p:nvSpPr>
        <p:spPr>
          <a:xfrm>
            <a:off x="5870902" y="8466296"/>
            <a:ext cx="2524227" cy="7023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A maioria das empresas depende de ferramentas simples mesmo em situações complexas e incertas (Courtney 2013)</a:t>
            </a:r>
          </a:p>
        </p:txBody>
      </p:sp>
      <p:cxnSp>
        <p:nvCxnSpPr>
          <p:cNvPr id="23" name="Conector de Seta Reta 22"/>
          <p:cNvCxnSpPr>
            <a:stCxn id="4" idx="0"/>
            <a:endCxn id="6" idx="2"/>
          </p:cNvCxnSpPr>
          <p:nvPr/>
        </p:nvCxnSpPr>
        <p:spPr>
          <a:xfrm flipV="1">
            <a:off x="3456701" y="7178634"/>
            <a:ext cx="3676315" cy="1287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ector de Seta Reta 26"/>
          <p:cNvCxnSpPr>
            <a:stCxn id="5" idx="0"/>
            <a:endCxn id="7" idx="2"/>
          </p:cNvCxnSpPr>
          <p:nvPr/>
        </p:nvCxnSpPr>
        <p:spPr>
          <a:xfrm flipH="1" flipV="1">
            <a:off x="10248996" y="7178634"/>
            <a:ext cx="13783" cy="407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3669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: Cantos Arredondados 3"/>
          <p:cNvSpPr/>
          <p:nvPr/>
        </p:nvSpPr>
        <p:spPr>
          <a:xfrm>
            <a:off x="4187718" y="207136"/>
            <a:ext cx="3874456" cy="7023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Então o Tema de Pesquisa (Decisão é Relevante</a:t>
            </a:r>
          </a:p>
        </p:txBody>
      </p:sp>
      <p:sp>
        <p:nvSpPr>
          <p:cNvPr id="5" name="Retângulo: Cantos Arredondados 4"/>
          <p:cNvSpPr/>
          <p:nvPr/>
        </p:nvSpPr>
        <p:spPr>
          <a:xfrm>
            <a:off x="5184145" y="6146344"/>
            <a:ext cx="1967631" cy="7023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A Abordagem de Cenários foi proposta como uma resposta à incerteza</a:t>
            </a:r>
          </a:p>
        </p:txBody>
      </p:sp>
      <p:sp>
        <p:nvSpPr>
          <p:cNvPr id="6" name="Retângulo: Cantos Arredondados 5"/>
          <p:cNvSpPr/>
          <p:nvPr/>
        </p:nvSpPr>
        <p:spPr>
          <a:xfrm>
            <a:off x="3019751" y="6143340"/>
            <a:ext cx="1967631" cy="7023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A Abordagem de Cenários tem uma série de limitações quando os problemas são complexos</a:t>
            </a:r>
          </a:p>
        </p:txBody>
      </p:sp>
      <p:sp>
        <p:nvSpPr>
          <p:cNvPr id="7" name="Retângulo: Cantos Arredondados 6"/>
          <p:cNvSpPr/>
          <p:nvPr/>
        </p:nvSpPr>
        <p:spPr>
          <a:xfrm>
            <a:off x="1873903" y="7123286"/>
            <a:ext cx="1967631" cy="7023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A Abordagem de Cenários sugere a escolha de incertezas </a:t>
            </a:r>
            <a:r>
              <a:rPr lang="pt-BR" sz="1100" dirty="0" err="1">
                <a:latin typeface="Arial" panose="020B0604020202020204" pitchFamily="34" charset="0"/>
                <a:cs typeface="Arial" panose="020B0604020202020204" pitchFamily="34" charset="0"/>
              </a:rPr>
              <a:t>arbitráriamente</a:t>
            </a:r>
            <a:endParaRPr lang="pt-B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tângulo: Cantos Arredondados 7"/>
          <p:cNvSpPr/>
          <p:nvPr/>
        </p:nvSpPr>
        <p:spPr>
          <a:xfrm>
            <a:off x="4003567" y="7123286"/>
            <a:ext cx="2164394" cy="7023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A Abordagem de Cenários não contém uma estrutura conceitual para suporte à escolha de estratégias</a:t>
            </a:r>
          </a:p>
        </p:txBody>
      </p:sp>
      <p:sp>
        <p:nvSpPr>
          <p:cNvPr id="9" name="Retângulo: Cantos Arredondados 8"/>
          <p:cNvSpPr/>
          <p:nvPr/>
        </p:nvSpPr>
        <p:spPr>
          <a:xfrm>
            <a:off x="3677924" y="7918240"/>
            <a:ext cx="2618916" cy="7023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A Abordagem de Cenários sugere que encontre-se “estratégias robustas”, mas não contém suporte quantitativo para esta escolha</a:t>
            </a:r>
          </a:p>
        </p:txBody>
      </p:sp>
      <p:sp>
        <p:nvSpPr>
          <p:cNvPr id="10" name="Retângulo: Cantos Arredondados 9"/>
          <p:cNvSpPr/>
          <p:nvPr/>
        </p:nvSpPr>
        <p:spPr>
          <a:xfrm>
            <a:off x="711211" y="6146344"/>
            <a:ext cx="1967631" cy="7023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A Abordagem de Cenários tornou-se popular para decisões estratégicas</a:t>
            </a:r>
          </a:p>
        </p:txBody>
      </p:sp>
      <p:sp>
        <p:nvSpPr>
          <p:cNvPr id="11" name="Retângulo: Cantos Arredondados 10"/>
          <p:cNvSpPr/>
          <p:nvPr/>
        </p:nvSpPr>
        <p:spPr>
          <a:xfrm>
            <a:off x="8245646" y="6146344"/>
            <a:ext cx="2618916" cy="7023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Abordagens Predizer e Agir (ex.: Critério de Decisão </a:t>
            </a:r>
            <a:r>
              <a:rPr lang="pt-BR" sz="1100" dirty="0" err="1">
                <a:latin typeface="Arial" panose="020B0604020202020204" pitchFamily="34" charset="0"/>
                <a:cs typeface="Arial" panose="020B0604020202020204" pitchFamily="34" charset="0"/>
              </a:rPr>
              <a:t>Bayseano</a:t>
            </a:r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) tem limitações para incertezas não </a:t>
            </a:r>
            <a:r>
              <a:rPr lang="pt-BR" sz="1100" dirty="0" err="1">
                <a:latin typeface="Arial" panose="020B0604020202020204" pitchFamily="34" charset="0"/>
                <a:cs typeface="Arial" panose="020B0604020202020204" pitchFamily="34" charset="0"/>
              </a:rPr>
              <a:t>probabilisticas</a:t>
            </a:r>
            <a:endParaRPr lang="pt-B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tângulo: Cantos Arredondados 11"/>
          <p:cNvSpPr/>
          <p:nvPr/>
        </p:nvSpPr>
        <p:spPr>
          <a:xfrm>
            <a:off x="7524429" y="7123286"/>
            <a:ext cx="2618916" cy="7023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Abordagens Predizer e Agir requerem uma distribuição de probabilidade para “rodar”</a:t>
            </a:r>
          </a:p>
        </p:txBody>
      </p:sp>
      <p:sp>
        <p:nvSpPr>
          <p:cNvPr id="13" name="Retângulo: Cantos Arredondados 12"/>
          <p:cNvSpPr/>
          <p:nvPr/>
        </p:nvSpPr>
        <p:spPr>
          <a:xfrm>
            <a:off x="10486570" y="7123286"/>
            <a:ext cx="2618916" cy="7023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Nem sempre pode-se confiar em uma distribuição de probabilidade para tomada de decisão</a:t>
            </a:r>
          </a:p>
        </p:txBody>
      </p:sp>
      <p:sp>
        <p:nvSpPr>
          <p:cNvPr id="14" name="Retângulo: Cantos Arredondados 13"/>
          <p:cNvSpPr/>
          <p:nvPr/>
        </p:nvSpPr>
        <p:spPr>
          <a:xfrm>
            <a:off x="10383539" y="8372537"/>
            <a:ext cx="2618916" cy="7023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Incerteza Profunda Existe</a:t>
            </a:r>
          </a:p>
        </p:txBody>
      </p:sp>
      <p:sp>
        <p:nvSpPr>
          <p:cNvPr id="15" name="Retângulo: Cantos Arredondados 14"/>
          <p:cNvSpPr/>
          <p:nvPr/>
        </p:nvSpPr>
        <p:spPr>
          <a:xfrm>
            <a:off x="10182684" y="4819339"/>
            <a:ext cx="2618916" cy="7023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Confiar em uma CDF para decisão gera “otimismo exagerado”.</a:t>
            </a:r>
          </a:p>
        </p:txBody>
      </p:sp>
      <p:sp>
        <p:nvSpPr>
          <p:cNvPr id="16" name="Retângulo: Cantos Arredondados 15"/>
          <p:cNvSpPr/>
          <p:nvPr/>
        </p:nvSpPr>
        <p:spPr>
          <a:xfrm>
            <a:off x="5830622" y="4599414"/>
            <a:ext cx="2618916" cy="7023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Um framework que supere as limitações da abordagem de cenários é desejável</a:t>
            </a:r>
          </a:p>
        </p:txBody>
      </p:sp>
      <p:sp>
        <p:nvSpPr>
          <p:cNvPr id="17" name="Retângulo: Cantos Arredondados 16"/>
          <p:cNvSpPr/>
          <p:nvPr/>
        </p:nvSpPr>
        <p:spPr>
          <a:xfrm>
            <a:off x="3019751" y="4599414"/>
            <a:ext cx="2618916" cy="7023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O RDM propõe-se como um framework novo que supera as abordagens atuais.</a:t>
            </a:r>
          </a:p>
        </p:txBody>
      </p:sp>
      <p:sp>
        <p:nvSpPr>
          <p:cNvPr id="18" name="Retângulo: Cantos Arredondados 17"/>
          <p:cNvSpPr/>
          <p:nvPr/>
        </p:nvSpPr>
        <p:spPr>
          <a:xfrm>
            <a:off x="4539698" y="3549400"/>
            <a:ext cx="2618916" cy="7023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Não há uma dissertação/tese no Brasil em RDM</a:t>
            </a:r>
          </a:p>
        </p:txBody>
      </p:sp>
      <p:sp>
        <p:nvSpPr>
          <p:cNvPr id="19" name="Retângulo: Cantos Arredondados 18"/>
          <p:cNvSpPr/>
          <p:nvPr/>
        </p:nvSpPr>
        <p:spPr>
          <a:xfrm>
            <a:off x="1684535" y="3549400"/>
            <a:ext cx="2618916" cy="7023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Há Poucas / Quase nenhuma publicação relatando aplicações do RDM em organizações privadas.</a:t>
            </a:r>
          </a:p>
        </p:txBody>
      </p:sp>
      <p:sp>
        <p:nvSpPr>
          <p:cNvPr id="20" name="Retângulo: Cantos Arredondados 19"/>
          <p:cNvSpPr/>
          <p:nvPr/>
        </p:nvSpPr>
        <p:spPr>
          <a:xfrm>
            <a:off x="198936" y="4582710"/>
            <a:ext cx="2618916" cy="7023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O RDM surgiu no contexto da Política Pública</a:t>
            </a:r>
          </a:p>
        </p:txBody>
      </p:sp>
      <p:sp>
        <p:nvSpPr>
          <p:cNvPr id="21" name="Retângulo: Cantos Arredondados 20"/>
          <p:cNvSpPr/>
          <p:nvPr/>
        </p:nvSpPr>
        <p:spPr>
          <a:xfrm>
            <a:off x="564445" y="1328788"/>
            <a:ext cx="2618916" cy="7023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Não se sabe se o RDM serve para negócios ou não.</a:t>
            </a:r>
          </a:p>
        </p:txBody>
      </p:sp>
      <p:sp>
        <p:nvSpPr>
          <p:cNvPr id="22" name="Retângulo: Cantos Arredondados 21"/>
          <p:cNvSpPr/>
          <p:nvPr/>
        </p:nvSpPr>
        <p:spPr>
          <a:xfrm>
            <a:off x="9846813" y="2760916"/>
            <a:ext cx="2618916" cy="7023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O RDM não serve para negócios</a:t>
            </a:r>
          </a:p>
        </p:txBody>
      </p:sp>
      <p:sp>
        <p:nvSpPr>
          <p:cNvPr id="23" name="Retângulo: Cantos Arredondados 22"/>
          <p:cNvSpPr/>
          <p:nvPr/>
        </p:nvSpPr>
        <p:spPr>
          <a:xfrm>
            <a:off x="8868041" y="3651511"/>
            <a:ext cx="2618916" cy="7023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O RDM diz-se como generalizável para uma ampla gama de situações</a:t>
            </a:r>
          </a:p>
        </p:txBody>
      </p:sp>
      <p:sp>
        <p:nvSpPr>
          <p:cNvPr id="24" name="Retângulo: Cantos Arredondados 23"/>
          <p:cNvSpPr/>
          <p:nvPr/>
        </p:nvSpPr>
        <p:spPr>
          <a:xfrm>
            <a:off x="564445" y="2604559"/>
            <a:ext cx="2618916" cy="7023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Não há evidência de que o RDM é útil para negócios.</a:t>
            </a:r>
          </a:p>
        </p:txBody>
      </p:sp>
      <p:sp>
        <p:nvSpPr>
          <p:cNvPr id="25" name="Retângulo: Cantos Arredondados 24"/>
          <p:cNvSpPr/>
          <p:nvPr/>
        </p:nvSpPr>
        <p:spPr>
          <a:xfrm>
            <a:off x="3580237" y="2604559"/>
            <a:ext cx="2618916" cy="7023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Não há competência no Brasil na Aplicação do RDM.</a:t>
            </a:r>
          </a:p>
        </p:txBody>
      </p:sp>
      <p:sp>
        <p:nvSpPr>
          <p:cNvPr id="26" name="Retângulo: Cantos Arredondados 25"/>
          <p:cNvSpPr/>
          <p:nvPr/>
        </p:nvSpPr>
        <p:spPr>
          <a:xfrm>
            <a:off x="4003566" y="1250235"/>
            <a:ext cx="2618916" cy="7023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Revisões em Modelagem Estratégica não detectaram em 2011 aplicações do RDM.</a:t>
            </a:r>
          </a:p>
        </p:txBody>
      </p:sp>
      <p:sp>
        <p:nvSpPr>
          <p:cNvPr id="27" name="Retângulo: Cantos Arredondados 26"/>
          <p:cNvSpPr/>
          <p:nvPr/>
        </p:nvSpPr>
        <p:spPr>
          <a:xfrm>
            <a:off x="6759164" y="1250235"/>
            <a:ext cx="2618916" cy="7023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O campo de Modelagem Estratégica quer ser relevante para  as empresas.</a:t>
            </a:r>
          </a:p>
        </p:txBody>
      </p:sp>
      <p:sp>
        <p:nvSpPr>
          <p:cNvPr id="29" name="Retângulo: Cantos Arredondados 28"/>
          <p:cNvSpPr/>
          <p:nvPr/>
        </p:nvSpPr>
        <p:spPr>
          <a:xfrm>
            <a:off x="9555104" y="1258140"/>
            <a:ext cx="2618916" cy="7023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PSMs tem um baixo índice de aplicação em situações estratégicas nas empresas britânicas.</a:t>
            </a:r>
          </a:p>
        </p:txBody>
      </p:sp>
      <p:sp>
        <p:nvSpPr>
          <p:cNvPr id="30" name="Retângulo: Cantos Arredondados 29"/>
          <p:cNvSpPr/>
          <p:nvPr/>
        </p:nvSpPr>
        <p:spPr>
          <a:xfrm>
            <a:off x="8623111" y="4582710"/>
            <a:ext cx="2618916" cy="7023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Um framework que supere as limitações das abordagens “predizer e agir” é desejável</a:t>
            </a:r>
          </a:p>
        </p:txBody>
      </p:sp>
    </p:spTree>
    <p:extLst>
      <p:ext uri="{BB962C8B-B14F-4D97-AF65-F5344CB8AC3E}">
        <p14:creationId xmlns:p14="http://schemas.microsoft.com/office/powerpoint/2010/main" val="1918229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: Cantos Arredondados 1"/>
          <p:cNvSpPr/>
          <p:nvPr/>
        </p:nvSpPr>
        <p:spPr>
          <a:xfrm>
            <a:off x="5216728" y="3926646"/>
            <a:ext cx="2618916" cy="7023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Dinâmica de Sistemas tem sido aplicado em estratégia por muitos anos (</a:t>
            </a:r>
            <a:r>
              <a:rPr lang="pt-BR" sz="1100" dirty="0" err="1">
                <a:latin typeface="Arial" panose="020B0604020202020204" pitchFamily="34" charset="0"/>
                <a:cs typeface="Arial" panose="020B0604020202020204" pitchFamily="34" charset="0"/>
              </a:rPr>
              <a:t>Cosenz</a:t>
            </a:r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 2016)</a:t>
            </a:r>
          </a:p>
        </p:txBody>
      </p:sp>
      <p:sp>
        <p:nvSpPr>
          <p:cNvPr id="3" name="Retângulo: Cantos Arredondados 2"/>
          <p:cNvSpPr/>
          <p:nvPr/>
        </p:nvSpPr>
        <p:spPr>
          <a:xfrm>
            <a:off x="847928" y="4817098"/>
            <a:ext cx="2618916" cy="7023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Dinâmica de Sistemas tem sido aplicado em estratégia por muitos anos (</a:t>
            </a:r>
            <a:r>
              <a:rPr lang="pt-BR" sz="1100" dirty="0" err="1">
                <a:latin typeface="Arial" panose="020B0604020202020204" pitchFamily="34" charset="0"/>
                <a:cs typeface="Arial" panose="020B0604020202020204" pitchFamily="34" charset="0"/>
              </a:rPr>
              <a:t>Cosenz</a:t>
            </a:r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 2016)</a:t>
            </a:r>
          </a:p>
        </p:txBody>
      </p:sp>
      <p:sp>
        <p:nvSpPr>
          <p:cNvPr id="4" name="Retângulo: Cantos Arredondados 3"/>
          <p:cNvSpPr/>
          <p:nvPr/>
        </p:nvSpPr>
        <p:spPr>
          <a:xfrm>
            <a:off x="3779814" y="4817098"/>
            <a:ext cx="2618916" cy="7023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A Abordagem de Dinâmica de Sistemas pode ser Considerada “Incompleta” em Situações de Incerteza </a:t>
            </a:r>
          </a:p>
        </p:txBody>
      </p:sp>
      <p:sp>
        <p:nvSpPr>
          <p:cNvPr id="5" name="Retângulo: Cantos Arredondados 4"/>
          <p:cNvSpPr/>
          <p:nvPr/>
        </p:nvSpPr>
        <p:spPr>
          <a:xfrm>
            <a:off x="6900386" y="4817098"/>
            <a:ext cx="2618916" cy="7023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A Abordagem Exploratória tem Sido Usada em Políticas Públicas Pesadamente</a:t>
            </a:r>
          </a:p>
        </p:txBody>
      </p:sp>
      <p:sp>
        <p:nvSpPr>
          <p:cNvPr id="6" name="Retângulo: Cantos Arredondados 5"/>
          <p:cNvSpPr/>
          <p:nvPr/>
        </p:nvSpPr>
        <p:spPr>
          <a:xfrm>
            <a:off x="7835644" y="7615508"/>
            <a:ext cx="1967631" cy="7023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Aplicações da RAND do RDM em políticas públicas estão disponíveis</a:t>
            </a:r>
          </a:p>
        </p:txBody>
      </p:sp>
      <p:sp>
        <p:nvSpPr>
          <p:cNvPr id="7" name="Retângulo: Cantos Arredondados 6"/>
          <p:cNvSpPr/>
          <p:nvPr/>
        </p:nvSpPr>
        <p:spPr>
          <a:xfrm>
            <a:off x="9990437" y="7615508"/>
            <a:ext cx="1967631" cy="7023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Aplicações de Cornell</a:t>
            </a:r>
          </a:p>
        </p:txBody>
      </p:sp>
      <p:sp>
        <p:nvSpPr>
          <p:cNvPr id="8" name="Retângulo: Cantos Arredondados 7"/>
          <p:cNvSpPr/>
          <p:nvPr/>
        </p:nvSpPr>
        <p:spPr>
          <a:xfrm>
            <a:off x="144069" y="8390570"/>
            <a:ext cx="1967631" cy="7023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Caso da Volvo não é detalhadamente apresentado.</a:t>
            </a:r>
          </a:p>
        </p:txBody>
      </p:sp>
      <p:sp>
        <p:nvSpPr>
          <p:cNvPr id="9" name="Retângulo: Cantos Arredondados 8"/>
          <p:cNvSpPr/>
          <p:nvPr/>
        </p:nvSpPr>
        <p:spPr>
          <a:xfrm>
            <a:off x="2287584" y="8390570"/>
            <a:ext cx="1967631" cy="7023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Caso do Banco (da Holanda) não usa o RDM.</a:t>
            </a:r>
          </a:p>
        </p:txBody>
      </p:sp>
      <p:sp>
        <p:nvSpPr>
          <p:cNvPr id="10" name="Retângulo: Cantos Arredondados 9"/>
          <p:cNvSpPr/>
          <p:nvPr/>
        </p:nvSpPr>
        <p:spPr>
          <a:xfrm>
            <a:off x="1350898" y="3028854"/>
            <a:ext cx="1967631" cy="7023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Acadêmicos de Dinâmica de Sistemas “Pedem” mais Relevância.</a:t>
            </a:r>
          </a:p>
        </p:txBody>
      </p:sp>
      <p:sp>
        <p:nvSpPr>
          <p:cNvPr id="11" name="Retângulo: Cantos Arredondados 10"/>
          <p:cNvSpPr/>
          <p:nvPr/>
        </p:nvSpPr>
        <p:spPr>
          <a:xfrm>
            <a:off x="3779814" y="3056550"/>
            <a:ext cx="1967631" cy="7023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Acadêmicos de Data </a:t>
            </a:r>
            <a:r>
              <a:rPr lang="pt-BR" sz="1100" dirty="0" err="1">
                <a:latin typeface="Arial" panose="020B0604020202020204" pitchFamily="34" charset="0"/>
                <a:cs typeface="Arial" panose="020B0604020202020204" pitchFamily="34" charset="0"/>
              </a:rPr>
              <a:t>Analytics</a:t>
            </a:r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 pedem por aplicações</a:t>
            </a:r>
          </a:p>
        </p:txBody>
      </p:sp>
      <p:sp>
        <p:nvSpPr>
          <p:cNvPr id="12" name="Retângulo: Cantos Arredondados 11"/>
          <p:cNvSpPr/>
          <p:nvPr/>
        </p:nvSpPr>
        <p:spPr>
          <a:xfrm>
            <a:off x="7167955" y="2888833"/>
            <a:ext cx="2527588" cy="7023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Uma chamada de artigos da </a:t>
            </a:r>
            <a:r>
              <a:rPr lang="pt-BR" sz="1100" dirty="0" err="1">
                <a:latin typeface="Arial" panose="020B0604020202020204" pitchFamily="34" charset="0"/>
                <a:cs typeface="Arial" panose="020B0604020202020204" pitchFamily="34" charset="0"/>
              </a:rPr>
              <a:t>Elsevier</a:t>
            </a:r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 no EJOR pediu por aplicações que utilizassem data </a:t>
            </a:r>
            <a:r>
              <a:rPr lang="pt-BR" sz="1100" dirty="0" err="1">
                <a:latin typeface="Arial" panose="020B0604020202020204" pitchFamily="34" charset="0"/>
                <a:cs typeface="Arial" panose="020B0604020202020204" pitchFamily="34" charset="0"/>
              </a:rPr>
              <a:t>anaytics</a:t>
            </a:r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 com dados simulados.</a:t>
            </a:r>
          </a:p>
        </p:txBody>
      </p:sp>
      <p:sp>
        <p:nvSpPr>
          <p:cNvPr id="13" name="Retângulo: Cantos Arredondados 12"/>
          <p:cNvSpPr/>
          <p:nvPr/>
        </p:nvSpPr>
        <p:spPr>
          <a:xfrm>
            <a:off x="9839423" y="2093022"/>
            <a:ext cx="2527588" cy="7023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pt-BR" sz="1100" dirty="0" err="1">
                <a:latin typeface="Arial" panose="020B0604020202020204" pitchFamily="34" charset="0"/>
                <a:cs typeface="Arial" panose="020B0604020202020204" pitchFamily="34" charset="0"/>
              </a:rPr>
              <a:t>Hyppos</a:t>
            </a:r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 precisam dar lugares à decisões analíticas”</a:t>
            </a:r>
          </a:p>
        </p:txBody>
      </p:sp>
      <p:sp>
        <p:nvSpPr>
          <p:cNvPr id="14" name="Retângulo: Cantos Arredondados 13"/>
          <p:cNvSpPr/>
          <p:nvPr/>
        </p:nvSpPr>
        <p:spPr>
          <a:xfrm>
            <a:off x="4640367" y="1971555"/>
            <a:ext cx="2527588" cy="7023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“Todos modelos estão errados, mas alguns são úteis.”</a:t>
            </a:r>
          </a:p>
        </p:txBody>
      </p:sp>
      <p:sp>
        <p:nvSpPr>
          <p:cNvPr id="15" name="Retângulo: Cantos Arredondados 14"/>
          <p:cNvSpPr/>
          <p:nvPr/>
        </p:nvSpPr>
        <p:spPr>
          <a:xfrm>
            <a:off x="774093" y="885680"/>
            <a:ext cx="2527588" cy="7023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Existe um debate na estratégia sobre estratégias adaptativas </a:t>
            </a:r>
            <a:r>
              <a:rPr lang="pt-BR" sz="1100" dirty="0" err="1">
                <a:latin typeface="Arial" panose="020B0604020202020204" pitchFamily="34" charset="0"/>
                <a:cs typeface="Arial" panose="020B0604020202020204" pitchFamily="34" charset="0"/>
              </a:rPr>
              <a:t>vs</a:t>
            </a:r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 “</a:t>
            </a:r>
            <a:r>
              <a:rPr lang="pt-BR" sz="1100" dirty="0" err="1">
                <a:latin typeface="Arial" panose="020B0604020202020204" pitchFamily="34" charset="0"/>
                <a:cs typeface="Arial" panose="020B0604020202020204" pitchFamily="34" charset="0"/>
              </a:rPr>
              <a:t>predeteriminadas</a:t>
            </a:r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”..</a:t>
            </a:r>
          </a:p>
        </p:txBody>
      </p:sp>
      <p:sp>
        <p:nvSpPr>
          <p:cNvPr id="16" name="Retângulo: Cantos Arredondados 15"/>
          <p:cNvSpPr/>
          <p:nvPr/>
        </p:nvSpPr>
        <p:spPr>
          <a:xfrm>
            <a:off x="3779814" y="886561"/>
            <a:ext cx="2527588" cy="7023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O RDM é uma abordagem que pode ajudar a avaliar estratégias adaptativas.</a:t>
            </a:r>
          </a:p>
        </p:txBody>
      </p:sp>
      <p:sp>
        <p:nvSpPr>
          <p:cNvPr id="17" name="Retângulo: Cantos Arredondados 16"/>
          <p:cNvSpPr/>
          <p:nvPr/>
        </p:nvSpPr>
        <p:spPr>
          <a:xfrm>
            <a:off x="6620407" y="889224"/>
            <a:ext cx="2527588" cy="7023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O RD, enquanto conhecimento prescritivo, precisa ser testado para que seu valor seja verificado.</a:t>
            </a:r>
          </a:p>
        </p:txBody>
      </p:sp>
      <p:cxnSp>
        <p:nvCxnSpPr>
          <p:cNvPr id="18" name="Conector de Seta Reta 17"/>
          <p:cNvCxnSpPr>
            <a:stCxn id="8" idx="0"/>
            <a:endCxn id="21" idx="2"/>
          </p:cNvCxnSpPr>
          <p:nvPr/>
        </p:nvCxnSpPr>
        <p:spPr>
          <a:xfrm flipV="1">
            <a:off x="1127885" y="8114940"/>
            <a:ext cx="2143515" cy="2756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tângulo: Cantos Arredondados 20"/>
          <p:cNvSpPr/>
          <p:nvPr/>
        </p:nvSpPr>
        <p:spPr>
          <a:xfrm>
            <a:off x="2287584" y="7412560"/>
            <a:ext cx="1967631" cy="7023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Aplicações Publicadas do RDM em Negócios são escassas</a:t>
            </a:r>
          </a:p>
        </p:txBody>
      </p:sp>
      <p:cxnSp>
        <p:nvCxnSpPr>
          <p:cNvPr id="23" name="Conector de Seta Reta 22"/>
          <p:cNvCxnSpPr>
            <a:stCxn id="9" idx="0"/>
            <a:endCxn id="21" idx="2"/>
          </p:cNvCxnSpPr>
          <p:nvPr/>
        </p:nvCxnSpPr>
        <p:spPr>
          <a:xfrm flipV="1">
            <a:off x="3271400" y="8114940"/>
            <a:ext cx="0" cy="2756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Retângulo: Cantos Arredondados 31"/>
          <p:cNvSpPr/>
          <p:nvPr/>
        </p:nvSpPr>
        <p:spPr>
          <a:xfrm>
            <a:off x="4431099" y="8397326"/>
            <a:ext cx="1967631" cy="7023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RDM não é ensinado nas escolas de negócio</a:t>
            </a:r>
          </a:p>
        </p:txBody>
      </p:sp>
      <p:cxnSp>
        <p:nvCxnSpPr>
          <p:cNvPr id="33" name="Conector de Seta Reta 32"/>
          <p:cNvCxnSpPr>
            <a:stCxn id="32" idx="0"/>
            <a:endCxn id="21" idx="2"/>
          </p:cNvCxnSpPr>
          <p:nvPr/>
        </p:nvCxnSpPr>
        <p:spPr>
          <a:xfrm flipH="1" flipV="1">
            <a:off x="3271400" y="8114940"/>
            <a:ext cx="2143515" cy="282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8442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: Cantos Arredondados 1"/>
          <p:cNvSpPr/>
          <p:nvPr/>
        </p:nvSpPr>
        <p:spPr>
          <a:xfrm>
            <a:off x="5392741" y="4753960"/>
            <a:ext cx="2618916" cy="7023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Dinâmica de Sistemas tem sido aplicado em estratégia por muitos anos (</a:t>
            </a:r>
            <a:r>
              <a:rPr lang="pt-BR" sz="1100" dirty="0" err="1">
                <a:latin typeface="Arial" panose="020B0604020202020204" pitchFamily="34" charset="0"/>
                <a:cs typeface="Arial" panose="020B0604020202020204" pitchFamily="34" charset="0"/>
              </a:rPr>
              <a:t>Cosenz</a:t>
            </a:r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 2016)</a:t>
            </a:r>
          </a:p>
        </p:txBody>
      </p:sp>
      <p:sp>
        <p:nvSpPr>
          <p:cNvPr id="3" name="Retângulo: Cantos Arredondados 2"/>
          <p:cNvSpPr/>
          <p:nvPr/>
        </p:nvSpPr>
        <p:spPr>
          <a:xfrm>
            <a:off x="1386799" y="3418646"/>
            <a:ext cx="2618916" cy="7023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Dinâmica de Sistemas tem sido aplicado em estratégia por muitos anos (</a:t>
            </a:r>
            <a:r>
              <a:rPr lang="pt-BR" sz="1100" dirty="0" err="1">
                <a:latin typeface="Arial" panose="020B0604020202020204" pitchFamily="34" charset="0"/>
                <a:cs typeface="Arial" panose="020B0604020202020204" pitchFamily="34" charset="0"/>
              </a:rPr>
              <a:t>Cosenz</a:t>
            </a:r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 2016)</a:t>
            </a:r>
          </a:p>
        </p:txBody>
      </p:sp>
    </p:spTree>
    <p:extLst>
      <p:ext uri="{BB962C8B-B14F-4D97-AF65-F5344CB8AC3E}">
        <p14:creationId xmlns:p14="http://schemas.microsoft.com/office/powerpoint/2010/main" val="1769876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tângulo: Cantos Arredondados 53"/>
          <p:cNvSpPr/>
          <p:nvPr/>
        </p:nvSpPr>
        <p:spPr>
          <a:xfrm>
            <a:off x="1823091" y="456596"/>
            <a:ext cx="9569003" cy="849422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Rafael Marques - Contexto</a:t>
            </a:r>
          </a:p>
        </p:txBody>
      </p:sp>
      <p:sp>
        <p:nvSpPr>
          <p:cNvPr id="7" name="Retângulo: Cantos Arredondados 6"/>
          <p:cNvSpPr/>
          <p:nvPr/>
        </p:nvSpPr>
        <p:spPr>
          <a:xfrm>
            <a:off x="5312562" y="6376118"/>
            <a:ext cx="1788755" cy="7023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O setor de serviços é relevante na economia</a:t>
            </a:r>
          </a:p>
        </p:txBody>
      </p:sp>
      <p:sp>
        <p:nvSpPr>
          <p:cNvPr id="9" name="Retângulo: Cantos Arredondados 8"/>
          <p:cNvSpPr/>
          <p:nvPr/>
        </p:nvSpPr>
        <p:spPr>
          <a:xfrm>
            <a:off x="3523807" y="7612490"/>
            <a:ext cx="1788755" cy="7023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O setor cresceu por causa do setor industrial</a:t>
            </a:r>
          </a:p>
        </p:txBody>
      </p:sp>
      <p:sp>
        <p:nvSpPr>
          <p:cNvPr id="10" name="Retângulo: Cantos Arredondados 9"/>
          <p:cNvSpPr/>
          <p:nvPr/>
        </p:nvSpPr>
        <p:spPr>
          <a:xfrm>
            <a:off x="5713215" y="7612490"/>
            <a:ext cx="1788755" cy="7023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O comportamento do consumidor mudou</a:t>
            </a:r>
          </a:p>
        </p:txBody>
      </p:sp>
      <p:sp>
        <p:nvSpPr>
          <p:cNvPr id="11" name="Retângulo: Cantos Arredondados 10"/>
          <p:cNvSpPr/>
          <p:nvPr/>
        </p:nvSpPr>
        <p:spPr>
          <a:xfrm>
            <a:off x="7978489" y="6376118"/>
            <a:ext cx="1788755" cy="7023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O setor de serviços é responsável por muitos empregos</a:t>
            </a:r>
          </a:p>
        </p:txBody>
      </p:sp>
      <p:sp>
        <p:nvSpPr>
          <p:cNvPr id="12" name="Retângulo: Cantos Arredondados 11"/>
          <p:cNvSpPr/>
          <p:nvPr/>
        </p:nvSpPr>
        <p:spPr>
          <a:xfrm>
            <a:off x="9021677" y="7754158"/>
            <a:ext cx="1788755" cy="7023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O aumento da eficiência na indústria gerou aumento de empregos em serviços</a:t>
            </a:r>
          </a:p>
        </p:txBody>
      </p:sp>
      <p:sp>
        <p:nvSpPr>
          <p:cNvPr id="13" name="Retângulo: Cantos Arredondados 12"/>
          <p:cNvSpPr/>
          <p:nvPr/>
        </p:nvSpPr>
        <p:spPr>
          <a:xfrm>
            <a:off x="6633352" y="5139746"/>
            <a:ext cx="1788755" cy="7023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A competitividade aumentou devido a transformações econômicas</a:t>
            </a:r>
          </a:p>
        </p:txBody>
      </p:sp>
      <p:cxnSp>
        <p:nvCxnSpPr>
          <p:cNvPr id="3" name="Conector de Seta Reta 2"/>
          <p:cNvCxnSpPr>
            <a:stCxn id="9" idx="0"/>
            <a:endCxn id="7" idx="2"/>
          </p:cNvCxnSpPr>
          <p:nvPr/>
        </p:nvCxnSpPr>
        <p:spPr>
          <a:xfrm flipV="1">
            <a:off x="4418185" y="7078498"/>
            <a:ext cx="1788755" cy="533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>
            <a:stCxn id="10" idx="0"/>
            <a:endCxn id="7" idx="2"/>
          </p:cNvCxnSpPr>
          <p:nvPr/>
        </p:nvCxnSpPr>
        <p:spPr>
          <a:xfrm flipH="1" flipV="1">
            <a:off x="6206940" y="7078498"/>
            <a:ext cx="400653" cy="533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>
            <a:stCxn id="12" idx="0"/>
            <a:endCxn id="11" idx="2"/>
          </p:cNvCxnSpPr>
          <p:nvPr/>
        </p:nvCxnSpPr>
        <p:spPr>
          <a:xfrm flipH="1" flipV="1">
            <a:off x="8872867" y="7078498"/>
            <a:ext cx="1043188" cy="675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ector de Seta Reta 19"/>
          <p:cNvCxnSpPr>
            <a:stCxn id="11" idx="0"/>
            <a:endCxn id="13" idx="2"/>
          </p:cNvCxnSpPr>
          <p:nvPr/>
        </p:nvCxnSpPr>
        <p:spPr>
          <a:xfrm flipH="1" flipV="1">
            <a:off x="7527730" y="5842126"/>
            <a:ext cx="1345137" cy="533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ector de Seta Reta 22"/>
          <p:cNvCxnSpPr>
            <a:stCxn id="7" idx="0"/>
            <a:endCxn id="13" idx="2"/>
          </p:cNvCxnSpPr>
          <p:nvPr/>
        </p:nvCxnSpPr>
        <p:spPr>
          <a:xfrm flipV="1">
            <a:off x="6206940" y="5842126"/>
            <a:ext cx="1320790" cy="533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Retângulo: Cantos Arredondados 27"/>
          <p:cNvSpPr/>
          <p:nvPr/>
        </p:nvSpPr>
        <p:spPr>
          <a:xfrm>
            <a:off x="6633352" y="4174906"/>
            <a:ext cx="1788755" cy="7023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As empresas de serviços precisam ser mais competitivas</a:t>
            </a:r>
          </a:p>
        </p:txBody>
      </p:sp>
      <p:cxnSp>
        <p:nvCxnSpPr>
          <p:cNvPr id="29" name="Conector de Seta Reta 28"/>
          <p:cNvCxnSpPr>
            <a:stCxn id="13" idx="0"/>
            <a:endCxn id="28" idx="2"/>
          </p:cNvCxnSpPr>
          <p:nvPr/>
        </p:nvCxnSpPr>
        <p:spPr>
          <a:xfrm flipV="1">
            <a:off x="7527730" y="4877286"/>
            <a:ext cx="0" cy="262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Retângulo: Cantos Arredondados 33"/>
          <p:cNvSpPr/>
          <p:nvPr/>
        </p:nvSpPr>
        <p:spPr>
          <a:xfrm>
            <a:off x="3981018" y="4174906"/>
            <a:ext cx="1967631" cy="7023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A área de operações de serviços pode ajudar as empresas a serem mais competitivas</a:t>
            </a:r>
          </a:p>
        </p:txBody>
      </p:sp>
      <p:sp>
        <p:nvSpPr>
          <p:cNvPr id="35" name="Retângulo: Cantos Arredondados 34"/>
          <p:cNvSpPr/>
          <p:nvPr/>
        </p:nvSpPr>
        <p:spPr>
          <a:xfrm>
            <a:off x="2997202" y="3028508"/>
            <a:ext cx="1967631" cy="7023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Pesquisas em produtividade em serviços tem sido negligenciadas</a:t>
            </a:r>
          </a:p>
        </p:txBody>
      </p:sp>
      <p:sp>
        <p:nvSpPr>
          <p:cNvPr id="36" name="Retângulo: Cantos Arredondados 35"/>
          <p:cNvSpPr/>
          <p:nvPr/>
        </p:nvSpPr>
        <p:spPr>
          <a:xfrm>
            <a:off x="5474928" y="3026357"/>
            <a:ext cx="1967631" cy="7023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A pesquisa em operações de serviços é relevante para as empresas</a:t>
            </a:r>
          </a:p>
        </p:txBody>
      </p:sp>
      <p:cxnSp>
        <p:nvCxnSpPr>
          <p:cNvPr id="37" name="Conector de Seta Reta 36"/>
          <p:cNvCxnSpPr>
            <a:stCxn id="28" idx="0"/>
            <a:endCxn id="36" idx="2"/>
          </p:cNvCxnSpPr>
          <p:nvPr/>
        </p:nvCxnSpPr>
        <p:spPr>
          <a:xfrm flipH="1" flipV="1">
            <a:off x="6458744" y="3728737"/>
            <a:ext cx="1068986" cy="446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de Seta Reta 39"/>
          <p:cNvCxnSpPr>
            <a:stCxn id="34" idx="0"/>
            <a:endCxn id="36" idx="2"/>
          </p:cNvCxnSpPr>
          <p:nvPr/>
        </p:nvCxnSpPr>
        <p:spPr>
          <a:xfrm flipV="1">
            <a:off x="4964834" y="3728737"/>
            <a:ext cx="1493910" cy="446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Retângulo: Cantos Arredondados 44"/>
          <p:cNvSpPr/>
          <p:nvPr/>
        </p:nvSpPr>
        <p:spPr>
          <a:xfrm>
            <a:off x="4239308" y="1574561"/>
            <a:ext cx="1967631" cy="7023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100" dirty="0" err="1">
                <a:latin typeface="Arial" panose="020B0604020202020204" pitchFamily="34" charset="0"/>
                <a:cs typeface="Arial" panose="020B0604020202020204" pitchFamily="34" charset="0"/>
              </a:rPr>
              <a:t>Pesuisa</a:t>
            </a:r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 em produtividade da Operações de Serviço são relevantes</a:t>
            </a:r>
          </a:p>
        </p:txBody>
      </p:sp>
      <p:cxnSp>
        <p:nvCxnSpPr>
          <p:cNvPr id="46" name="Conector de Seta Reta 45"/>
          <p:cNvCxnSpPr>
            <a:stCxn id="36" idx="0"/>
            <a:endCxn id="45" idx="2"/>
          </p:cNvCxnSpPr>
          <p:nvPr/>
        </p:nvCxnSpPr>
        <p:spPr>
          <a:xfrm flipH="1" flipV="1">
            <a:off x="5223124" y="2276941"/>
            <a:ext cx="1235620" cy="749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Conector de Seta Reta 48"/>
          <p:cNvCxnSpPr>
            <a:stCxn id="35" idx="0"/>
            <a:endCxn id="45" idx="2"/>
          </p:cNvCxnSpPr>
          <p:nvPr/>
        </p:nvCxnSpPr>
        <p:spPr>
          <a:xfrm flipV="1">
            <a:off x="3981018" y="2276941"/>
            <a:ext cx="1242106" cy="751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9913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: Cantos Arredondados 11"/>
          <p:cNvSpPr/>
          <p:nvPr/>
        </p:nvSpPr>
        <p:spPr>
          <a:xfrm>
            <a:off x="4584202" y="7560975"/>
            <a:ext cx="1788755" cy="7023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A empresa onde se realiza o estudo atua em serviços</a:t>
            </a:r>
          </a:p>
        </p:txBody>
      </p:sp>
      <p:cxnSp>
        <p:nvCxnSpPr>
          <p:cNvPr id="16" name="Conector de Seta Reta 15"/>
          <p:cNvCxnSpPr/>
          <p:nvPr/>
        </p:nvCxnSpPr>
        <p:spPr>
          <a:xfrm flipH="1" flipV="1">
            <a:off x="5851363" y="6650516"/>
            <a:ext cx="1043188" cy="675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tângulo: Cantos Arredondados 23"/>
          <p:cNvSpPr/>
          <p:nvPr/>
        </p:nvSpPr>
        <p:spPr>
          <a:xfrm>
            <a:off x="6896663" y="7560975"/>
            <a:ext cx="1788755" cy="7023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A empresa não avalia a eficiência da operação</a:t>
            </a:r>
          </a:p>
        </p:txBody>
      </p:sp>
      <p:sp>
        <p:nvSpPr>
          <p:cNvPr id="25" name="Retângulo: Cantos Arredondados 24"/>
          <p:cNvSpPr/>
          <p:nvPr/>
        </p:nvSpPr>
        <p:spPr>
          <a:xfrm>
            <a:off x="9209124" y="7560975"/>
            <a:ext cx="1788755" cy="7023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Produtividade Econômica não é suficiente para a gestão.</a:t>
            </a:r>
          </a:p>
        </p:txBody>
      </p:sp>
      <p:sp>
        <p:nvSpPr>
          <p:cNvPr id="26" name="Retângulo: Cantos Arredondados 25"/>
          <p:cNvSpPr/>
          <p:nvPr/>
        </p:nvSpPr>
        <p:spPr>
          <a:xfrm>
            <a:off x="7791040" y="6285966"/>
            <a:ext cx="1788755" cy="7023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Pode haver dificuldade para tomada de decisão.</a:t>
            </a:r>
          </a:p>
        </p:txBody>
      </p:sp>
    </p:spTree>
    <p:extLst>
      <p:ext uri="{BB962C8B-B14F-4D97-AF65-F5344CB8AC3E}">
        <p14:creationId xmlns:p14="http://schemas.microsoft.com/office/powerpoint/2010/main" val="304776676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1185</TotalTime>
  <Words>971</Words>
  <Application>Microsoft Office PowerPoint</Application>
  <PresentationFormat>Papel A3 (297 x 420 mm)</PresentationFormat>
  <Paragraphs>97</Paragraphs>
  <Slides>7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do Office</vt:lpstr>
      <vt:lpstr>Apresentação do PowerPoint</vt:lpstr>
      <vt:lpstr>Courtney 2013 – Deciding How to Decide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Pedro Lima</dc:creator>
  <cp:lastModifiedBy>Pedro Lima</cp:lastModifiedBy>
  <cp:revision>19</cp:revision>
  <dcterms:created xsi:type="dcterms:W3CDTF">2017-03-14T18:30:27Z</dcterms:created>
  <dcterms:modified xsi:type="dcterms:W3CDTF">2017-03-24T14:03:31Z</dcterms:modified>
</cp:coreProperties>
</file>