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593" r:id="rId3"/>
    <p:sldId id="529" r:id="rId4"/>
    <p:sldId id="558" r:id="rId5"/>
    <p:sldId id="368" r:id="rId6"/>
    <p:sldId id="573" r:id="rId7"/>
    <p:sldId id="530" r:id="rId8"/>
    <p:sldId id="369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19" r:id="rId19"/>
    <p:sldId id="603" r:id="rId20"/>
    <p:sldId id="604" r:id="rId21"/>
    <p:sldId id="606" r:id="rId22"/>
    <p:sldId id="618" r:id="rId23"/>
    <p:sldId id="605" r:id="rId24"/>
    <p:sldId id="607" r:id="rId25"/>
    <p:sldId id="608" r:id="rId26"/>
    <p:sldId id="609" r:id="rId27"/>
    <p:sldId id="610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557" r:id="rId36"/>
    <p:sldId id="576" r:id="rId37"/>
    <p:sldId id="574" r:id="rId38"/>
    <p:sldId id="586" r:id="rId39"/>
    <p:sldId id="585" r:id="rId40"/>
    <p:sldId id="580" r:id="rId41"/>
    <p:sldId id="581" r:id="rId42"/>
    <p:sldId id="591" r:id="rId43"/>
    <p:sldId id="587" r:id="rId44"/>
    <p:sldId id="560" r:id="rId45"/>
    <p:sldId id="569" r:id="rId46"/>
    <p:sldId id="501" r:id="rId47"/>
    <p:sldId id="568" r:id="rId48"/>
    <p:sldId id="589" r:id="rId49"/>
    <p:sldId id="540" r:id="rId50"/>
    <p:sldId id="570" r:id="rId51"/>
    <p:sldId id="537" r:id="rId52"/>
    <p:sldId id="564" r:id="rId53"/>
    <p:sldId id="588" r:id="rId54"/>
    <p:sldId id="592" r:id="rId55"/>
    <p:sldId id="579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AF58E1E-DB0F-4B7B-ABDA-8BFCC3C6CF74}">
          <p14:sldIdLst>
            <p14:sldId id="256"/>
            <p14:sldId id="593"/>
          </p14:sldIdLst>
        </p14:section>
        <p14:section name="Seção sem Título" id="{5605A81B-7D66-4D8E-95F1-5D76698C5387}">
          <p14:sldIdLst>
            <p14:sldId id="529"/>
          </p14:sldIdLst>
        </p14:section>
        <p14:section name="O Problema" id="{F07DF91C-BDAE-415F-AC4E-8459063BA956}">
          <p14:sldIdLst>
            <p14:sldId id="558"/>
            <p14:sldId id="368"/>
            <p14:sldId id="573"/>
            <p14:sldId id="530"/>
            <p14:sldId id="369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19"/>
            <p14:sldId id="603"/>
            <p14:sldId id="604"/>
            <p14:sldId id="606"/>
            <p14:sldId id="618"/>
            <p14:sldId id="605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557"/>
            <p14:sldId id="576"/>
            <p14:sldId id="574"/>
            <p14:sldId id="586"/>
            <p14:sldId id="585"/>
            <p14:sldId id="580"/>
            <p14:sldId id="581"/>
            <p14:sldId id="591"/>
            <p14:sldId id="587"/>
            <p14:sldId id="560"/>
            <p14:sldId id="569"/>
            <p14:sldId id="501"/>
            <p14:sldId id="568"/>
            <p14:sldId id="589"/>
            <p14:sldId id="540"/>
            <p14:sldId id="570"/>
            <p14:sldId id="537"/>
            <p14:sldId id="564"/>
            <p14:sldId id="588"/>
          </p14:sldIdLst>
        </p14:section>
        <p14:section name="Explorações Atuais" id="{842D9E26-17A4-48C0-AFA7-AD8359B44AF0}">
          <p14:sldIdLst>
            <p14:sldId id="592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1" d="100"/>
          <a:sy n="71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toe.com.br/376798_MEDO+E+SECA+EM+LAS+VEG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jie/infrastructure-resilience-environment/projects/colorado-river-basin/interactive-brief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jie/infrastructure-resilience-environment/projects/colorado-river-basin/interactive-brief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GaEVkK5bJ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não falta Água em </a:t>
            </a:r>
            <a:r>
              <a:rPr lang="pt-BR" dirty="0" err="1"/>
              <a:t>Las</a:t>
            </a:r>
            <a:r>
              <a:rPr lang="pt-BR" dirty="0"/>
              <a:t> Vegas?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7967"/>
            <a:ext cx="6096000" cy="41814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661248"/>
            <a:ext cx="844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http://istoe.com.br/376798_MEDO+E+SECA+EM+LAS+VEGAS/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17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Problema: Lago </a:t>
            </a:r>
            <a:r>
              <a:rPr lang="pt-BR" sz="3600" dirty="0" err="1"/>
              <a:t>Mead</a:t>
            </a:r>
            <a:r>
              <a:rPr lang="pt-BR" sz="3600" dirty="0"/>
              <a:t> e a </a:t>
            </a:r>
            <a:r>
              <a:rPr lang="pt-BR" sz="3600" dirty="0" err="1"/>
              <a:t>Hoover</a:t>
            </a:r>
            <a:r>
              <a:rPr lang="pt-BR" sz="3600" dirty="0"/>
              <a:t> </a:t>
            </a:r>
            <a:r>
              <a:rPr lang="pt-BR" sz="3600" dirty="0" err="1"/>
              <a:t>Dam</a:t>
            </a:r>
            <a:r>
              <a:rPr lang="pt-BR" sz="3600" dirty="0"/>
              <a:t> </a:t>
            </a:r>
          </a:p>
        </p:txBody>
      </p:sp>
      <p:pic>
        <p:nvPicPr>
          <p:cNvPr id="2050" name="Picture 2" descr="Image result for lake mead before and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268760"/>
            <a:ext cx="88868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8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Que estratégias não deixarão faltar água nos próximos 50 anos?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8"/>
          <a:stretch/>
        </p:blipFill>
        <p:spPr>
          <a:xfrm>
            <a:off x="1678274" y="1570158"/>
            <a:ext cx="5918062" cy="4032448"/>
          </a:xfrm>
        </p:spPr>
      </p:pic>
      <p:sp>
        <p:nvSpPr>
          <p:cNvPr id="4" name="AutoShape 2" descr="photo of low water in Lake Mead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78274" y="5746264"/>
            <a:ext cx="8485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https://www.climate.gov/news-features/featured-images/western-drought-brings-lake-mead-lowest-level-it-was-built</a:t>
            </a:r>
          </a:p>
        </p:txBody>
      </p:sp>
      <p:sp>
        <p:nvSpPr>
          <p:cNvPr id="7" name="Balão de Fala: Retângulo 6"/>
          <p:cNvSpPr/>
          <p:nvPr/>
        </p:nvSpPr>
        <p:spPr>
          <a:xfrm>
            <a:off x="107504" y="2664532"/>
            <a:ext cx="2605694" cy="1224136"/>
          </a:xfrm>
          <a:prstGeom prst="wedgeRectCallout">
            <a:avLst>
              <a:gd name="adj1" fmla="val 114594"/>
              <a:gd name="adj2" fmla="val 86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Eles começaram o Estudo em 2010!!!</a:t>
            </a:r>
          </a:p>
        </p:txBody>
      </p:sp>
    </p:spTree>
    <p:extLst>
      <p:ext uri="{BB962C8B-B14F-4D97-AF65-F5344CB8AC3E}">
        <p14:creationId xmlns:p14="http://schemas.microsoft.com/office/powerpoint/2010/main" val="398208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“Colorado River </a:t>
            </a:r>
            <a:r>
              <a:rPr lang="pt-BR" dirty="0" err="1"/>
              <a:t>Basin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603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Objetivo: Avaliar a resiliência do Colorado River System nos Próximos 50 anos (2012-2060);</a:t>
            </a:r>
          </a:p>
          <a:p>
            <a:r>
              <a:rPr lang="pt-BR" dirty="0"/>
              <a:t>Comparar diferentes opções para gerenciar os recursos do Rio com Sucesso;</a:t>
            </a:r>
          </a:p>
          <a:p>
            <a:r>
              <a:rPr lang="pt-BR" dirty="0"/>
              <a:t>Problema: Não há consenso sobre a demanda futura nem sobre os níveis de precipitação futuros!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22" y="1419645"/>
            <a:ext cx="3298786" cy="42592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73622" y="5494361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hlinkClick r:id="rId3"/>
              </a:rPr>
              <a:t>http://www.rand.org/jie/infrastructure-resilience-environment/projects/colorado-river-basin/interactive-brief.html</a:t>
            </a:r>
            <a:endParaRPr lang="pt-BR" sz="1050" dirty="0"/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0149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Real -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pt-BR" sz="2800" dirty="0"/>
              <a:t>O “Colorado River </a:t>
            </a:r>
            <a:r>
              <a:rPr lang="pt-BR" sz="2800" dirty="0" err="1"/>
              <a:t>Basin</a:t>
            </a:r>
            <a:r>
              <a:rPr lang="pt-BR" sz="2800" dirty="0"/>
              <a:t>” (CRB) provê água para 40 milhões de pessoas em 7 estados americanos;</a:t>
            </a:r>
          </a:p>
          <a:p>
            <a:r>
              <a:rPr lang="pt-BR" sz="2800" dirty="0"/>
              <a:t>Suporta bilhões de dólares anualmente em atividade econômica;</a:t>
            </a:r>
          </a:p>
          <a:p>
            <a:r>
              <a:rPr lang="pt-BR" sz="2800" dirty="0"/>
              <a:t>Irriga 5 milhões de acres de plantações nos estados Unidos.</a:t>
            </a:r>
          </a:p>
          <a:p>
            <a:r>
              <a:rPr lang="pt-BR" sz="2800" dirty="0"/>
              <a:t>O Gap entre Demanda e Suprimento de Água é altamente incerto.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5304621"/>
            <a:ext cx="8507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http://www.rand.org/jie/infrastructure-resilience-environment/projects/colorado-river-basin/interactive-brief.html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97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Projeções na Época do Estudo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2" y="1445404"/>
            <a:ext cx="6985277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Lago </a:t>
            </a:r>
            <a:r>
              <a:rPr lang="pt-BR" dirty="0" err="1"/>
              <a:t>Mead</a:t>
            </a:r>
            <a:r>
              <a:rPr lang="pt-BR" dirty="0"/>
              <a:t> é um Sinalizador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68760"/>
            <a:ext cx="8312727" cy="43417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83573" y="563845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https://www.usbr.gov/lc/region/g4000/hourly/mead-elv.html</a:t>
            </a:r>
          </a:p>
        </p:txBody>
      </p:sp>
    </p:spTree>
    <p:extLst>
      <p:ext uri="{BB962C8B-B14F-4D97-AF65-F5344CB8AC3E}">
        <p14:creationId xmlns:p14="http://schemas.microsoft.com/office/powerpoint/2010/main" val="367567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1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0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Contexto e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Atuação do GMAP | UNISINOS em Modelagem em Situações Complexas;</a:t>
            </a:r>
          </a:p>
          <a:p>
            <a:r>
              <a:rPr lang="pt-BR" sz="2400" dirty="0"/>
              <a:t>Modelagem Computacional por Dinâmica de Sistemas em Situações Estratégicas;</a:t>
            </a:r>
          </a:p>
          <a:p>
            <a:r>
              <a:rPr lang="pt-BR" sz="2400" dirty="0"/>
              <a:t>Legado do Prof. Luis Henrique Rodrigues em Pensamento Sistêmico e Planejamento por Cenários;</a:t>
            </a:r>
          </a:p>
          <a:p>
            <a:r>
              <a:rPr lang="pt-BR" sz="2400" dirty="0"/>
              <a:t>Pesquisas prévias em Métodos para Abordar Situações Complexas;</a:t>
            </a:r>
          </a:p>
          <a:p>
            <a:r>
              <a:rPr lang="pt-BR" sz="2400" dirty="0"/>
              <a:t>Crescente potencial de métodos que integrem Abordagens Hard &amp; Soft.</a:t>
            </a:r>
          </a:p>
        </p:txBody>
      </p:sp>
    </p:spTree>
    <p:extLst>
      <p:ext uri="{BB962C8B-B14F-4D97-AF65-F5344CB8AC3E}">
        <p14:creationId xmlns:p14="http://schemas.microsoft.com/office/powerpoint/2010/main" val="373032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Estruturação da Decisão - XLRM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2" y="2060848"/>
            <a:ext cx="8864154" cy="32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43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355799" y="2567783"/>
            <a:ext cx="2082876" cy="16067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Gerador de Casos</a:t>
            </a:r>
          </a:p>
          <a:p>
            <a:pPr algn="ctr"/>
            <a:r>
              <a:rPr lang="pt-BR" dirty="0"/>
              <a:t>(“Modelo”)</a:t>
            </a:r>
          </a:p>
        </p:txBody>
      </p:sp>
      <p:sp>
        <p:nvSpPr>
          <p:cNvPr id="8" name="Fluxograma: Disco Magnético 7"/>
          <p:cNvSpPr/>
          <p:nvPr/>
        </p:nvSpPr>
        <p:spPr>
          <a:xfrm>
            <a:off x="7308304" y="2427973"/>
            <a:ext cx="1600109" cy="17466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 Simulados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306659" cy="2354027"/>
          </a:xfrm>
          <a:prstGeom prst="rect">
            <a:avLst/>
          </a:prstGeom>
        </p:spPr>
      </p:pic>
      <p:sp>
        <p:nvSpPr>
          <p:cNvPr id="27" name="Seta: Curva para a Esquerda 26"/>
          <p:cNvSpPr/>
          <p:nvPr/>
        </p:nvSpPr>
        <p:spPr>
          <a:xfrm rot="16200000">
            <a:off x="5076384" y="1111951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Curva para a Esquerda 27"/>
          <p:cNvSpPr/>
          <p:nvPr/>
        </p:nvSpPr>
        <p:spPr>
          <a:xfrm rot="5400000">
            <a:off x="5069413" y="3868886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Direita 29"/>
          <p:cNvSpPr/>
          <p:nvPr/>
        </p:nvSpPr>
        <p:spPr>
          <a:xfrm>
            <a:off x="3657019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/>
          <p:cNvSpPr/>
          <p:nvPr/>
        </p:nvSpPr>
        <p:spPr>
          <a:xfrm>
            <a:off x="6585546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8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2.Geração de Casos: Projeto Experimental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47" y="1639930"/>
            <a:ext cx="7642307" cy="41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3.Analisando a Vulnerabilidade das Estratégias Atuais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4" y="1428534"/>
            <a:ext cx="6958031" cy="53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Estruturação da Decisão - XLRM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47" y="1844824"/>
            <a:ext cx="774490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16" name="Conector de Seta Reta 15"/>
          <p:cNvCxnSpPr>
            <a:endCxn id="15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48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3.Análise de Vulnerabilidade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3" y="1583496"/>
            <a:ext cx="754485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a Vulnerabilidade das Estratégias Atuais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1" y="1536528"/>
            <a:ext cx="6200775" cy="5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600" dirty="0"/>
              <a:t>“Como avaliar decisões estratégicas em Situações de Incerteza?”</a:t>
            </a:r>
          </a:p>
          <a:p>
            <a:pPr lvl="1"/>
            <a:r>
              <a:rPr lang="pt-BR" sz="3200" dirty="0"/>
              <a:t>Porque Abordagens “Predizer e Agir” não são suficientes;</a:t>
            </a:r>
          </a:p>
          <a:p>
            <a:r>
              <a:rPr lang="pt-BR" sz="3600" dirty="0"/>
              <a:t>RDM:</a:t>
            </a:r>
          </a:p>
          <a:p>
            <a:pPr lvl="1"/>
            <a:r>
              <a:rPr lang="pt-BR" sz="3200" dirty="0"/>
              <a:t>“Como não falta água em </a:t>
            </a:r>
            <a:r>
              <a:rPr lang="pt-BR" sz="3200" dirty="0" err="1"/>
              <a:t>Las</a:t>
            </a:r>
            <a:r>
              <a:rPr lang="pt-BR" sz="3200" dirty="0"/>
              <a:t> Vegas?”</a:t>
            </a:r>
          </a:p>
          <a:p>
            <a:pPr lvl="1"/>
            <a:r>
              <a:rPr lang="pt-BR" sz="3200" dirty="0"/>
              <a:t>Onde Tem Sido Aplicado?</a:t>
            </a:r>
          </a:p>
          <a:p>
            <a:pPr lvl="1"/>
            <a:r>
              <a:rPr lang="pt-BR" sz="3200" dirty="0"/>
              <a:t>Como Funciona em Linhas Gerais?</a:t>
            </a:r>
          </a:p>
          <a:p>
            <a:r>
              <a:rPr lang="pt-BR" sz="3600" dirty="0"/>
              <a:t>Próximos Passos.</a:t>
            </a:r>
          </a:p>
        </p:txBody>
      </p:sp>
    </p:spTree>
    <p:extLst>
      <p:ext uri="{BB962C8B-B14F-4D97-AF65-F5344CB8AC3E}">
        <p14:creationId xmlns:p14="http://schemas.microsoft.com/office/powerpoint/2010/main" val="358947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Buscando Opções Alternativas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" y="1412776"/>
            <a:ext cx="9052560" cy="43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dos Portfolios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5" y="1340768"/>
            <a:ext cx="7308028" cy="45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Mudança na Vulnerabilidade com Estratégias Novas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3" y="1660489"/>
            <a:ext cx="8330775" cy="40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</a:t>
            </a:r>
            <a:r>
              <a:rPr lang="pt-BR" dirty="0" err="1"/>
              <a:t>Tradeoffs</a:t>
            </a:r>
            <a:r>
              <a:rPr lang="pt-BR" dirty="0"/>
              <a:t> entre Portfolios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9" y="1159952"/>
            <a:ext cx="6654141" cy="56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UMA INTRODUÇÃO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868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Abordagens Tradicionais:</a:t>
            </a:r>
            <a:br>
              <a:rPr lang="pt-BR" dirty="0"/>
            </a:br>
            <a:r>
              <a:rPr lang="pt-BR" dirty="0"/>
              <a:t>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354796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Abordagens Tradicionais:</a:t>
            </a:r>
            <a:br>
              <a:rPr lang="pt-BR" dirty="0"/>
            </a:br>
            <a:r>
              <a:rPr lang="pt-BR" dirty="0"/>
              <a:t>“Predizer e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pt-BR" dirty="0"/>
              <a:t>Aprenda sobre a Situação;</a:t>
            </a:r>
          </a:p>
          <a:p>
            <a:pPr marL="571500" indent="-514350">
              <a:buFont typeface="+mj-lt"/>
              <a:buAutoNum type="arabicPeriod"/>
            </a:pPr>
            <a:r>
              <a:rPr lang="pt-BR" dirty="0"/>
              <a:t>Estime como o futuro será (faça previsões, pesquisas, estime probabilidades...)</a:t>
            </a:r>
          </a:p>
          <a:p>
            <a:pPr marL="571500" indent="-514350">
              <a:buFont typeface="+mj-lt"/>
              <a:buAutoNum type="arabicPeriod"/>
            </a:pPr>
            <a:r>
              <a:rPr lang="pt-BR" dirty="0"/>
              <a:t>Elenque as possíveis decisões;</a:t>
            </a:r>
          </a:p>
          <a:p>
            <a:pPr marL="571500" indent="-514350">
              <a:buFont typeface="+mj-lt"/>
              <a:buAutoNum type="arabicPeriod"/>
            </a:pPr>
            <a:r>
              <a:rPr lang="pt-BR" dirty="0"/>
              <a:t>Escolha a decisão que tiver a maior “utilidade </a:t>
            </a:r>
            <a:r>
              <a:rPr lang="pt-BR" i="1" dirty="0"/>
              <a:t>esperada</a:t>
            </a:r>
            <a:r>
              <a:rPr lang="pt-BR" dirty="0"/>
              <a:t>” (Regra de Decisão </a:t>
            </a:r>
            <a:r>
              <a:rPr lang="pt-BR" dirty="0" err="1"/>
              <a:t>Bayeseana</a:t>
            </a:r>
            <a:r>
              <a:rPr lang="pt-BR" dirty="0"/>
              <a:t>);</a:t>
            </a:r>
          </a:p>
          <a:p>
            <a:pPr marL="571500" indent="-514350">
              <a:buFont typeface="+mj-lt"/>
              <a:buAutoNum type="arabicPeriod"/>
            </a:pPr>
            <a:r>
              <a:rPr lang="pt-BR" dirty="0"/>
              <a:t>Faça uma análise de sensibilidade para ver como sua decisão seria afetada por um futuro diferente do que imaginou...</a:t>
            </a:r>
          </a:p>
        </p:txBody>
      </p:sp>
    </p:spTree>
    <p:extLst>
      <p:ext uri="{BB962C8B-B14F-4D97-AF65-F5344CB8AC3E}">
        <p14:creationId xmlns:p14="http://schemas.microsoft.com/office/powerpoint/2010/main" val="206076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0022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2631"/>
            <a:ext cx="8229600" cy="850105"/>
          </a:xfrm>
        </p:spPr>
        <p:txBody>
          <a:bodyPr>
            <a:normAutofit/>
          </a:bodyPr>
          <a:lstStyle/>
          <a:p>
            <a:r>
              <a:rPr lang="pt-BR" dirty="0"/>
              <a:t>Um Novo Paradigma?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7568128" cy="602405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308304" y="2295520"/>
            <a:ext cx="1709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MALEKPOUR, S.; HAAN, F. J. DE; BROWN, R. R. A methodology to enable exploratory thinking in strategic planning. </a:t>
            </a:r>
            <a:r>
              <a:rPr lang="en-US" sz="1200" b="1" dirty="0"/>
              <a:t>Technological forecasting and social change</a:t>
            </a:r>
            <a:r>
              <a:rPr lang="en-US" sz="1200" dirty="0"/>
              <a:t>, 2016. v. 105, p. 192–202. </a:t>
            </a:r>
            <a:r>
              <a:rPr lang="en-US" sz="1200" dirty="0" err="1"/>
              <a:t>Disponível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&lt;http://dx.doi.org/10.1016/j.techfore.2016.01.012&gt;.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240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TOMAR DECISÕES EM SITUAÇÕES DE INCERTEZA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796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está usando isso, e pra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7"/>
            <a:ext cx="5338936" cy="4248472"/>
          </a:xfrm>
        </p:spPr>
        <p:txBody>
          <a:bodyPr>
            <a:normAutofit/>
          </a:bodyPr>
          <a:lstStyle/>
          <a:p>
            <a:r>
              <a:rPr lang="pt-BR" sz="2400" i="1" dirty="0"/>
              <a:t>Ter ou não ter um seguro nacional contra ataques terroristas? </a:t>
            </a:r>
            <a:r>
              <a:rPr lang="pt-BR" sz="2400" dirty="0"/>
              <a:t>(TRIA) (</a:t>
            </a:r>
            <a:r>
              <a:rPr lang="pt-BR" sz="2400" dirty="0" err="1"/>
              <a:t>Dixon</a:t>
            </a:r>
            <a:r>
              <a:rPr lang="pt-BR" sz="2400" dirty="0"/>
              <a:t> 2007);</a:t>
            </a:r>
          </a:p>
          <a:p>
            <a:r>
              <a:rPr lang="pt-BR" sz="2400" dirty="0"/>
              <a:t>Em que Tecnologias de Armamento o Exército americano deveria Investir? (</a:t>
            </a:r>
            <a:r>
              <a:rPr lang="pt-BR" sz="2400" dirty="0" err="1"/>
              <a:t>Lempert</a:t>
            </a:r>
            <a:r>
              <a:rPr lang="pt-BR" sz="2400" dirty="0"/>
              <a:t> 2016)</a:t>
            </a:r>
          </a:p>
          <a:p>
            <a:r>
              <a:rPr lang="pt-BR" sz="2400" dirty="0"/>
              <a:t>Que estratégia de expansão da capacidade energética é robusta para Israel? (Popper 2009)</a:t>
            </a:r>
          </a:p>
        </p:txBody>
      </p:sp>
      <p:pic>
        <p:nvPicPr>
          <p:cNvPr id="1026" name="Picture 2" descr="Image result for us flag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00" y="1772816"/>
            <a:ext cx="2913560" cy="15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sraeli fla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23" y="3429000"/>
            <a:ext cx="2955541" cy="21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05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está usando isso, e pra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7"/>
            <a:ext cx="5338936" cy="4248472"/>
          </a:xfrm>
        </p:spPr>
        <p:txBody>
          <a:bodyPr>
            <a:normAutofit/>
          </a:bodyPr>
          <a:lstStyle/>
          <a:p>
            <a:r>
              <a:rPr lang="pt-BR" sz="2400" i="1" dirty="0"/>
              <a:t>Como tornar uma cidade do Vietnam Robusta contra enchentes? </a:t>
            </a:r>
            <a:r>
              <a:rPr lang="pt-BR" sz="2400" dirty="0"/>
              <a:t>(</a:t>
            </a:r>
            <a:r>
              <a:rPr lang="pt-BR" sz="2400" dirty="0" err="1"/>
              <a:t>Lempert</a:t>
            </a:r>
            <a:r>
              <a:rPr lang="pt-BR" sz="2400" dirty="0"/>
              <a:t> 2013);</a:t>
            </a:r>
          </a:p>
          <a:p>
            <a:r>
              <a:rPr lang="pt-BR" sz="2400" dirty="0"/>
              <a:t>Como melhorar a Resiliência da Infraestrutura Africana (Energia e Água) à mudanças climáticas? (</a:t>
            </a:r>
            <a:r>
              <a:rPr lang="pt-BR" sz="2400" dirty="0" err="1"/>
              <a:t>Cervigni</a:t>
            </a:r>
            <a:r>
              <a:rPr lang="pt-BR" sz="2400" dirty="0"/>
              <a:t> 2013);</a:t>
            </a:r>
          </a:p>
        </p:txBody>
      </p:sp>
      <p:pic>
        <p:nvPicPr>
          <p:cNvPr id="1026" name="Picture 2" descr="Image result for us flag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00" y="1772816"/>
            <a:ext cx="2913560" cy="15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ietnam flag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21" y="3901484"/>
            <a:ext cx="1495117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27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727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RDM: Evolução das Publicações</a:t>
            </a:r>
            <a:br>
              <a:rPr lang="pt-BR" dirty="0"/>
            </a:br>
            <a:r>
              <a:rPr lang="pt-BR" sz="1400" dirty="0"/>
              <a:t>“Você precisa ler 3 mil páginas para ler tudo sobre as aplicações do RDM”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327"/>
            <a:ext cx="9144000" cy="58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8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316008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2852936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126384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608396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022213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042559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316008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022213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334947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2992139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016374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378029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274185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4945471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6454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4.RDM – O CONTEÚDO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99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do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Identifique Estratégias Candidatas Iniciais;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Identifique Vulnerabilidades (clusters de baixa dimensão na qual a estratégia falha);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Sugira Estratégias Contra Vulnerabilidades;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Caracterize Incertezas e Trade-</a:t>
            </a:r>
            <a:r>
              <a:rPr lang="pt-BR" dirty="0" err="1"/>
              <a:t>offs</a:t>
            </a:r>
            <a:r>
              <a:rPr lang="pt-BR" dirty="0"/>
              <a:t> entre estratégias.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64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Geração de Casos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355799" y="2567783"/>
            <a:ext cx="2082876" cy="16067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Gerador de Casos</a:t>
            </a:r>
          </a:p>
          <a:p>
            <a:pPr algn="ctr"/>
            <a:r>
              <a:rPr lang="pt-BR" dirty="0"/>
              <a:t>(“Modelo”)</a:t>
            </a:r>
          </a:p>
        </p:txBody>
      </p:sp>
      <p:sp>
        <p:nvSpPr>
          <p:cNvPr id="8" name="Fluxograma: Disco Magnético 7"/>
          <p:cNvSpPr/>
          <p:nvPr/>
        </p:nvSpPr>
        <p:spPr>
          <a:xfrm>
            <a:off x="7308304" y="2427973"/>
            <a:ext cx="1600109" cy="17466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 Simulados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306659" cy="2354027"/>
          </a:xfrm>
          <a:prstGeom prst="rect">
            <a:avLst/>
          </a:prstGeom>
        </p:spPr>
      </p:pic>
      <p:sp>
        <p:nvSpPr>
          <p:cNvPr id="27" name="Seta: Curva para a Esquerda 26"/>
          <p:cNvSpPr/>
          <p:nvPr/>
        </p:nvSpPr>
        <p:spPr>
          <a:xfrm rot="16200000">
            <a:off x="5076384" y="1111951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Curva para a Esquerda 27"/>
          <p:cNvSpPr/>
          <p:nvPr/>
        </p:nvSpPr>
        <p:spPr>
          <a:xfrm rot="5400000">
            <a:off x="5069413" y="3868886"/>
            <a:ext cx="641705" cy="1761519"/>
          </a:xfrm>
          <a:prstGeom prst="curvedLef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Direita 29"/>
          <p:cNvSpPr/>
          <p:nvPr/>
        </p:nvSpPr>
        <p:spPr>
          <a:xfrm>
            <a:off x="3657019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/>
          <p:cNvSpPr/>
          <p:nvPr/>
        </p:nvSpPr>
        <p:spPr>
          <a:xfrm>
            <a:off x="6585546" y="3021837"/>
            <a:ext cx="575887" cy="72008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751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2.Medindo o Sucesso da Estratégia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 RDM evita usar medidas absolutas:</a:t>
                </a:r>
              </a:p>
              <a:p>
                <a:r>
                  <a:rPr lang="pt-BR" dirty="0"/>
                  <a:t>Arrependimento Absoluto: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Arrependimento Relativo: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𝑃𝑒𝑟𝑓𝑜𝑟𝑚𝑎𝑛𝑐𝑒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𝑃𝑒𝑟𝑓𝑜𝑟𝑚𝑎𝑛𝑐𝑒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7923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Robust Decision Making (RDM)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36812" y="5722006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https://www.youtube.com/watch?v=yGaEVkK5bJM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268760"/>
            <a:ext cx="807832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8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Principais Bases Conceituais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153078" y="1844824"/>
            <a:ext cx="8837843" cy="3699545"/>
            <a:chOff x="-1101952" y="1688688"/>
            <a:chExt cx="10464421" cy="438043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2455" y="1700808"/>
              <a:ext cx="2326769" cy="319930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1700808"/>
              <a:ext cx="2512235" cy="3199306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799691" y="5085185"/>
              <a:ext cx="2008179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/>
                <a:t>Groves</a:t>
              </a:r>
              <a:r>
                <a:rPr lang="pt-BR" sz="1600" dirty="0"/>
                <a:t> (06)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931650" y="5085184"/>
              <a:ext cx="2008179" cy="98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Artigo Management Science (06)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01952" y="1688688"/>
              <a:ext cx="2424703" cy="3480622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-893691" y="5085184"/>
              <a:ext cx="2008179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Livro RDM (03)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3585" y="1699401"/>
              <a:ext cx="2418884" cy="3199306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7148937" y="5085184"/>
              <a:ext cx="1743543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Artigo GEC (07)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50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Base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15712"/>
            <a:ext cx="8312727" cy="40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91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Sociedade para Tomada de Decisão sob “Incerteza Extrema”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533638"/>
            <a:ext cx="7557025" cy="350755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157192"/>
            <a:ext cx="789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onde são os membros da Sociedade: World Bank, RAND, Delft </a:t>
            </a:r>
            <a:r>
              <a:rPr lang="pt-BR" dirty="0" err="1"/>
              <a:t>University</a:t>
            </a:r>
            <a:r>
              <a:rPr lang="pt-BR" dirty="0"/>
              <a:t> of Technology, Oxford </a:t>
            </a:r>
            <a:r>
              <a:rPr lang="pt-BR" dirty="0" err="1"/>
              <a:t>University</a:t>
            </a:r>
            <a:r>
              <a:rPr lang="pt-BR" dirty="0"/>
              <a:t>, Harvard </a:t>
            </a:r>
            <a:r>
              <a:rPr lang="pt-BR" dirty="0" err="1"/>
              <a:t>University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122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Discussão – Próximos Passos</a:t>
            </a:r>
            <a:br>
              <a:rPr lang="pt-BR" dirty="0"/>
            </a:br>
            <a:r>
              <a:rPr lang="pt-BR" sz="2200" i="1" dirty="0" err="1"/>
              <a:t>Where</a:t>
            </a:r>
            <a:r>
              <a:rPr lang="pt-BR" sz="2200" i="1" dirty="0"/>
              <a:t> </a:t>
            </a:r>
            <a:r>
              <a:rPr lang="pt-BR" sz="2200" i="1" dirty="0" err="1"/>
              <a:t>there</a:t>
            </a:r>
            <a:r>
              <a:rPr lang="pt-BR" sz="2200" i="1" dirty="0"/>
              <a:t> </a:t>
            </a:r>
            <a:r>
              <a:rPr lang="pt-BR" sz="2200" i="1" dirty="0" err="1"/>
              <a:t>is</a:t>
            </a:r>
            <a:r>
              <a:rPr lang="pt-BR" sz="2200" i="1" dirty="0"/>
              <a:t> a </a:t>
            </a:r>
            <a:r>
              <a:rPr lang="pt-BR" sz="2200" i="1" dirty="0" err="1"/>
              <a:t>will</a:t>
            </a:r>
            <a:r>
              <a:rPr lang="pt-BR" sz="2200" i="1" dirty="0"/>
              <a:t>, </a:t>
            </a:r>
            <a:r>
              <a:rPr lang="pt-BR" sz="2200" i="1" dirty="0" err="1"/>
              <a:t>there</a:t>
            </a:r>
            <a:r>
              <a:rPr lang="pt-BR" sz="2200" i="1" dirty="0"/>
              <a:t> </a:t>
            </a:r>
            <a:r>
              <a:rPr lang="pt-BR" sz="2200" i="1" dirty="0" err="1"/>
              <a:t>is</a:t>
            </a:r>
            <a:r>
              <a:rPr lang="pt-BR" sz="2200" i="1" dirty="0"/>
              <a:t> a Way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viabilizar um trabalho aplicando o RDM em Parceria?</a:t>
            </a:r>
          </a:p>
          <a:p>
            <a:r>
              <a:rPr lang="pt-BR" sz="3600" dirty="0"/>
              <a:t>Que Problemas e Decisões Complexos,  Incertos e “modeláveis” poderíamos abordar?</a:t>
            </a:r>
          </a:p>
          <a:p>
            <a:r>
              <a:rPr lang="pt-BR" sz="3600" dirty="0"/>
              <a:t>Que passos precisamos dar para tanto?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99665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DIXON, L.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The federal role in terrorism insurance: evaluating alternatives in an uncertain world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2007.</a:t>
            </a:r>
          </a:p>
          <a:p>
            <a:r>
              <a:rPr lang="en-US" dirty="0"/>
              <a:t>LEMPERT, R. J.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Defense resource planning under uncertainty: an application of robust decision making to munitions mix planning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2016. </a:t>
            </a:r>
          </a:p>
          <a:p>
            <a:r>
              <a:rPr lang="en-US" dirty="0"/>
              <a:t>POPPER, S. W.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Natural gas and </a:t>
            </a:r>
            <a:r>
              <a:rPr lang="en-US" b="1" dirty="0" err="1"/>
              <a:t>israel’s</a:t>
            </a:r>
            <a:r>
              <a:rPr lang="en-US" b="1" dirty="0"/>
              <a:t> energy future: near term decisions from a strategic perspective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2009. </a:t>
            </a:r>
          </a:p>
          <a:p>
            <a:r>
              <a:rPr lang="en-US" dirty="0"/>
              <a:t>LEMPERT, R. J. </a:t>
            </a:r>
            <a:r>
              <a:rPr lang="en-US" i="1" dirty="0"/>
              <a:t>et al.</a:t>
            </a:r>
            <a:r>
              <a:rPr lang="en-US" dirty="0"/>
              <a:t> Ensuring robust flood risk management in ho chi </a:t>
            </a:r>
            <a:r>
              <a:rPr lang="en-US" dirty="0" err="1"/>
              <a:t>minh</a:t>
            </a:r>
            <a:r>
              <a:rPr lang="en-US" dirty="0"/>
              <a:t> city. </a:t>
            </a:r>
            <a:r>
              <a:rPr lang="en-US" b="1" dirty="0"/>
              <a:t>World bank</a:t>
            </a:r>
            <a:r>
              <a:rPr lang="en-US" dirty="0"/>
              <a:t>, 2013. </a:t>
            </a:r>
            <a:r>
              <a:rPr lang="en-US" dirty="0" err="1"/>
              <a:t>n.</a:t>
            </a:r>
            <a:r>
              <a:rPr lang="en-US" dirty="0"/>
              <a:t> May, p. 1–63. </a:t>
            </a:r>
          </a:p>
          <a:p>
            <a:r>
              <a:rPr lang="en-US" dirty="0"/>
              <a:t>CERVIGNI,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Enhancing the climate resilience of </a:t>
            </a:r>
            <a:r>
              <a:rPr lang="en-US" b="1" dirty="0" err="1"/>
              <a:t>africa’s</a:t>
            </a:r>
            <a:r>
              <a:rPr lang="en-US" b="1" dirty="0"/>
              <a:t> infrastructure (report)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</a:t>
            </a:r>
            <a:r>
              <a:rPr lang="en-US" dirty="0" err="1"/>
              <a:t>THe</a:t>
            </a:r>
            <a:r>
              <a:rPr lang="en-US" dirty="0"/>
              <a:t> World Bank, 2013. V. 53. </a:t>
            </a:r>
            <a:endParaRPr lang="pt-BR" dirty="0"/>
          </a:p>
          <a:p>
            <a:r>
              <a:rPr lang="en-US" dirty="0"/>
              <a:t>JONG, S. De; AUPING, W.; GOVERS, J. </a:t>
            </a:r>
            <a:r>
              <a:rPr lang="en-US" b="1" dirty="0"/>
              <a:t>The geopolitics of shale gas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8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tomar uma Boa Decisão se...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Consequências afetam o médio e longo prazo...</a:t>
            </a:r>
          </a:p>
          <a:p>
            <a:r>
              <a:rPr lang="pt-BR" dirty="0"/>
              <a:t>Há altos custos para “desfazer” a decisão...</a:t>
            </a:r>
          </a:p>
          <a:p>
            <a:r>
              <a:rPr lang="pt-BR" dirty="0"/>
              <a:t>Não há informação suficiente para uma decisão “perfeita”...</a:t>
            </a:r>
          </a:p>
          <a:p>
            <a:r>
              <a:rPr lang="pt-BR" dirty="0"/>
              <a:t>A situação é complexa: sua intuição não é suficiente para tomar uma boa decisão...</a:t>
            </a:r>
          </a:p>
          <a:p>
            <a:r>
              <a:rPr lang="pt-BR" dirty="0"/>
              <a:t>A situação é incerta: Qualquer previsão sobre o futuro tende a estar errada!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Deep Uncertainty / “Incerteza Profunda”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79070"/>
            <a:ext cx="8229600" cy="355699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“Situação na qual tomadores de decisão não sabem ou não concordam sobre i) o modelo que relaciona ações à consequências; </a:t>
            </a:r>
            <a:r>
              <a:rPr lang="pt-BR" dirty="0" err="1"/>
              <a:t>ii</a:t>
            </a:r>
            <a:r>
              <a:rPr lang="pt-BR" dirty="0"/>
              <a:t>) as probabilidades dos inputs dos modelos, ou </a:t>
            </a:r>
            <a:r>
              <a:rPr lang="pt-BR" dirty="0" err="1"/>
              <a:t>iii</a:t>
            </a:r>
            <a:r>
              <a:rPr lang="pt-BR" dirty="0"/>
              <a:t>) a função que classifica a “</a:t>
            </a:r>
            <a:r>
              <a:rPr lang="pt-BR" dirty="0" err="1"/>
              <a:t>desejabilidade</a:t>
            </a:r>
            <a:r>
              <a:rPr lang="pt-BR" dirty="0"/>
              <a:t>” das consequências”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1520" y="5445224"/>
            <a:ext cx="8363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Lempert</a:t>
            </a:r>
            <a:r>
              <a:rPr lang="en-US" sz="1200" dirty="0"/>
              <a:t>, R. J., Groves, D. G., Popper, S. W., &amp; </a:t>
            </a:r>
            <a:r>
              <a:rPr lang="en-US" sz="1200" dirty="0" err="1"/>
              <a:t>Bankes</a:t>
            </a:r>
            <a:r>
              <a:rPr lang="en-US" sz="1200" dirty="0"/>
              <a:t>, S. C. (2006). A General, Analytic Method for Generating Robust Strategies and Narrative Scenarios. Management Science, 52(4), 514–528. http://doi.org/10.1287/mnsc.1050.0472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40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8363"/>
          </a:xfrm>
        </p:spPr>
        <p:txBody>
          <a:bodyPr>
            <a:normAutofit/>
          </a:bodyPr>
          <a:lstStyle/>
          <a:p>
            <a:r>
              <a:rPr lang="pt-BR" sz="3600" dirty="0"/>
              <a:t>Níveis de Incerteza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1105" y="5673132"/>
            <a:ext cx="8501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Walker, W. E., </a:t>
            </a:r>
            <a:r>
              <a:rPr lang="en-US" sz="1000" dirty="0" err="1"/>
              <a:t>Lempert</a:t>
            </a:r>
            <a:r>
              <a:rPr lang="en-US" sz="1000" dirty="0"/>
              <a:t>, R. J., &amp; </a:t>
            </a:r>
            <a:r>
              <a:rPr lang="en-US" sz="1000" dirty="0" err="1"/>
              <a:t>Kwakkel</a:t>
            </a:r>
            <a:r>
              <a:rPr lang="en-US" sz="1000" dirty="0"/>
              <a:t>, J. H. (2013). Deep Uncertainty. In S. I. </a:t>
            </a:r>
            <a:r>
              <a:rPr lang="en-US" sz="1000" dirty="0" err="1"/>
              <a:t>Gass</a:t>
            </a:r>
            <a:r>
              <a:rPr lang="en-US" sz="1000" dirty="0"/>
              <a:t> &amp; M. C. Fu (Eds.), Encyclopedia of Operations Research and Management Science (pp. 395–402). Boston, MA: Springer US. http://doi.org/10.1007/978-1-4419-1153-7_1140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38" y="1533509"/>
            <a:ext cx="6451923" cy="413962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83768" y="1412776"/>
            <a:ext cx="2592288" cy="426035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148064" y="1412776"/>
            <a:ext cx="1728192" cy="426035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Retângulo 8"/>
          <p:cNvSpPr/>
          <p:nvPr/>
        </p:nvSpPr>
        <p:spPr>
          <a:xfrm>
            <a:off x="5724128" y="294303"/>
            <a:ext cx="2962672" cy="718363"/>
          </a:xfrm>
          <a:prstGeom prst="wedgeRectCallout">
            <a:avLst>
              <a:gd name="adj1" fmla="val -37759"/>
              <a:gd name="adj2" fmla="val 875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estamos falando disso...</a:t>
            </a:r>
          </a:p>
        </p:txBody>
      </p:sp>
      <p:sp>
        <p:nvSpPr>
          <p:cNvPr id="10" name="Balão de Fala: Retângulo 9"/>
          <p:cNvSpPr/>
          <p:nvPr/>
        </p:nvSpPr>
        <p:spPr>
          <a:xfrm>
            <a:off x="-26475" y="4365104"/>
            <a:ext cx="2282658" cy="1272624"/>
          </a:xfrm>
          <a:prstGeom prst="wedgeRectCallout">
            <a:avLst>
              <a:gd name="adj1" fmla="val 59848"/>
              <a:gd name="adj2" fmla="val -9706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Ferramentas Tradicionais atendem à estas situações</a:t>
            </a:r>
          </a:p>
        </p:txBody>
      </p:sp>
    </p:spTree>
    <p:extLst>
      <p:ext uri="{BB962C8B-B14F-4D97-AF65-F5344CB8AC3E}">
        <p14:creationId xmlns:p14="http://schemas.microsoft.com/office/powerpoint/2010/main" val="25108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: COMO NÃO FALTA ÁGUA EM LAS VEGAS?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212551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7234</TotalTime>
  <Words>2026</Words>
  <Application>Microsoft Office PowerPoint</Application>
  <PresentationFormat>Apresentação na tela (4:3)</PresentationFormat>
  <Paragraphs>253</Paragraphs>
  <Slides>55</Slides>
  <Notes>0</Notes>
  <HiddenSlides>13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Cambria Math</vt:lpstr>
      <vt:lpstr>Gmap Unisinos</vt:lpstr>
      <vt:lpstr>Robust Decision Making e Modelagem Exploratória</vt:lpstr>
      <vt:lpstr>Contexto e Motivação</vt:lpstr>
      <vt:lpstr>Estrutura da Apresentação</vt:lpstr>
      <vt:lpstr>COMO TOMAR DECISÕES EM SITUAÇÕES DE INCERTEZA</vt:lpstr>
      <vt:lpstr>Robust Decision Making (RDM)</vt:lpstr>
      <vt:lpstr>Como tomar uma Boa Decisão se...</vt:lpstr>
      <vt:lpstr>Deep Uncertainty / “Incerteza Profunda”</vt:lpstr>
      <vt:lpstr>Níveis de Incerteza</vt:lpstr>
      <vt:lpstr>RDM : COMO NÃO FALTA ÁGUA EM LAS VEGAS?</vt:lpstr>
      <vt:lpstr>Como não falta Água em Las Vegas?</vt:lpstr>
      <vt:lpstr>O Problema: Lago Mead e a Hoover Dam </vt:lpstr>
      <vt:lpstr>Que estratégias não deixarão faltar água nos próximos 50 anos?</vt:lpstr>
      <vt:lpstr>O “Colorado River Basin Study”</vt:lpstr>
      <vt:lpstr>Exemplo Real - RDM</vt:lpstr>
      <vt:lpstr>Projeções na Época do Estudo</vt:lpstr>
      <vt:lpstr>O Lago Mead é um Sinalizador</vt:lpstr>
      <vt:lpstr>RDM - Robust Decision Making</vt:lpstr>
      <vt:lpstr>RDM - Robust Decision Making</vt:lpstr>
      <vt:lpstr>RDM - Robust Decision Making</vt:lpstr>
      <vt:lpstr>1. Estruturação da Decisão - XLRM</vt:lpstr>
      <vt:lpstr>RDM - Robust Decision Making</vt:lpstr>
      <vt:lpstr>Geração de Casos</vt:lpstr>
      <vt:lpstr>2.Geração de Casos: Projeto Experimental</vt:lpstr>
      <vt:lpstr>3.Analisando a Vulnerabilidade das Estratégias Atuais</vt:lpstr>
      <vt:lpstr>1. Estruturação da Decisão - XLRM</vt:lpstr>
      <vt:lpstr>RDM - Robust Decision Making</vt:lpstr>
      <vt:lpstr>3.Análise de Vulnerabilidade</vt:lpstr>
      <vt:lpstr>Analisando a Vulnerabilidade das Estratégias Atuais</vt:lpstr>
      <vt:lpstr>RDM - Robust Decision Making</vt:lpstr>
      <vt:lpstr>Buscando Opções Alternativas</vt:lpstr>
      <vt:lpstr>Lógica dos Portfolios</vt:lpstr>
      <vt:lpstr>Mudança na Vulnerabilidade com Estratégias Novas</vt:lpstr>
      <vt:lpstr>RDM - Robust Decision Making</vt:lpstr>
      <vt:lpstr>Analisando Tradeoffs entre Portfolios</vt:lpstr>
      <vt:lpstr>RDM – UMA INTRODUÇÃO</vt:lpstr>
      <vt:lpstr>Abordagens Tradicionais:  “Predizer e então Agir”</vt:lpstr>
      <vt:lpstr>Abordagens Tradicionais: “Predizer e Agir”</vt:lpstr>
      <vt:lpstr>Abordagem RDM</vt:lpstr>
      <vt:lpstr>Um Novo Paradigma?</vt:lpstr>
      <vt:lpstr>Quem está usando isso, e pra quê?</vt:lpstr>
      <vt:lpstr>Quem está usando isso, e pra quê?</vt:lpstr>
      <vt:lpstr>RDM: Evolução das Publicações “Você precisa ler 3 mil páginas para ler tudo sobre as aplicações do RDM”</vt:lpstr>
      <vt:lpstr>Quando usar o RDM?</vt:lpstr>
      <vt:lpstr>4.RDM – O CONTEÚDO</vt:lpstr>
      <vt:lpstr>Passos do RDM</vt:lpstr>
      <vt:lpstr>RDM - Robust Decision Making</vt:lpstr>
      <vt:lpstr>1.Estruturação da Decisão - XLRM</vt:lpstr>
      <vt:lpstr>2. Geração de Casos</vt:lpstr>
      <vt:lpstr>2.Medindo o Sucesso da Estratégia</vt:lpstr>
      <vt:lpstr>3.Descoberta de Cenários</vt:lpstr>
      <vt:lpstr>RDM – Principais Bases Conceituais</vt:lpstr>
      <vt:lpstr>RDM – Base Conceitual</vt:lpstr>
      <vt:lpstr>Sociedade para Tomada de Decisão sob “Incerteza Extrema”</vt:lpstr>
      <vt:lpstr>Discussão – Próximos Passos Where there is a will, there is a Way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345</cp:revision>
  <dcterms:created xsi:type="dcterms:W3CDTF">2014-12-15T13:39:57Z</dcterms:created>
  <dcterms:modified xsi:type="dcterms:W3CDTF">2017-03-23T11:42:09Z</dcterms:modified>
</cp:coreProperties>
</file>