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06" r:id="rId3"/>
    <p:sldId id="292" r:id="rId4"/>
    <p:sldId id="294" r:id="rId5"/>
    <p:sldId id="295" r:id="rId6"/>
    <p:sldId id="257" r:id="rId7"/>
    <p:sldId id="287" r:id="rId8"/>
    <p:sldId id="293" r:id="rId9"/>
    <p:sldId id="265" r:id="rId10"/>
    <p:sldId id="266" r:id="rId11"/>
    <p:sldId id="296" r:id="rId12"/>
    <p:sldId id="302" r:id="rId13"/>
    <p:sldId id="268" r:id="rId14"/>
    <p:sldId id="289" r:id="rId15"/>
    <p:sldId id="297" r:id="rId16"/>
    <p:sldId id="272" r:id="rId17"/>
    <p:sldId id="299" r:id="rId18"/>
    <p:sldId id="291" r:id="rId19"/>
    <p:sldId id="307" r:id="rId20"/>
    <p:sldId id="303" r:id="rId21"/>
    <p:sldId id="304" r:id="rId22"/>
    <p:sldId id="305" r:id="rId23"/>
    <p:sldId id="269" r:id="rId24"/>
    <p:sldId id="301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8" autoAdjust="0"/>
    <p:restoredTop sz="94660"/>
  </p:normalViewPr>
  <p:slideViewPr>
    <p:cSldViewPr>
      <p:cViewPr varScale="1">
        <p:scale>
          <a:sx n="74" d="100"/>
          <a:sy n="74" d="100"/>
        </p:scale>
        <p:origin x="118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1C4A-F6A4-4B59-9A59-2DAF852270ED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2226-F614-4332-978E-D475BE696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1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18520" y="652026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060"/>
                </a:solidFill>
              </a:defRPr>
            </a:lvl1pPr>
          </a:lstStyle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5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14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3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1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" name="Espaço Reservado para Número de Slide 5"/>
          <p:cNvSpPr txBox="1">
            <a:spLocks/>
          </p:cNvSpPr>
          <p:nvPr/>
        </p:nvSpPr>
        <p:spPr>
          <a:xfrm>
            <a:off x="8548688" y="5691188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ctr" defTabSz="914400" rtl="0" eaLnBrk="1" latinLnBrk="0" hangingPunct="1"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6C08F4-765C-4D74-AADC-C36C30C4F510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-13446" y="6115362"/>
            <a:ext cx="46815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bg1"/>
                </a:solidFill>
              </a:rPr>
              <a:t>GMAP | UNISINOS</a:t>
            </a:r>
          </a:p>
          <a:p>
            <a:pPr>
              <a:defRPr/>
            </a:pPr>
            <a:r>
              <a:rPr lang="pt-BR" sz="1400" dirty="0">
                <a:solidFill>
                  <a:schemeClr val="bg1"/>
                </a:solidFill>
              </a:rPr>
              <a:t>Grupo de Pesquisa em Modelagem para Aprendizagem</a:t>
            </a:r>
          </a:p>
          <a:p>
            <a:pPr>
              <a:defRPr/>
            </a:pPr>
            <a:r>
              <a:rPr lang="pt-BR" sz="1400" u="sng" dirty="0">
                <a:solidFill>
                  <a:schemeClr val="bg1"/>
                </a:solidFill>
              </a:rPr>
              <a:t>www.gmap.unisinos.br</a:t>
            </a:r>
          </a:p>
        </p:txBody>
      </p:sp>
      <p:cxnSp>
        <p:nvCxnSpPr>
          <p:cNvPr id="21" name="Forma 21"/>
          <p:cNvCxnSpPr/>
          <p:nvPr/>
        </p:nvCxnSpPr>
        <p:spPr>
          <a:xfrm rot="5400000" flipH="1" flipV="1">
            <a:off x="3047096" y="5731882"/>
            <a:ext cx="1904" cy="1296988"/>
          </a:xfrm>
          <a:prstGeom prst="curvedConnector3">
            <a:avLst>
              <a:gd name="adj1" fmla="val 8873850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/>
          <p:nvPr/>
        </p:nvCxnSpPr>
        <p:spPr>
          <a:xfrm rot="5400000" flipH="1">
            <a:off x="3027886" y="5972648"/>
            <a:ext cx="13336" cy="1320800"/>
          </a:xfrm>
          <a:prstGeom prst="curvedConnector3">
            <a:avLst>
              <a:gd name="adj1" fmla="val -1105444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stoe.com.br/376798_MEDO+E+SECA+EM+LAS+VEGA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nd.org/jie/infrastructure-resilience-environment/projects/colorado-river-basin/interactive-brief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nd.org/jie/infrastructure-resilience-environment/projects/colorado-river-basin/interactive-brief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450558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Robust Decision Making</a:t>
            </a:r>
            <a:br>
              <a:rPr lang="pt-BR" sz="4800" dirty="0"/>
            </a:br>
            <a:r>
              <a:rPr lang="pt-BR" sz="2800" dirty="0"/>
              <a:t>Um exemplo Real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/>
              <a:t>Pedro Nascimento de Lima</a:t>
            </a:r>
          </a:p>
          <a:p>
            <a:r>
              <a:rPr lang="pt-BR" sz="1800" i="1" dirty="0"/>
              <a:t>Programa de Pós Graduação em Engenharia de Produção e Sistemas - </a:t>
            </a:r>
            <a:r>
              <a:rPr lang="pt-BR" sz="1800" i="1" dirty="0" err="1"/>
              <a:t>Unisinos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70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991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Estruturação da Decisão - XLRM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22" y="2060848"/>
            <a:ext cx="8864154" cy="320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1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2.Geração de Casos: Projeto Experimental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847" y="1639930"/>
            <a:ext cx="7642307" cy="417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5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2761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3.Analisando a Vulnerabilidade das Estratégias Atuais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84" y="1428534"/>
            <a:ext cx="6958031" cy="531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5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Estruturação da Decisão - XLRM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547" y="1844824"/>
            <a:ext cx="774490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90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16" name="Conector de Seta Reta 15"/>
          <p:cNvCxnSpPr>
            <a:endCxn id="15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499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3.Análise de Vulnerabilidade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73" y="1583496"/>
            <a:ext cx="7544853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77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Analisando a Vulnerabilidade das Estratégias Atuais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665" y="1700808"/>
            <a:ext cx="5124607" cy="430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1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22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não falta Água em </a:t>
            </a:r>
            <a:r>
              <a:rPr lang="pt-BR" dirty="0" err="1"/>
              <a:t>Las</a:t>
            </a:r>
            <a:r>
              <a:rPr lang="pt-BR" dirty="0"/>
              <a:t> Vegas?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47967"/>
            <a:ext cx="6096000" cy="418147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0" y="5661248"/>
            <a:ext cx="8448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http://istoe.com.br/376798_MEDO+E+SECA+EM+LAS+VEGAS/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6595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Buscando Opções Alternativas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" y="1412776"/>
            <a:ext cx="9052560" cy="43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04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dos Portfolios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85" y="1340768"/>
            <a:ext cx="7308028" cy="450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28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Mudança na Vulnerabilidade com Estratégias Novas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84" y="1844824"/>
            <a:ext cx="7573432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94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1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Analisando </a:t>
            </a:r>
            <a:r>
              <a:rPr lang="pt-BR" dirty="0" err="1"/>
              <a:t>Tradeoffs</a:t>
            </a:r>
            <a:r>
              <a:rPr lang="pt-BR" dirty="0"/>
              <a:t> entre Portfolios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90" y="1417639"/>
            <a:ext cx="6049219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5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O Problema: Lago </a:t>
            </a:r>
            <a:r>
              <a:rPr lang="pt-BR" sz="3600" dirty="0" err="1"/>
              <a:t>Mead</a:t>
            </a:r>
            <a:r>
              <a:rPr lang="pt-BR" sz="3600" dirty="0"/>
              <a:t> e a </a:t>
            </a:r>
            <a:r>
              <a:rPr lang="pt-BR" sz="3600" dirty="0" err="1"/>
              <a:t>Hoover</a:t>
            </a:r>
            <a:r>
              <a:rPr lang="pt-BR" sz="3600" dirty="0"/>
              <a:t> </a:t>
            </a:r>
            <a:r>
              <a:rPr lang="pt-BR" sz="3600" dirty="0" err="1"/>
              <a:t>Dam</a:t>
            </a:r>
            <a:r>
              <a:rPr lang="pt-BR" sz="3600" dirty="0"/>
              <a:t> </a:t>
            </a:r>
          </a:p>
        </p:txBody>
      </p:sp>
      <p:pic>
        <p:nvPicPr>
          <p:cNvPr id="2050" name="Picture 2" descr="Image result for lake mead before and af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" y="1268760"/>
            <a:ext cx="888682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33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Que estratégias não deixarão faltar água em </a:t>
            </a:r>
            <a:r>
              <a:rPr lang="pt-BR" sz="3200" dirty="0" err="1"/>
              <a:t>Las</a:t>
            </a:r>
            <a:r>
              <a:rPr lang="pt-BR" sz="3200" dirty="0"/>
              <a:t> Vegas nos próximos 50 anos?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08"/>
          <a:stretch/>
        </p:blipFill>
        <p:spPr>
          <a:xfrm>
            <a:off x="1678274" y="1570158"/>
            <a:ext cx="5918062" cy="4032448"/>
          </a:xfrm>
        </p:spPr>
      </p:pic>
      <p:sp>
        <p:nvSpPr>
          <p:cNvPr id="4" name="AutoShape 2" descr="photo of low water in Lake Mead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678274" y="5746264"/>
            <a:ext cx="84858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https://www.climate.gov/news-features/featured-images/western-drought-brings-lake-mead-lowest-level-it-was-built</a:t>
            </a:r>
          </a:p>
        </p:txBody>
      </p:sp>
      <p:sp>
        <p:nvSpPr>
          <p:cNvPr id="7" name="Balão de Fala: Retângulo 6"/>
          <p:cNvSpPr/>
          <p:nvPr/>
        </p:nvSpPr>
        <p:spPr>
          <a:xfrm>
            <a:off x="107504" y="2664532"/>
            <a:ext cx="2605694" cy="1224136"/>
          </a:xfrm>
          <a:prstGeom prst="wedgeRectCallout">
            <a:avLst>
              <a:gd name="adj1" fmla="val 114594"/>
              <a:gd name="adj2" fmla="val 86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Eles começaram o Estudo em 2010!!!</a:t>
            </a:r>
          </a:p>
        </p:txBody>
      </p:sp>
    </p:spTree>
    <p:extLst>
      <p:ext uri="{BB962C8B-B14F-4D97-AF65-F5344CB8AC3E}">
        <p14:creationId xmlns:p14="http://schemas.microsoft.com/office/powerpoint/2010/main" val="55158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“Colorado River </a:t>
            </a:r>
            <a:r>
              <a:rPr lang="pt-BR" dirty="0" err="1"/>
              <a:t>Basin</a:t>
            </a:r>
            <a:r>
              <a:rPr lang="pt-BR" dirty="0"/>
              <a:t> </a:t>
            </a:r>
            <a:r>
              <a:rPr lang="pt-BR" dirty="0" err="1"/>
              <a:t>Study</a:t>
            </a:r>
            <a:r>
              <a:rPr lang="pt-BR" dirty="0"/>
              <a:t>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6030" cy="452596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Objetivo: Avaliar a resiliência do Colorado River System nos Próximos 50 anos (2012-2060);</a:t>
            </a:r>
          </a:p>
          <a:p>
            <a:r>
              <a:rPr lang="pt-BR" dirty="0"/>
              <a:t>Comparar diferentes opções para gerenciar os recursos do Rio com Sucesso;</a:t>
            </a:r>
          </a:p>
          <a:p>
            <a:r>
              <a:rPr lang="pt-BR" dirty="0"/>
              <a:t>Problema: Não há consenso sobre a demanda futura nem sobre os níveis de precipitação futuros!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622" y="1419645"/>
            <a:ext cx="3298786" cy="425929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73622" y="5494361"/>
            <a:ext cx="457200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50" dirty="0">
                <a:hlinkClick r:id="rId3"/>
              </a:rPr>
              <a:t>http://www.rand.org/jie/infrastructure-resilience-environment/projects/colorado-river-basin/interactive-brief.html</a:t>
            </a:r>
            <a:endParaRPr lang="pt-BR" sz="1050" dirty="0"/>
          </a:p>
          <a:p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86578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Real - RDM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/>
          </a:bodyPr>
          <a:lstStyle/>
          <a:p>
            <a:r>
              <a:rPr lang="pt-BR" sz="2800" dirty="0"/>
              <a:t>O “Colorado River </a:t>
            </a:r>
            <a:r>
              <a:rPr lang="pt-BR" sz="2800" dirty="0" err="1"/>
              <a:t>Basin</a:t>
            </a:r>
            <a:r>
              <a:rPr lang="pt-BR" sz="2800" dirty="0"/>
              <a:t>” (CRB) provê água para 40 milhões de pessoas em 7 estados americanos;</a:t>
            </a:r>
          </a:p>
          <a:p>
            <a:r>
              <a:rPr lang="pt-BR" sz="2800" dirty="0"/>
              <a:t>Suporta bilhões de dólares anualmente em atividade econômica;</a:t>
            </a:r>
          </a:p>
          <a:p>
            <a:r>
              <a:rPr lang="pt-BR" sz="2800" dirty="0"/>
              <a:t>Irriga 5 milhões de acres de plantações nos estados Unidos.</a:t>
            </a:r>
          </a:p>
          <a:p>
            <a:r>
              <a:rPr lang="pt-BR" sz="2800" dirty="0"/>
              <a:t>O Gap entre Demanda e Suprimento de Água é altamente incerto.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457200" y="5304621"/>
            <a:ext cx="8507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http://www.rand.org/jie/infrastructure-resilience-environment/projects/colorado-river-basin/interactive-brief.html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047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Projeções na Época do Estudo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62" y="1445404"/>
            <a:ext cx="6985277" cy="399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8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Lago </a:t>
            </a:r>
            <a:r>
              <a:rPr lang="pt-BR" dirty="0" err="1"/>
              <a:t>Mead</a:t>
            </a:r>
            <a:r>
              <a:rPr lang="pt-BR" dirty="0"/>
              <a:t> é um Sinalizador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1268760"/>
            <a:ext cx="8312727" cy="434177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283573" y="5638452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https://www.usbr.gov/lc/region/g4000/hourly/mead-elv.html</a:t>
            </a:r>
          </a:p>
        </p:txBody>
      </p:sp>
    </p:spTree>
    <p:extLst>
      <p:ext uri="{BB962C8B-B14F-4D97-AF65-F5344CB8AC3E}">
        <p14:creationId xmlns:p14="http://schemas.microsoft.com/office/powerpoint/2010/main" val="356985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3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4" grpId="0"/>
      <p:bldP spid="45" grpId="0" animBg="1"/>
      <p:bldP spid="49" grpId="0" animBg="1"/>
    </p:bldLst>
  </p:timing>
</p:sld>
</file>

<file path=ppt/theme/theme1.xml><?xml version="1.0" encoding="utf-8"?>
<a:theme xmlns:a="http://schemas.openxmlformats.org/drawingml/2006/main" name="Gmap Unisino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Gmap Unisinos</Template>
  <TotalTime>6587</TotalTime>
  <Words>563</Words>
  <Application>Microsoft Office PowerPoint</Application>
  <PresentationFormat>Apresentação na tela (4:3)</PresentationFormat>
  <Paragraphs>89</Paragraphs>
  <Slides>24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7" baseType="lpstr">
      <vt:lpstr>Arial</vt:lpstr>
      <vt:lpstr>Calibri</vt:lpstr>
      <vt:lpstr>Gmap Unisinos</vt:lpstr>
      <vt:lpstr>Robust Decision Making Um exemplo Real</vt:lpstr>
      <vt:lpstr>Como não falta Água em Las Vegas?</vt:lpstr>
      <vt:lpstr>O Problema: Lago Mead e a Hoover Dam </vt:lpstr>
      <vt:lpstr>Que estratégias não deixarão faltar água em Las Vegas nos próximos 50 anos?</vt:lpstr>
      <vt:lpstr>O “Colorado River Basin Study”</vt:lpstr>
      <vt:lpstr>Exemplo Real - RDM</vt:lpstr>
      <vt:lpstr>Projeções na Época do Estudo</vt:lpstr>
      <vt:lpstr>O Lago Mead é um Sinalizador</vt:lpstr>
      <vt:lpstr>RDM - Robust Decision Making</vt:lpstr>
      <vt:lpstr>RDM - Robust Decision Making</vt:lpstr>
      <vt:lpstr>1. Estruturação da Decisão - XLRM</vt:lpstr>
      <vt:lpstr>2.Geração de Casos: Projeto Experimental</vt:lpstr>
      <vt:lpstr>RDM - Robust Decision Making</vt:lpstr>
      <vt:lpstr>3.Analisando a Vulnerabilidade das Estratégias Atuais</vt:lpstr>
      <vt:lpstr>1. Estruturação da Decisão - XLRM</vt:lpstr>
      <vt:lpstr>RDM - Robust Decision Making</vt:lpstr>
      <vt:lpstr>3.Análise de Vulnerabilidade</vt:lpstr>
      <vt:lpstr>Analisando a Vulnerabilidade das Estratégias Atuais</vt:lpstr>
      <vt:lpstr>RDM - Robust Decision Making</vt:lpstr>
      <vt:lpstr>Buscando Opções Alternativas</vt:lpstr>
      <vt:lpstr>Lógica dos Portfolios</vt:lpstr>
      <vt:lpstr>Mudança na Vulnerabilidade com Estratégias Novas</vt:lpstr>
      <vt:lpstr>RDM - Robust Decision Making</vt:lpstr>
      <vt:lpstr>Analisando Tradeoffs entre Portfolios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GMAP – FUNDO MODELO</dc:title>
  <dc:creator>Pedro Lima GMAP | UNISINOS</dc:creator>
  <cp:lastModifiedBy>Pedro Lima</cp:lastModifiedBy>
  <cp:revision>326</cp:revision>
  <dcterms:created xsi:type="dcterms:W3CDTF">2014-12-15T13:39:57Z</dcterms:created>
  <dcterms:modified xsi:type="dcterms:W3CDTF">2017-03-23T01:58:00Z</dcterms:modified>
</cp:coreProperties>
</file>