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590" r:id="rId3"/>
    <p:sldId id="610" r:id="rId4"/>
    <p:sldId id="594" r:id="rId5"/>
    <p:sldId id="593" r:id="rId6"/>
    <p:sldId id="592" r:id="rId7"/>
    <p:sldId id="596" r:id="rId8"/>
    <p:sldId id="608" r:id="rId9"/>
    <p:sldId id="595" r:id="rId10"/>
    <p:sldId id="604" r:id="rId11"/>
    <p:sldId id="605" r:id="rId12"/>
    <p:sldId id="597" r:id="rId13"/>
    <p:sldId id="598" r:id="rId14"/>
    <p:sldId id="607" r:id="rId15"/>
    <p:sldId id="600" r:id="rId16"/>
    <p:sldId id="601" r:id="rId17"/>
    <p:sldId id="602" r:id="rId18"/>
    <p:sldId id="603" r:id="rId19"/>
    <p:sldId id="609" r:id="rId20"/>
    <p:sldId id="606" r:id="rId21"/>
    <p:sldId id="505" r:id="rId22"/>
    <p:sldId id="507" r:id="rId23"/>
    <p:sldId id="50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11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EA35-5A5B-4619-8F6A-159A4483039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EE6824D-F620-4510-8AC5-8EE23B077D7C}">
      <dgm:prSet phldrT="[Texto]" custT="1"/>
      <dgm:spPr/>
      <dgm:t>
        <a:bodyPr/>
        <a:lstStyle/>
        <a:p>
          <a:r>
            <a:rPr lang="pt-BR" sz="1400" dirty="0"/>
            <a:t>Origem – Estrategistas Militares</a:t>
          </a:r>
        </a:p>
      </dgm:t>
    </dgm:pt>
    <dgm:pt modelId="{7C4AD169-1E91-4641-B860-C0F36C1B9762}" type="parTrans" cxnId="{2502C0A9-7E9D-42FD-A212-3F95122839B4}">
      <dgm:prSet/>
      <dgm:spPr/>
      <dgm:t>
        <a:bodyPr/>
        <a:lstStyle/>
        <a:p>
          <a:endParaRPr lang="pt-BR" sz="1100"/>
        </a:p>
      </dgm:t>
    </dgm:pt>
    <dgm:pt modelId="{3105BCC8-6D2D-4A16-A97A-CC3CA8504E77}" type="sibTrans" cxnId="{2502C0A9-7E9D-42FD-A212-3F95122839B4}">
      <dgm:prSet/>
      <dgm:spPr/>
      <dgm:t>
        <a:bodyPr/>
        <a:lstStyle/>
        <a:p>
          <a:endParaRPr lang="pt-BR" sz="1100"/>
        </a:p>
      </dgm:t>
    </dgm:pt>
    <dgm:pt modelId="{750B92EF-80B5-4D75-84A0-62664326A174}">
      <dgm:prSet phldrT="[Texto]" custT="1"/>
      <dgm:spPr/>
      <dgm:t>
        <a:bodyPr/>
        <a:lstStyle/>
        <a:p>
          <a:r>
            <a:rPr lang="pt-BR" sz="1400" dirty="0"/>
            <a:t>Front Americano</a:t>
          </a:r>
        </a:p>
      </dgm:t>
    </dgm:pt>
    <dgm:pt modelId="{EC308595-3285-4AD5-B222-55179C6A6E09}" type="parTrans" cxnId="{CE32D045-1A77-4DA6-8A13-B8492D046007}">
      <dgm:prSet custT="1"/>
      <dgm:spPr/>
      <dgm:t>
        <a:bodyPr/>
        <a:lstStyle/>
        <a:p>
          <a:endParaRPr lang="pt-BR" sz="100"/>
        </a:p>
      </dgm:t>
    </dgm:pt>
    <dgm:pt modelId="{14002970-6B80-48BC-BA11-534E76C784CD}" type="sibTrans" cxnId="{CE32D045-1A77-4DA6-8A13-B8492D046007}">
      <dgm:prSet/>
      <dgm:spPr/>
      <dgm:t>
        <a:bodyPr/>
        <a:lstStyle/>
        <a:p>
          <a:endParaRPr lang="pt-BR" sz="1100"/>
        </a:p>
      </dgm:t>
    </dgm:pt>
    <dgm:pt modelId="{D3BFD4A4-D015-48F8-B9F8-3258A3ABCB41}">
      <dgm:prSet phldrT="[Texto]" custT="1"/>
      <dgm:spPr/>
      <dgm:t>
        <a:bodyPr/>
        <a:lstStyle/>
        <a:p>
          <a:r>
            <a:rPr lang="pt-BR" sz="1400" dirty="0"/>
            <a:t>Shell / </a:t>
          </a:r>
          <a:r>
            <a:rPr lang="pt-BR" sz="1400" dirty="0" err="1"/>
            <a:t>Intuitive</a:t>
          </a:r>
          <a:r>
            <a:rPr lang="pt-BR" sz="1400" dirty="0"/>
            <a:t> </a:t>
          </a:r>
          <a:r>
            <a:rPr lang="pt-BR" sz="1400" dirty="0" err="1"/>
            <a:t>Logics</a:t>
          </a:r>
          <a:endParaRPr lang="pt-BR" sz="1400" dirty="0"/>
        </a:p>
      </dgm:t>
    </dgm:pt>
    <dgm:pt modelId="{132DD77C-9F69-4E05-8B04-830038783F6B}" type="parTrans" cxnId="{3A588F52-5631-4135-81FD-43F49581F1D8}">
      <dgm:prSet custT="1"/>
      <dgm:spPr/>
      <dgm:t>
        <a:bodyPr/>
        <a:lstStyle/>
        <a:p>
          <a:endParaRPr lang="pt-BR" sz="100"/>
        </a:p>
      </dgm:t>
    </dgm:pt>
    <dgm:pt modelId="{F2FBCA89-71FA-4E68-BF84-53B044CE9688}" type="sibTrans" cxnId="{3A588F52-5631-4135-81FD-43F49581F1D8}">
      <dgm:prSet/>
      <dgm:spPr/>
      <dgm:t>
        <a:bodyPr/>
        <a:lstStyle/>
        <a:p>
          <a:endParaRPr lang="pt-BR" sz="1100"/>
        </a:p>
      </dgm:t>
    </dgm:pt>
    <dgm:pt modelId="{7CC32C87-B279-4505-B34A-1E19EB146639}">
      <dgm:prSet phldrT="[Texto]" custT="1"/>
      <dgm:spPr/>
      <dgm:t>
        <a:bodyPr/>
        <a:lstStyle/>
        <a:p>
          <a:r>
            <a:rPr lang="pt-BR" sz="1400" dirty="0" err="1"/>
            <a:t>Probabilistic</a:t>
          </a:r>
          <a:r>
            <a:rPr lang="pt-BR" sz="1400" dirty="0"/>
            <a:t> </a:t>
          </a:r>
          <a:r>
            <a:rPr lang="pt-BR" sz="1400" dirty="0" err="1"/>
            <a:t>Modified</a:t>
          </a:r>
          <a:r>
            <a:rPr lang="pt-BR" sz="1400" dirty="0"/>
            <a:t> (TIA e CIA)</a:t>
          </a:r>
        </a:p>
      </dgm:t>
    </dgm:pt>
    <dgm:pt modelId="{9E2D9D7E-BDF6-4711-A690-55E60DC4BCC2}" type="parTrans" cxnId="{4F60FF7D-D971-4881-91D2-A025A8CCD0E9}">
      <dgm:prSet custT="1"/>
      <dgm:spPr/>
      <dgm:t>
        <a:bodyPr/>
        <a:lstStyle/>
        <a:p>
          <a:endParaRPr lang="pt-BR" sz="100"/>
        </a:p>
      </dgm:t>
    </dgm:pt>
    <dgm:pt modelId="{E471A3EA-8F7B-4CD3-A3DA-D2B9984CC757}" type="sibTrans" cxnId="{4F60FF7D-D971-4881-91D2-A025A8CCD0E9}">
      <dgm:prSet/>
      <dgm:spPr/>
      <dgm:t>
        <a:bodyPr/>
        <a:lstStyle/>
        <a:p>
          <a:endParaRPr lang="pt-BR" sz="1100"/>
        </a:p>
      </dgm:t>
    </dgm:pt>
    <dgm:pt modelId="{4473E4D0-2007-4EBE-84EB-AD2E6D4DBC81}">
      <dgm:prSet phldrT="[Texto]" custT="1"/>
      <dgm:spPr/>
      <dgm:t>
        <a:bodyPr/>
        <a:lstStyle/>
        <a:p>
          <a:r>
            <a:rPr lang="pt-BR" sz="1400" dirty="0"/>
            <a:t>Front Francês</a:t>
          </a:r>
        </a:p>
      </dgm:t>
    </dgm:pt>
    <dgm:pt modelId="{5C4ECB93-EB4C-489C-A251-ABA1E8F1BCA1}" type="parTrans" cxnId="{E21B914C-AADD-4E3C-AFF9-4FB0D83275D8}">
      <dgm:prSet custT="1"/>
      <dgm:spPr/>
      <dgm:t>
        <a:bodyPr/>
        <a:lstStyle/>
        <a:p>
          <a:endParaRPr lang="pt-BR" sz="100"/>
        </a:p>
      </dgm:t>
    </dgm:pt>
    <dgm:pt modelId="{BA6FCCA3-C354-4046-A9AE-AE61623A29CC}" type="sibTrans" cxnId="{E21B914C-AADD-4E3C-AFF9-4FB0D83275D8}">
      <dgm:prSet/>
      <dgm:spPr/>
      <dgm:t>
        <a:bodyPr/>
        <a:lstStyle/>
        <a:p>
          <a:endParaRPr lang="pt-BR" sz="1100"/>
        </a:p>
      </dgm:t>
    </dgm:pt>
    <dgm:pt modelId="{475D70DF-051E-4F8F-B9F8-E3585F778082}">
      <dgm:prSet phldrT="[Texto]" custT="1"/>
      <dgm:spPr/>
      <dgm:t>
        <a:bodyPr/>
        <a:lstStyle/>
        <a:p>
          <a:r>
            <a:rPr lang="pt-BR" sz="1400" dirty="0"/>
            <a:t>La </a:t>
          </a:r>
          <a:r>
            <a:rPr lang="pt-BR" sz="1400" dirty="0" err="1"/>
            <a:t>Prospective</a:t>
          </a:r>
          <a:endParaRPr lang="pt-BR" sz="1400" dirty="0"/>
        </a:p>
      </dgm:t>
    </dgm:pt>
    <dgm:pt modelId="{2D15DEA6-4F4B-432F-AF06-AFB91D2076D7}" type="parTrans" cxnId="{F8F537D4-C776-4A1C-8273-11CB646CD505}">
      <dgm:prSet custT="1"/>
      <dgm:spPr/>
      <dgm:t>
        <a:bodyPr/>
        <a:lstStyle/>
        <a:p>
          <a:endParaRPr lang="pt-BR" sz="100"/>
        </a:p>
      </dgm:t>
    </dgm:pt>
    <dgm:pt modelId="{B48793E1-DA24-4E29-9C03-9E213FF9DAC8}" type="sibTrans" cxnId="{F8F537D4-C776-4A1C-8273-11CB646CD505}">
      <dgm:prSet/>
      <dgm:spPr/>
      <dgm:t>
        <a:bodyPr/>
        <a:lstStyle/>
        <a:p>
          <a:endParaRPr lang="pt-BR" sz="1100"/>
        </a:p>
      </dgm:t>
    </dgm:pt>
    <dgm:pt modelId="{4CD002B6-61A5-4A28-9E15-4885D8406D1B}" type="pres">
      <dgm:prSet presAssocID="{B89CEA35-5A5B-4619-8F6A-159A448303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CEDE90-7442-4EC5-8C49-1B8C596D7DC5}" type="pres">
      <dgm:prSet presAssocID="{7EE6824D-F620-4510-8AC5-8EE23B077D7C}" presName="root1" presStyleCnt="0"/>
      <dgm:spPr/>
    </dgm:pt>
    <dgm:pt modelId="{3B6A01B5-1216-47DC-BB32-E1C3ACBB080F}" type="pres">
      <dgm:prSet presAssocID="{7EE6824D-F620-4510-8AC5-8EE23B077D7C}" presName="LevelOneTextNode" presStyleLbl="node0" presStyleIdx="0" presStyleCnt="1" custScaleY="56448">
        <dgm:presLayoutVars>
          <dgm:chPref val="3"/>
        </dgm:presLayoutVars>
      </dgm:prSet>
      <dgm:spPr/>
    </dgm:pt>
    <dgm:pt modelId="{F0C84BE3-4606-4C31-99DC-82E2CAAD9953}" type="pres">
      <dgm:prSet presAssocID="{7EE6824D-F620-4510-8AC5-8EE23B077D7C}" presName="level2hierChild" presStyleCnt="0"/>
      <dgm:spPr/>
    </dgm:pt>
    <dgm:pt modelId="{16AB5112-259B-436E-A301-F8C66D3DF213}" type="pres">
      <dgm:prSet presAssocID="{EC308595-3285-4AD5-B222-55179C6A6E09}" presName="conn2-1" presStyleLbl="parChTrans1D2" presStyleIdx="0" presStyleCnt="2"/>
      <dgm:spPr/>
    </dgm:pt>
    <dgm:pt modelId="{687B2D48-B1DD-4682-A995-754DD3041AF5}" type="pres">
      <dgm:prSet presAssocID="{EC308595-3285-4AD5-B222-55179C6A6E09}" presName="connTx" presStyleLbl="parChTrans1D2" presStyleIdx="0" presStyleCnt="2"/>
      <dgm:spPr/>
    </dgm:pt>
    <dgm:pt modelId="{A182F2CF-45B4-4AB3-BEA6-C594D8F58D1B}" type="pres">
      <dgm:prSet presAssocID="{750B92EF-80B5-4D75-84A0-62664326A174}" presName="root2" presStyleCnt="0"/>
      <dgm:spPr/>
    </dgm:pt>
    <dgm:pt modelId="{A9D6C19C-0068-46F3-98AF-DAC7F5A83EC2}" type="pres">
      <dgm:prSet presAssocID="{750B92EF-80B5-4D75-84A0-62664326A174}" presName="LevelTwoTextNode" presStyleLbl="node2" presStyleIdx="0" presStyleCnt="2" custScaleY="56448" custLinFactNeighborY="21753">
        <dgm:presLayoutVars>
          <dgm:chPref val="3"/>
        </dgm:presLayoutVars>
      </dgm:prSet>
      <dgm:spPr/>
    </dgm:pt>
    <dgm:pt modelId="{5B1095BB-6C89-4B17-B8AB-9A2A47044832}" type="pres">
      <dgm:prSet presAssocID="{750B92EF-80B5-4D75-84A0-62664326A174}" presName="level3hierChild" presStyleCnt="0"/>
      <dgm:spPr/>
    </dgm:pt>
    <dgm:pt modelId="{E1031530-EC58-4C49-A37E-C143F3ADDB82}" type="pres">
      <dgm:prSet presAssocID="{132DD77C-9F69-4E05-8B04-830038783F6B}" presName="conn2-1" presStyleLbl="parChTrans1D3" presStyleIdx="0" presStyleCnt="3"/>
      <dgm:spPr/>
    </dgm:pt>
    <dgm:pt modelId="{57519C10-F88F-48A3-AEEF-A618144528EF}" type="pres">
      <dgm:prSet presAssocID="{132DD77C-9F69-4E05-8B04-830038783F6B}" presName="connTx" presStyleLbl="parChTrans1D3" presStyleIdx="0" presStyleCnt="3"/>
      <dgm:spPr/>
    </dgm:pt>
    <dgm:pt modelId="{86A8038A-C79D-48C9-9BEE-58D63D6AB2B6}" type="pres">
      <dgm:prSet presAssocID="{D3BFD4A4-D015-48F8-B9F8-3258A3ABCB41}" presName="root2" presStyleCnt="0"/>
      <dgm:spPr/>
    </dgm:pt>
    <dgm:pt modelId="{5ECF46E6-E972-42A5-9512-979A13D9A1B9}" type="pres">
      <dgm:prSet presAssocID="{D3BFD4A4-D015-48F8-B9F8-3258A3ABCB41}" presName="LevelTwoTextNode" presStyleLbl="node3" presStyleIdx="0" presStyleCnt="3" custScaleY="56448" custLinFactNeighborY="-38145">
        <dgm:presLayoutVars>
          <dgm:chPref val="3"/>
        </dgm:presLayoutVars>
      </dgm:prSet>
      <dgm:spPr/>
    </dgm:pt>
    <dgm:pt modelId="{7123F652-E343-4D8E-AB2B-FDAA02C83835}" type="pres">
      <dgm:prSet presAssocID="{D3BFD4A4-D015-48F8-B9F8-3258A3ABCB41}" presName="level3hierChild" presStyleCnt="0"/>
      <dgm:spPr/>
    </dgm:pt>
    <dgm:pt modelId="{B9EF3ED8-A20B-4EE8-9A9B-D2ABA105FB00}" type="pres">
      <dgm:prSet presAssocID="{9E2D9D7E-BDF6-4711-A690-55E60DC4BCC2}" presName="conn2-1" presStyleLbl="parChTrans1D3" presStyleIdx="1" presStyleCnt="3"/>
      <dgm:spPr/>
    </dgm:pt>
    <dgm:pt modelId="{60999E65-4842-4857-ADB5-FAE085621186}" type="pres">
      <dgm:prSet presAssocID="{9E2D9D7E-BDF6-4711-A690-55E60DC4BCC2}" presName="connTx" presStyleLbl="parChTrans1D3" presStyleIdx="1" presStyleCnt="3"/>
      <dgm:spPr/>
    </dgm:pt>
    <dgm:pt modelId="{D0D77AF1-6ED8-4784-B3E2-10114A194603}" type="pres">
      <dgm:prSet presAssocID="{7CC32C87-B279-4505-B34A-1E19EB146639}" presName="root2" presStyleCnt="0"/>
      <dgm:spPr/>
    </dgm:pt>
    <dgm:pt modelId="{E4F054EF-7561-40D4-B32B-38995FA68090}" type="pres">
      <dgm:prSet presAssocID="{7CC32C87-B279-4505-B34A-1E19EB146639}" presName="LevelTwoTextNode" presStyleLbl="node3" presStyleIdx="1" presStyleCnt="3" custScaleY="56448" custLinFactNeighborY="51268">
        <dgm:presLayoutVars>
          <dgm:chPref val="3"/>
        </dgm:presLayoutVars>
      </dgm:prSet>
      <dgm:spPr/>
    </dgm:pt>
    <dgm:pt modelId="{44D7B6B4-13A3-4463-AC98-15C78FD0E288}" type="pres">
      <dgm:prSet presAssocID="{7CC32C87-B279-4505-B34A-1E19EB146639}" presName="level3hierChild" presStyleCnt="0"/>
      <dgm:spPr/>
    </dgm:pt>
    <dgm:pt modelId="{3E05C28F-F350-425E-812F-457E3981D75C}" type="pres">
      <dgm:prSet presAssocID="{5C4ECB93-EB4C-489C-A251-ABA1E8F1BCA1}" presName="conn2-1" presStyleLbl="parChTrans1D2" presStyleIdx="1" presStyleCnt="2"/>
      <dgm:spPr/>
    </dgm:pt>
    <dgm:pt modelId="{765DDB2D-4099-48A1-B089-D77F15962147}" type="pres">
      <dgm:prSet presAssocID="{5C4ECB93-EB4C-489C-A251-ABA1E8F1BCA1}" presName="connTx" presStyleLbl="parChTrans1D2" presStyleIdx="1" presStyleCnt="2"/>
      <dgm:spPr/>
    </dgm:pt>
    <dgm:pt modelId="{776901D3-689E-41A2-A6E7-95FCF5BB7927}" type="pres">
      <dgm:prSet presAssocID="{4473E4D0-2007-4EBE-84EB-AD2E6D4DBC81}" presName="root2" presStyleCnt="0"/>
      <dgm:spPr/>
    </dgm:pt>
    <dgm:pt modelId="{A8118973-BC45-407F-89FA-D2CE2EACB9CC}" type="pres">
      <dgm:prSet presAssocID="{4473E4D0-2007-4EBE-84EB-AD2E6D4DBC81}" presName="LevelTwoTextNode" presStyleLbl="node2" presStyleIdx="1" presStyleCnt="2" custScaleY="56448" custLinFactY="21485" custLinFactNeighborY="100000">
        <dgm:presLayoutVars>
          <dgm:chPref val="3"/>
        </dgm:presLayoutVars>
      </dgm:prSet>
      <dgm:spPr/>
    </dgm:pt>
    <dgm:pt modelId="{934B9DB9-AFD4-45FC-A41C-7086671552A8}" type="pres">
      <dgm:prSet presAssocID="{4473E4D0-2007-4EBE-84EB-AD2E6D4DBC81}" presName="level3hierChild" presStyleCnt="0"/>
      <dgm:spPr/>
    </dgm:pt>
    <dgm:pt modelId="{9C3544C3-4C72-4602-86EF-A57C793AB8FC}" type="pres">
      <dgm:prSet presAssocID="{2D15DEA6-4F4B-432F-AF06-AFB91D2076D7}" presName="conn2-1" presStyleLbl="parChTrans1D3" presStyleIdx="2" presStyleCnt="3"/>
      <dgm:spPr/>
    </dgm:pt>
    <dgm:pt modelId="{9D340CFC-1B16-40C5-A0AA-93E32F428BF8}" type="pres">
      <dgm:prSet presAssocID="{2D15DEA6-4F4B-432F-AF06-AFB91D2076D7}" presName="connTx" presStyleLbl="parChTrans1D3" presStyleIdx="2" presStyleCnt="3"/>
      <dgm:spPr/>
    </dgm:pt>
    <dgm:pt modelId="{6ED4D547-3A85-4464-8BB0-32C22C64545C}" type="pres">
      <dgm:prSet presAssocID="{475D70DF-051E-4F8F-B9F8-E3585F778082}" presName="root2" presStyleCnt="0"/>
      <dgm:spPr/>
    </dgm:pt>
    <dgm:pt modelId="{61ED15BA-5783-4367-B384-52604C281726}" type="pres">
      <dgm:prSet presAssocID="{475D70DF-051E-4F8F-B9F8-E3585F778082}" presName="LevelTwoTextNode" presStyleLbl="node3" presStyleIdx="2" presStyleCnt="3" custScaleY="56448" custLinFactY="21485" custLinFactNeighborY="100000">
        <dgm:presLayoutVars>
          <dgm:chPref val="3"/>
        </dgm:presLayoutVars>
      </dgm:prSet>
      <dgm:spPr/>
    </dgm:pt>
    <dgm:pt modelId="{DF444BDF-4608-4D76-9CE9-7476711EBC96}" type="pres">
      <dgm:prSet presAssocID="{475D70DF-051E-4F8F-B9F8-E3585F778082}" presName="level3hierChild" presStyleCnt="0"/>
      <dgm:spPr/>
    </dgm:pt>
  </dgm:ptLst>
  <dgm:cxnLst>
    <dgm:cxn modelId="{D496DA8C-09D9-4100-B762-108E02CE2376}" type="presOf" srcId="{132DD77C-9F69-4E05-8B04-830038783F6B}" destId="{57519C10-F88F-48A3-AEEF-A618144528EF}" srcOrd="1" destOrd="0" presId="urn:microsoft.com/office/officeart/2005/8/layout/hierarchy2"/>
    <dgm:cxn modelId="{A4D16A84-4BA2-4242-BED4-936198320467}" type="presOf" srcId="{7EE6824D-F620-4510-8AC5-8EE23B077D7C}" destId="{3B6A01B5-1216-47DC-BB32-E1C3ACBB080F}" srcOrd="0" destOrd="0" presId="urn:microsoft.com/office/officeart/2005/8/layout/hierarchy2"/>
    <dgm:cxn modelId="{E21B914C-AADD-4E3C-AFF9-4FB0D83275D8}" srcId="{7EE6824D-F620-4510-8AC5-8EE23B077D7C}" destId="{4473E4D0-2007-4EBE-84EB-AD2E6D4DBC81}" srcOrd="1" destOrd="0" parTransId="{5C4ECB93-EB4C-489C-A251-ABA1E8F1BCA1}" sibTransId="{BA6FCCA3-C354-4046-A9AE-AE61623A29CC}"/>
    <dgm:cxn modelId="{3617CDB9-B759-4472-A465-7B9117F6F881}" type="presOf" srcId="{475D70DF-051E-4F8F-B9F8-E3585F778082}" destId="{61ED15BA-5783-4367-B384-52604C281726}" srcOrd="0" destOrd="0" presId="urn:microsoft.com/office/officeart/2005/8/layout/hierarchy2"/>
    <dgm:cxn modelId="{8D83EC42-575A-45F2-B8AC-3B4899ADD95C}" type="presOf" srcId="{9E2D9D7E-BDF6-4711-A690-55E60DC4BCC2}" destId="{B9EF3ED8-A20B-4EE8-9A9B-D2ABA105FB00}" srcOrd="0" destOrd="0" presId="urn:microsoft.com/office/officeart/2005/8/layout/hierarchy2"/>
    <dgm:cxn modelId="{3A588F52-5631-4135-81FD-43F49581F1D8}" srcId="{750B92EF-80B5-4D75-84A0-62664326A174}" destId="{D3BFD4A4-D015-48F8-B9F8-3258A3ABCB41}" srcOrd="0" destOrd="0" parTransId="{132DD77C-9F69-4E05-8B04-830038783F6B}" sibTransId="{F2FBCA89-71FA-4E68-BF84-53B044CE9688}"/>
    <dgm:cxn modelId="{2CF3EEC8-D6CC-4628-A893-BE2D8B528415}" type="presOf" srcId="{EC308595-3285-4AD5-B222-55179C6A6E09}" destId="{687B2D48-B1DD-4682-A995-754DD3041AF5}" srcOrd="1" destOrd="0" presId="urn:microsoft.com/office/officeart/2005/8/layout/hierarchy2"/>
    <dgm:cxn modelId="{3D5DF91E-5A6F-4741-82C6-61AE8A0256B9}" type="presOf" srcId="{4473E4D0-2007-4EBE-84EB-AD2E6D4DBC81}" destId="{A8118973-BC45-407F-89FA-D2CE2EACB9CC}" srcOrd="0" destOrd="0" presId="urn:microsoft.com/office/officeart/2005/8/layout/hierarchy2"/>
    <dgm:cxn modelId="{F8F537D4-C776-4A1C-8273-11CB646CD505}" srcId="{4473E4D0-2007-4EBE-84EB-AD2E6D4DBC81}" destId="{475D70DF-051E-4F8F-B9F8-E3585F778082}" srcOrd="0" destOrd="0" parTransId="{2D15DEA6-4F4B-432F-AF06-AFB91D2076D7}" sibTransId="{B48793E1-DA24-4E29-9C03-9E213FF9DAC8}"/>
    <dgm:cxn modelId="{DCCACBD2-6DF8-41AB-8029-5C18168335D4}" type="presOf" srcId="{5C4ECB93-EB4C-489C-A251-ABA1E8F1BCA1}" destId="{3E05C28F-F350-425E-812F-457E3981D75C}" srcOrd="0" destOrd="0" presId="urn:microsoft.com/office/officeart/2005/8/layout/hierarchy2"/>
    <dgm:cxn modelId="{4F60FF7D-D971-4881-91D2-A025A8CCD0E9}" srcId="{750B92EF-80B5-4D75-84A0-62664326A174}" destId="{7CC32C87-B279-4505-B34A-1E19EB146639}" srcOrd="1" destOrd="0" parTransId="{9E2D9D7E-BDF6-4711-A690-55E60DC4BCC2}" sibTransId="{E471A3EA-8F7B-4CD3-A3DA-D2B9984CC757}"/>
    <dgm:cxn modelId="{8F773C88-3B11-426D-A167-E7A4E192059E}" type="presOf" srcId="{9E2D9D7E-BDF6-4711-A690-55E60DC4BCC2}" destId="{60999E65-4842-4857-ADB5-FAE085621186}" srcOrd="1" destOrd="0" presId="urn:microsoft.com/office/officeart/2005/8/layout/hierarchy2"/>
    <dgm:cxn modelId="{C44451A9-E932-48A3-BDCF-729A55DE32C1}" type="presOf" srcId="{2D15DEA6-4F4B-432F-AF06-AFB91D2076D7}" destId="{9D340CFC-1B16-40C5-A0AA-93E32F428BF8}" srcOrd="1" destOrd="0" presId="urn:microsoft.com/office/officeart/2005/8/layout/hierarchy2"/>
    <dgm:cxn modelId="{9F9954C5-0303-4C86-8CB5-29239ABAA5B0}" type="presOf" srcId="{750B92EF-80B5-4D75-84A0-62664326A174}" destId="{A9D6C19C-0068-46F3-98AF-DAC7F5A83EC2}" srcOrd="0" destOrd="0" presId="urn:microsoft.com/office/officeart/2005/8/layout/hierarchy2"/>
    <dgm:cxn modelId="{D1EC26A9-9BF8-4D8F-8008-25B5DB973413}" type="presOf" srcId="{5C4ECB93-EB4C-489C-A251-ABA1E8F1BCA1}" destId="{765DDB2D-4099-48A1-B089-D77F15962147}" srcOrd="1" destOrd="0" presId="urn:microsoft.com/office/officeart/2005/8/layout/hierarchy2"/>
    <dgm:cxn modelId="{73AC25FC-A2D4-4891-9D13-CE43A0AF397F}" type="presOf" srcId="{132DD77C-9F69-4E05-8B04-830038783F6B}" destId="{E1031530-EC58-4C49-A37E-C143F3ADDB82}" srcOrd="0" destOrd="0" presId="urn:microsoft.com/office/officeart/2005/8/layout/hierarchy2"/>
    <dgm:cxn modelId="{F76CE80C-5335-451E-874A-3E6BD641FA62}" type="presOf" srcId="{7CC32C87-B279-4505-B34A-1E19EB146639}" destId="{E4F054EF-7561-40D4-B32B-38995FA68090}" srcOrd="0" destOrd="0" presId="urn:microsoft.com/office/officeart/2005/8/layout/hierarchy2"/>
    <dgm:cxn modelId="{B4748531-4CE2-47F5-AEF7-F45822113DFE}" type="presOf" srcId="{2D15DEA6-4F4B-432F-AF06-AFB91D2076D7}" destId="{9C3544C3-4C72-4602-86EF-A57C793AB8FC}" srcOrd="0" destOrd="0" presId="urn:microsoft.com/office/officeart/2005/8/layout/hierarchy2"/>
    <dgm:cxn modelId="{763E0915-56B3-47BF-A273-30A482BD89E5}" type="presOf" srcId="{EC308595-3285-4AD5-B222-55179C6A6E09}" destId="{16AB5112-259B-436E-A301-F8C66D3DF213}" srcOrd="0" destOrd="0" presId="urn:microsoft.com/office/officeart/2005/8/layout/hierarchy2"/>
    <dgm:cxn modelId="{E95007E4-6882-45CD-B8B5-4E8EDD03B8AA}" type="presOf" srcId="{D3BFD4A4-D015-48F8-B9F8-3258A3ABCB41}" destId="{5ECF46E6-E972-42A5-9512-979A13D9A1B9}" srcOrd="0" destOrd="0" presId="urn:microsoft.com/office/officeart/2005/8/layout/hierarchy2"/>
    <dgm:cxn modelId="{CE32D045-1A77-4DA6-8A13-B8492D046007}" srcId="{7EE6824D-F620-4510-8AC5-8EE23B077D7C}" destId="{750B92EF-80B5-4D75-84A0-62664326A174}" srcOrd="0" destOrd="0" parTransId="{EC308595-3285-4AD5-B222-55179C6A6E09}" sibTransId="{14002970-6B80-48BC-BA11-534E76C784CD}"/>
    <dgm:cxn modelId="{2502C0A9-7E9D-42FD-A212-3F95122839B4}" srcId="{B89CEA35-5A5B-4619-8F6A-159A4483039B}" destId="{7EE6824D-F620-4510-8AC5-8EE23B077D7C}" srcOrd="0" destOrd="0" parTransId="{7C4AD169-1E91-4641-B860-C0F36C1B9762}" sibTransId="{3105BCC8-6D2D-4A16-A97A-CC3CA8504E77}"/>
    <dgm:cxn modelId="{7CC3FFC6-FCFA-48A3-9E8F-E38ED0831BCF}" type="presOf" srcId="{B89CEA35-5A5B-4619-8F6A-159A4483039B}" destId="{4CD002B6-61A5-4A28-9E15-4885D8406D1B}" srcOrd="0" destOrd="0" presId="urn:microsoft.com/office/officeart/2005/8/layout/hierarchy2"/>
    <dgm:cxn modelId="{1F616829-C6C7-495A-86BB-5A1F7C9AB2B6}" type="presParOf" srcId="{4CD002B6-61A5-4A28-9E15-4885D8406D1B}" destId="{23CEDE90-7442-4EC5-8C49-1B8C596D7DC5}" srcOrd="0" destOrd="0" presId="urn:microsoft.com/office/officeart/2005/8/layout/hierarchy2"/>
    <dgm:cxn modelId="{8A65A429-6045-405B-9E53-73F1BD218992}" type="presParOf" srcId="{23CEDE90-7442-4EC5-8C49-1B8C596D7DC5}" destId="{3B6A01B5-1216-47DC-BB32-E1C3ACBB080F}" srcOrd="0" destOrd="0" presId="urn:microsoft.com/office/officeart/2005/8/layout/hierarchy2"/>
    <dgm:cxn modelId="{61680F1B-7264-49BD-93E6-37D0B831ADF3}" type="presParOf" srcId="{23CEDE90-7442-4EC5-8C49-1B8C596D7DC5}" destId="{F0C84BE3-4606-4C31-99DC-82E2CAAD9953}" srcOrd="1" destOrd="0" presId="urn:microsoft.com/office/officeart/2005/8/layout/hierarchy2"/>
    <dgm:cxn modelId="{96117AE0-C81B-4A96-8D17-A2B4241694B3}" type="presParOf" srcId="{F0C84BE3-4606-4C31-99DC-82E2CAAD9953}" destId="{16AB5112-259B-436E-A301-F8C66D3DF213}" srcOrd="0" destOrd="0" presId="urn:microsoft.com/office/officeart/2005/8/layout/hierarchy2"/>
    <dgm:cxn modelId="{C5119D32-6CF8-4FDF-B03D-6CD2BC91243A}" type="presParOf" srcId="{16AB5112-259B-436E-A301-F8C66D3DF213}" destId="{687B2D48-B1DD-4682-A995-754DD3041AF5}" srcOrd="0" destOrd="0" presId="urn:microsoft.com/office/officeart/2005/8/layout/hierarchy2"/>
    <dgm:cxn modelId="{63D097DB-20DB-45D3-8345-C72E329F87B3}" type="presParOf" srcId="{F0C84BE3-4606-4C31-99DC-82E2CAAD9953}" destId="{A182F2CF-45B4-4AB3-BEA6-C594D8F58D1B}" srcOrd="1" destOrd="0" presId="urn:microsoft.com/office/officeart/2005/8/layout/hierarchy2"/>
    <dgm:cxn modelId="{FFE1A25B-0405-4D84-867F-12B631AA96BE}" type="presParOf" srcId="{A182F2CF-45B4-4AB3-BEA6-C594D8F58D1B}" destId="{A9D6C19C-0068-46F3-98AF-DAC7F5A83EC2}" srcOrd="0" destOrd="0" presId="urn:microsoft.com/office/officeart/2005/8/layout/hierarchy2"/>
    <dgm:cxn modelId="{C65B9787-0870-448E-9F08-704381BF6B63}" type="presParOf" srcId="{A182F2CF-45B4-4AB3-BEA6-C594D8F58D1B}" destId="{5B1095BB-6C89-4B17-B8AB-9A2A47044832}" srcOrd="1" destOrd="0" presId="urn:microsoft.com/office/officeart/2005/8/layout/hierarchy2"/>
    <dgm:cxn modelId="{653818CF-81E5-4A66-AB81-06F31E2FE3F5}" type="presParOf" srcId="{5B1095BB-6C89-4B17-B8AB-9A2A47044832}" destId="{E1031530-EC58-4C49-A37E-C143F3ADDB82}" srcOrd="0" destOrd="0" presId="urn:microsoft.com/office/officeart/2005/8/layout/hierarchy2"/>
    <dgm:cxn modelId="{08589A86-5634-43A6-9E75-F5EAD204A2A5}" type="presParOf" srcId="{E1031530-EC58-4C49-A37E-C143F3ADDB82}" destId="{57519C10-F88F-48A3-AEEF-A618144528EF}" srcOrd="0" destOrd="0" presId="urn:microsoft.com/office/officeart/2005/8/layout/hierarchy2"/>
    <dgm:cxn modelId="{7B31A96B-18AD-415E-9F01-A9CA9D0AB9BA}" type="presParOf" srcId="{5B1095BB-6C89-4B17-B8AB-9A2A47044832}" destId="{86A8038A-C79D-48C9-9BEE-58D63D6AB2B6}" srcOrd="1" destOrd="0" presId="urn:microsoft.com/office/officeart/2005/8/layout/hierarchy2"/>
    <dgm:cxn modelId="{251496E9-8CE3-4349-8A89-0929E86E2088}" type="presParOf" srcId="{86A8038A-C79D-48C9-9BEE-58D63D6AB2B6}" destId="{5ECF46E6-E972-42A5-9512-979A13D9A1B9}" srcOrd="0" destOrd="0" presId="urn:microsoft.com/office/officeart/2005/8/layout/hierarchy2"/>
    <dgm:cxn modelId="{7BFE55AD-C929-43DF-B123-7B1CDA4315EF}" type="presParOf" srcId="{86A8038A-C79D-48C9-9BEE-58D63D6AB2B6}" destId="{7123F652-E343-4D8E-AB2B-FDAA02C83835}" srcOrd="1" destOrd="0" presId="urn:microsoft.com/office/officeart/2005/8/layout/hierarchy2"/>
    <dgm:cxn modelId="{D6A523FC-BBF5-4B07-9536-4183E525E89C}" type="presParOf" srcId="{5B1095BB-6C89-4B17-B8AB-9A2A47044832}" destId="{B9EF3ED8-A20B-4EE8-9A9B-D2ABA105FB00}" srcOrd="2" destOrd="0" presId="urn:microsoft.com/office/officeart/2005/8/layout/hierarchy2"/>
    <dgm:cxn modelId="{8BFBDF6F-750B-4088-B332-6A148C304BCE}" type="presParOf" srcId="{B9EF3ED8-A20B-4EE8-9A9B-D2ABA105FB00}" destId="{60999E65-4842-4857-ADB5-FAE085621186}" srcOrd="0" destOrd="0" presId="urn:microsoft.com/office/officeart/2005/8/layout/hierarchy2"/>
    <dgm:cxn modelId="{833043C2-3D58-464B-B447-5B70F81456AD}" type="presParOf" srcId="{5B1095BB-6C89-4B17-B8AB-9A2A47044832}" destId="{D0D77AF1-6ED8-4784-B3E2-10114A194603}" srcOrd="3" destOrd="0" presId="urn:microsoft.com/office/officeart/2005/8/layout/hierarchy2"/>
    <dgm:cxn modelId="{0F12E25E-9969-4176-9335-B148115A0460}" type="presParOf" srcId="{D0D77AF1-6ED8-4784-B3E2-10114A194603}" destId="{E4F054EF-7561-40D4-B32B-38995FA68090}" srcOrd="0" destOrd="0" presId="urn:microsoft.com/office/officeart/2005/8/layout/hierarchy2"/>
    <dgm:cxn modelId="{B28EECF9-A5ED-4669-85A8-943520330A63}" type="presParOf" srcId="{D0D77AF1-6ED8-4784-B3E2-10114A194603}" destId="{44D7B6B4-13A3-4463-AC98-15C78FD0E288}" srcOrd="1" destOrd="0" presId="urn:microsoft.com/office/officeart/2005/8/layout/hierarchy2"/>
    <dgm:cxn modelId="{309AE538-EFB1-47F8-B323-A04458B7A29B}" type="presParOf" srcId="{F0C84BE3-4606-4C31-99DC-82E2CAAD9953}" destId="{3E05C28F-F350-425E-812F-457E3981D75C}" srcOrd="2" destOrd="0" presId="urn:microsoft.com/office/officeart/2005/8/layout/hierarchy2"/>
    <dgm:cxn modelId="{2FA51C25-19AB-4E43-BC1C-815DDF338056}" type="presParOf" srcId="{3E05C28F-F350-425E-812F-457E3981D75C}" destId="{765DDB2D-4099-48A1-B089-D77F15962147}" srcOrd="0" destOrd="0" presId="urn:microsoft.com/office/officeart/2005/8/layout/hierarchy2"/>
    <dgm:cxn modelId="{768A33E5-DBDD-49C0-8CCA-2D2611AA2E60}" type="presParOf" srcId="{F0C84BE3-4606-4C31-99DC-82E2CAAD9953}" destId="{776901D3-689E-41A2-A6E7-95FCF5BB7927}" srcOrd="3" destOrd="0" presId="urn:microsoft.com/office/officeart/2005/8/layout/hierarchy2"/>
    <dgm:cxn modelId="{AAAF41AF-40B9-4B15-BAEE-F23C7CA6BD0E}" type="presParOf" srcId="{776901D3-689E-41A2-A6E7-95FCF5BB7927}" destId="{A8118973-BC45-407F-89FA-D2CE2EACB9CC}" srcOrd="0" destOrd="0" presId="urn:microsoft.com/office/officeart/2005/8/layout/hierarchy2"/>
    <dgm:cxn modelId="{A409D62E-D723-4C2D-9491-219A7BB20785}" type="presParOf" srcId="{776901D3-689E-41A2-A6E7-95FCF5BB7927}" destId="{934B9DB9-AFD4-45FC-A41C-7086671552A8}" srcOrd="1" destOrd="0" presId="urn:microsoft.com/office/officeart/2005/8/layout/hierarchy2"/>
    <dgm:cxn modelId="{611F4E93-54A2-42EB-A11B-E634745A2020}" type="presParOf" srcId="{934B9DB9-AFD4-45FC-A41C-7086671552A8}" destId="{9C3544C3-4C72-4602-86EF-A57C793AB8FC}" srcOrd="0" destOrd="0" presId="urn:microsoft.com/office/officeart/2005/8/layout/hierarchy2"/>
    <dgm:cxn modelId="{2A8FBF09-9B3F-43EC-978B-0A6CEBB3BD21}" type="presParOf" srcId="{9C3544C3-4C72-4602-86EF-A57C793AB8FC}" destId="{9D340CFC-1B16-40C5-A0AA-93E32F428BF8}" srcOrd="0" destOrd="0" presId="urn:microsoft.com/office/officeart/2005/8/layout/hierarchy2"/>
    <dgm:cxn modelId="{9AE8DC0C-EE18-4258-9DB9-6C8432620474}" type="presParOf" srcId="{934B9DB9-AFD4-45FC-A41C-7086671552A8}" destId="{6ED4D547-3A85-4464-8BB0-32C22C64545C}" srcOrd="1" destOrd="0" presId="urn:microsoft.com/office/officeart/2005/8/layout/hierarchy2"/>
    <dgm:cxn modelId="{7B482E6E-EE37-441F-93B2-B58622359169}" type="presParOf" srcId="{6ED4D547-3A85-4464-8BB0-32C22C64545C}" destId="{61ED15BA-5783-4367-B384-52604C281726}" srcOrd="0" destOrd="0" presId="urn:microsoft.com/office/officeart/2005/8/layout/hierarchy2"/>
    <dgm:cxn modelId="{4377A831-6DFC-49FF-91AE-E90D3F6DBB5C}" type="presParOf" srcId="{6ED4D547-3A85-4464-8BB0-32C22C64545C}" destId="{DF444BDF-4608-4D76-9CE9-7476711EBC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A01B5-1216-47DC-BB32-E1C3ACBB080F}">
      <dsp:nvSpPr>
        <dsp:cNvPr id="0" name=""/>
        <dsp:cNvSpPr/>
      </dsp:nvSpPr>
      <dsp:spPr>
        <a:xfrm>
          <a:off x="3997" y="2369517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Origem – Estrategistas Militares</a:t>
          </a:r>
        </a:p>
      </dsp:txBody>
      <dsp:txXfrm>
        <a:off x="22307" y="2387827"/>
        <a:ext cx="2178364" cy="588537"/>
      </dsp:txXfrm>
    </dsp:sp>
    <dsp:sp modelId="{16AB5112-259B-436E-A301-F8C66D3DF213}">
      <dsp:nvSpPr>
        <dsp:cNvPr id="0" name=""/>
        <dsp:cNvSpPr/>
      </dsp:nvSpPr>
      <dsp:spPr>
        <a:xfrm rot="20298106">
          <a:off x="2185199" y="2485761"/>
          <a:ext cx="953559" cy="40122"/>
        </a:xfrm>
        <a:custGeom>
          <a:avLst/>
          <a:gdLst/>
          <a:ahLst/>
          <a:cxnLst/>
          <a:rect l="0" t="0" r="0" b="0"/>
          <a:pathLst>
            <a:path>
              <a:moveTo>
                <a:pt x="0" y="20061"/>
              </a:moveTo>
              <a:lnTo>
                <a:pt x="953559" y="20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" kern="1200"/>
        </a:p>
      </dsp:txBody>
      <dsp:txXfrm>
        <a:off x="2638139" y="2481983"/>
        <a:ext cx="47677" cy="47677"/>
      </dsp:txXfrm>
    </dsp:sp>
    <dsp:sp modelId="{A9D6C19C-0068-46F3-98AF-DAC7F5A83EC2}">
      <dsp:nvSpPr>
        <dsp:cNvPr id="0" name=""/>
        <dsp:cNvSpPr/>
      </dsp:nvSpPr>
      <dsp:spPr>
        <a:xfrm>
          <a:off x="3104975" y="2016969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Front Americano</a:t>
          </a:r>
        </a:p>
      </dsp:txBody>
      <dsp:txXfrm>
        <a:off x="3123285" y="2035279"/>
        <a:ext cx="2178364" cy="588537"/>
      </dsp:txXfrm>
    </dsp:sp>
    <dsp:sp modelId="{E1031530-EC58-4C49-A37E-C143F3ADDB82}">
      <dsp:nvSpPr>
        <dsp:cNvPr id="0" name=""/>
        <dsp:cNvSpPr/>
      </dsp:nvSpPr>
      <dsp:spPr>
        <a:xfrm rot="18595007">
          <a:off x="5072580" y="1779984"/>
          <a:ext cx="1380753" cy="40122"/>
        </a:xfrm>
        <a:custGeom>
          <a:avLst/>
          <a:gdLst/>
          <a:ahLst/>
          <a:cxnLst/>
          <a:rect l="0" t="0" r="0" b="0"/>
          <a:pathLst>
            <a:path>
              <a:moveTo>
                <a:pt x="0" y="20061"/>
              </a:moveTo>
              <a:lnTo>
                <a:pt x="1380753" y="20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" kern="1200"/>
        </a:p>
      </dsp:txBody>
      <dsp:txXfrm>
        <a:off x="5728438" y="1765526"/>
        <a:ext cx="69037" cy="69037"/>
      </dsp:txXfrm>
    </dsp:sp>
    <dsp:sp modelId="{5ECF46E6-E972-42A5-9512-979A13D9A1B9}">
      <dsp:nvSpPr>
        <dsp:cNvPr id="0" name=""/>
        <dsp:cNvSpPr/>
      </dsp:nvSpPr>
      <dsp:spPr>
        <a:xfrm>
          <a:off x="6205953" y="957963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Shell / </a:t>
          </a:r>
          <a:r>
            <a:rPr lang="pt-BR" sz="1400" kern="1200" dirty="0" err="1"/>
            <a:t>Intuitive</a:t>
          </a:r>
          <a:r>
            <a:rPr lang="pt-BR" sz="1400" kern="1200" dirty="0"/>
            <a:t> </a:t>
          </a:r>
          <a:r>
            <a:rPr lang="pt-BR" sz="1400" kern="1200" dirty="0" err="1"/>
            <a:t>Logics</a:t>
          </a:r>
          <a:endParaRPr lang="pt-BR" sz="1400" kern="1200" dirty="0"/>
        </a:p>
      </dsp:txBody>
      <dsp:txXfrm>
        <a:off x="6224263" y="976273"/>
        <a:ext cx="2178364" cy="588537"/>
      </dsp:txXfrm>
    </dsp:sp>
    <dsp:sp modelId="{B9EF3ED8-A20B-4EE8-9A9B-D2ABA105FB00}">
      <dsp:nvSpPr>
        <dsp:cNvPr id="0" name=""/>
        <dsp:cNvSpPr/>
      </dsp:nvSpPr>
      <dsp:spPr>
        <a:xfrm rot="2351809">
          <a:off x="5191333" y="2670745"/>
          <a:ext cx="1143247" cy="40122"/>
        </a:xfrm>
        <a:custGeom>
          <a:avLst/>
          <a:gdLst/>
          <a:ahLst/>
          <a:cxnLst/>
          <a:rect l="0" t="0" r="0" b="0"/>
          <a:pathLst>
            <a:path>
              <a:moveTo>
                <a:pt x="0" y="20061"/>
              </a:moveTo>
              <a:lnTo>
                <a:pt x="1143247" y="20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" kern="1200"/>
        </a:p>
      </dsp:txBody>
      <dsp:txXfrm>
        <a:off x="5734375" y="2662225"/>
        <a:ext cx="57162" cy="57162"/>
      </dsp:txXfrm>
    </dsp:sp>
    <dsp:sp modelId="{E4F054EF-7561-40D4-B32B-38995FA68090}">
      <dsp:nvSpPr>
        <dsp:cNvPr id="0" name=""/>
        <dsp:cNvSpPr/>
      </dsp:nvSpPr>
      <dsp:spPr>
        <a:xfrm>
          <a:off x="6205953" y="2739486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Probabilistic</a:t>
          </a:r>
          <a:r>
            <a:rPr lang="pt-BR" sz="1400" kern="1200" dirty="0"/>
            <a:t> </a:t>
          </a:r>
          <a:r>
            <a:rPr lang="pt-BR" sz="1400" kern="1200" dirty="0" err="1"/>
            <a:t>Modified</a:t>
          </a:r>
          <a:r>
            <a:rPr lang="pt-BR" sz="1400" kern="1200" dirty="0"/>
            <a:t> (TIA e CIA)</a:t>
          </a:r>
        </a:p>
      </dsp:txBody>
      <dsp:txXfrm>
        <a:off x="6224263" y="2757796"/>
        <a:ext cx="2178364" cy="588537"/>
      </dsp:txXfrm>
    </dsp:sp>
    <dsp:sp modelId="{3E05C28F-F350-425E-812F-457E3981D75C}">
      <dsp:nvSpPr>
        <dsp:cNvPr id="0" name=""/>
        <dsp:cNvSpPr/>
      </dsp:nvSpPr>
      <dsp:spPr>
        <a:xfrm rot="3926497">
          <a:off x="1596109" y="3631484"/>
          <a:ext cx="2131738" cy="40122"/>
        </a:xfrm>
        <a:custGeom>
          <a:avLst/>
          <a:gdLst/>
          <a:ahLst/>
          <a:cxnLst/>
          <a:rect l="0" t="0" r="0" b="0"/>
          <a:pathLst>
            <a:path>
              <a:moveTo>
                <a:pt x="0" y="20061"/>
              </a:moveTo>
              <a:lnTo>
                <a:pt x="2131738" y="20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" kern="1200"/>
        </a:p>
      </dsp:txBody>
      <dsp:txXfrm>
        <a:off x="2608685" y="3598251"/>
        <a:ext cx="106586" cy="106586"/>
      </dsp:txXfrm>
    </dsp:sp>
    <dsp:sp modelId="{A8118973-BC45-407F-89FA-D2CE2EACB9CC}">
      <dsp:nvSpPr>
        <dsp:cNvPr id="0" name=""/>
        <dsp:cNvSpPr/>
      </dsp:nvSpPr>
      <dsp:spPr>
        <a:xfrm>
          <a:off x="3104975" y="4308415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Front Francês</a:t>
          </a:r>
        </a:p>
      </dsp:txBody>
      <dsp:txXfrm>
        <a:off x="3123285" y="4326725"/>
        <a:ext cx="2178364" cy="588537"/>
      </dsp:txXfrm>
    </dsp:sp>
    <dsp:sp modelId="{9C3544C3-4C72-4602-86EF-A57C793AB8FC}">
      <dsp:nvSpPr>
        <dsp:cNvPr id="0" name=""/>
        <dsp:cNvSpPr/>
      </dsp:nvSpPr>
      <dsp:spPr>
        <a:xfrm>
          <a:off x="5319960" y="4600932"/>
          <a:ext cx="885993" cy="40122"/>
        </a:xfrm>
        <a:custGeom>
          <a:avLst/>
          <a:gdLst/>
          <a:ahLst/>
          <a:cxnLst/>
          <a:rect l="0" t="0" r="0" b="0"/>
          <a:pathLst>
            <a:path>
              <a:moveTo>
                <a:pt x="0" y="20061"/>
              </a:moveTo>
              <a:lnTo>
                <a:pt x="885993" y="20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" kern="1200"/>
        </a:p>
      </dsp:txBody>
      <dsp:txXfrm>
        <a:off x="5740807" y="4598844"/>
        <a:ext cx="44299" cy="44299"/>
      </dsp:txXfrm>
    </dsp:sp>
    <dsp:sp modelId="{61ED15BA-5783-4367-B384-52604C281726}">
      <dsp:nvSpPr>
        <dsp:cNvPr id="0" name=""/>
        <dsp:cNvSpPr/>
      </dsp:nvSpPr>
      <dsp:spPr>
        <a:xfrm>
          <a:off x="6205953" y="4308415"/>
          <a:ext cx="2214984" cy="625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La </a:t>
          </a:r>
          <a:r>
            <a:rPr lang="pt-BR" sz="1400" kern="1200" dirty="0" err="1"/>
            <a:t>Prospective</a:t>
          </a:r>
          <a:endParaRPr lang="pt-BR" sz="1400" kern="1200" dirty="0"/>
        </a:p>
      </dsp:txBody>
      <dsp:txXfrm>
        <a:off x="6224263" y="4326725"/>
        <a:ext cx="2178364" cy="588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9qJcj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Estratégia sob Incerteza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Pedro Nascimento de Lima</a:t>
            </a:r>
            <a:endParaRPr lang="pt-BR" dirty="0"/>
          </a:p>
          <a:p>
            <a:r>
              <a:rPr lang="pt-BR" sz="1800" i="1" dirty="0"/>
              <a:t>Programa de Pós Graduação em Engenharia de Produção e Sistemas - 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Posturas Estratégicas</a:t>
            </a:r>
            <a:br>
              <a:rPr lang="pt-BR" dirty="0"/>
            </a:br>
            <a:r>
              <a:rPr lang="pt-BR" sz="2700" dirty="0"/>
              <a:t>Frente à Incerteza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26" y="1693003"/>
            <a:ext cx="7392746" cy="34719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2212" y="5301208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Courtney, H., Kirkland, J., &amp; </a:t>
            </a:r>
            <a:r>
              <a:rPr lang="en-US" dirty="0" err="1"/>
              <a:t>Viguerie</a:t>
            </a:r>
            <a:r>
              <a:rPr lang="en-US" dirty="0"/>
              <a:t>, P. (1997). Strategy Under Uncertainty. </a:t>
            </a:r>
            <a:r>
              <a:rPr lang="en-US" i="1" dirty="0"/>
              <a:t>Harvard Business Review</a:t>
            </a:r>
            <a:r>
              <a:rPr lang="en-US" dirty="0"/>
              <a:t>, (November-December), 1–51.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41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Movimentos Estratégicos</a:t>
            </a:r>
            <a:br>
              <a:rPr lang="pt-BR" dirty="0"/>
            </a:br>
            <a:r>
              <a:rPr lang="pt-BR" sz="2700" dirty="0"/>
              <a:t>Frente à Incerteza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22212" y="5301208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Courtney, H., Kirkland, J., &amp; </a:t>
            </a:r>
            <a:r>
              <a:rPr lang="en-US" dirty="0" err="1"/>
              <a:t>Viguerie</a:t>
            </a:r>
            <a:r>
              <a:rPr lang="en-US" dirty="0"/>
              <a:t>, P. (1997). Strategy Under Uncertainty. </a:t>
            </a:r>
            <a:r>
              <a:rPr lang="en-US" i="1" dirty="0"/>
              <a:t>Harvard Business Review</a:t>
            </a:r>
            <a:r>
              <a:rPr lang="en-US" dirty="0"/>
              <a:t>, (November-December), 1–51.</a:t>
            </a:r>
            <a:endParaRPr lang="en-US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1709497"/>
            <a:ext cx="72781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“</a:t>
            </a:r>
            <a:r>
              <a:rPr lang="pt-BR" dirty="0" err="1"/>
              <a:t>Cénários</a:t>
            </a:r>
            <a:r>
              <a:rPr lang="pt-BR" dirty="0"/>
              <a:t>” – Onde eles são usados?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Exercícios</a:t>
            </a:r>
            <a:r>
              <a:rPr lang="en-US" sz="2000" dirty="0"/>
              <a:t> de </a:t>
            </a:r>
            <a:r>
              <a:rPr lang="en-US" sz="2000" dirty="0" err="1"/>
              <a:t>Defesa</a:t>
            </a:r>
            <a:r>
              <a:rPr lang="en-US" sz="2000" dirty="0"/>
              <a:t> Civil: </a:t>
            </a:r>
            <a:r>
              <a:rPr lang="en-US" sz="2000" dirty="0" err="1"/>
              <a:t>Usa</a:t>
            </a:r>
            <a:r>
              <a:rPr lang="en-US" sz="2000" dirty="0"/>
              <a:t> para </a:t>
            </a:r>
            <a:r>
              <a:rPr lang="en-US" sz="2000" dirty="0" err="1"/>
              <a:t>promover</a:t>
            </a:r>
            <a:r>
              <a:rPr lang="en-US" sz="2000" dirty="0"/>
              <a:t> </a:t>
            </a:r>
            <a:r>
              <a:rPr lang="en-US" sz="2000" dirty="0" err="1"/>
              <a:t>exercícios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situações</a:t>
            </a:r>
            <a:r>
              <a:rPr lang="en-US" sz="2000" dirty="0"/>
              <a:t> </a:t>
            </a:r>
            <a:r>
              <a:rPr lang="en-US" sz="2000" dirty="0" err="1"/>
              <a:t>futuras</a:t>
            </a:r>
            <a:r>
              <a:rPr lang="en-US" sz="2000" dirty="0"/>
              <a:t> de </a:t>
            </a:r>
            <a:r>
              <a:rPr lang="en-US" sz="2000" dirty="0" err="1"/>
              <a:t>crise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Comunidade</a:t>
            </a:r>
            <a:r>
              <a:rPr lang="en-US" sz="2000" dirty="0"/>
              <a:t> </a:t>
            </a:r>
            <a:r>
              <a:rPr lang="en-US" sz="2000" dirty="0" err="1"/>
              <a:t>Científica</a:t>
            </a:r>
            <a:r>
              <a:rPr lang="en-US" sz="2000" dirty="0"/>
              <a:t>: </a:t>
            </a:r>
            <a:r>
              <a:rPr lang="en-US" sz="2000" dirty="0" err="1"/>
              <a:t>Usa</a:t>
            </a:r>
            <a:r>
              <a:rPr lang="en-US" sz="2000" dirty="0"/>
              <a:t> para </a:t>
            </a:r>
            <a:r>
              <a:rPr lang="en-US" sz="2000" dirty="0" err="1"/>
              <a:t>comunicar</a:t>
            </a:r>
            <a:r>
              <a:rPr lang="en-US" sz="2000" dirty="0"/>
              <a:t> </a:t>
            </a:r>
            <a:r>
              <a:rPr lang="en-US" sz="2000" dirty="0" err="1"/>
              <a:t>incertezas</a:t>
            </a:r>
            <a:r>
              <a:rPr lang="en-US" sz="2000" dirty="0"/>
              <a:t> (ex.: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aplicados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questões</a:t>
            </a:r>
            <a:r>
              <a:rPr lang="en-US" sz="2000" dirty="0"/>
              <a:t> </a:t>
            </a:r>
            <a:r>
              <a:rPr lang="en-US" sz="2000" dirty="0" err="1"/>
              <a:t>ambientais</a:t>
            </a:r>
            <a:r>
              <a:rPr lang="en-US" sz="2000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“Public Policy Makers” (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sei</a:t>
            </a:r>
            <a:r>
              <a:rPr lang="en-US" sz="2000" dirty="0"/>
              <a:t> se </a:t>
            </a:r>
            <a:r>
              <a:rPr lang="en-US" sz="2000" dirty="0" err="1"/>
              <a:t>isso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no </a:t>
            </a:r>
            <a:r>
              <a:rPr lang="en-US" sz="2000" dirty="0" err="1"/>
              <a:t>Brasil</a:t>
            </a:r>
            <a:r>
              <a:rPr lang="en-US" sz="2000" dirty="0"/>
              <a:t>): </a:t>
            </a:r>
            <a:r>
              <a:rPr lang="en-US" sz="2000" dirty="0" err="1"/>
              <a:t>Usam</a:t>
            </a:r>
            <a:r>
              <a:rPr lang="en-US" sz="2000" dirty="0"/>
              <a:t> para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plataforma</a:t>
            </a:r>
            <a:r>
              <a:rPr lang="en-US" sz="2000" dirty="0"/>
              <a:t> que </a:t>
            </a:r>
            <a:r>
              <a:rPr lang="en-US" sz="2000" dirty="0" err="1"/>
              <a:t>assista</a:t>
            </a:r>
            <a:r>
              <a:rPr lang="en-US" sz="2000" dirty="0"/>
              <a:t> à </a:t>
            </a:r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políticas</a:t>
            </a:r>
            <a:r>
              <a:rPr lang="en-US" sz="2000" dirty="0"/>
              <a:t> </a:t>
            </a:r>
            <a:r>
              <a:rPr lang="en-US" sz="2000" dirty="0" err="1"/>
              <a:t>públicas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</a:t>
            </a:r>
            <a:r>
              <a:rPr lang="en-US" sz="2000" dirty="0" err="1"/>
              <a:t>Futuristas</a:t>
            </a:r>
            <a:r>
              <a:rPr lang="en-US" sz="2000" dirty="0"/>
              <a:t> </a:t>
            </a:r>
            <a:r>
              <a:rPr lang="en-US" sz="2000" dirty="0" err="1"/>
              <a:t>Profissionais</a:t>
            </a:r>
            <a:r>
              <a:rPr lang="en-US" sz="2000" dirty="0"/>
              <a:t>”: </a:t>
            </a:r>
            <a:r>
              <a:rPr lang="en-US" sz="2000" dirty="0" err="1"/>
              <a:t>Usam</a:t>
            </a:r>
            <a:r>
              <a:rPr lang="en-US" sz="2000" dirty="0"/>
              <a:t> para </a:t>
            </a:r>
            <a:r>
              <a:rPr lang="en-US" sz="2000" dirty="0" err="1"/>
              <a:t>divulgar</a:t>
            </a:r>
            <a:r>
              <a:rPr lang="en-US" sz="2000" dirty="0"/>
              <a:t>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ideias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futros</a:t>
            </a:r>
            <a:r>
              <a:rPr lang="en-US" sz="2000" dirty="0"/>
              <a:t> </a:t>
            </a:r>
            <a:r>
              <a:rPr lang="en-US" sz="2000" dirty="0" err="1"/>
              <a:t>possíveis</a:t>
            </a:r>
            <a:r>
              <a:rPr 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Empresas</a:t>
            </a:r>
            <a:r>
              <a:rPr lang="en-US" sz="2000" b="1" dirty="0"/>
              <a:t>: </a:t>
            </a:r>
            <a:r>
              <a:rPr lang="en-US" sz="2000" b="1" dirty="0" err="1"/>
              <a:t>Usam</a:t>
            </a:r>
            <a:r>
              <a:rPr lang="en-US" sz="2000" b="1" dirty="0"/>
              <a:t> </a:t>
            </a:r>
            <a:r>
              <a:rPr lang="en-US" sz="2000" b="1" dirty="0" err="1"/>
              <a:t>como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ferramenta</a:t>
            </a:r>
            <a:r>
              <a:rPr lang="en-US" sz="2000" b="1" dirty="0"/>
              <a:t> para o </a:t>
            </a:r>
            <a:r>
              <a:rPr lang="en-US" sz="2000" b="1" dirty="0" err="1"/>
              <a:t>planejamento</a:t>
            </a:r>
            <a:r>
              <a:rPr lang="en-US" sz="2000" b="1" dirty="0"/>
              <a:t> </a:t>
            </a:r>
            <a:r>
              <a:rPr lang="en-US" sz="2000" b="1" dirty="0" err="1"/>
              <a:t>estratégico</a:t>
            </a:r>
            <a:r>
              <a:rPr lang="en-US" sz="20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20880" y="5733256"/>
            <a:ext cx="1565920" cy="28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/>
              <a:t>Bradfield et. al (2005)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33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Origens da Abordagem de Cenários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942"/>
            <a:ext cx="3555157" cy="4525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02" y="1628800"/>
            <a:ext cx="4143953" cy="14194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32040" y="378904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</a:t>
            </a:r>
          </a:p>
          <a:p>
            <a:r>
              <a:rPr lang="pt-BR" dirty="0"/>
              <a:t>“Condições sob as quais se pressupõe que um sistema sob análise está submetido”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04248" y="5730186"/>
            <a:ext cx="1882552" cy="28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 err="1"/>
              <a:t>Quader</a:t>
            </a:r>
            <a:r>
              <a:rPr lang="en-US" sz="1200" dirty="0"/>
              <a:t> e Boucher (1968)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55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Abordagens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233" y="5229200"/>
            <a:ext cx="8909535" cy="6775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Walker, W. E., </a:t>
            </a:r>
            <a:r>
              <a:rPr lang="en-US" dirty="0" err="1"/>
              <a:t>Haasnoot</a:t>
            </a:r>
            <a:r>
              <a:rPr lang="en-US" dirty="0"/>
              <a:t>, M., &amp; Kwakkel, J. H. (2013). Adapt or perish: A review of planning approaches for adaptation under deep uncertainty. </a:t>
            </a:r>
            <a:r>
              <a:rPr lang="en-US" i="1" dirty="0"/>
              <a:t>Sustainability (Switzerland)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(3), 955–979. http://doi.org/10.3390/su5030955</a:t>
            </a:r>
          </a:p>
          <a:p>
            <a:pPr marL="304800" indent="-304800"/>
            <a:endParaRPr lang="en-US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1514208"/>
            <a:ext cx="610637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Origem da Abordagem de Cenários</a:t>
            </a:r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564536" y="4437112"/>
            <a:ext cx="4308731" cy="1426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Hermann Kahn – Estrategista Militar – Influenciou a Estratégia Nuclear dos EUA durante a Guerra Fria – Considerado o Fundador da Abordagem de Cenários Moderna</a:t>
            </a:r>
          </a:p>
          <a:p>
            <a:pPr marL="0" indent="0">
              <a:buNone/>
            </a:pPr>
            <a:r>
              <a:rPr lang="pt-BR" sz="1600" dirty="0"/>
              <a:t>“</a:t>
            </a:r>
            <a:r>
              <a:rPr lang="pt-BR" sz="1600" b="1" dirty="0"/>
              <a:t>O Futuro mais surpreendente é aquele que não tem nenhuma surpresa</a:t>
            </a:r>
            <a:r>
              <a:rPr lang="pt-BR" sz="1600" dirty="0"/>
              <a:t>”</a:t>
            </a:r>
          </a:p>
        </p:txBody>
      </p:sp>
      <p:pic>
        <p:nvPicPr>
          <p:cNvPr id="9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9900"/>
            <a:ext cx="2999351" cy="27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417639"/>
            <a:ext cx="2789111" cy="43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539552" y="1124744"/>
          <a:ext cx="842493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Escolas - Cenários</a:t>
            </a:r>
          </a:p>
        </p:txBody>
      </p:sp>
      <p:pic>
        <p:nvPicPr>
          <p:cNvPr id="9" name="Picture 2" descr="Image resul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636350" cy="15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a flag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19" y="2217128"/>
            <a:ext cx="1383202" cy="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rench flag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49" y="4509120"/>
            <a:ext cx="1143142" cy="7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hel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52" y="795586"/>
            <a:ext cx="1260710" cy="11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17" y="747147"/>
            <a:ext cx="1075323" cy="12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french flag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78" y="1683333"/>
            <a:ext cx="484805" cy="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4587" y="2833874"/>
            <a:ext cx="1016165" cy="1021273"/>
          </a:xfrm>
          <a:prstGeom prst="rect">
            <a:avLst/>
          </a:prstGeom>
        </p:spPr>
      </p:pic>
      <p:sp>
        <p:nvSpPr>
          <p:cNvPr id="16" name="TextBox 5"/>
          <p:cNvSpPr txBox="1"/>
          <p:nvPr/>
        </p:nvSpPr>
        <p:spPr>
          <a:xfrm>
            <a:off x="6463627" y="3242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Ted Gordon</a:t>
            </a:r>
            <a:endParaRPr lang="pt-BR" dirty="0"/>
          </a:p>
        </p:txBody>
      </p:sp>
      <p:pic>
        <p:nvPicPr>
          <p:cNvPr id="1040" name="Picture 16" descr="Image result for RAND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4" y="4287095"/>
            <a:ext cx="1413730" cy="14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V Michel Godet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r="14940" b="15217"/>
          <a:stretch/>
        </p:blipFill>
        <p:spPr bwMode="auto">
          <a:xfrm>
            <a:off x="8142807" y="4590762"/>
            <a:ext cx="732741" cy="8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5"/>
          <p:cNvSpPr txBox="1"/>
          <p:nvPr/>
        </p:nvSpPr>
        <p:spPr>
          <a:xfrm>
            <a:off x="6526123" y="49632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Godet</a:t>
            </a:r>
            <a:endParaRPr lang="pt-BR" dirty="0"/>
          </a:p>
        </p:txBody>
      </p:sp>
      <p:sp>
        <p:nvSpPr>
          <p:cNvPr id="21" name="TextBox 5"/>
          <p:cNvSpPr txBox="1"/>
          <p:nvPr/>
        </p:nvSpPr>
        <p:spPr>
          <a:xfrm>
            <a:off x="7629633" y="3282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8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Escola </a:t>
            </a:r>
            <a:r>
              <a:rPr lang="pt-BR" dirty="0" err="1"/>
              <a:t>Intuitive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 ( = Shell)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pt-BR" strike="sngStrike" dirty="0"/>
              <a:t>Determine o que é mais provável que aconteça e planeje para isso</a:t>
            </a:r>
            <a:r>
              <a:rPr lang="pt-BR" dirty="0"/>
              <a:t>;</a:t>
            </a:r>
          </a:p>
          <a:p>
            <a:r>
              <a:rPr lang="pt-BR" dirty="0"/>
              <a:t>Parta do pressuposto que os Cenários ajudam a estruturar a incerteza quando:</a:t>
            </a:r>
          </a:p>
          <a:p>
            <a:pPr lvl="1"/>
            <a:r>
              <a:rPr lang="pt-BR" dirty="0"/>
              <a:t>São baseados numa ampla análise da realidade;</a:t>
            </a:r>
          </a:p>
          <a:p>
            <a:pPr lvl="1"/>
            <a:r>
              <a:rPr lang="pt-BR" dirty="0"/>
              <a:t>Mudam os pressupostos dos tomadores de decisão sobre como o mundo funciona, e os orienta a reorganizar seus </a:t>
            </a:r>
            <a:r>
              <a:rPr lang="pt-BR" i="1" dirty="0"/>
              <a:t>modelos mentais.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524328" y="5805264"/>
            <a:ext cx="1162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 err="1"/>
              <a:t>Wack</a:t>
            </a:r>
            <a:r>
              <a:rPr lang="en-US" sz="1200" dirty="0"/>
              <a:t> (1985)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452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Artigo Base – </a:t>
            </a:r>
            <a:r>
              <a:rPr lang="pt-BR" dirty="0" err="1"/>
              <a:t>Scenarios</a:t>
            </a:r>
            <a:r>
              <a:rPr lang="pt-BR" dirty="0"/>
              <a:t>: </a:t>
            </a:r>
            <a:r>
              <a:rPr lang="pt-BR" dirty="0" err="1"/>
              <a:t>Uncharted</a:t>
            </a:r>
            <a:r>
              <a:rPr lang="pt-BR" dirty="0"/>
              <a:t> Waters </a:t>
            </a:r>
            <a:r>
              <a:rPr lang="pt-BR" dirty="0" err="1"/>
              <a:t>Ahead</a:t>
            </a:r>
            <a:r>
              <a:rPr lang="pt-BR" dirty="0"/>
              <a:t> – Pierre </a:t>
            </a:r>
            <a:r>
              <a:rPr lang="pt-BR" dirty="0" err="1"/>
              <a:t>Wack</a:t>
            </a:r>
            <a:r>
              <a:rPr lang="pt-BR" dirty="0"/>
              <a:t> (1985)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Pontos:</a:t>
            </a:r>
          </a:p>
          <a:p>
            <a:pPr lvl="1"/>
            <a:r>
              <a:rPr lang="pt-BR" dirty="0"/>
              <a:t>Usar Previsões </a:t>
            </a:r>
            <a:r>
              <a:rPr lang="pt-BR" dirty="0" err="1"/>
              <a:t>vs</a:t>
            </a:r>
            <a:r>
              <a:rPr lang="pt-BR" dirty="0"/>
              <a:t> Avaliar Cenários;</a:t>
            </a:r>
          </a:p>
          <a:p>
            <a:pPr lvl="1"/>
            <a:r>
              <a:rPr lang="pt-BR" dirty="0"/>
              <a:t>Distinguir entre </a:t>
            </a:r>
            <a:r>
              <a:rPr lang="pt-BR" b="1" dirty="0"/>
              <a:t>Incertezas</a:t>
            </a:r>
            <a:r>
              <a:rPr lang="pt-BR" dirty="0"/>
              <a:t> e </a:t>
            </a:r>
            <a:r>
              <a:rPr lang="pt-BR" b="1" dirty="0"/>
              <a:t>Elementos Pré-Determinados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Cenários: Criados a partir da análise dos elementos pré-determinados </a:t>
            </a:r>
            <a:r>
              <a:rPr lang="pt-BR" b="1" i="1" dirty="0"/>
              <a:t>e</a:t>
            </a:r>
            <a:r>
              <a:rPr lang="pt-BR" dirty="0"/>
              <a:t> elementos de incerteza;</a:t>
            </a:r>
          </a:p>
          <a:p>
            <a:pPr lvl="1"/>
            <a:r>
              <a:rPr lang="pt-BR" dirty="0"/>
              <a:t>Cenários como forma de modificar modelos mentais.</a:t>
            </a:r>
          </a:p>
          <a:p>
            <a:pPr lvl="1"/>
            <a:r>
              <a:rPr lang="pt-BR" dirty="0"/>
              <a:t>Exemplo: Crise do Petróleo.</a:t>
            </a:r>
          </a:p>
        </p:txBody>
      </p:sp>
    </p:spTree>
    <p:extLst>
      <p:ext uri="{BB962C8B-B14F-4D97-AF65-F5344CB8AC3E}">
        <p14:creationId xmlns:p14="http://schemas.microsoft.com/office/powerpoint/2010/main" val="6177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da Abordagem de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Identificar Questão Central;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Identificar Fatores-Chave que influenciam o sucesso da Decisão;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Identificar Forças Motrizes que influenciam os fatores-chave;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Ranquear por Importância e Incerteza;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Relacionar as Variáveis Chave em um Gráfico;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Descrever os Cenários;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Determinar Implicações;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Selecionar Indicadores e Sinalizadores;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3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Incerteza e a sua Estratégia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Qual é a Sua Estratégia?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Ou, qual tem sido a sua estratégia?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Ela tem dado certo até agora?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Do ela depende para dar certo no futuro?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você não pode controlar?</a:t>
            </a:r>
          </a:p>
        </p:txBody>
      </p:sp>
    </p:spTree>
    <p:extLst>
      <p:ext uri="{BB962C8B-B14F-4D97-AF65-F5344CB8AC3E}">
        <p14:creationId xmlns:p14="http://schemas.microsoft.com/office/powerpoint/2010/main" val="2940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Assumption-Based</a:t>
            </a:r>
            <a:r>
              <a:rPr lang="pt-BR" dirty="0"/>
              <a:t> Planning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4" y="1124744"/>
            <a:ext cx="6070870" cy="41396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7233" y="5409869"/>
            <a:ext cx="8909535" cy="689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Dewar, J. A., Builder, C. H., </a:t>
            </a:r>
            <a:r>
              <a:rPr lang="en-US" dirty="0" err="1"/>
              <a:t>Hix</a:t>
            </a:r>
            <a:r>
              <a:rPr lang="en-US" dirty="0"/>
              <a:t>, W. M., &amp; Levin, M. H. (1993). Assumption-based planning: a planning tool for very uncertain times. http://doi.org/10.1017/CBO9780511606472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7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Características de Decisões Estratégicas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55430"/>
              </p:ext>
            </p:extLst>
          </p:nvPr>
        </p:nvGraphicFramePr>
        <p:xfrm>
          <a:off x="683568" y="1521303"/>
          <a:ext cx="7848872" cy="39260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906161651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24487404"/>
                    </a:ext>
                  </a:extLst>
                </a:gridCol>
              </a:tblGrid>
              <a:tr h="23603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>
                          <a:effectLst/>
                        </a:rPr>
                        <a:t>Característica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 dirty="0">
                          <a:effectLst/>
                        </a:rPr>
                        <a:t>Definição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528814"/>
                  </a:ext>
                </a:extLst>
              </a:tr>
              <a:tr h="439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Amplitude das Implicações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A decisão em questão possui implicações de larga amplitude e escopo.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8268894"/>
                  </a:ext>
                </a:extLst>
              </a:tr>
              <a:tr h="654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Complexidade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O contexto da tomada de decisão é caracterizado por complexidade e alta interconectividade, demandando um tratamento integrado.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7699903"/>
                  </a:ext>
                </a:extLst>
              </a:tr>
              <a:tr h="22530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Durabilidade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Os efeitos da decisão têm impacto perene.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681877"/>
                  </a:ext>
                </a:extLst>
              </a:tr>
              <a:tr h="654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Irreversibilidade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Os efeitos da decisão são possivelmente irreversíveis, com baixa oportunidade para aprendizagem por tentativa e erro.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5013"/>
                  </a:ext>
                </a:extLst>
              </a:tr>
              <a:tr h="439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Incerteza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Há incerteza relacionada à decisão, crescente com o tempo.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288195"/>
                  </a:ext>
                </a:extLst>
              </a:tr>
              <a:tr h="22530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Delay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Há um delay entre a decisão e seus impactos.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4755622"/>
                  </a:ext>
                </a:extLst>
              </a:tr>
              <a:tr h="439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Não-Consenso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Não há consenso sobre a motivação e a direção da decisão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8088654"/>
                  </a:ext>
                </a:extLst>
              </a:tr>
              <a:tr h="439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Ambiente de Mudança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Desafiam o Status Quo, e criam um ambiente politizado onde a mudança é contestada.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5638322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959602" y="5600938"/>
            <a:ext cx="7296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/>
              <a:t>Dyson, R. G., Bryant, J., Morecroft, J., &amp; O’Brien, F. (2007). The strategic development process. In </a:t>
            </a:r>
            <a:r>
              <a:rPr lang="en-US" sz="1200" i="1" dirty="0"/>
              <a:t>Supporting strategy: Frameworks, methods and models</a:t>
            </a:r>
            <a:r>
              <a:rPr lang="en-US" sz="1200" dirty="0"/>
              <a:t> (pp. 3–24).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200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Predizer e Agir</a:t>
            </a:r>
            <a:br>
              <a:rPr lang="pt-BR" dirty="0"/>
            </a:br>
            <a:r>
              <a:rPr lang="pt-BR" sz="2800" dirty="0"/>
              <a:t>Ou framework da máxima utilidade esperada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Obtenha o máximo de informações possível (reduza a incerteza);</a:t>
            </a:r>
          </a:p>
          <a:p>
            <a:r>
              <a:rPr lang="pt-BR" dirty="0"/>
              <a:t>Avalie as opções disponíveis;</a:t>
            </a:r>
          </a:p>
          <a:p>
            <a:r>
              <a:rPr lang="pt-BR" dirty="0"/>
              <a:t>Escolha aquela que tem o “Maior Valor Esperado”;</a:t>
            </a:r>
          </a:p>
          <a:p>
            <a:r>
              <a:rPr lang="pt-BR" dirty="0"/>
              <a:t>Faça uma Análise de Sensibilidade para descobrir como a incerteza afeta a decisão...</a:t>
            </a:r>
          </a:p>
        </p:txBody>
      </p:sp>
    </p:spTree>
    <p:extLst>
      <p:ext uri="{BB962C8B-B14F-4D97-AF65-F5344CB8AC3E}">
        <p14:creationId xmlns:p14="http://schemas.microsoft.com/office/powerpoint/2010/main" val="40461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Falham...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9144000" cy="399275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17233" y="5584443"/>
            <a:ext cx="8909535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https://www.nytimes.com/interactive/2016/upshot/presidential-polls-forecast.html?_r=0</a:t>
            </a:r>
          </a:p>
        </p:txBody>
      </p:sp>
    </p:spTree>
    <p:extLst>
      <p:ext uri="{BB962C8B-B14F-4D97-AF65-F5344CB8AC3E}">
        <p14:creationId xmlns:p14="http://schemas.microsoft.com/office/powerpoint/2010/main" val="22061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Incerteza?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Incerteza pode ser definida como conhecimento limitado sobre eventos futuros, passados ou atuais. (WALKER; LEMPERT; KWAKKEL, 2013)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Risco denota a parte calculável e controlável de tudo que é </a:t>
            </a:r>
            <a:r>
              <a:rPr lang="pt-BR" b="1" i="1" dirty="0"/>
              <a:t>desconhecido</a:t>
            </a:r>
            <a:r>
              <a:rPr lang="pt-BR" dirty="0"/>
              <a:t>. A parcela do que não é conhecido e que não é controlável é a </a:t>
            </a:r>
            <a:r>
              <a:rPr lang="pt-BR" b="1" i="1" dirty="0"/>
              <a:t>incerteza</a:t>
            </a:r>
            <a:r>
              <a:rPr lang="pt-BR" dirty="0"/>
              <a:t> (KNIGHT, 1921).</a:t>
            </a:r>
          </a:p>
        </p:txBody>
      </p:sp>
    </p:spTree>
    <p:extLst>
      <p:ext uri="{BB962C8B-B14F-4D97-AF65-F5344CB8AC3E}">
        <p14:creationId xmlns:p14="http://schemas.microsoft.com/office/powerpoint/2010/main" val="11869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de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/>
              <a:t>“A forma de resolver este problema não é procurar por previsões melhores, melhorando técnicas ou contratando mais analistas de previsão. Muitas forças atuam contra a possibilidade de alcançar </a:t>
            </a:r>
            <a:r>
              <a:rPr lang="pt-BR" i="1" dirty="0"/>
              <a:t>a </a:t>
            </a:r>
            <a:r>
              <a:rPr lang="pt-BR" dirty="0"/>
              <a:t>previsão correta. O futuro não é mais estável; ele se tornou um alvo móvel. Nenhuma projeção “certa” pode ser deduzida do comportamento passado.”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(WACK, 1985, p. 73).</a:t>
            </a:r>
          </a:p>
        </p:txBody>
      </p:sp>
    </p:spTree>
    <p:extLst>
      <p:ext uri="{BB962C8B-B14F-4D97-AF65-F5344CB8AC3E}">
        <p14:creationId xmlns:p14="http://schemas.microsoft.com/office/powerpoint/2010/main" val="186764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de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“A abordagem melhor, eu acredito, é aceitar a incerteza, tentar entende-la, e torna-la parte de nosso raciocínio. Incerteza atualmente não é apenas um desvio temporário de uma previsão razoável; é a estrutura básica do ambiente de negócios. ” </a:t>
            </a:r>
          </a:p>
          <a:p>
            <a:pPr marL="0" indent="0" algn="ctr">
              <a:buNone/>
            </a:pPr>
            <a:r>
              <a:rPr lang="pt-BR" dirty="0"/>
              <a:t>(WACK, 1985, p. 73).</a:t>
            </a:r>
          </a:p>
        </p:txBody>
      </p:sp>
    </p:spTree>
    <p:extLst>
      <p:ext uri="{BB962C8B-B14F-4D97-AF65-F5344CB8AC3E}">
        <p14:creationId xmlns:p14="http://schemas.microsoft.com/office/powerpoint/2010/main" val="311853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Incerteza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27" y="1268760"/>
            <a:ext cx="5867689" cy="45259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07543" y="2637388"/>
            <a:ext cx="213287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Courtney, H. (2008). A fresh look at strategy under uncertainty : An interview. </a:t>
            </a:r>
            <a:r>
              <a:rPr lang="en-US" i="1" dirty="0"/>
              <a:t>McKinsey Quarterly</a:t>
            </a:r>
            <a:r>
              <a:rPr lang="en-US" dirty="0"/>
              <a:t>, </a:t>
            </a:r>
            <a:r>
              <a:rPr lang="en-US" i="1" dirty="0"/>
              <a:t>December 2</a:t>
            </a:r>
            <a:r>
              <a:rPr lang="en-US" dirty="0"/>
              <a:t>(December), 1–8.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8031602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8083</TotalTime>
  <Words>1222</Words>
  <Application>Microsoft Office PowerPoint</Application>
  <PresentationFormat>Apresentação na tela (4:3)</PresentationFormat>
  <Paragraphs>132</Paragraphs>
  <Slides>23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Gmap Unisinos</vt:lpstr>
      <vt:lpstr>Estratégia sob Incerteza</vt:lpstr>
      <vt:lpstr>Incerteza e a sua Estratégia</vt:lpstr>
      <vt:lpstr>Características de Decisões Estratégicas</vt:lpstr>
      <vt:lpstr>Predizer e Agir Ou framework da máxima utilidade esperada</vt:lpstr>
      <vt:lpstr>Previsões Falham...</vt:lpstr>
      <vt:lpstr>Mas o que é Incerteza?</vt:lpstr>
      <vt:lpstr>Abordagem de Cenários</vt:lpstr>
      <vt:lpstr>Abordagem de Cenários</vt:lpstr>
      <vt:lpstr>Níveis de Incerteza</vt:lpstr>
      <vt:lpstr>Posturas Estratégicas Frente à Incerteza</vt:lpstr>
      <vt:lpstr>Movimentos Estratégicos Frente à Incerteza</vt:lpstr>
      <vt:lpstr>“Cénários” – Onde eles são usados?</vt:lpstr>
      <vt:lpstr>Origens da Abordagem de Cenários</vt:lpstr>
      <vt:lpstr>Abordagens</vt:lpstr>
      <vt:lpstr>Origem da Abordagem de Cenários</vt:lpstr>
      <vt:lpstr>Principais Escolas - Cenários</vt:lpstr>
      <vt:lpstr>Escola Intuitive Logic ( = Shell)</vt:lpstr>
      <vt:lpstr>Artigo Base – Scenarios: Uncharted Waters Ahead – Pierre Wack (1985)</vt:lpstr>
      <vt:lpstr>Passos da Abordagem de Cenários</vt:lpstr>
      <vt:lpstr>Assumption-Based Planning</vt:lpstr>
      <vt:lpstr>Abordagem “Predizer e então Agir”</vt:lpstr>
      <vt:lpstr>Abordagem RDM</vt:lpstr>
      <vt:lpstr>RDM - Robust 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369</cp:revision>
  <dcterms:created xsi:type="dcterms:W3CDTF">2014-12-15T13:39:57Z</dcterms:created>
  <dcterms:modified xsi:type="dcterms:W3CDTF">2017-05-05T13:14:18Z</dcterms:modified>
</cp:coreProperties>
</file>