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759650" cy="43200638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0066"/>
    <a:srgbClr val="A49C96"/>
    <a:srgbClr val="00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450" autoAdjust="0"/>
  </p:normalViewPr>
  <p:slideViewPr>
    <p:cSldViewPr>
      <p:cViewPr>
        <p:scale>
          <a:sx n="25" d="100"/>
          <a:sy n="25" d="100"/>
        </p:scale>
        <p:origin x="1152" y="-3492"/>
      </p:cViewPr>
      <p:guideLst>
        <p:guide orient="horz" pos="13607"/>
        <p:guide pos="10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74C046-8004-4695-98FF-27C7638D651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67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DF46A9-1F41-46BD-9D64-70B028C7CDB8}" type="datetimeFigureOut">
              <a:rPr lang="pt-BR"/>
              <a:pPr>
                <a:defRPr/>
              </a:pPr>
              <a:t>05/11/2018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30425" y="685800"/>
            <a:ext cx="2597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36041D-CCFE-4EE0-8249-11A5E90C5C4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63013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30425" y="685800"/>
            <a:ext cx="25971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09" indent="-2857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37" indent="-22858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12" indent="-22858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287" indent="-22858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BD6C03-D847-45A3-A405-81141F27145E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3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7135" y="13420834"/>
            <a:ext cx="27845382" cy="925886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14269" y="24479727"/>
            <a:ext cx="22931113" cy="11041433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54BA-2DCB-41CA-B6AB-973284FCE4A1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8641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2A12D-1362-4232-9337-D5CCD472897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612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751228" y="1730185"/>
            <a:ext cx="7369798" cy="36860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38625" y="1730185"/>
            <a:ext cx="21958531" cy="36860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415A2-5C59-4687-B05A-29E762DC97C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1466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638626" y="1730184"/>
            <a:ext cx="29482401" cy="720010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638625" y="10081102"/>
            <a:ext cx="14664164" cy="141779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16456861" y="10081102"/>
            <a:ext cx="14664165" cy="141779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1638625" y="24411473"/>
            <a:ext cx="14664164" cy="1417957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6861" y="24411473"/>
            <a:ext cx="14664165" cy="1417957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87AE7-E73D-4061-B025-7C3134DB2F80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474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B165E-38EA-43EE-A562-315BB16DC487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749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7133" y="27760729"/>
            <a:ext cx="27846987" cy="85794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7133" y="18309795"/>
            <a:ext cx="27846987" cy="945093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FC058-EDB5-4798-98F8-F1C080DF2C8B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485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38625" y="10081102"/>
            <a:ext cx="14664164" cy="28509944"/>
          </a:xfrm>
        </p:spPr>
        <p:txBody>
          <a:bodyPr/>
          <a:lstStyle>
            <a:lvl1pPr>
              <a:defRPr sz="28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56861" y="10081102"/>
            <a:ext cx="14664165" cy="28509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5439E-92ED-438A-BDED-E92406CEFD3F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378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38625" y="9669984"/>
            <a:ext cx="14473179" cy="4030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38625" y="13700203"/>
            <a:ext cx="14473179" cy="248908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641428" y="9669984"/>
            <a:ext cx="14479598" cy="4030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641428" y="13700203"/>
            <a:ext cx="14479598" cy="248908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FB928-CD90-42AE-95EE-8D2DB74EA26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179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7C7D6-3F70-4E10-9D8A-389225BCE727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700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C73C4-5C80-4E83-BCA9-5612E1E964FB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5003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8625" y="1720661"/>
            <a:ext cx="10777045" cy="73191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08877" y="1720660"/>
            <a:ext cx="18312150" cy="368703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38625" y="9039817"/>
            <a:ext cx="10777045" cy="2955123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1642-62AA-4ECD-8ACB-2387EC5504D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5158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290" y="30240130"/>
            <a:ext cx="19655469" cy="35698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21290" y="3860374"/>
            <a:ext cx="19655469" cy="25919431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21290" y="33810024"/>
            <a:ext cx="19655469" cy="5069916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8A832-9332-416F-95CD-DE90B8CEF9A3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898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8626" y="1730184"/>
            <a:ext cx="29482401" cy="720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20" tIns="216010" rIns="432020" bIns="216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8626" y="10081102"/>
            <a:ext cx="29482401" cy="2850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8626" y="39340264"/>
            <a:ext cx="7642634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599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92720" y="39340264"/>
            <a:ext cx="10374210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599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478392" y="39340264"/>
            <a:ext cx="7642634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599"/>
            </a:lvl1pPr>
          </a:lstStyle>
          <a:p>
            <a:pPr>
              <a:defRPr/>
            </a:pPr>
            <a:fld id="{E2D8129A-313A-4173-AAD5-0E4F878597D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2pPr>
      <a:lvl3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3pPr>
      <a:lvl4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4pPr>
      <a:lvl5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5pPr>
      <a:lvl6pPr marL="457154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6pPr>
      <a:lvl7pPr marL="914309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7pPr>
      <a:lvl8pPr marL="1371463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8pPr>
      <a:lvl9pPr marL="1828617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9pPr>
    </p:titleStyle>
    <p:bodyStyle>
      <a:lvl1pPr marL="1619088" indent="-1619088" algn="l" defTabSz="4319156" rtl="0" eaLnBrk="0" fontAlgn="base" hangingPunct="0">
        <a:spcBef>
          <a:spcPct val="20000"/>
        </a:spcBef>
        <a:spcAft>
          <a:spcPct val="0"/>
        </a:spcAft>
        <a:buChar char="•"/>
        <a:defRPr sz="15098">
          <a:solidFill>
            <a:schemeClr val="tx1"/>
          </a:solidFill>
          <a:latin typeface="+mn-lt"/>
          <a:ea typeface="+mn-ea"/>
          <a:cs typeface="+mn-cs"/>
        </a:defRPr>
      </a:lvl1pPr>
      <a:lvl2pPr marL="3509612" indent="-1349240" algn="l" defTabSz="4319156" rtl="0" eaLnBrk="0" fontAlgn="base" hangingPunct="0">
        <a:spcBef>
          <a:spcPct val="20000"/>
        </a:spcBef>
        <a:spcAft>
          <a:spcPct val="0"/>
        </a:spcAft>
        <a:buChar char="–"/>
        <a:defRPr sz="13199">
          <a:solidFill>
            <a:schemeClr val="tx1"/>
          </a:solidFill>
          <a:latin typeface="+mn-lt"/>
        </a:defRPr>
      </a:lvl2pPr>
      <a:lvl3pPr marL="5398548" indent="-1079392" algn="l" defTabSz="4319156" rtl="0" eaLnBrk="0" fontAlgn="base" hangingPunct="0">
        <a:spcBef>
          <a:spcPct val="20000"/>
        </a:spcBef>
        <a:spcAft>
          <a:spcPct val="0"/>
        </a:spcAft>
        <a:buChar char="•"/>
        <a:defRPr sz="11399">
          <a:solidFill>
            <a:schemeClr val="tx1"/>
          </a:solidFill>
          <a:latin typeface="+mn-lt"/>
        </a:defRPr>
      </a:lvl3pPr>
      <a:lvl4pPr marL="7560507" indent="-1080980" algn="l" defTabSz="4319156" rtl="0" eaLnBrk="0" fontAlgn="base" hangingPunct="0">
        <a:spcBef>
          <a:spcPct val="20000"/>
        </a:spcBef>
        <a:spcAft>
          <a:spcPct val="0"/>
        </a:spcAft>
        <a:buChar char="–"/>
        <a:defRPr sz="9499">
          <a:solidFill>
            <a:schemeClr val="tx1"/>
          </a:solidFill>
          <a:latin typeface="+mn-lt"/>
        </a:defRPr>
      </a:lvl4pPr>
      <a:lvl5pPr marL="9719291" indent="-1079392" algn="l" defTabSz="4319156" rtl="0" eaLnBrk="0" fontAlgn="base" hangingPunct="0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5pPr>
      <a:lvl6pPr marL="10176445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6pPr>
      <a:lvl7pPr marL="10633600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7pPr>
      <a:lvl8pPr marL="11090754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8pPr>
      <a:lvl9pPr marL="11547908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7853316" y="287641"/>
            <a:ext cx="18208445" cy="3953273"/>
          </a:xfrm>
        </p:spPr>
        <p:txBody>
          <a:bodyPr anchor="t"/>
          <a:lstStyle/>
          <a:p>
            <a:pPr eaLnBrk="1" hangingPunct="1"/>
            <a:r>
              <a:rPr lang="pt-BR" altLang="pt-BR" sz="60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Strategic</a:t>
            </a:r>
            <a:r>
              <a:rPr lang="pt-BR" altLang="pt-BR" sz="6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Decision Making in </a:t>
            </a:r>
            <a:r>
              <a:rPr lang="pt-BR" altLang="pt-BR" sz="60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</a:t>
            </a:r>
            <a:r>
              <a:rPr lang="pt-BR" altLang="pt-BR" sz="6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3D </a:t>
            </a:r>
            <a:r>
              <a:rPr lang="pt-BR" altLang="pt-BR" sz="60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Printing</a:t>
            </a:r>
            <a:r>
              <a:rPr lang="pt-BR" altLang="pt-BR" sz="6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pt-BR" altLang="pt-BR" sz="60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Industry</a:t>
            </a:r>
            <a:br>
              <a:rPr lang="pt-BR" altLang="pt-BR" sz="6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pt-BR" altLang="pt-BR" sz="6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Robust Decision Making Analysis</a:t>
            </a:r>
            <a:br>
              <a:rPr lang="pt-BR" altLang="pt-BR" sz="8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br>
              <a:rPr lang="pt-BR" altLang="pt-BR" sz="8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br>
              <a:rPr lang="pt-BR" altLang="pt-BR" sz="8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Pedro Nascimento de Lima, Daniel Pacheco Lacerda, Maria I. W. M. Morandi</a:t>
            </a:r>
            <a:b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UNISINOS </a:t>
            </a:r>
            <a:r>
              <a:rPr lang="pt-BR" altLang="pt-BR" sz="4000" dirty="0" err="1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University</a:t>
            </a:r>
            <a: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GMAP </a:t>
            </a:r>
            <a:r>
              <a:rPr lang="pt-BR" altLang="pt-BR" sz="4000" dirty="0" err="1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Research</a:t>
            </a:r>
            <a: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pt-BR" altLang="pt-BR" sz="4000" dirty="0" err="1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Group</a:t>
            </a:r>
            <a: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– www.gmap.unisinos.br</a:t>
            </a:r>
            <a:b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2018 DMDU Society </a:t>
            </a:r>
            <a:r>
              <a:rPr lang="pt-BR" altLang="pt-BR" sz="4000" dirty="0" err="1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Annual</a:t>
            </a:r>
            <a:r>
              <a:rPr lang="pt-BR" altLang="pt-BR" sz="4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Meeting</a:t>
            </a:r>
            <a:endParaRPr lang="pt-BR" altLang="pt-BR" sz="6000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102" name="Line 955"/>
          <p:cNvSpPr>
            <a:spLocks noChangeShapeType="1"/>
          </p:cNvSpPr>
          <p:nvPr/>
        </p:nvSpPr>
        <p:spPr bwMode="auto">
          <a:xfrm>
            <a:off x="1036743" y="4508087"/>
            <a:ext cx="30414734" cy="46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8499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981757" y="19414638"/>
            <a:ext cx="14993872" cy="1473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 – Uncertainties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This study analyzed parametric uncertainty, grouped into these categories:</a:t>
            </a:r>
          </a:p>
          <a:p>
            <a:pPr marL="1314450" lvl="1" indent="-571500" algn="just" eaLnBrk="1" hangingPunct="1">
              <a:spcBef>
                <a:spcPct val="50000"/>
              </a:spcBef>
            </a:pPr>
            <a:r>
              <a:rPr lang="en-US" altLang="pt-BR" sz="4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Diffusion Dynamics parameters</a:t>
            </a:r>
            <a:r>
              <a:rPr lang="en-US" altLang="pt-BR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how fast and to what extent the industrial grade 3d printing market might grow.</a:t>
            </a:r>
          </a:p>
          <a:p>
            <a:pPr marL="1314450" lvl="1" indent="-571500" algn="just" eaLnBrk="1" hangingPunct="1">
              <a:spcBef>
                <a:spcPct val="50000"/>
              </a:spcBef>
            </a:pPr>
            <a:r>
              <a:rPr lang="en-US" altLang="pt-BR" sz="4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Opponent's Strategy:</a:t>
            </a:r>
            <a:r>
              <a:rPr lang="en-US" altLang="pt-BR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The strategy of the opponents players are also defined as uncertain.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 – Levers</a:t>
            </a: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</a:p>
          <a:p>
            <a:pPr marL="1314450" lvl="1" indent="-571500" algn="just" eaLnBrk="1" hangingPunct="1">
              <a:spcBef>
                <a:spcPct val="50000"/>
              </a:spcBef>
            </a:pPr>
            <a:r>
              <a:rPr lang="en-US" altLang="pt-BR" sz="4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Pricing and Capacity Strategies</a:t>
            </a:r>
            <a:r>
              <a:rPr lang="en-US" altLang="pt-BR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Aggressive vs Conservative </a:t>
            </a:r>
          </a:p>
          <a:p>
            <a:pPr marL="1314450" lvl="1" indent="-571500" algn="just" eaLnBrk="1" hangingPunct="1">
              <a:spcBef>
                <a:spcPct val="50000"/>
              </a:spcBef>
            </a:pPr>
            <a:r>
              <a:rPr lang="en-US" altLang="pt-BR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 &amp; D Strategy: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 – Metrics</a:t>
            </a:r>
          </a:p>
          <a:p>
            <a:pPr marL="1314450" lvl="1" indent="-571500" algn="just" eaLnBrk="1" hangingPunct="1">
              <a:spcBef>
                <a:spcPct val="50000"/>
              </a:spcBef>
            </a:pPr>
            <a:r>
              <a:rPr lang="en-US" altLang="pt-BR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We use the Net Present Value Regret as the metric to compare different alternatives.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 – Relationships</a:t>
            </a:r>
          </a:p>
          <a:p>
            <a:pPr marL="1314450" lvl="1" indent="-571500" algn="just" eaLnBrk="1" hangingPunct="1">
              <a:spcBef>
                <a:spcPct val="50000"/>
              </a:spcBef>
            </a:pPr>
            <a:r>
              <a:rPr lang="en-US" altLang="pt-BR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We extended </a:t>
            </a:r>
            <a:r>
              <a:rPr lang="en-US" altLang="pt-BR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Sterman</a:t>
            </a:r>
            <a:r>
              <a:rPr lang="en-US" altLang="pt-BR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et. al (2007) competitive dynamics model, explicitly allowing players to compete by printer performance, through  R &amp; D investments. This figure illustrates the model’s modules.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1097060" y="7008488"/>
            <a:ext cx="14903395" cy="1057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None/>
            </a:pP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printing, the manufacturing of parts by adding layers of material is gaining traction for finished parts production in many segments (most notably in the healthcare and aerospace industries).</a:t>
            </a: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Factors driving 3D Printing Growth: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 &amp; D and Technology Improvement:</a:t>
            </a: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There are more than XX different printing</a:t>
            </a:r>
            <a:endParaRPr lang="en-US" altLang="pt-BR" sz="4400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Patent Dynamics and Expiration:</a:t>
            </a: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The expiration of key patents open up space for new entrants (ex.: The FDM patent expiration in 2007 and RepRap);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Competition and new Entrants:</a:t>
            </a: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Open Source Players:</a:t>
            </a: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The most </a:t>
            </a: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popular</a:t>
            </a: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3D printer, according to 3D Hubs, is </a:t>
            </a:r>
            <a:r>
              <a:rPr lang="en-US" altLang="pt-BR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open source</a:t>
            </a: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1048" name="Text Box 12"/>
          <p:cNvSpPr txBox="1">
            <a:spLocks noChangeArrowheads="1"/>
          </p:cNvSpPr>
          <p:nvPr/>
        </p:nvSpPr>
        <p:spPr bwMode="auto">
          <a:xfrm>
            <a:off x="1130394" y="4939567"/>
            <a:ext cx="15108159" cy="1440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 anchor="ctr"/>
          <a:lstStyle>
            <a:lvl1pPr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pt-BR" sz="5999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Introduction  - The 3D Printing Industry</a:t>
            </a:r>
          </a:p>
        </p:txBody>
      </p:sp>
      <p:sp>
        <p:nvSpPr>
          <p:cNvPr id="1049" name="Text Box 12"/>
          <p:cNvSpPr txBox="1">
            <a:spLocks noChangeArrowheads="1"/>
          </p:cNvSpPr>
          <p:nvPr/>
        </p:nvSpPr>
        <p:spPr bwMode="auto">
          <a:xfrm>
            <a:off x="1097060" y="17583778"/>
            <a:ext cx="15141493" cy="1440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 anchor="ctr"/>
          <a:lstStyle>
            <a:defPPr>
              <a:defRPr lang="pt-BR"/>
            </a:defPPr>
            <a:lvl1pPr algn="ctr" defTabSz="863600">
              <a:defRPr sz="5999" b="1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42950" indent="-285750" defTabSz="863600"/>
            <a:lvl3pPr marL="1143000" indent="-228600" defTabSz="863600"/>
            <a:lvl4pPr marL="1600200" indent="-228600" defTabSz="863600"/>
            <a:lvl5pPr marL="2057400" indent="-228600" defTabSz="863600"/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pt-BR" dirty="0"/>
              <a:t>XLRM – Problem Structuring</a:t>
            </a:r>
          </a:p>
        </p:txBody>
      </p:sp>
      <p:sp>
        <p:nvSpPr>
          <p:cNvPr id="4125" name="Text Box 62"/>
          <p:cNvSpPr txBox="1">
            <a:spLocks noChangeArrowheads="1"/>
          </p:cNvSpPr>
          <p:nvPr/>
        </p:nvSpPr>
        <p:spPr bwMode="auto">
          <a:xfrm>
            <a:off x="16681417" y="4933562"/>
            <a:ext cx="14963713" cy="1440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 anchor="ctr"/>
          <a:lstStyle>
            <a:defPPr>
              <a:defRPr lang="pt-BR"/>
            </a:defPPr>
            <a:lvl1pPr algn="ctr" defTabSz="863600">
              <a:defRPr sz="5999" b="1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42950" indent="-285750" defTabSz="863600"/>
            <a:lvl3pPr marL="1143000" indent="-228600" defTabSz="863600"/>
            <a:lvl4pPr marL="1600200" indent="-228600" defTabSz="863600"/>
            <a:lvl5pPr marL="2057400" indent="-228600" defTabSz="863600"/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 Case </a:t>
            </a:r>
            <a:r>
              <a:rPr lang="pt-BR" altLang="pt-BR" dirty="0" err="1"/>
              <a:t>Generation</a:t>
            </a:r>
            <a:endParaRPr lang="pt-BR" alt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A3959ED-91BD-464E-B759-2003CCDE4A40}"/>
              </a:ext>
            </a:extLst>
          </p:cNvPr>
          <p:cNvGrpSpPr/>
          <p:nvPr/>
        </p:nvGrpSpPr>
        <p:grpSpPr>
          <a:xfrm>
            <a:off x="1144887" y="34644360"/>
            <a:ext cx="14500716" cy="7156704"/>
            <a:chOff x="745700" y="1513416"/>
            <a:chExt cx="7715200" cy="3939289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EB8C666-C260-4F3A-90F5-771161A7ECB8}"/>
                </a:ext>
              </a:extLst>
            </p:cNvPr>
            <p:cNvSpPr/>
            <p:nvPr/>
          </p:nvSpPr>
          <p:spPr>
            <a:xfrm>
              <a:off x="2085979" y="3537747"/>
              <a:ext cx="1239425" cy="627387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Net Present Value</a:t>
              </a:r>
            </a:p>
            <a:p>
              <a:r>
                <a:rPr lang="en-US" sz="16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f(Production, Costs)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141C1F7-E93A-438D-A10C-2F4238B10F5C}"/>
                </a:ext>
              </a:extLst>
            </p:cNvPr>
            <p:cNvSpPr/>
            <p:nvPr/>
          </p:nvSpPr>
          <p:spPr>
            <a:xfrm>
              <a:off x="3856788" y="4818514"/>
              <a:ext cx="1239425" cy="627387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Capacity</a:t>
              </a:r>
            </a:p>
            <a:p>
              <a:r>
                <a:rPr lang="en-US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f(Capacity Strategy, Sales Forecast)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374218A-112F-4339-BBF4-40562AAC2906}"/>
                </a:ext>
              </a:extLst>
            </p:cNvPr>
            <p:cNvSpPr/>
            <p:nvPr/>
          </p:nvSpPr>
          <p:spPr>
            <a:xfrm>
              <a:off x="3851920" y="2420888"/>
              <a:ext cx="1239425" cy="570352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Market Share</a:t>
              </a:r>
            </a:p>
            <a:p>
              <a:r>
                <a:rPr lang="en-US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f(Price, Delivery Time, Printer Performance, …)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ECD0C94-9C67-4D50-A0AF-FC29055E9D70}"/>
                </a:ext>
              </a:extLst>
            </p:cNvPr>
            <p:cNvSpPr/>
            <p:nvPr/>
          </p:nvSpPr>
          <p:spPr>
            <a:xfrm>
              <a:off x="3851921" y="1513416"/>
              <a:ext cx="1239425" cy="693217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Price</a:t>
              </a:r>
            </a:p>
            <a:p>
              <a:r>
                <a:rPr lang="en-US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f(Costs, Capacity Utilization, Market Share Strategy,…)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8E058A7-29E3-4ABF-BE93-AB43D57E5666}"/>
                </a:ext>
              </a:extLst>
            </p:cNvPr>
            <p:cNvSpPr/>
            <p:nvPr/>
          </p:nvSpPr>
          <p:spPr>
            <a:xfrm>
              <a:off x="5493283" y="3785565"/>
              <a:ext cx="1239425" cy="7591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Product Diffusion</a:t>
              </a:r>
            </a:p>
            <a:p>
              <a:r>
                <a:rPr lang="en-US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f(Diffusion Velocity, Global Demand)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DB90674-0B5C-4030-B385-9DA2A0187FD6}"/>
                </a:ext>
              </a:extLst>
            </p:cNvPr>
            <p:cNvSpPr/>
            <p:nvPr/>
          </p:nvSpPr>
          <p:spPr>
            <a:xfrm>
              <a:off x="5493283" y="2793826"/>
              <a:ext cx="1239425" cy="7591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Global Demand</a:t>
              </a:r>
            </a:p>
            <a:p>
              <a:r>
                <a:rPr lang="en-US" sz="16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f(Price, Market Size, ...</a:t>
              </a:r>
              <a:r>
                <a:rPr lang="en-US" sz="20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)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3BD1754-AEAF-48B3-ACAA-8D9F799EEC1C}"/>
                </a:ext>
              </a:extLst>
            </p:cNvPr>
            <p:cNvSpPr/>
            <p:nvPr/>
          </p:nvSpPr>
          <p:spPr>
            <a:xfrm>
              <a:off x="3856787" y="3561202"/>
              <a:ext cx="1239425" cy="570352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Production &amp; Shipment</a:t>
              </a:r>
            </a:p>
            <a:p>
              <a:r>
                <a:rPr lang="en-US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f(Mkt Share, Capacity)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376A131-82FE-4DC2-A976-608BAA54913B}"/>
                </a:ext>
              </a:extLst>
            </p:cNvPr>
            <p:cNvSpPr/>
            <p:nvPr/>
          </p:nvSpPr>
          <p:spPr>
            <a:xfrm>
              <a:off x="2085979" y="4825318"/>
              <a:ext cx="1239425" cy="627387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Demand Forecast</a:t>
              </a:r>
            </a:p>
            <a:p>
              <a:r>
                <a:rPr lang="en-US" sz="16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f(Production)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E15756B-0B25-44D5-9043-B19081FFBB8F}"/>
                </a:ext>
              </a:extLst>
            </p:cNvPr>
            <p:cNvSpPr/>
            <p:nvPr/>
          </p:nvSpPr>
          <p:spPr>
            <a:xfrm>
              <a:off x="745700" y="3430396"/>
              <a:ext cx="1185352" cy="690126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Target Market Share; Market Share Strategy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0F6F105-2E35-4E93-A72C-EEEF9048B902}"/>
                </a:ext>
              </a:extLst>
            </p:cNvPr>
            <p:cNvSpPr/>
            <p:nvPr/>
          </p:nvSpPr>
          <p:spPr>
            <a:xfrm>
              <a:off x="2090947" y="2455023"/>
              <a:ext cx="1239425" cy="627387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Cost</a:t>
              </a:r>
            </a:p>
            <a:p>
              <a:r>
                <a:rPr lang="en-US" sz="14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f(Learning Curve, Minimum Efficient Scale).</a:t>
              </a:r>
            </a:p>
          </p:txBody>
        </p:sp>
        <p:cxnSp>
          <p:nvCxnSpPr>
            <p:cNvPr id="41" name="Conector: Curvo 17">
              <a:extLst>
                <a:ext uri="{FF2B5EF4-FFF2-40B4-BE49-F238E27FC236}">
                  <a16:creationId xmlns:a16="http://schemas.microsoft.com/office/drawing/2014/main" id="{AC8CB80E-2ED3-4B90-B2FC-D49A8D6C5C7C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>
              <a:off x="5091346" y="1860025"/>
              <a:ext cx="1021650" cy="933801"/>
            </a:xfrm>
            <a:prstGeom prst="bentConnector2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: Curvo 41">
              <a:extLst>
                <a:ext uri="{FF2B5EF4-FFF2-40B4-BE49-F238E27FC236}">
                  <a16:creationId xmlns:a16="http://schemas.microsoft.com/office/drawing/2014/main" id="{C74797BE-7C7A-48C8-AF8B-D96296A97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489" y="4130774"/>
              <a:ext cx="0" cy="682321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: Curvo 42">
              <a:extLst>
                <a:ext uri="{FF2B5EF4-FFF2-40B4-BE49-F238E27FC236}">
                  <a16:creationId xmlns:a16="http://schemas.microsoft.com/office/drawing/2014/main" id="{5922CFA2-9834-447E-8DF1-AEB0E7E4C42B}"/>
                </a:ext>
              </a:extLst>
            </p:cNvPr>
            <p:cNvCxnSpPr>
              <a:cxnSpLocks/>
              <a:stCxn id="34" idx="2"/>
              <a:endCxn id="33" idx="0"/>
            </p:cNvCxnSpPr>
            <p:nvPr/>
          </p:nvCxnSpPr>
          <p:spPr>
            <a:xfrm rot="5400000">
              <a:off x="4364507" y="2313760"/>
              <a:ext cx="214255" cy="1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: Curvo 53">
              <a:extLst>
                <a:ext uri="{FF2B5EF4-FFF2-40B4-BE49-F238E27FC236}">
                  <a16:creationId xmlns:a16="http://schemas.microsoft.com/office/drawing/2014/main" id="{E238D87D-65A9-41D9-80E3-98FA80B9DA76}"/>
                </a:ext>
              </a:extLst>
            </p:cNvPr>
            <p:cNvCxnSpPr>
              <a:cxnSpLocks/>
              <a:stCxn id="40" idx="0"/>
              <a:endCxn id="34" idx="1"/>
            </p:cNvCxnSpPr>
            <p:nvPr/>
          </p:nvCxnSpPr>
          <p:spPr>
            <a:xfrm rot="5400000" flipH="1" flipV="1">
              <a:off x="2983791" y="1586894"/>
              <a:ext cx="594998" cy="1141261"/>
            </a:xfrm>
            <a:prstGeom prst="bentConnector2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: Curvo 58">
              <a:extLst>
                <a:ext uri="{FF2B5EF4-FFF2-40B4-BE49-F238E27FC236}">
                  <a16:creationId xmlns:a16="http://schemas.microsoft.com/office/drawing/2014/main" id="{28F6D303-61C8-4A55-873A-E893EB057740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>
              <a:off x="4471632" y="2991240"/>
              <a:ext cx="4867" cy="569962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: Curvo 65">
              <a:extLst>
                <a:ext uri="{FF2B5EF4-FFF2-40B4-BE49-F238E27FC236}">
                  <a16:creationId xmlns:a16="http://schemas.microsoft.com/office/drawing/2014/main" id="{0D96CEE1-953D-48CC-84F4-406BBFCABEEF}"/>
                </a:ext>
              </a:extLst>
            </p:cNvPr>
            <p:cNvCxnSpPr>
              <a:cxnSpLocks/>
              <a:stCxn id="40" idx="2"/>
              <a:endCxn id="31" idx="0"/>
            </p:cNvCxnSpPr>
            <p:nvPr/>
          </p:nvCxnSpPr>
          <p:spPr>
            <a:xfrm flipH="1">
              <a:off x="2705691" y="3082410"/>
              <a:ext cx="4968" cy="455337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: Curvo 69">
              <a:extLst>
                <a:ext uri="{FF2B5EF4-FFF2-40B4-BE49-F238E27FC236}">
                  <a16:creationId xmlns:a16="http://schemas.microsoft.com/office/drawing/2014/main" id="{8FAFAD43-F079-4A9D-A43A-51C2425E8382}"/>
                </a:ext>
              </a:extLst>
            </p:cNvPr>
            <p:cNvCxnSpPr>
              <a:cxnSpLocks/>
              <a:stCxn id="37" idx="1"/>
              <a:endCxn id="40" idx="3"/>
            </p:cNvCxnSpPr>
            <p:nvPr/>
          </p:nvCxnSpPr>
          <p:spPr>
            <a:xfrm rot="10800000">
              <a:off x="3330372" y="2768717"/>
              <a:ext cx="526415" cy="1077661"/>
            </a:xfrm>
            <a:prstGeom prst="bentConnector3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: Curvo 85">
              <a:extLst>
                <a:ext uri="{FF2B5EF4-FFF2-40B4-BE49-F238E27FC236}">
                  <a16:creationId xmlns:a16="http://schemas.microsoft.com/office/drawing/2014/main" id="{D079BD02-92D8-46E0-934D-7361831C931B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5400000">
              <a:off x="3244213" y="3593032"/>
              <a:ext cx="693765" cy="17708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: Curvo 89">
              <a:extLst>
                <a:ext uri="{FF2B5EF4-FFF2-40B4-BE49-F238E27FC236}">
                  <a16:creationId xmlns:a16="http://schemas.microsoft.com/office/drawing/2014/main" id="{F7390E86-D914-41EF-A779-C7880C55E4AE}"/>
                </a:ext>
              </a:extLst>
            </p:cNvPr>
            <p:cNvCxnSpPr>
              <a:cxnSpLocks/>
              <a:stCxn id="38" idx="3"/>
              <a:endCxn id="32" idx="1"/>
            </p:cNvCxnSpPr>
            <p:nvPr/>
          </p:nvCxnSpPr>
          <p:spPr>
            <a:xfrm flipV="1">
              <a:off x="3325404" y="5132207"/>
              <a:ext cx="531384" cy="680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: Curvo 99">
              <a:extLst>
                <a:ext uri="{FF2B5EF4-FFF2-40B4-BE49-F238E27FC236}">
                  <a16:creationId xmlns:a16="http://schemas.microsoft.com/office/drawing/2014/main" id="{9A61A636-337B-4AB6-929E-1E17860E76E2}"/>
                </a:ext>
              </a:extLst>
            </p:cNvPr>
            <p:cNvCxnSpPr>
              <a:cxnSpLocks/>
              <a:stCxn id="32" idx="3"/>
              <a:endCxn id="33" idx="3"/>
            </p:cNvCxnSpPr>
            <p:nvPr/>
          </p:nvCxnSpPr>
          <p:spPr>
            <a:xfrm flipH="1" flipV="1">
              <a:off x="5091345" y="2706065"/>
              <a:ext cx="4868" cy="2426143"/>
            </a:xfrm>
            <a:prstGeom prst="bentConnector3">
              <a:avLst>
                <a:gd name="adj1" fmla="val -39598200"/>
              </a:avLst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: Curvo 106">
              <a:extLst>
                <a:ext uri="{FF2B5EF4-FFF2-40B4-BE49-F238E27FC236}">
                  <a16:creationId xmlns:a16="http://schemas.microsoft.com/office/drawing/2014/main" id="{CEBF7F6A-AC56-45D5-A0A5-0742506ED873}"/>
                </a:ext>
              </a:extLst>
            </p:cNvPr>
            <p:cNvCxnSpPr>
              <a:cxnSpLocks/>
              <a:stCxn id="36" idx="2"/>
              <a:endCxn id="35" idx="0"/>
            </p:cNvCxnSpPr>
            <p:nvPr/>
          </p:nvCxnSpPr>
          <p:spPr>
            <a:xfrm>
              <a:off x="6112996" y="3552964"/>
              <a:ext cx="0" cy="232601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: Curvo 110">
              <a:extLst>
                <a:ext uri="{FF2B5EF4-FFF2-40B4-BE49-F238E27FC236}">
                  <a16:creationId xmlns:a16="http://schemas.microsoft.com/office/drawing/2014/main" id="{481F006F-949D-4F2A-957B-2866CCE2B554}"/>
                </a:ext>
              </a:extLst>
            </p:cNvPr>
            <p:cNvCxnSpPr>
              <a:cxnSpLocks/>
              <a:stCxn id="35" idx="1"/>
              <a:endCxn id="37" idx="3"/>
            </p:cNvCxnSpPr>
            <p:nvPr/>
          </p:nvCxnSpPr>
          <p:spPr>
            <a:xfrm rot="10800000">
              <a:off x="5096213" y="3846378"/>
              <a:ext cx="397071" cy="31875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: Curvo 120">
              <a:extLst>
                <a:ext uri="{FF2B5EF4-FFF2-40B4-BE49-F238E27FC236}">
                  <a16:creationId xmlns:a16="http://schemas.microsoft.com/office/drawing/2014/main" id="{26830E56-05F4-4BB2-9860-072DFF0641A5}"/>
                </a:ext>
              </a:extLst>
            </p:cNvPr>
            <p:cNvCxnSpPr>
              <a:cxnSpLocks/>
              <a:stCxn id="37" idx="1"/>
              <a:endCxn id="31" idx="3"/>
            </p:cNvCxnSpPr>
            <p:nvPr/>
          </p:nvCxnSpPr>
          <p:spPr>
            <a:xfrm flipH="1">
              <a:off x="3325404" y="3846378"/>
              <a:ext cx="531383" cy="5063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: Curvo 69">
              <a:extLst>
                <a:ext uri="{FF2B5EF4-FFF2-40B4-BE49-F238E27FC236}">
                  <a16:creationId xmlns:a16="http://schemas.microsoft.com/office/drawing/2014/main" id="{AFA1620E-F8D2-4A99-A8F4-1B415409D1D5}"/>
                </a:ext>
              </a:extLst>
            </p:cNvPr>
            <p:cNvCxnSpPr>
              <a:cxnSpLocks/>
              <a:stCxn id="39" idx="0"/>
              <a:endCxn id="34" idx="0"/>
            </p:cNvCxnSpPr>
            <p:nvPr/>
          </p:nvCxnSpPr>
          <p:spPr>
            <a:xfrm rot="5400000" flipH="1" flipV="1">
              <a:off x="1946515" y="905277"/>
              <a:ext cx="1916980" cy="3133258"/>
            </a:xfrm>
            <a:prstGeom prst="bentConnector3">
              <a:avLst>
                <a:gd name="adj1" fmla="val 111925"/>
              </a:avLst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: Curvo 69">
              <a:extLst>
                <a:ext uri="{FF2B5EF4-FFF2-40B4-BE49-F238E27FC236}">
                  <a16:creationId xmlns:a16="http://schemas.microsoft.com/office/drawing/2014/main" id="{F40AF6CD-AC30-4BC3-914D-E7F3E3F9406A}"/>
                </a:ext>
              </a:extLst>
            </p:cNvPr>
            <p:cNvCxnSpPr>
              <a:cxnSpLocks/>
              <a:stCxn id="39" idx="2"/>
              <a:endCxn id="32" idx="2"/>
            </p:cNvCxnSpPr>
            <p:nvPr/>
          </p:nvCxnSpPr>
          <p:spPr>
            <a:xfrm rot="16200000" flipH="1">
              <a:off x="2244749" y="3214148"/>
              <a:ext cx="1325379" cy="3138125"/>
            </a:xfrm>
            <a:prstGeom prst="bentConnector3">
              <a:avLst>
                <a:gd name="adj1" fmla="val 117248"/>
              </a:avLst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67C03D74-FAD5-4D1A-BC10-1BF63C79290B}"/>
                </a:ext>
              </a:extLst>
            </p:cNvPr>
            <p:cNvSpPr/>
            <p:nvPr/>
          </p:nvSpPr>
          <p:spPr>
            <a:xfrm>
              <a:off x="7221475" y="3374719"/>
              <a:ext cx="1239425" cy="570352"/>
            </a:xfrm>
            <a:prstGeom prst="rect">
              <a:avLst/>
            </a:prstGeom>
            <a:ln w="28575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t-BR" sz="2000" dirty="0">
                  <a:solidFill>
                    <a:schemeClr val="dk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R&amp;D</a:t>
              </a:r>
            </a:p>
            <a:p>
              <a:r>
                <a:rPr lang="pt-BR" sz="1600" dirty="0">
                  <a:solidFill>
                    <a:schemeClr val="dk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f(</a:t>
              </a:r>
              <a:r>
                <a:rPr lang="pt-BR" sz="1600" dirty="0" err="1">
                  <a:solidFill>
                    <a:schemeClr val="dk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Revenue</a:t>
              </a:r>
              <a:r>
                <a:rPr lang="pt-BR" sz="1600" dirty="0">
                  <a:solidFill>
                    <a:schemeClr val="dk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, R&amp;D Budget, R&amp;D </a:t>
              </a:r>
              <a:r>
                <a:rPr lang="pt-BR" sz="1600" dirty="0" err="1">
                  <a:solidFill>
                    <a:schemeClr val="dk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Strategy</a:t>
              </a:r>
              <a:r>
                <a:rPr lang="pt-BR" sz="1600" dirty="0">
                  <a:solidFill>
                    <a:schemeClr val="dk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)</a:t>
              </a:r>
            </a:p>
          </p:txBody>
        </p:sp>
        <p:cxnSp>
          <p:nvCxnSpPr>
            <p:cNvPr id="72" name="Conector: Curvo 17">
              <a:extLst>
                <a:ext uri="{FF2B5EF4-FFF2-40B4-BE49-F238E27FC236}">
                  <a16:creationId xmlns:a16="http://schemas.microsoft.com/office/drawing/2014/main" id="{68B7F9A6-0A36-4F3A-87B0-8892CB842A19}"/>
                </a:ext>
              </a:extLst>
            </p:cNvPr>
            <p:cNvCxnSpPr>
              <a:cxnSpLocks/>
              <a:stCxn id="71" idx="0"/>
              <a:endCxn id="33" idx="3"/>
            </p:cNvCxnSpPr>
            <p:nvPr/>
          </p:nvCxnSpPr>
          <p:spPr>
            <a:xfrm rot="16200000" flipV="1">
              <a:off x="6131940" y="1665470"/>
              <a:ext cx="668655" cy="2749843"/>
            </a:xfrm>
            <a:prstGeom prst="bentConnector2">
              <a:avLst/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: Curvo 85">
              <a:extLst>
                <a:ext uri="{FF2B5EF4-FFF2-40B4-BE49-F238E27FC236}">
                  <a16:creationId xmlns:a16="http://schemas.microsoft.com/office/drawing/2014/main" id="{28C9D7AE-3BFA-4F88-BA37-CB4405A6D6BC}"/>
                </a:ext>
              </a:extLst>
            </p:cNvPr>
            <p:cNvCxnSpPr>
              <a:cxnSpLocks/>
              <a:stCxn id="37" idx="2"/>
              <a:endCxn id="71" idx="2"/>
            </p:cNvCxnSpPr>
            <p:nvPr/>
          </p:nvCxnSpPr>
          <p:spPr>
            <a:xfrm rot="5400000" flipH="1" flipV="1">
              <a:off x="6065602" y="2355969"/>
              <a:ext cx="186483" cy="3364688"/>
            </a:xfrm>
            <a:prstGeom prst="bentConnector3">
              <a:avLst>
                <a:gd name="adj1" fmla="val -300245"/>
              </a:avLst>
            </a:prstGeom>
            <a:ln w="28575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 Box 8">
            <a:extLst>
              <a:ext uri="{FF2B5EF4-FFF2-40B4-BE49-F238E27FC236}">
                <a16:creationId xmlns:a16="http://schemas.microsoft.com/office/drawing/2014/main" id="{603EACEB-C7FE-4B34-800A-25A9F529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6719" y="6667026"/>
            <a:ext cx="14903395" cy="448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54 strategies were obtained through a full factorial design of selected levers and their levels.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simulation results database contains 10.800 simulations results, from testing all strategies across 200 scenarios obtained from Latin Hypercube Sampling of the 32 uncertain parameters.</a:t>
            </a:r>
          </a:p>
        </p:txBody>
      </p:sp>
      <p:sp>
        <p:nvSpPr>
          <p:cNvPr id="79" name="Text Box 62">
            <a:extLst>
              <a:ext uri="{FF2B5EF4-FFF2-40B4-BE49-F238E27FC236}">
                <a16:creationId xmlns:a16="http://schemas.microsoft.com/office/drawing/2014/main" id="{BD90FAD4-48AA-4B6D-ADCF-BDB7F6883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417" y="19084798"/>
            <a:ext cx="14963713" cy="1440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 anchor="ctr"/>
          <a:lstStyle>
            <a:defPPr>
              <a:defRPr lang="pt-BR"/>
            </a:defPPr>
            <a:lvl1pPr algn="ctr" defTabSz="863600">
              <a:defRPr sz="5999" b="1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42950" indent="-285750" defTabSz="863600"/>
            <a:lvl3pPr marL="1143000" indent="-228600" defTabSz="863600"/>
            <a:lvl4pPr marL="1600200" indent="-228600" defTabSz="863600"/>
            <a:lvl5pPr marL="2057400" indent="-228600" defTabSz="863600"/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pt-BR"/>
              <a:t>Scenario Discovery – Vulnerability Analysis</a:t>
            </a:r>
          </a:p>
        </p:txBody>
      </p:sp>
      <p:sp>
        <p:nvSpPr>
          <p:cNvPr id="80" name="Text Box 62">
            <a:extLst>
              <a:ext uri="{FF2B5EF4-FFF2-40B4-BE49-F238E27FC236}">
                <a16:creationId xmlns:a16="http://schemas.microsoft.com/office/drawing/2014/main" id="{0A9EB5A7-B17D-442C-BDE3-9CB0E4C26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417" y="39113810"/>
            <a:ext cx="14963713" cy="1440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 anchor="ctr"/>
          <a:lstStyle>
            <a:defPPr>
              <a:defRPr lang="pt-BR"/>
            </a:defPPr>
            <a:lvl1pPr algn="ctr" defTabSz="863600">
              <a:defRPr sz="5999" b="1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42950" indent="-285750" defTabSz="863600"/>
            <a:lvl3pPr marL="1143000" indent="-228600" defTabSz="863600"/>
            <a:lvl4pPr marL="1600200" indent="-228600" defTabSz="863600"/>
            <a:lvl5pPr marL="2057400" indent="-228600" defTabSz="863600"/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 err="1"/>
              <a:t>Conclusions</a:t>
            </a:r>
            <a:endParaRPr lang="pt-BR" altLang="pt-BR" dirty="0"/>
          </a:p>
        </p:txBody>
      </p:sp>
      <p:pic>
        <p:nvPicPr>
          <p:cNvPr id="9" name="Imagem 8" descr="Uma imagem contendo natureza&#10;&#10;Descrição gerada automaticamente">
            <a:extLst>
              <a:ext uri="{FF2B5EF4-FFF2-40B4-BE49-F238E27FC236}">
                <a16:creationId xmlns:a16="http://schemas.microsoft.com/office/drawing/2014/main" id="{F2A36F74-8F42-406D-9E86-6968488E5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168" y="11297482"/>
            <a:ext cx="8331427" cy="3240000"/>
          </a:xfrm>
          <a:prstGeom prst="rect">
            <a:avLst/>
          </a:prstGeom>
        </p:spPr>
      </p:pic>
      <p:sp>
        <p:nvSpPr>
          <p:cNvPr id="81" name="Text Box 8">
            <a:extLst>
              <a:ext uri="{FF2B5EF4-FFF2-40B4-BE49-F238E27FC236}">
                <a16:creationId xmlns:a16="http://schemas.microsoft.com/office/drawing/2014/main" id="{28AA2977-666B-4B78-9B7F-E7F82791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1575" y="20580854"/>
            <a:ext cx="14903395" cy="448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54 strategies were obtained through a full factorial design of selected levers and their levels.</a:t>
            </a:r>
          </a:p>
          <a:p>
            <a:pPr marL="571500" indent="-571500" algn="just" eaLnBrk="1" hangingPunct="1">
              <a:spcBef>
                <a:spcPct val="50000"/>
              </a:spcBef>
            </a:pPr>
            <a:r>
              <a:rPr lang="en-US" altLang="pt-BR" sz="4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simulation results database contains 10.800 simulations results, from testing all strategies across 200 scenarios obtained from Latin Hypercube Sampling of the 32 uncertain parameters.</a:t>
            </a:r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EF6584E-E682-4E2F-BB55-BC3870E91E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455" y="15150928"/>
            <a:ext cx="5760085" cy="255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19EEFD27-CD2C-49B5-8C01-6F88E367248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58"/>
          <a:stretch/>
        </p:blipFill>
        <p:spPr bwMode="auto">
          <a:xfrm>
            <a:off x="25525186" y="21420280"/>
            <a:ext cx="5450205" cy="4032448"/>
          </a:xfrm>
          <a:prstGeom prst="rect">
            <a:avLst/>
          </a:prstGeom>
          <a:noFill/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5731603A-8041-47B1-9ACF-C3FFBF5F2A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455" y="25881004"/>
            <a:ext cx="5761355" cy="3291840"/>
          </a:xfrm>
          <a:prstGeom prst="rect">
            <a:avLst/>
          </a:prstGeom>
          <a:noFill/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35F473FE-8529-4D7F-9FCD-05B6A445298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551" y="29991680"/>
            <a:ext cx="8851900" cy="4420235"/>
          </a:xfrm>
          <a:prstGeom prst="rect">
            <a:avLst/>
          </a:prstGeom>
          <a:noFill/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A43CE5D7-B5F0-4ADD-B38B-8A72E228A60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9610" y="35019839"/>
            <a:ext cx="5761355" cy="3291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19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19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452</Words>
  <Application>Microsoft Office PowerPoint</Application>
  <PresentationFormat>Personalizar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CMU Sans Serif</vt:lpstr>
      <vt:lpstr>Design padrão</vt:lpstr>
      <vt:lpstr>Strategic Decision Making in the 3D Printing Industry A Robust Decision Making Analysis   Pedro Nascimento de Lima, Daniel Pacheco Lacerda, Maria I. W. M. Morandi UNISINOS University, GMAP Research Group – www.gmap.unisinos.br 2018 DMDU Society Annual Meeting</vt:lpstr>
    </vt:vector>
  </TitlesOfParts>
  <Company>Fafram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BOLOR VERDE E VIDA ÚTIL EM LARANJAS  NA PÓS-COLHEITA, ATRAVÉS DO USO DE EXTRATO DE SUCUPIRA BRANCA</dc:title>
  <dc:creator>Alunos</dc:creator>
  <cp:lastModifiedBy>Pedro Lima</cp:lastModifiedBy>
  <cp:revision>95</cp:revision>
  <cp:lastPrinted>2015-07-29T12:59:11Z</cp:lastPrinted>
  <dcterms:created xsi:type="dcterms:W3CDTF">2010-01-14T15:47:19Z</dcterms:created>
  <dcterms:modified xsi:type="dcterms:W3CDTF">2018-11-05T19:32:03Z</dcterms:modified>
</cp:coreProperties>
</file>