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759650" cy="43200638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0066"/>
    <a:srgbClr val="A49C96"/>
    <a:srgbClr val="00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450" autoAdjust="0"/>
  </p:normalViewPr>
  <p:slideViewPr>
    <p:cSldViewPr>
      <p:cViewPr>
        <p:scale>
          <a:sx n="33" d="100"/>
          <a:sy n="33" d="100"/>
        </p:scale>
        <p:origin x="24" y="-168"/>
      </p:cViewPr>
      <p:guideLst>
        <p:guide orient="horz" pos="13607"/>
        <p:guide pos="10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Agentes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6A-4BA4-9040-55E8A4B67B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6A-4BA4-9040-55E8A4B67BA3}"/>
              </c:ext>
            </c:extLst>
          </c:dPt>
          <c:dPt>
            <c:idx val="2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6A-4BA4-9040-55E8A4B67B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Processo deServiço</c:v>
                </c:pt>
                <c:pt idx="1">
                  <c:v>Design</c:v>
                </c:pt>
                <c:pt idx="2">
                  <c:v>Alimentos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179</c:v>
                </c:pt>
                <c:pt idx="1">
                  <c:v>97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6A-4BA4-9040-55E8A4B67B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0498082910211"/>
          <c:y val="0.34614102590981838"/>
          <c:w val="0.26633342142264499"/>
          <c:h val="0.498993524450384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74C046-8004-4695-98FF-27C7638D651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67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DF46A9-1F41-46BD-9D64-70B028C7CDB8}" type="datetimeFigureOut">
              <a:rPr lang="pt-BR"/>
              <a:pPr>
                <a:defRPr/>
              </a:pPr>
              <a:t>05/11/2018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30425" y="685800"/>
            <a:ext cx="2597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36041D-CCFE-4EE0-8249-11A5E90C5C4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63013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30425" y="685800"/>
            <a:ext cx="25971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09" indent="-2857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37" indent="-22858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12" indent="-22858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287" indent="-22858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810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BD6C03-D847-45A3-A405-81141F27145E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3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7135" y="13420834"/>
            <a:ext cx="27845382" cy="9258866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14269" y="24479727"/>
            <a:ext cx="22931113" cy="11041433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54BA-2DCB-41CA-B6AB-973284FCE4A1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8641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2A12D-1362-4232-9337-D5CCD472897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6126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751228" y="1730185"/>
            <a:ext cx="7369798" cy="368608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38625" y="1730185"/>
            <a:ext cx="21958531" cy="368608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415A2-5C59-4687-B05A-29E762DC97CC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14669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638626" y="1730184"/>
            <a:ext cx="29482401" cy="7200106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638625" y="10081102"/>
            <a:ext cx="14664164" cy="141779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16456861" y="10081102"/>
            <a:ext cx="14664165" cy="141779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1638625" y="24411473"/>
            <a:ext cx="14664164" cy="1417957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6861" y="24411473"/>
            <a:ext cx="14664165" cy="1417957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87AE7-E73D-4061-B025-7C3134DB2F80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474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B165E-38EA-43EE-A562-315BB16DC487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749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7133" y="27760729"/>
            <a:ext cx="27846987" cy="85794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7133" y="18309795"/>
            <a:ext cx="27846987" cy="945093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FC058-EDB5-4798-98F8-F1C080DF2C8B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485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38625" y="10081102"/>
            <a:ext cx="14664164" cy="28509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56861" y="10081102"/>
            <a:ext cx="14664165" cy="28509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5439E-92ED-438A-BDED-E92406CEFD3F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378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38625" y="9669984"/>
            <a:ext cx="14473179" cy="4030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38625" y="13700203"/>
            <a:ext cx="14473179" cy="248908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641428" y="9669984"/>
            <a:ext cx="14479598" cy="4030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641428" y="13700203"/>
            <a:ext cx="14479598" cy="248908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FB928-CD90-42AE-95EE-8D2DB74EA26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179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7C7D6-3F70-4E10-9D8A-389225BCE727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3700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C73C4-5C80-4E83-BCA9-5612E1E964FB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5003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8625" y="1720661"/>
            <a:ext cx="10777045" cy="73191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08877" y="1720660"/>
            <a:ext cx="18312150" cy="368703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38625" y="9039817"/>
            <a:ext cx="10777045" cy="29551230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1642-62AA-4ECD-8ACB-2387EC5504D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5158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290" y="30240130"/>
            <a:ext cx="19655469" cy="35698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21290" y="3860374"/>
            <a:ext cx="19655469" cy="25919431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21290" y="33810024"/>
            <a:ext cx="19655469" cy="5069916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8A832-9332-416F-95CD-DE90B8CEF9A3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898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8626" y="1730184"/>
            <a:ext cx="29482401" cy="720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20" tIns="216010" rIns="432020" bIns="216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8626" y="10081102"/>
            <a:ext cx="29482401" cy="2850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20" tIns="216010" rIns="432020" bIns="216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8626" y="39340264"/>
            <a:ext cx="7642634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20" tIns="216010" rIns="432020" bIns="2160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599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92720" y="39340264"/>
            <a:ext cx="10374210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20" tIns="216010" rIns="432020" bIns="2160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599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478392" y="39340264"/>
            <a:ext cx="7642634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20" tIns="216010" rIns="432020" bIns="2160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599"/>
            </a:lvl1pPr>
          </a:lstStyle>
          <a:p>
            <a:pPr>
              <a:defRPr/>
            </a:pPr>
            <a:fld id="{E2D8129A-313A-4173-AAD5-0E4F878597D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2pPr>
      <a:lvl3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3pPr>
      <a:lvl4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4pPr>
      <a:lvl5pPr algn="ctr" defTabSz="4319156" rtl="0" eaLnBrk="0" fontAlgn="base" hangingPunct="0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5pPr>
      <a:lvl6pPr marL="457154" algn="ctr" defTabSz="4319156" rtl="0" fontAlgn="base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6pPr>
      <a:lvl7pPr marL="914309" algn="ctr" defTabSz="4319156" rtl="0" fontAlgn="base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7pPr>
      <a:lvl8pPr marL="1371463" algn="ctr" defTabSz="4319156" rtl="0" fontAlgn="base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8pPr>
      <a:lvl9pPr marL="1828617" algn="ctr" defTabSz="4319156" rtl="0" fontAlgn="base">
        <a:spcBef>
          <a:spcPct val="0"/>
        </a:spcBef>
        <a:spcAft>
          <a:spcPct val="0"/>
        </a:spcAft>
        <a:defRPr sz="20798">
          <a:solidFill>
            <a:schemeClr val="tx2"/>
          </a:solidFill>
          <a:latin typeface="Arial" charset="0"/>
        </a:defRPr>
      </a:lvl9pPr>
    </p:titleStyle>
    <p:bodyStyle>
      <a:lvl1pPr marL="1619088" indent="-1619088" algn="l" defTabSz="4319156" rtl="0" eaLnBrk="0" fontAlgn="base" hangingPunct="0">
        <a:spcBef>
          <a:spcPct val="20000"/>
        </a:spcBef>
        <a:spcAft>
          <a:spcPct val="0"/>
        </a:spcAft>
        <a:buChar char="•"/>
        <a:defRPr sz="15098">
          <a:solidFill>
            <a:schemeClr val="tx1"/>
          </a:solidFill>
          <a:latin typeface="+mn-lt"/>
          <a:ea typeface="+mn-ea"/>
          <a:cs typeface="+mn-cs"/>
        </a:defRPr>
      </a:lvl1pPr>
      <a:lvl2pPr marL="3509612" indent="-1349240" algn="l" defTabSz="4319156" rtl="0" eaLnBrk="0" fontAlgn="base" hangingPunct="0">
        <a:spcBef>
          <a:spcPct val="20000"/>
        </a:spcBef>
        <a:spcAft>
          <a:spcPct val="0"/>
        </a:spcAft>
        <a:buChar char="–"/>
        <a:defRPr sz="13199">
          <a:solidFill>
            <a:schemeClr val="tx1"/>
          </a:solidFill>
          <a:latin typeface="+mn-lt"/>
        </a:defRPr>
      </a:lvl2pPr>
      <a:lvl3pPr marL="5398548" indent="-1079392" algn="l" defTabSz="4319156" rtl="0" eaLnBrk="0" fontAlgn="base" hangingPunct="0">
        <a:spcBef>
          <a:spcPct val="20000"/>
        </a:spcBef>
        <a:spcAft>
          <a:spcPct val="0"/>
        </a:spcAft>
        <a:buChar char="•"/>
        <a:defRPr sz="11399">
          <a:solidFill>
            <a:schemeClr val="tx1"/>
          </a:solidFill>
          <a:latin typeface="+mn-lt"/>
        </a:defRPr>
      </a:lvl3pPr>
      <a:lvl4pPr marL="7560507" indent="-1080980" algn="l" defTabSz="4319156" rtl="0" eaLnBrk="0" fontAlgn="base" hangingPunct="0">
        <a:spcBef>
          <a:spcPct val="20000"/>
        </a:spcBef>
        <a:spcAft>
          <a:spcPct val="0"/>
        </a:spcAft>
        <a:buChar char="–"/>
        <a:defRPr sz="9499">
          <a:solidFill>
            <a:schemeClr val="tx1"/>
          </a:solidFill>
          <a:latin typeface="+mn-lt"/>
        </a:defRPr>
      </a:lvl4pPr>
      <a:lvl5pPr marL="9719291" indent="-1079392" algn="l" defTabSz="4319156" rtl="0" eaLnBrk="0" fontAlgn="base" hangingPunct="0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5pPr>
      <a:lvl6pPr marL="10176445" indent="-1079392" algn="l" defTabSz="4319156" rtl="0" fontAlgn="base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6pPr>
      <a:lvl7pPr marL="10633600" indent="-1079392" algn="l" defTabSz="4319156" rtl="0" fontAlgn="base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7pPr>
      <a:lvl8pPr marL="11090754" indent="-1079392" algn="l" defTabSz="4319156" rtl="0" fontAlgn="base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8pPr>
      <a:lvl9pPr marL="11547908" indent="-1079392" algn="l" defTabSz="4319156" rtl="0" fontAlgn="base">
        <a:spcBef>
          <a:spcPct val="20000"/>
        </a:spcBef>
        <a:spcAft>
          <a:spcPct val="0"/>
        </a:spcAft>
        <a:buChar char="»"/>
        <a:defRPr sz="9499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2181637515"/>
              </p:ext>
            </p:extLst>
          </p:nvPr>
        </p:nvGraphicFramePr>
        <p:xfrm>
          <a:off x="16513160" y="24438392"/>
          <a:ext cx="15391771" cy="3471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941429" y="227786"/>
            <a:ext cx="22032218" cy="3502046"/>
          </a:xfrm>
        </p:spPr>
        <p:txBody>
          <a:bodyPr anchor="t"/>
          <a:lstStyle/>
          <a:p>
            <a:pPr eaLnBrk="1" hangingPunct="1"/>
            <a:r>
              <a:rPr lang="pt-BR" altLang="pt-BR" sz="4500" b="1" dirty="0">
                <a:latin typeface="Times New Roman" panose="02020603050405020304" pitchFamily="18" charset="0"/>
              </a:rPr>
              <a:t>STRATEGIC DECISION MAKING IN THE 3D PRINTING INDUSTRY</a:t>
            </a:r>
            <a:br>
              <a:rPr lang="pt-BR" altLang="pt-BR" sz="4500" b="1" dirty="0">
                <a:latin typeface="Times New Roman" panose="02020603050405020304" pitchFamily="18" charset="0"/>
              </a:rPr>
            </a:br>
            <a:r>
              <a:rPr lang="pt-BR" altLang="pt-BR" sz="4500" b="1" dirty="0">
                <a:latin typeface="Times New Roman" panose="02020603050405020304" pitchFamily="18" charset="0"/>
              </a:rPr>
              <a:t>A Robust Decision Making Analysis</a:t>
            </a:r>
            <a:br>
              <a:rPr lang="pt-BR" altLang="pt-BR" sz="500" b="1" dirty="0">
                <a:latin typeface="Times New Roman" panose="02020603050405020304" pitchFamily="18" charset="0"/>
              </a:rPr>
            </a:br>
            <a:br>
              <a:rPr lang="pt-BR" altLang="pt-BR" sz="500" b="1" dirty="0">
                <a:latin typeface="Times New Roman" panose="02020603050405020304" pitchFamily="18" charset="0"/>
              </a:rPr>
            </a:br>
            <a:br>
              <a:rPr lang="pt-BR" altLang="pt-BR" sz="500" b="1" dirty="0">
                <a:latin typeface="Times New Roman" panose="02020603050405020304" pitchFamily="18" charset="0"/>
              </a:rPr>
            </a:br>
            <a:r>
              <a:rPr lang="pt-BR" altLang="pt-BR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Pedro Nascimento de Lima, </a:t>
            </a:r>
            <a:r>
              <a:rPr lang="pt-BR" altLang="pt-BR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Msc</a:t>
            </a:r>
            <a:r>
              <a:rPr lang="pt-BR" altLang="pt-BR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 Daniel Pacheco Lacerda, </a:t>
            </a:r>
            <a:r>
              <a:rPr lang="pt-BR" altLang="pt-BR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Dr</a:t>
            </a:r>
            <a:r>
              <a:rPr lang="pt-BR" altLang="pt-BR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Maria I. W. M Morandi, Dr.</a:t>
            </a:r>
            <a:br>
              <a:rPr lang="pt-BR" altLang="pt-BR" sz="28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pt-BR" altLang="pt-BR" sz="28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pt-BR" altLang="pt-BR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2018 </a:t>
            </a:r>
            <a:r>
              <a:rPr lang="pt-BR" altLang="pt-BR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Annual</a:t>
            </a:r>
            <a:r>
              <a:rPr lang="pt-BR" altLang="pt-BR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Meeting – DMDU Society</a:t>
            </a:r>
            <a:endParaRPr lang="pt-BR" altLang="pt-BR" sz="4400" b="1" dirty="0">
              <a:latin typeface="Times New Roman" panose="02020603050405020304" pitchFamily="18" charset="0"/>
            </a:endParaRPr>
          </a:p>
        </p:txBody>
      </p:sp>
      <p:sp>
        <p:nvSpPr>
          <p:cNvPr id="4099" name="Text Box 12"/>
          <p:cNvSpPr txBox="1">
            <a:spLocks noChangeArrowheads="1"/>
          </p:cNvSpPr>
          <p:nvPr/>
        </p:nvSpPr>
        <p:spPr bwMode="auto">
          <a:xfrm>
            <a:off x="16630223" y="38391195"/>
            <a:ext cx="14483649" cy="448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 eaLnBrk="1" hangingPunct="1">
              <a:spcBef>
                <a:spcPct val="50000"/>
              </a:spcBef>
              <a:buNone/>
            </a:pPr>
            <a:r>
              <a:rPr lang="pt-BR" altLang="pt-BR" sz="4400" dirty="0">
                <a:latin typeface="Times New Roman" panose="02020603050405020304" pitchFamily="18" charset="0"/>
              </a:rPr>
              <a:t>O desenvolvimento e a implementação do Projeto Negócio a Negócio Etapa 3 viabilizou a realização de ações de inovação incremental de modo massivo no Estado do Rio Grande do Sul. Considerando os resultados obtidos até o momento, o projeto prevê atender mais 5000 empresas até o fim de 2016.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pt-BR" altLang="pt-BR" sz="4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" name="Line 955"/>
          <p:cNvSpPr>
            <a:spLocks noChangeShapeType="1"/>
          </p:cNvSpPr>
          <p:nvPr/>
        </p:nvSpPr>
        <p:spPr bwMode="auto">
          <a:xfrm>
            <a:off x="1036743" y="5008830"/>
            <a:ext cx="30414734" cy="46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8499" dirty="0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981757" y="17396265"/>
            <a:ext cx="14993872" cy="380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4400" dirty="0">
                <a:latin typeface="Times New Roman" panose="02020603050405020304" pitchFamily="18" charset="0"/>
              </a:rPr>
              <a:t>x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4400" dirty="0">
                <a:latin typeface="Times New Roman" panose="02020603050405020304" pitchFamily="18" charset="0"/>
              </a:rPr>
              <a:t>O objetivo deste trabalho consistiu na proposição de um método  e demais componentes que viabilizem a introdução de inovações incrementais em serviços de microempresas e microempreendedores individuais.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1163728" y="27184541"/>
            <a:ext cx="14839901" cy="1023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4400" b="1" dirty="0">
                <a:latin typeface="Times New Roman" panose="02020603050405020304" pitchFamily="18" charset="0"/>
              </a:rPr>
              <a:t>Método de Atendimento: </a:t>
            </a:r>
            <a:r>
              <a:rPr lang="pt-BR" altLang="pt-BR" sz="4400" dirty="0">
                <a:latin typeface="Times New Roman" panose="02020603050405020304" pitchFamily="18" charset="0"/>
              </a:rPr>
              <a:t>Foi desenvolvimento e implementado um método detalhado, descrevendo os processos que são seguidos por 356 estudantes de graduação e pós-graduação de 7 Universidades no Rio Grande do Sul. Este método define quais são as atividades necessárias para a condução do projeto, identificando os responsáveis, atividades e documentos necessários para a execução das atividades  necessárias para a implantação das ferramentas de inovação, e para a gestão do projeto como um todo.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4400" b="1" dirty="0">
                <a:latin typeface="Times New Roman" panose="02020603050405020304" pitchFamily="18" charset="0"/>
              </a:rPr>
              <a:t>Ferramentas de Inovação em Serviços, Design e Alimentos:</a:t>
            </a:r>
            <a:endParaRPr lang="pt-BR" altLang="pt-BR" sz="4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4400" dirty="0">
                <a:latin typeface="Times New Roman" panose="02020603050405020304" pitchFamily="18" charset="0"/>
              </a:rPr>
              <a:t>Foi conduzida uma revisão sistemática da literatura que identificou 29 ferramentas que instrumentalizam a realização de inovações incrementais. Um caderno de ferramentas foi escrito a partir da adaptação destas ferramentas ao público-alvo do projeto.</a:t>
            </a:r>
            <a:endParaRPr lang="pt-BR" altLang="pt-BR" sz="4400" b="1" dirty="0">
              <a:latin typeface="Times New Roman" panose="02020603050405020304" pitchFamily="18" charset="0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1097060" y="9177645"/>
            <a:ext cx="14903395" cy="911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4400" dirty="0">
                <a:latin typeface="Times New Roman" panose="02020603050405020304" pitchFamily="18" charset="0"/>
              </a:rPr>
              <a:t>3D </a:t>
            </a:r>
            <a:r>
              <a:rPr lang="pt-BR" altLang="pt-BR" sz="4400" dirty="0" err="1">
                <a:latin typeface="Times New Roman" panose="02020603050405020304" pitchFamily="18" charset="0"/>
              </a:rPr>
              <a:t>printing</a:t>
            </a:r>
            <a:r>
              <a:rPr lang="pt-BR" altLang="pt-BR" sz="4400" dirty="0">
                <a:latin typeface="Times New Roman" panose="02020603050405020304" pitchFamily="18" charset="0"/>
              </a:rPr>
              <a:t> .....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pt-BR" altLang="pt-BR" sz="44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pt-BR" altLang="pt-BR" sz="44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pt-BR" altLang="pt-BR" sz="44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4400" dirty="0" err="1">
                <a:latin typeface="Times New Roman" panose="02020603050405020304" pitchFamily="18" charset="0"/>
              </a:rPr>
              <a:t>Shaping</a:t>
            </a:r>
            <a:r>
              <a:rPr lang="pt-BR" altLang="pt-BR" sz="4400" dirty="0">
                <a:latin typeface="Times New Roman" panose="02020603050405020304" pitchFamily="18" charset="0"/>
              </a:rPr>
              <a:t> </a:t>
            </a:r>
            <a:r>
              <a:rPr lang="pt-BR" altLang="pt-BR" sz="4400" dirty="0" err="1">
                <a:latin typeface="Times New Roman" panose="02020603050405020304" pitchFamily="18" charset="0"/>
              </a:rPr>
              <a:t>Events</a:t>
            </a:r>
            <a:r>
              <a:rPr lang="pt-BR" altLang="pt-BR" sz="4400" dirty="0">
                <a:latin typeface="Times New Roman" panose="02020603050405020304" pitchFamily="18" charset="0"/>
              </a:rPr>
              <a:t> in </a:t>
            </a:r>
            <a:r>
              <a:rPr lang="pt-BR" altLang="pt-BR" sz="4400" dirty="0" err="1">
                <a:latin typeface="Times New Roman" panose="02020603050405020304" pitchFamily="18" charset="0"/>
              </a:rPr>
              <a:t>the</a:t>
            </a:r>
            <a:r>
              <a:rPr lang="pt-BR" altLang="pt-BR" sz="4400" dirty="0">
                <a:latin typeface="Times New Roman" panose="02020603050405020304" pitchFamily="18" charset="0"/>
              </a:rPr>
              <a:t> 3D </a:t>
            </a:r>
            <a:r>
              <a:rPr lang="pt-BR" altLang="pt-BR" sz="4400" dirty="0" err="1">
                <a:latin typeface="Times New Roman" panose="02020603050405020304" pitchFamily="18" charset="0"/>
              </a:rPr>
              <a:t>Printing</a:t>
            </a:r>
            <a:r>
              <a:rPr lang="pt-BR" altLang="pt-BR" sz="4400" dirty="0">
                <a:latin typeface="Times New Roman" panose="02020603050405020304" pitchFamily="18" charset="0"/>
              </a:rPr>
              <a:t> </a:t>
            </a:r>
            <a:r>
              <a:rPr lang="pt-BR" altLang="pt-BR" sz="4400" dirty="0" err="1">
                <a:latin typeface="Times New Roman" panose="02020603050405020304" pitchFamily="18" charset="0"/>
              </a:rPr>
              <a:t>Industry</a:t>
            </a:r>
            <a:endParaRPr lang="pt-BR" altLang="pt-BR" sz="4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pt-BR" altLang="pt-BR" sz="4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4400" dirty="0" err="1">
                <a:latin typeface="Times New Roman" panose="02020603050405020304" pitchFamily="18" charset="0"/>
              </a:rPr>
              <a:t>Patents</a:t>
            </a:r>
            <a:r>
              <a:rPr lang="pt-BR" altLang="pt-BR" sz="4400" dirty="0">
                <a:latin typeface="Times New Roman" panose="02020603050405020304" pitchFamily="18" charset="0"/>
              </a:rPr>
              <a:t> </a:t>
            </a:r>
            <a:r>
              <a:rPr lang="pt-BR" altLang="pt-BR" sz="4400" dirty="0" err="1">
                <a:latin typeface="Times New Roman" panose="02020603050405020304" pitchFamily="18" charset="0"/>
              </a:rPr>
              <a:t>Expiration</a:t>
            </a:r>
            <a:endParaRPr lang="pt-BR" altLang="pt-BR" sz="4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4400" dirty="0">
                <a:latin typeface="Times New Roman" panose="02020603050405020304" pitchFamily="18" charset="0"/>
              </a:rPr>
              <a:t>In 2007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pt-BR" altLang="pt-BR" sz="5399" dirty="0">
              <a:latin typeface="Times New Roman" panose="02020603050405020304" pitchFamily="18" charset="0"/>
            </a:endParaRPr>
          </a:p>
        </p:txBody>
      </p:sp>
      <p:sp>
        <p:nvSpPr>
          <p:cNvPr id="1048" name="Text Box 12"/>
          <p:cNvSpPr txBox="1">
            <a:spLocks noChangeArrowheads="1"/>
          </p:cNvSpPr>
          <p:nvPr/>
        </p:nvSpPr>
        <p:spPr bwMode="auto">
          <a:xfrm>
            <a:off x="1276428" y="8145884"/>
            <a:ext cx="14544659" cy="944459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/>
          <a:lstStyle>
            <a:lvl1pPr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altLang="pt-BR" sz="4200" dirty="0">
                <a:latin typeface="+mj-lt"/>
              </a:rPr>
              <a:t>     </a:t>
            </a:r>
            <a:r>
              <a:rPr lang="pt-BR" altLang="pt-BR" sz="5999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9" name="Text Box 12"/>
          <p:cNvSpPr txBox="1">
            <a:spLocks noChangeArrowheads="1"/>
          </p:cNvSpPr>
          <p:nvPr/>
        </p:nvSpPr>
        <p:spPr bwMode="auto">
          <a:xfrm>
            <a:off x="1097060" y="16159687"/>
            <a:ext cx="15141493" cy="1088905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/>
          <a:lstStyle>
            <a:lvl1pPr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altLang="pt-BR" sz="5999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XLRM - PROBLEM STRUCTURING</a:t>
            </a:r>
          </a:p>
        </p:txBody>
      </p:sp>
      <p:sp>
        <p:nvSpPr>
          <p:cNvPr id="4132" name="Text Box 12"/>
          <p:cNvSpPr txBox="1">
            <a:spLocks noChangeArrowheads="1"/>
          </p:cNvSpPr>
          <p:nvPr/>
        </p:nvSpPr>
        <p:spPr bwMode="auto">
          <a:xfrm>
            <a:off x="1130394" y="25862319"/>
            <a:ext cx="15141493" cy="1041690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/>
          <a:lstStyle>
            <a:lvl1pPr defTabSz="86360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360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altLang="pt-BR" sz="5999" b="1" dirty="0">
                <a:solidFill>
                  <a:schemeClr val="bg1"/>
                </a:solidFill>
              </a:rPr>
              <a:t>COMPONENTES DO PROJETO</a:t>
            </a:r>
          </a:p>
        </p:txBody>
      </p:sp>
      <p:sp>
        <p:nvSpPr>
          <p:cNvPr id="2" name="Text Box 63"/>
          <p:cNvSpPr txBox="1">
            <a:spLocks noChangeArrowheads="1"/>
          </p:cNvSpPr>
          <p:nvPr/>
        </p:nvSpPr>
        <p:spPr bwMode="auto">
          <a:xfrm>
            <a:off x="16513160" y="37353238"/>
            <a:ext cx="14483649" cy="1071445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/>
          <a:lstStyle>
            <a:defPPr>
              <a:defRPr lang="pt-BR"/>
            </a:defPPr>
            <a:lvl1pPr algn="ctr" defTabSz="863600"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742950" indent="-285750" defTabSz="863600">
              <a:spcBef>
                <a:spcPct val="20000"/>
              </a:spcBef>
              <a:buChar char="–"/>
              <a:defRPr sz="13200"/>
            </a:lvl2pPr>
            <a:lvl3pPr marL="1143000" indent="-228600" defTabSz="863600">
              <a:spcBef>
                <a:spcPct val="20000"/>
              </a:spcBef>
              <a:buChar char="•"/>
              <a:defRPr sz="11400"/>
            </a:lvl3pPr>
            <a:lvl4pPr marL="1600200" indent="-228600" defTabSz="863600">
              <a:spcBef>
                <a:spcPct val="20000"/>
              </a:spcBef>
              <a:buChar char="–"/>
              <a:defRPr sz="9500"/>
            </a:lvl4pPr>
            <a:lvl5pPr marL="2057400" indent="-228600" defTabSz="863600">
              <a:spcBef>
                <a:spcPct val="20000"/>
              </a:spcBef>
              <a:buChar char="»"/>
              <a:defRPr sz="9500"/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/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/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/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/>
            </a:lvl9pPr>
          </a:lstStyle>
          <a:p>
            <a:pPr>
              <a:defRPr/>
            </a:pPr>
            <a:r>
              <a:rPr lang="pt-BR" altLang="pt-BR" sz="5999" dirty="0"/>
              <a:t>     CONCLUS</a:t>
            </a:r>
            <a:r>
              <a:rPr lang="en-US" altLang="pt-BR" sz="5999" dirty="0"/>
              <a:t>ÃO</a:t>
            </a:r>
          </a:p>
          <a:p>
            <a:pPr>
              <a:defRPr/>
            </a:pPr>
            <a:endParaRPr lang="pt-BR" altLang="pt-BR" sz="5999" dirty="0"/>
          </a:p>
        </p:txBody>
      </p:sp>
      <p:sp>
        <p:nvSpPr>
          <p:cNvPr id="4125" name="Text Box 62"/>
          <p:cNvSpPr txBox="1">
            <a:spLocks noChangeArrowheads="1"/>
          </p:cNvSpPr>
          <p:nvPr/>
        </p:nvSpPr>
        <p:spPr bwMode="auto">
          <a:xfrm>
            <a:off x="16681417" y="14810345"/>
            <a:ext cx="14963713" cy="966681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 anchor="ctr"/>
          <a:lstStyle>
            <a:defPPr>
              <a:defRPr lang="pt-BR"/>
            </a:defPPr>
            <a:lvl1pPr algn="ctr" defTabSz="863600">
              <a:defRPr sz="4200">
                <a:latin typeface="+mj-lt"/>
              </a:defRPr>
            </a:lvl1pPr>
            <a:lvl2pPr marL="742950" indent="-285750" defTabSz="863600"/>
            <a:lvl3pPr marL="1143000" indent="-228600" defTabSz="863600"/>
            <a:lvl4pPr marL="1600200" indent="-228600" defTabSz="863600"/>
            <a:lvl5pPr marL="2057400" indent="-228600" defTabSz="863600"/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pt-BR" altLang="pt-BR" sz="5999" dirty="0"/>
              <a:t>     </a:t>
            </a:r>
            <a:r>
              <a:rPr lang="pt-BR" altLang="pt-BR" sz="5999" b="1" dirty="0">
                <a:solidFill>
                  <a:schemeClr val="bg1"/>
                </a:solidFill>
              </a:rPr>
              <a:t>RESULTADOS DO PROJETO</a:t>
            </a:r>
          </a:p>
        </p:txBody>
      </p:sp>
      <p:sp>
        <p:nvSpPr>
          <p:cNvPr id="4126" name="Text Box 67"/>
          <p:cNvSpPr txBox="1">
            <a:spLocks noChangeArrowheads="1"/>
          </p:cNvSpPr>
          <p:nvPr/>
        </p:nvSpPr>
        <p:spPr bwMode="auto">
          <a:xfrm>
            <a:off x="16513161" y="28064917"/>
            <a:ext cx="14892283" cy="11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tabLst>
                <a:tab pos="0" algn="l"/>
              </a:tabLst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tabLst>
                <a:tab pos="0" algn="l"/>
              </a:tabLst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tabLst>
                <a:tab pos="0" algn="l"/>
              </a:tabLst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tabLst>
                <a:tab pos="0" algn="l"/>
              </a:tabLst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tabLst>
                <a:tab pos="0" algn="l"/>
              </a:tabLst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3600" b="1" dirty="0">
                <a:latin typeface="Times New Roman" panose="02020603050405020304" pitchFamily="18" charset="0"/>
              </a:rPr>
              <a:t>Figura 1</a:t>
            </a:r>
            <a:r>
              <a:rPr lang="pt-BR" altLang="pt-BR" sz="3600" dirty="0">
                <a:latin typeface="Times New Roman" panose="02020603050405020304" pitchFamily="18" charset="0"/>
              </a:rPr>
              <a:t>: Número de Agentes – Estudantes de Graduação e Pós-Graduação de 7</a:t>
            </a:r>
            <a:r>
              <a:rPr lang="pt-BR" altLang="pt-BR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3600" dirty="0">
                <a:latin typeface="Times New Roman" panose="02020603050405020304" pitchFamily="18" charset="0"/>
              </a:rPr>
              <a:t>Universidades Gaúchas</a:t>
            </a:r>
          </a:p>
        </p:txBody>
      </p:sp>
      <p:pic>
        <p:nvPicPr>
          <p:cNvPr id="412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3" y="617533"/>
            <a:ext cx="4655624" cy="36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647" y="1224950"/>
            <a:ext cx="3600053" cy="198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16868451" y="18115827"/>
            <a:ext cx="14965051" cy="14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3474 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Empresas Atendidas distribuídas em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16851609" y="19481578"/>
            <a:ext cx="14965051" cy="14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 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Municípios do Rio Grande do Sul, por meio de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6868451" y="20951746"/>
            <a:ext cx="14965051" cy="14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6405 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Atendimentos promovidos pelo Projeto NaN 3.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16868451" y="16760912"/>
            <a:ext cx="14754980" cy="14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14031 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Inovação Implantadas nas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6760127" y="15873235"/>
            <a:ext cx="14754980" cy="83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Projeto Negócio a Negócio Etapa 3 em números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6760127" y="23451418"/>
            <a:ext cx="14754980" cy="83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Atendimento – Número de Agentes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6868451" y="22363432"/>
            <a:ext cx="14965051" cy="70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(Dados da execução do projeto desde Agosto/2014 a Abril/2015)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6327195" y="32071709"/>
            <a:ext cx="14965051" cy="14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73% 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Obtiveram sucesso na implementação das ferramentas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6327195" y="33396350"/>
            <a:ext cx="15489465" cy="14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57% 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Perceberam melhora no volume de clientes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16324789" y="34644360"/>
            <a:ext cx="15320341" cy="14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81% 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Relataram resultados positivos para o negócio.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16327196" y="30687473"/>
            <a:ext cx="15964644" cy="14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Concordam que as ferramentas são adequadas à sua realidade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16760127" y="29788007"/>
            <a:ext cx="14754980" cy="83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do Projeto Percebidos pelos Empresários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16324789" y="36354865"/>
            <a:ext cx="15320341" cy="70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(Dados obtidos em </a:t>
            </a:r>
            <a:r>
              <a:rPr lang="pt-BR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realizada junto aos empresários participantes)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611576" y="8333164"/>
            <a:ext cx="14839901" cy="6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4400" b="1" dirty="0">
                <a:latin typeface="Times New Roman" panose="02020603050405020304" pitchFamily="18" charset="0"/>
              </a:rPr>
              <a:t>Avaliação da Performance em Serviços (SERVPERF): </a:t>
            </a:r>
            <a:r>
              <a:rPr lang="pt-BR" altLang="pt-BR" sz="4400" dirty="0">
                <a:latin typeface="Times New Roman" panose="02020603050405020304" pitchFamily="18" charset="0"/>
              </a:rPr>
              <a:t>O SERVPERF (Cronin e Taylor, 1992), um instrumento para a medição da performance de serviços mundialmente reconhecido passou a ser aplicado nas empresas integrantes do projeto.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4400" b="1" dirty="0">
                <a:latin typeface="Times New Roman" panose="02020603050405020304" pitchFamily="18" charset="0"/>
              </a:rPr>
              <a:t>Individualismo e Coletivismo: </a:t>
            </a:r>
            <a:r>
              <a:rPr lang="pt-BR" altLang="pt-BR" sz="4400" dirty="0">
                <a:latin typeface="Times New Roman" panose="02020603050405020304" pitchFamily="18" charset="0"/>
              </a:rPr>
              <a:t>O projeto também implementou um instrumento para a coleta e análise da inclinação dos empresários ao individualismo ou coletivismo, baseado na escala de Hofsted (Lacerda 2011). E índice permitirá o endereçamento de ações  aderentes a este perfil de empresa.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981757" y="21937214"/>
            <a:ext cx="14993872" cy="346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3" tIns="39667" rIns="79333" bIns="39667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4400" dirty="0">
                <a:latin typeface="Times New Roman" panose="02020603050405020304" pitchFamily="18" charset="0"/>
              </a:rPr>
              <a:t>Para desenvolvimento desta inovação, foi utilizado como base científica a Design Science. O método de pesquisa utilizado foi a Design Science Research, que tem como um dos seus objetivos apoiar pesquisadores e profissionais no desenvolvimento de artefatos inovadores (Dresch, Lacerda, Antunes 2015).</a:t>
            </a: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1097060" y="20700637"/>
            <a:ext cx="15141493" cy="1088905"/>
          </a:xfrm>
          <a:prstGeom prst="rect">
            <a:avLst/>
          </a:prstGeom>
          <a:solidFill>
            <a:schemeClr val="accent6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lIns="86401" tIns="43200" rIns="86401" bIns="43200"/>
          <a:lstStyle>
            <a:lvl1pPr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3600" eaLnBrk="0" hangingPunct="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altLang="pt-BR" sz="5999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MÉTODO DE TRABALHO</a:t>
            </a:r>
          </a:p>
        </p:txBody>
      </p:sp>
      <p:sp>
        <p:nvSpPr>
          <p:cNvPr id="3" name="Retângulo de cantos arredondados 2"/>
          <p:cNvSpPr/>
          <p:nvPr/>
        </p:nvSpPr>
        <p:spPr bwMode="auto">
          <a:xfrm>
            <a:off x="41975433" y="5688305"/>
            <a:ext cx="914299" cy="9142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4319156" eaLnBrk="1" hangingPunct="1"/>
            <a:endParaRPr lang="pt-BR" sz="8499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19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19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513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Design padrão</vt:lpstr>
      <vt:lpstr>STRATEGIC DECISION MAKING IN THE 3D PRINTING INDUSTRY A Robust Decision Making Analysis   Pedro Nascimento de Lima, Msc,  Daniel Pacheco Lacerda, Dr, Maria I. W. M Morandi, Dr.  2018 Annual Meeting – DMDU Society</vt:lpstr>
    </vt:vector>
  </TitlesOfParts>
  <Company>Fafram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BOLOR VERDE E VIDA ÚTIL EM LARANJAS  NA PÓS-COLHEITA, ATRAVÉS DO USO DE EXTRATO DE SUCUPIRA BRANCA</dc:title>
  <dc:creator>Alunos</dc:creator>
  <cp:lastModifiedBy>Pedro Lima</cp:lastModifiedBy>
  <cp:revision>75</cp:revision>
  <cp:lastPrinted>2015-07-29T12:59:11Z</cp:lastPrinted>
  <dcterms:created xsi:type="dcterms:W3CDTF">2010-01-14T15:47:19Z</dcterms:created>
  <dcterms:modified xsi:type="dcterms:W3CDTF">2018-11-05T13:25:37Z</dcterms:modified>
</cp:coreProperties>
</file>