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759650" cy="43200638"/>
  <p:notesSz cx="6858000" cy="9144000"/>
  <p:defaultTextStyle>
    <a:defPPr>
      <a:defRPr lang="pt-BR"/>
    </a:defPPr>
    <a:lvl1pPr algn="l" rtl="0" eaLnBrk="0" fontAlgn="base" hangingPunct="0">
      <a:spcBef>
        <a:spcPct val="0"/>
      </a:spcBef>
      <a:spcAft>
        <a:spcPct val="0"/>
      </a:spcAft>
      <a:defRPr sz="85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85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85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85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8500" kern="1200">
        <a:solidFill>
          <a:schemeClr val="tx1"/>
        </a:solidFill>
        <a:latin typeface="Arial" panose="020B0604020202020204" pitchFamily="34" charset="0"/>
        <a:ea typeface="+mn-ea"/>
        <a:cs typeface="+mn-cs"/>
      </a:defRPr>
    </a:lvl5pPr>
    <a:lvl6pPr marL="2286000" algn="l" defTabSz="914400" rtl="0" eaLnBrk="1" latinLnBrk="0" hangingPunct="1">
      <a:defRPr sz="8500" kern="1200">
        <a:solidFill>
          <a:schemeClr val="tx1"/>
        </a:solidFill>
        <a:latin typeface="Arial" panose="020B0604020202020204" pitchFamily="34" charset="0"/>
        <a:ea typeface="+mn-ea"/>
        <a:cs typeface="+mn-cs"/>
      </a:defRPr>
    </a:lvl6pPr>
    <a:lvl7pPr marL="2743200" algn="l" defTabSz="914400" rtl="0" eaLnBrk="1" latinLnBrk="0" hangingPunct="1">
      <a:defRPr sz="8500" kern="1200">
        <a:solidFill>
          <a:schemeClr val="tx1"/>
        </a:solidFill>
        <a:latin typeface="Arial" panose="020B0604020202020204" pitchFamily="34" charset="0"/>
        <a:ea typeface="+mn-ea"/>
        <a:cs typeface="+mn-cs"/>
      </a:defRPr>
    </a:lvl7pPr>
    <a:lvl8pPr marL="3200400" algn="l" defTabSz="914400" rtl="0" eaLnBrk="1" latinLnBrk="0" hangingPunct="1">
      <a:defRPr sz="8500" kern="1200">
        <a:solidFill>
          <a:schemeClr val="tx1"/>
        </a:solidFill>
        <a:latin typeface="Arial" panose="020B0604020202020204" pitchFamily="34" charset="0"/>
        <a:ea typeface="+mn-ea"/>
        <a:cs typeface="+mn-cs"/>
      </a:defRPr>
    </a:lvl8pPr>
    <a:lvl9pPr marL="3657600" algn="l" defTabSz="914400" rtl="0" eaLnBrk="1" latinLnBrk="0" hangingPunct="1">
      <a:defRPr sz="85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607" userDrawn="1">
          <p15:clr>
            <a:srgbClr val="A4A3A4"/>
          </p15:clr>
        </p15:guide>
        <p15:guide id="2" pos="103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660066"/>
    <a:srgbClr val="A49C96"/>
    <a:srgbClr val="0066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465" autoAdjust="0"/>
  </p:normalViewPr>
  <p:slideViewPr>
    <p:cSldViewPr>
      <p:cViewPr>
        <p:scale>
          <a:sx n="33" d="100"/>
          <a:sy n="33" d="100"/>
        </p:scale>
        <p:origin x="396" y="24"/>
      </p:cViewPr>
      <p:guideLst>
        <p:guide orient="horz" pos="13607"/>
        <p:guide pos="103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lvl1pPr eaLnBrk="1" hangingPunct="1">
              <a:defRPr sz="1200">
                <a:latin typeface="Arial" charset="0"/>
              </a:defRPr>
            </a:lvl1pPr>
          </a:lstStyle>
          <a:p>
            <a:pPr>
              <a:defRPr/>
            </a:pPr>
            <a:endParaRPr lang="pt-BR" dirty="0"/>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lvl1pPr algn="r" eaLnBrk="1" hangingPunct="1">
              <a:defRPr sz="1200">
                <a:latin typeface="Arial" charset="0"/>
              </a:defRPr>
            </a:lvl1pPr>
          </a:lstStyle>
          <a:p>
            <a:pPr>
              <a:defRPr/>
            </a:pPr>
            <a:endParaRPr lang="pt-BR" dirty="0"/>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eaLnBrk="1" hangingPunct="1">
              <a:defRPr sz="1200">
                <a:latin typeface="Arial" charset="0"/>
              </a:defRPr>
            </a:lvl1pPr>
          </a:lstStyle>
          <a:p>
            <a:pPr>
              <a:defRPr/>
            </a:pPr>
            <a:endParaRPr lang="pt-BR" dirty="0"/>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r" eaLnBrk="1" hangingPunct="1">
              <a:defRPr sz="1200"/>
            </a:lvl1pPr>
          </a:lstStyle>
          <a:p>
            <a:pPr>
              <a:defRPr/>
            </a:pPr>
            <a:fld id="{1174C046-8004-4695-98FF-27C7638D6514}" type="slidenum">
              <a:rPr lang="pt-BR" altLang="pt-BR"/>
              <a:pPr>
                <a:defRPr/>
              </a:pPr>
              <a:t>‹nº›</a:t>
            </a:fld>
            <a:endParaRPr lang="pt-BR" altLang="pt-BR" dirty="0"/>
          </a:p>
        </p:txBody>
      </p:sp>
    </p:spTree>
    <p:extLst>
      <p:ext uri="{BB962C8B-B14F-4D97-AF65-F5344CB8AC3E}">
        <p14:creationId xmlns:p14="http://schemas.microsoft.com/office/powerpoint/2010/main" val="296726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35" tIns="45718" rIns="91435" bIns="45718" rtlCol="0"/>
          <a:lstStyle>
            <a:lvl1pPr algn="l" eaLnBrk="1" hangingPunct="1">
              <a:defRPr sz="1200">
                <a:latin typeface="Arial" charset="0"/>
              </a:defRPr>
            </a:lvl1pPr>
          </a:lstStyle>
          <a:p>
            <a:pPr>
              <a:defRPr/>
            </a:pPr>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35" tIns="45718" rIns="91435" bIns="45718" rtlCol="0"/>
          <a:lstStyle>
            <a:lvl1pPr algn="r" eaLnBrk="1" hangingPunct="1">
              <a:defRPr sz="1200">
                <a:latin typeface="Arial" charset="0"/>
              </a:defRPr>
            </a:lvl1pPr>
          </a:lstStyle>
          <a:p>
            <a:pPr>
              <a:defRPr/>
            </a:pPr>
            <a:fld id="{A6DF46A9-1F41-46BD-9D64-70B028C7CDB8}" type="datetimeFigureOut">
              <a:rPr lang="pt-BR"/>
              <a:pPr>
                <a:defRPr/>
              </a:pPr>
              <a:t>07/11/2018</a:t>
            </a:fld>
            <a:endParaRPr lang="pt-BR" dirty="0"/>
          </a:p>
        </p:txBody>
      </p:sp>
      <p:sp>
        <p:nvSpPr>
          <p:cNvPr id="4" name="Espaço Reservado para Imagem de Slide 3"/>
          <p:cNvSpPr>
            <a:spLocks noGrp="1" noRot="1" noChangeAspect="1"/>
          </p:cNvSpPr>
          <p:nvPr>
            <p:ph type="sldImg" idx="2"/>
          </p:nvPr>
        </p:nvSpPr>
        <p:spPr>
          <a:xfrm>
            <a:off x="2130425" y="685800"/>
            <a:ext cx="2597150" cy="3429000"/>
          </a:xfrm>
          <a:prstGeom prst="rect">
            <a:avLst/>
          </a:prstGeom>
          <a:noFill/>
          <a:ln w="12700">
            <a:solidFill>
              <a:prstClr val="black"/>
            </a:solidFill>
          </a:ln>
        </p:spPr>
        <p:txBody>
          <a:bodyPr vert="horz" lIns="91435" tIns="45718" rIns="91435" bIns="45718" rtlCol="0" anchor="ctr"/>
          <a:lstStyle/>
          <a:p>
            <a:pPr lvl="0"/>
            <a:endParaRPr lang="pt-BR" noProof="0"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eaLnBrk="1" hangingPunct="1">
              <a:defRPr sz="1200">
                <a:latin typeface="Arial" charset="0"/>
              </a:defRPr>
            </a:lvl1pPr>
          </a:lstStyle>
          <a:p>
            <a:pPr>
              <a:defRPr/>
            </a:pPr>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eaLnBrk="1" hangingPunct="1">
              <a:defRPr sz="1200"/>
            </a:lvl1pPr>
          </a:lstStyle>
          <a:p>
            <a:pPr>
              <a:defRPr/>
            </a:pPr>
            <a:fld id="{3C36041D-CCFE-4EE0-8249-11A5E90C5C44}" type="slidenum">
              <a:rPr lang="pt-BR" altLang="pt-BR"/>
              <a:pPr>
                <a:defRPr/>
              </a:pPr>
              <a:t>‹nº›</a:t>
            </a:fld>
            <a:endParaRPr lang="pt-BR" altLang="pt-BR" dirty="0"/>
          </a:p>
        </p:txBody>
      </p:sp>
    </p:spTree>
    <p:extLst>
      <p:ext uri="{BB962C8B-B14F-4D97-AF65-F5344CB8AC3E}">
        <p14:creationId xmlns:p14="http://schemas.microsoft.com/office/powerpoint/2010/main" val="19630134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ço Reservado para Imagem de Slide 1"/>
          <p:cNvSpPr>
            <a:spLocks noGrp="1" noRot="1" noChangeAspect="1" noTextEdit="1"/>
          </p:cNvSpPr>
          <p:nvPr>
            <p:ph type="sldImg"/>
          </p:nvPr>
        </p:nvSpPr>
        <p:spPr bwMode="auto">
          <a:xfrm>
            <a:off x="2130425" y="685800"/>
            <a:ext cx="259715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dirty="0"/>
          </a:p>
        </p:txBody>
      </p:sp>
      <p:sp>
        <p:nvSpPr>
          <p:cNvPr id="51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09" indent="-285734">
              <a:spcBef>
                <a:spcPct val="30000"/>
              </a:spcBef>
              <a:defRPr sz="1200">
                <a:solidFill>
                  <a:schemeClr val="tx1"/>
                </a:solidFill>
                <a:latin typeface="Calibri" panose="020F0502020204030204" pitchFamily="34" charset="0"/>
              </a:defRPr>
            </a:lvl2pPr>
            <a:lvl3pPr marL="1142937" indent="-228587">
              <a:spcBef>
                <a:spcPct val="30000"/>
              </a:spcBef>
              <a:defRPr sz="1200">
                <a:solidFill>
                  <a:schemeClr val="tx1"/>
                </a:solidFill>
                <a:latin typeface="Calibri" panose="020F0502020204030204" pitchFamily="34" charset="0"/>
              </a:defRPr>
            </a:lvl3pPr>
            <a:lvl4pPr marL="1600112" indent="-228587">
              <a:spcBef>
                <a:spcPct val="30000"/>
              </a:spcBef>
              <a:defRPr sz="1200">
                <a:solidFill>
                  <a:schemeClr val="tx1"/>
                </a:solidFill>
                <a:latin typeface="Calibri" panose="020F0502020204030204" pitchFamily="34" charset="0"/>
              </a:defRPr>
            </a:lvl4pPr>
            <a:lvl5pPr marL="2057287" indent="-228587">
              <a:spcBef>
                <a:spcPct val="30000"/>
              </a:spcBef>
              <a:defRPr sz="1200">
                <a:solidFill>
                  <a:schemeClr val="tx1"/>
                </a:solidFill>
                <a:latin typeface="Calibri" panose="020F0502020204030204" pitchFamily="34" charset="0"/>
              </a:defRPr>
            </a:lvl5pPr>
            <a:lvl6pPr marL="2514461" indent="-228587" eaLnBrk="0" fontAlgn="base" hangingPunct="0">
              <a:spcBef>
                <a:spcPct val="30000"/>
              </a:spcBef>
              <a:spcAft>
                <a:spcPct val="0"/>
              </a:spcAft>
              <a:defRPr sz="1200">
                <a:solidFill>
                  <a:schemeClr val="tx1"/>
                </a:solidFill>
                <a:latin typeface="Calibri" panose="020F0502020204030204" pitchFamily="34" charset="0"/>
              </a:defRPr>
            </a:lvl6pPr>
            <a:lvl7pPr marL="2971635" indent="-228587" eaLnBrk="0" fontAlgn="base" hangingPunct="0">
              <a:spcBef>
                <a:spcPct val="30000"/>
              </a:spcBef>
              <a:spcAft>
                <a:spcPct val="0"/>
              </a:spcAft>
              <a:defRPr sz="1200">
                <a:solidFill>
                  <a:schemeClr val="tx1"/>
                </a:solidFill>
                <a:latin typeface="Calibri" panose="020F0502020204030204" pitchFamily="34" charset="0"/>
              </a:defRPr>
            </a:lvl7pPr>
            <a:lvl8pPr marL="3428810" indent="-228587" eaLnBrk="0" fontAlgn="base" hangingPunct="0">
              <a:spcBef>
                <a:spcPct val="30000"/>
              </a:spcBef>
              <a:spcAft>
                <a:spcPct val="0"/>
              </a:spcAft>
              <a:defRPr sz="1200">
                <a:solidFill>
                  <a:schemeClr val="tx1"/>
                </a:solidFill>
                <a:latin typeface="Calibri" panose="020F0502020204030204" pitchFamily="34" charset="0"/>
              </a:defRPr>
            </a:lvl8pPr>
            <a:lvl9pPr marL="3885985" indent="-22858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FBD6C03-D847-45A3-A405-81141F27145E}" type="slidenum">
              <a:rPr lang="pt-BR" altLang="pt-BR" smtClean="0">
                <a:latin typeface="Arial" panose="020B0604020202020204" pitchFamily="34" charset="0"/>
              </a:rPr>
              <a:pPr>
                <a:spcBef>
                  <a:spcPct val="0"/>
                </a:spcBef>
              </a:pPr>
              <a:t>1</a:t>
            </a:fld>
            <a:endParaRPr lang="pt-BR" altLang="pt-BR" dirty="0">
              <a:latin typeface="Arial" panose="020B0604020202020204" pitchFamily="34" charset="0"/>
            </a:endParaRPr>
          </a:p>
        </p:txBody>
      </p:sp>
    </p:spTree>
    <p:extLst>
      <p:ext uri="{BB962C8B-B14F-4D97-AF65-F5344CB8AC3E}">
        <p14:creationId xmlns:p14="http://schemas.microsoft.com/office/powerpoint/2010/main" val="1050335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57135" y="13420834"/>
            <a:ext cx="27845382" cy="9258866"/>
          </a:xfrm>
        </p:spPr>
        <p:txBody>
          <a:bodyPr/>
          <a:lstStyle/>
          <a:p>
            <a:r>
              <a:rPr lang="pt-BR"/>
              <a:t>Clique para editar o estilo do título mestre</a:t>
            </a:r>
          </a:p>
        </p:txBody>
      </p:sp>
      <p:sp>
        <p:nvSpPr>
          <p:cNvPr id="3" name="Subtítulo 2"/>
          <p:cNvSpPr>
            <a:spLocks noGrp="1"/>
          </p:cNvSpPr>
          <p:nvPr>
            <p:ph type="subTitle" idx="1"/>
          </p:nvPr>
        </p:nvSpPr>
        <p:spPr>
          <a:xfrm>
            <a:off x="4914269" y="24479727"/>
            <a:ext cx="22931113" cy="11041433"/>
          </a:xfrm>
        </p:spPr>
        <p:txBody>
          <a:bodyPr/>
          <a:lstStyle>
            <a:lvl1pPr marL="0" indent="0" algn="ctr">
              <a:buNone/>
              <a:defRPr/>
            </a:lvl1pPr>
            <a:lvl2pPr marL="457154" indent="0" algn="ctr">
              <a:buNone/>
              <a:defRPr/>
            </a:lvl2pPr>
            <a:lvl3pPr marL="914309" indent="0" algn="ctr">
              <a:buNone/>
              <a:defRPr/>
            </a:lvl3pPr>
            <a:lvl4pPr marL="1371463" indent="0" algn="ctr">
              <a:buNone/>
              <a:defRPr/>
            </a:lvl4pPr>
            <a:lvl5pPr marL="1828617" indent="0" algn="ctr">
              <a:buNone/>
              <a:defRPr/>
            </a:lvl5pPr>
            <a:lvl6pPr marL="2285771" indent="0" algn="ctr">
              <a:buNone/>
              <a:defRPr/>
            </a:lvl6pPr>
            <a:lvl7pPr marL="2742926" indent="0" algn="ctr">
              <a:buNone/>
              <a:defRPr/>
            </a:lvl7pPr>
            <a:lvl8pPr marL="3200080" indent="0" algn="ctr">
              <a:buNone/>
              <a:defRPr/>
            </a:lvl8pPr>
            <a:lvl9pPr marL="3657234"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FF0A54BA-2DCB-41CA-B6AB-973284FCE4A1}" type="slidenum">
              <a:rPr lang="pt-BR" altLang="pt-BR"/>
              <a:pPr>
                <a:defRPr/>
              </a:pPr>
              <a:t>‹nº›</a:t>
            </a:fld>
            <a:endParaRPr lang="pt-BR" altLang="pt-BR" dirty="0"/>
          </a:p>
        </p:txBody>
      </p:sp>
    </p:spTree>
    <p:extLst>
      <p:ext uri="{BB962C8B-B14F-4D97-AF65-F5344CB8AC3E}">
        <p14:creationId xmlns:p14="http://schemas.microsoft.com/office/powerpoint/2010/main" val="68641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96C2A12D-1362-4232-9337-D5CCD472897A}" type="slidenum">
              <a:rPr lang="pt-BR" altLang="pt-BR"/>
              <a:pPr>
                <a:defRPr/>
              </a:pPr>
              <a:t>‹nº›</a:t>
            </a:fld>
            <a:endParaRPr lang="pt-BR" altLang="pt-BR" dirty="0"/>
          </a:p>
        </p:txBody>
      </p:sp>
    </p:spTree>
    <p:extLst>
      <p:ext uri="{BB962C8B-B14F-4D97-AF65-F5344CB8AC3E}">
        <p14:creationId xmlns:p14="http://schemas.microsoft.com/office/powerpoint/2010/main" val="96126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3751228" y="1730185"/>
            <a:ext cx="7369798" cy="36860862"/>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1638625" y="1730185"/>
            <a:ext cx="21958531" cy="36860862"/>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0A3415A2-5C59-4687-B05A-29E762DC97CC}" type="slidenum">
              <a:rPr lang="pt-BR" altLang="pt-BR"/>
              <a:pPr>
                <a:defRPr/>
              </a:pPr>
              <a:t>‹nº›</a:t>
            </a:fld>
            <a:endParaRPr lang="pt-BR" altLang="pt-BR" dirty="0"/>
          </a:p>
        </p:txBody>
      </p:sp>
    </p:spTree>
    <p:extLst>
      <p:ext uri="{BB962C8B-B14F-4D97-AF65-F5344CB8AC3E}">
        <p14:creationId xmlns:p14="http://schemas.microsoft.com/office/powerpoint/2010/main" val="1314669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ítulo e 4 partes de conteúdo">
    <p:spTree>
      <p:nvGrpSpPr>
        <p:cNvPr id="1" name=""/>
        <p:cNvGrpSpPr/>
        <p:nvPr/>
      </p:nvGrpSpPr>
      <p:grpSpPr>
        <a:xfrm>
          <a:off x="0" y="0"/>
          <a:ext cx="0" cy="0"/>
          <a:chOff x="0" y="0"/>
          <a:chExt cx="0" cy="0"/>
        </a:xfrm>
      </p:grpSpPr>
      <p:sp>
        <p:nvSpPr>
          <p:cNvPr id="2" name="Título 1"/>
          <p:cNvSpPr>
            <a:spLocks noGrp="1"/>
          </p:cNvSpPr>
          <p:nvPr>
            <p:ph type="title" sz="quarter"/>
          </p:nvPr>
        </p:nvSpPr>
        <p:spPr>
          <a:xfrm>
            <a:off x="1638626" y="1730184"/>
            <a:ext cx="29482401" cy="7200106"/>
          </a:xfrm>
        </p:spPr>
        <p:txBody>
          <a:bodyPr/>
          <a:lstStyle/>
          <a:p>
            <a:r>
              <a:rPr lang="pt-BR"/>
              <a:t>Clique para editar o estilo do título mestre</a:t>
            </a:r>
          </a:p>
        </p:txBody>
      </p:sp>
      <p:sp>
        <p:nvSpPr>
          <p:cNvPr id="3" name="Espaço Reservado para Conteúdo 2"/>
          <p:cNvSpPr>
            <a:spLocks noGrp="1"/>
          </p:cNvSpPr>
          <p:nvPr>
            <p:ph sz="quarter" idx="1"/>
          </p:nvPr>
        </p:nvSpPr>
        <p:spPr>
          <a:xfrm>
            <a:off x="1638625" y="10081102"/>
            <a:ext cx="14664164" cy="14177987"/>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quarter" idx="2"/>
          </p:nvPr>
        </p:nvSpPr>
        <p:spPr>
          <a:xfrm>
            <a:off x="16456861" y="10081102"/>
            <a:ext cx="14664165" cy="14177987"/>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Conteúdo 4"/>
          <p:cNvSpPr>
            <a:spLocks noGrp="1"/>
          </p:cNvSpPr>
          <p:nvPr>
            <p:ph sz="quarter" idx="3"/>
          </p:nvPr>
        </p:nvSpPr>
        <p:spPr>
          <a:xfrm>
            <a:off x="1638625" y="24411473"/>
            <a:ext cx="14664164" cy="14179574"/>
          </a:xfrm>
        </p:spPr>
        <p:txBody>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Conteúdo 5"/>
          <p:cNvSpPr>
            <a:spLocks noGrp="1"/>
          </p:cNvSpPr>
          <p:nvPr>
            <p:ph sz="quarter" idx="4"/>
          </p:nvPr>
        </p:nvSpPr>
        <p:spPr>
          <a:xfrm>
            <a:off x="16456861" y="24411473"/>
            <a:ext cx="14664165" cy="14179574"/>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dirty="0"/>
          </a:p>
        </p:txBody>
      </p:sp>
      <p:sp>
        <p:nvSpPr>
          <p:cNvPr id="8"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9" name="Rectangle 6"/>
          <p:cNvSpPr>
            <a:spLocks noGrp="1" noChangeArrowheads="1"/>
          </p:cNvSpPr>
          <p:nvPr>
            <p:ph type="sldNum" sz="quarter" idx="12"/>
          </p:nvPr>
        </p:nvSpPr>
        <p:spPr>
          <a:ln/>
        </p:spPr>
        <p:txBody>
          <a:bodyPr/>
          <a:lstStyle>
            <a:lvl1pPr>
              <a:defRPr/>
            </a:lvl1pPr>
          </a:lstStyle>
          <a:p>
            <a:pPr>
              <a:defRPr/>
            </a:pPr>
            <a:fld id="{34C87AE7-E73D-4061-B025-7C3134DB2F80}" type="slidenum">
              <a:rPr lang="pt-BR" altLang="pt-BR"/>
              <a:pPr>
                <a:defRPr/>
              </a:pPr>
              <a:t>‹nº›</a:t>
            </a:fld>
            <a:endParaRPr lang="pt-BR" altLang="pt-BR" dirty="0"/>
          </a:p>
        </p:txBody>
      </p:sp>
    </p:spTree>
    <p:extLst>
      <p:ext uri="{BB962C8B-B14F-4D97-AF65-F5344CB8AC3E}">
        <p14:creationId xmlns:p14="http://schemas.microsoft.com/office/powerpoint/2010/main" val="304741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E24B165E-38EA-43EE-A562-315BB16DC487}" type="slidenum">
              <a:rPr lang="pt-BR" altLang="pt-BR"/>
              <a:pPr>
                <a:defRPr/>
              </a:pPr>
              <a:t>‹nº›</a:t>
            </a:fld>
            <a:endParaRPr lang="pt-BR" altLang="pt-BR" dirty="0"/>
          </a:p>
        </p:txBody>
      </p:sp>
    </p:spTree>
    <p:extLst>
      <p:ext uri="{BB962C8B-B14F-4D97-AF65-F5344CB8AC3E}">
        <p14:creationId xmlns:p14="http://schemas.microsoft.com/office/powerpoint/2010/main" val="3874946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587133" y="27760729"/>
            <a:ext cx="27846987" cy="8579491"/>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2587133" y="18309795"/>
            <a:ext cx="27846987" cy="9450933"/>
          </a:xfrm>
        </p:spPr>
        <p:txBody>
          <a:bodyPr anchor="b"/>
          <a:lstStyle>
            <a:lvl1pPr marL="0" indent="0">
              <a:buNone/>
              <a:defRPr sz="2000"/>
            </a:lvl1pPr>
            <a:lvl2pPr marL="457154" indent="0">
              <a:buNone/>
              <a:defRPr sz="1800"/>
            </a:lvl2pPr>
            <a:lvl3pPr marL="914309" indent="0">
              <a:buNone/>
              <a:defRPr sz="1600"/>
            </a:lvl3pPr>
            <a:lvl4pPr marL="1371463" indent="0">
              <a:buNone/>
              <a:defRPr sz="1400"/>
            </a:lvl4pPr>
            <a:lvl5pPr marL="1828617" indent="0">
              <a:buNone/>
              <a:defRPr sz="1400"/>
            </a:lvl5pPr>
            <a:lvl6pPr marL="2285771" indent="0">
              <a:buNone/>
              <a:defRPr sz="1400"/>
            </a:lvl6pPr>
            <a:lvl7pPr marL="2742926" indent="0">
              <a:buNone/>
              <a:defRPr sz="1400"/>
            </a:lvl7pPr>
            <a:lvl8pPr marL="3200080" indent="0">
              <a:buNone/>
              <a:defRPr sz="1400"/>
            </a:lvl8pPr>
            <a:lvl9pPr marL="3657234" indent="0">
              <a:buNone/>
              <a:defRPr sz="1400"/>
            </a:lvl9pPr>
          </a:lstStyle>
          <a:p>
            <a:pPr lvl="0"/>
            <a:r>
              <a:rPr lang="pt-BR"/>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4FEFC058-EDB5-4798-98F8-F1C080DF2C8B}" type="slidenum">
              <a:rPr lang="pt-BR" altLang="pt-BR"/>
              <a:pPr>
                <a:defRPr/>
              </a:pPr>
              <a:t>‹nº›</a:t>
            </a:fld>
            <a:endParaRPr lang="pt-BR" altLang="pt-BR" dirty="0"/>
          </a:p>
        </p:txBody>
      </p:sp>
    </p:spTree>
    <p:extLst>
      <p:ext uri="{BB962C8B-B14F-4D97-AF65-F5344CB8AC3E}">
        <p14:creationId xmlns:p14="http://schemas.microsoft.com/office/powerpoint/2010/main" val="94859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1638625" y="10081102"/>
            <a:ext cx="14664164" cy="28509944"/>
          </a:xfrm>
        </p:spPr>
        <p:txBody>
          <a:bodyPr/>
          <a:lstStyle>
            <a:lvl1pPr>
              <a:defRPr sz="2800"/>
            </a:lvl1pPr>
            <a:lvl2pPr>
              <a:defRPr sz="3200"/>
            </a:lvl2pPr>
            <a:lvl3pPr>
              <a:defRPr sz="2800"/>
            </a:lvl3pPr>
            <a:lvl4pPr>
              <a:defRPr sz="2400"/>
            </a:lvl4pPr>
            <a:lvl5pPr>
              <a:defRPr sz="2400"/>
            </a:lvl5pPr>
            <a:lvl6pPr>
              <a:defRPr sz="1800"/>
            </a:lvl6pPr>
            <a:lvl7pPr>
              <a:defRPr sz="1800"/>
            </a:lvl7pPr>
            <a:lvl8pPr>
              <a:defRPr sz="1800"/>
            </a:lvl8pPr>
            <a:lvl9pPr>
              <a:defRPr sz="1800"/>
            </a:lvl9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16456861" y="10081102"/>
            <a:ext cx="14664165" cy="285099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9195439E-92ED-438A-BDED-E92406CEFD3F}" type="slidenum">
              <a:rPr lang="pt-BR" altLang="pt-BR"/>
              <a:pPr>
                <a:defRPr/>
              </a:pPr>
              <a:t>‹nº›</a:t>
            </a:fld>
            <a:endParaRPr lang="pt-BR" altLang="pt-BR" dirty="0"/>
          </a:p>
        </p:txBody>
      </p:sp>
    </p:spTree>
    <p:extLst>
      <p:ext uri="{BB962C8B-B14F-4D97-AF65-F5344CB8AC3E}">
        <p14:creationId xmlns:p14="http://schemas.microsoft.com/office/powerpoint/2010/main" val="303789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1638625" y="9669984"/>
            <a:ext cx="14473179" cy="4030219"/>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1638625" y="13700203"/>
            <a:ext cx="14473179" cy="248908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3"/>
          </p:nvPr>
        </p:nvSpPr>
        <p:spPr>
          <a:xfrm>
            <a:off x="16641428" y="9669984"/>
            <a:ext cx="14479598" cy="4030219"/>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16641428" y="13700203"/>
            <a:ext cx="14479598" cy="248908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dirty="0"/>
          </a:p>
        </p:txBody>
      </p:sp>
      <p:sp>
        <p:nvSpPr>
          <p:cNvPr id="8"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9" name="Rectangle 6"/>
          <p:cNvSpPr>
            <a:spLocks noGrp="1" noChangeArrowheads="1"/>
          </p:cNvSpPr>
          <p:nvPr>
            <p:ph type="sldNum" sz="quarter" idx="12"/>
          </p:nvPr>
        </p:nvSpPr>
        <p:spPr>
          <a:ln/>
        </p:spPr>
        <p:txBody>
          <a:bodyPr/>
          <a:lstStyle>
            <a:lvl1pPr>
              <a:defRPr/>
            </a:lvl1pPr>
          </a:lstStyle>
          <a:p>
            <a:pPr>
              <a:defRPr/>
            </a:pPr>
            <a:fld id="{953FB928-CD90-42AE-95EE-8D2DB74EA268}" type="slidenum">
              <a:rPr lang="pt-BR" altLang="pt-BR"/>
              <a:pPr>
                <a:defRPr/>
              </a:pPr>
              <a:t>‹nº›</a:t>
            </a:fld>
            <a:endParaRPr lang="pt-BR" altLang="pt-BR" dirty="0"/>
          </a:p>
        </p:txBody>
      </p:sp>
    </p:spTree>
    <p:extLst>
      <p:ext uri="{BB962C8B-B14F-4D97-AF65-F5344CB8AC3E}">
        <p14:creationId xmlns:p14="http://schemas.microsoft.com/office/powerpoint/2010/main" val="2917976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dirty="0"/>
          </a:p>
        </p:txBody>
      </p:sp>
      <p:sp>
        <p:nvSpPr>
          <p:cNvPr id="4"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5" name="Rectangle 6"/>
          <p:cNvSpPr>
            <a:spLocks noGrp="1" noChangeArrowheads="1"/>
          </p:cNvSpPr>
          <p:nvPr>
            <p:ph type="sldNum" sz="quarter" idx="12"/>
          </p:nvPr>
        </p:nvSpPr>
        <p:spPr>
          <a:ln/>
        </p:spPr>
        <p:txBody>
          <a:bodyPr/>
          <a:lstStyle>
            <a:lvl1pPr>
              <a:defRPr/>
            </a:lvl1pPr>
          </a:lstStyle>
          <a:p>
            <a:pPr>
              <a:defRPr/>
            </a:pPr>
            <a:fld id="{5327C7D6-3F70-4E10-9D8A-389225BCE727}" type="slidenum">
              <a:rPr lang="pt-BR" altLang="pt-BR"/>
              <a:pPr>
                <a:defRPr/>
              </a:pPr>
              <a:t>‹nº›</a:t>
            </a:fld>
            <a:endParaRPr lang="pt-BR" altLang="pt-BR" dirty="0"/>
          </a:p>
        </p:txBody>
      </p:sp>
    </p:spTree>
    <p:extLst>
      <p:ext uri="{BB962C8B-B14F-4D97-AF65-F5344CB8AC3E}">
        <p14:creationId xmlns:p14="http://schemas.microsoft.com/office/powerpoint/2010/main" val="353700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4" name="Rectangle 6"/>
          <p:cNvSpPr>
            <a:spLocks noGrp="1" noChangeArrowheads="1"/>
          </p:cNvSpPr>
          <p:nvPr>
            <p:ph type="sldNum" sz="quarter" idx="12"/>
          </p:nvPr>
        </p:nvSpPr>
        <p:spPr>
          <a:ln/>
        </p:spPr>
        <p:txBody>
          <a:bodyPr/>
          <a:lstStyle>
            <a:lvl1pPr>
              <a:defRPr/>
            </a:lvl1pPr>
          </a:lstStyle>
          <a:p>
            <a:pPr>
              <a:defRPr/>
            </a:pPr>
            <a:fld id="{61CC73C4-5C80-4E83-BCA9-5612E1E964FB}" type="slidenum">
              <a:rPr lang="pt-BR" altLang="pt-BR"/>
              <a:pPr>
                <a:defRPr/>
              </a:pPr>
              <a:t>‹nº›</a:t>
            </a:fld>
            <a:endParaRPr lang="pt-BR" altLang="pt-BR" dirty="0"/>
          </a:p>
        </p:txBody>
      </p:sp>
    </p:spTree>
    <p:extLst>
      <p:ext uri="{BB962C8B-B14F-4D97-AF65-F5344CB8AC3E}">
        <p14:creationId xmlns:p14="http://schemas.microsoft.com/office/powerpoint/2010/main" val="395003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638625" y="1720661"/>
            <a:ext cx="10777045" cy="7319156"/>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12808877" y="1720660"/>
            <a:ext cx="18312150" cy="368703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1638625" y="9039817"/>
            <a:ext cx="10777045" cy="29551230"/>
          </a:xfrm>
        </p:spPr>
        <p:txBody>
          <a:bodyPr/>
          <a:lstStyle>
            <a:lvl1pPr marL="0" indent="0">
              <a:buNone/>
              <a:defRPr sz="14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75441642-62AA-4ECD-8ACB-2387EC5504D4}" type="slidenum">
              <a:rPr lang="pt-BR" altLang="pt-BR"/>
              <a:pPr>
                <a:defRPr/>
              </a:pPr>
              <a:t>‹nº›</a:t>
            </a:fld>
            <a:endParaRPr lang="pt-BR" altLang="pt-BR" dirty="0"/>
          </a:p>
        </p:txBody>
      </p:sp>
    </p:spTree>
    <p:extLst>
      <p:ext uri="{BB962C8B-B14F-4D97-AF65-F5344CB8AC3E}">
        <p14:creationId xmlns:p14="http://schemas.microsoft.com/office/powerpoint/2010/main" val="95158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421290" y="30240130"/>
            <a:ext cx="19655469" cy="3569893"/>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6421290" y="3860374"/>
            <a:ext cx="19655469" cy="25919431"/>
          </a:xfrm>
        </p:spPr>
        <p:txBody>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pPr lvl="0"/>
            <a:endParaRPr lang="pt-BR" noProof="0" dirty="0"/>
          </a:p>
        </p:txBody>
      </p:sp>
      <p:sp>
        <p:nvSpPr>
          <p:cNvPr id="4" name="Espaço Reservado para Texto 3"/>
          <p:cNvSpPr>
            <a:spLocks noGrp="1"/>
          </p:cNvSpPr>
          <p:nvPr>
            <p:ph type="body" sz="half" idx="2"/>
          </p:nvPr>
        </p:nvSpPr>
        <p:spPr>
          <a:xfrm>
            <a:off x="6421290" y="33810024"/>
            <a:ext cx="19655469" cy="5069916"/>
          </a:xfrm>
        </p:spPr>
        <p:txBody>
          <a:bodyPr/>
          <a:lstStyle>
            <a:lvl1pPr marL="0" indent="0">
              <a:buNone/>
              <a:defRPr sz="14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ED28A832-9332-416F-95CD-DE90B8CEF9A3}" type="slidenum">
              <a:rPr lang="pt-BR" altLang="pt-BR"/>
              <a:pPr>
                <a:defRPr/>
              </a:pPr>
              <a:t>‹nº›</a:t>
            </a:fld>
            <a:endParaRPr lang="pt-BR" altLang="pt-BR" dirty="0"/>
          </a:p>
        </p:txBody>
      </p:sp>
    </p:spTree>
    <p:extLst>
      <p:ext uri="{BB962C8B-B14F-4D97-AF65-F5344CB8AC3E}">
        <p14:creationId xmlns:p14="http://schemas.microsoft.com/office/powerpoint/2010/main" val="388980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38626" y="1730184"/>
            <a:ext cx="29482401" cy="720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2020" tIns="216010" rIns="432020" bIns="216010" numCol="1" anchor="ctr" anchorCtr="0" compatLnSpc="1">
            <a:prstTxWarp prst="textNoShape">
              <a:avLst/>
            </a:prstTxWarp>
          </a:bodyPr>
          <a:lstStyle/>
          <a:p>
            <a:pPr lvl="0"/>
            <a:r>
              <a:rPr lang="pt-BR" altLang="pt-BR"/>
              <a:t>Clique para editar o estilo do título mestre</a:t>
            </a:r>
          </a:p>
        </p:txBody>
      </p:sp>
      <p:sp>
        <p:nvSpPr>
          <p:cNvPr id="1027" name="Rectangle 3"/>
          <p:cNvSpPr>
            <a:spLocks noGrp="1" noChangeArrowheads="1"/>
          </p:cNvSpPr>
          <p:nvPr>
            <p:ph type="body" idx="1"/>
          </p:nvPr>
        </p:nvSpPr>
        <p:spPr bwMode="auto">
          <a:xfrm>
            <a:off x="1638626" y="10081102"/>
            <a:ext cx="29482401" cy="2850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2020" tIns="216010" rIns="432020" bIns="216010" numCol="1" anchor="t" anchorCtr="0" compatLnSpc="1">
            <a:prstTxWarp prst="textNoShape">
              <a:avLst/>
            </a:prstTxWarp>
          </a:bodyPr>
          <a:lstStyle/>
          <a:p>
            <a:pPr lvl="0"/>
            <a:r>
              <a:rPr lang="pt-BR" altLang="pt-BR" dirty="0"/>
              <a:t>Clique para editar os estilos do texto mestre</a:t>
            </a:r>
          </a:p>
          <a:p>
            <a:pPr lvl="1"/>
            <a:r>
              <a:rPr lang="pt-BR" altLang="pt-BR" dirty="0"/>
              <a:t>Segundo nível</a:t>
            </a:r>
          </a:p>
          <a:p>
            <a:pPr lvl="2"/>
            <a:r>
              <a:rPr lang="pt-BR" altLang="pt-BR" dirty="0"/>
              <a:t>Terceiro nível</a:t>
            </a:r>
          </a:p>
          <a:p>
            <a:pPr lvl="3"/>
            <a:r>
              <a:rPr lang="pt-BR" altLang="pt-BR" dirty="0"/>
              <a:t>Quarto nível</a:t>
            </a:r>
          </a:p>
          <a:p>
            <a:pPr lvl="4"/>
            <a:r>
              <a:rPr lang="pt-BR" altLang="pt-BR" dirty="0"/>
              <a:t>Quinto nível</a:t>
            </a:r>
          </a:p>
        </p:txBody>
      </p:sp>
      <p:sp>
        <p:nvSpPr>
          <p:cNvPr id="1028" name="Rectangle 4"/>
          <p:cNvSpPr>
            <a:spLocks noGrp="1" noChangeArrowheads="1"/>
          </p:cNvSpPr>
          <p:nvPr>
            <p:ph type="dt" sz="half" idx="2"/>
          </p:nvPr>
        </p:nvSpPr>
        <p:spPr bwMode="auto">
          <a:xfrm>
            <a:off x="1638626" y="39340264"/>
            <a:ext cx="7642634" cy="3000044"/>
          </a:xfrm>
          <a:prstGeom prst="rect">
            <a:avLst/>
          </a:prstGeom>
          <a:noFill/>
          <a:ln w="9525">
            <a:noFill/>
            <a:miter lim="800000"/>
            <a:headEnd/>
            <a:tailEnd/>
          </a:ln>
          <a:effectLst/>
        </p:spPr>
        <p:txBody>
          <a:bodyPr vert="horz" wrap="square" lIns="432020" tIns="216010" rIns="432020" bIns="216010" numCol="1" anchor="t" anchorCtr="0" compatLnSpc="1">
            <a:prstTxWarp prst="textNoShape">
              <a:avLst/>
            </a:prstTxWarp>
          </a:bodyPr>
          <a:lstStyle>
            <a:lvl1pPr eaLnBrk="1" hangingPunct="1">
              <a:defRPr sz="6599">
                <a:latin typeface="Arial" charset="0"/>
              </a:defRPr>
            </a:lvl1pPr>
          </a:lstStyle>
          <a:p>
            <a:pPr>
              <a:defRPr/>
            </a:pPr>
            <a:endParaRPr lang="pt-BR" dirty="0"/>
          </a:p>
        </p:txBody>
      </p:sp>
      <p:sp>
        <p:nvSpPr>
          <p:cNvPr id="1029" name="Rectangle 5"/>
          <p:cNvSpPr>
            <a:spLocks noGrp="1" noChangeArrowheads="1"/>
          </p:cNvSpPr>
          <p:nvPr>
            <p:ph type="ftr" sz="quarter" idx="3"/>
          </p:nvPr>
        </p:nvSpPr>
        <p:spPr bwMode="auto">
          <a:xfrm>
            <a:off x="11192720" y="39340264"/>
            <a:ext cx="10374210" cy="3000044"/>
          </a:xfrm>
          <a:prstGeom prst="rect">
            <a:avLst/>
          </a:prstGeom>
          <a:noFill/>
          <a:ln w="9525">
            <a:noFill/>
            <a:miter lim="800000"/>
            <a:headEnd/>
            <a:tailEnd/>
          </a:ln>
          <a:effectLst/>
        </p:spPr>
        <p:txBody>
          <a:bodyPr vert="horz" wrap="square" lIns="432020" tIns="216010" rIns="432020" bIns="216010" numCol="1" anchor="t" anchorCtr="0" compatLnSpc="1">
            <a:prstTxWarp prst="textNoShape">
              <a:avLst/>
            </a:prstTxWarp>
          </a:bodyPr>
          <a:lstStyle>
            <a:lvl1pPr algn="ctr" eaLnBrk="1" hangingPunct="1">
              <a:defRPr sz="6599">
                <a:latin typeface="Arial" charset="0"/>
              </a:defRPr>
            </a:lvl1pPr>
          </a:lstStyle>
          <a:p>
            <a:pPr>
              <a:defRPr/>
            </a:pPr>
            <a:endParaRPr lang="pt-BR" dirty="0"/>
          </a:p>
        </p:txBody>
      </p:sp>
      <p:sp>
        <p:nvSpPr>
          <p:cNvPr id="1030" name="Rectangle 6"/>
          <p:cNvSpPr>
            <a:spLocks noGrp="1" noChangeArrowheads="1"/>
          </p:cNvSpPr>
          <p:nvPr>
            <p:ph type="sldNum" sz="quarter" idx="4"/>
          </p:nvPr>
        </p:nvSpPr>
        <p:spPr bwMode="auto">
          <a:xfrm>
            <a:off x="23478392" y="39340264"/>
            <a:ext cx="7642634" cy="3000044"/>
          </a:xfrm>
          <a:prstGeom prst="rect">
            <a:avLst/>
          </a:prstGeom>
          <a:noFill/>
          <a:ln w="9525">
            <a:noFill/>
            <a:miter lim="800000"/>
            <a:headEnd/>
            <a:tailEnd/>
          </a:ln>
          <a:effectLst/>
        </p:spPr>
        <p:txBody>
          <a:bodyPr vert="horz" wrap="square" lIns="432020" tIns="216010" rIns="432020" bIns="216010" numCol="1" anchor="t" anchorCtr="0" compatLnSpc="1">
            <a:prstTxWarp prst="textNoShape">
              <a:avLst/>
            </a:prstTxWarp>
          </a:bodyPr>
          <a:lstStyle>
            <a:lvl1pPr algn="r" eaLnBrk="1" hangingPunct="1">
              <a:defRPr sz="6599"/>
            </a:lvl1pPr>
          </a:lstStyle>
          <a:p>
            <a:pPr>
              <a:defRPr/>
            </a:pPr>
            <a:fld id="{E2D8129A-313A-4173-AAD5-0E4F878597DA}" type="slidenum">
              <a:rPr lang="pt-BR" altLang="pt-BR"/>
              <a:pPr>
                <a:defRPr/>
              </a:pPr>
              <a:t>‹nº›</a:t>
            </a:fld>
            <a:endParaRPr lang="pt-BR" altLang="pt-B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319156" rtl="0" eaLnBrk="0" fontAlgn="base" hangingPunct="0">
        <a:spcBef>
          <a:spcPct val="0"/>
        </a:spcBef>
        <a:spcAft>
          <a:spcPct val="0"/>
        </a:spcAft>
        <a:defRPr sz="20798">
          <a:solidFill>
            <a:schemeClr val="tx2"/>
          </a:solidFill>
          <a:latin typeface="+mj-lt"/>
          <a:ea typeface="+mj-ea"/>
          <a:cs typeface="+mj-cs"/>
        </a:defRPr>
      </a:lvl1pPr>
      <a:lvl2pPr algn="ctr" defTabSz="4319156" rtl="0" eaLnBrk="0" fontAlgn="base" hangingPunct="0">
        <a:spcBef>
          <a:spcPct val="0"/>
        </a:spcBef>
        <a:spcAft>
          <a:spcPct val="0"/>
        </a:spcAft>
        <a:defRPr sz="20798">
          <a:solidFill>
            <a:schemeClr val="tx2"/>
          </a:solidFill>
          <a:latin typeface="Arial" charset="0"/>
        </a:defRPr>
      </a:lvl2pPr>
      <a:lvl3pPr algn="ctr" defTabSz="4319156" rtl="0" eaLnBrk="0" fontAlgn="base" hangingPunct="0">
        <a:spcBef>
          <a:spcPct val="0"/>
        </a:spcBef>
        <a:spcAft>
          <a:spcPct val="0"/>
        </a:spcAft>
        <a:defRPr sz="20798">
          <a:solidFill>
            <a:schemeClr val="tx2"/>
          </a:solidFill>
          <a:latin typeface="Arial" charset="0"/>
        </a:defRPr>
      </a:lvl3pPr>
      <a:lvl4pPr algn="ctr" defTabSz="4319156" rtl="0" eaLnBrk="0" fontAlgn="base" hangingPunct="0">
        <a:spcBef>
          <a:spcPct val="0"/>
        </a:spcBef>
        <a:spcAft>
          <a:spcPct val="0"/>
        </a:spcAft>
        <a:defRPr sz="20798">
          <a:solidFill>
            <a:schemeClr val="tx2"/>
          </a:solidFill>
          <a:latin typeface="Arial" charset="0"/>
        </a:defRPr>
      </a:lvl4pPr>
      <a:lvl5pPr algn="ctr" defTabSz="4319156" rtl="0" eaLnBrk="0" fontAlgn="base" hangingPunct="0">
        <a:spcBef>
          <a:spcPct val="0"/>
        </a:spcBef>
        <a:spcAft>
          <a:spcPct val="0"/>
        </a:spcAft>
        <a:defRPr sz="20798">
          <a:solidFill>
            <a:schemeClr val="tx2"/>
          </a:solidFill>
          <a:latin typeface="Arial" charset="0"/>
        </a:defRPr>
      </a:lvl5pPr>
      <a:lvl6pPr marL="457154" algn="ctr" defTabSz="4319156" rtl="0" fontAlgn="base">
        <a:spcBef>
          <a:spcPct val="0"/>
        </a:spcBef>
        <a:spcAft>
          <a:spcPct val="0"/>
        </a:spcAft>
        <a:defRPr sz="20798">
          <a:solidFill>
            <a:schemeClr val="tx2"/>
          </a:solidFill>
          <a:latin typeface="Arial" charset="0"/>
        </a:defRPr>
      </a:lvl6pPr>
      <a:lvl7pPr marL="914309" algn="ctr" defTabSz="4319156" rtl="0" fontAlgn="base">
        <a:spcBef>
          <a:spcPct val="0"/>
        </a:spcBef>
        <a:spcAft>
          <a:spcPct val="0"/>
        </a:spcAft>
        <a:defRPr sz="20798">
          <a:solidFill>
            <a:schemeClr val="tx2"/>
          </a:solidFill>
          <a:latin typeface="Arial" charset="0"/>
        </a:defRPr>
      </a:lvl7pPr>
      <a:lvl8pPr marL="1371463" algn="ctr" defTabSz="4319156" rtl="0" fontAlgn="base">
        <a:spcBef>
          <a:spcPct val="0"/>
        </a:spcBef>
        <a:spcAft>
          <a:spcPct val="0"/>
        </a:spcAft>
        <a:defRPr sz="20798">
          <a:solidFill>
            <a:schemeClr val="tx2"/>
          </a:solidFill>
          <a:latin typeface="Arial" charset="0"/>
        </a:defRPr>
      </a:lvl8pPr>
      <a:lvl9pPr marL="1828617" algn="ctr" defTabSz="4319156" rtl="0" fontAlgn="base">
        <a:spcBef>
          <a:spcPct val="0"/>
        </a:spcBef>
        <a:spcAft>
          <a:spcPct val="0"/>
        </a:spcAft>
        <a:defRPr sz="20798">
          <a:solidFill>
            <a:schemeClr val="tx2"/>
          </a:solidFill>
          <a:latin typeface="Arial" charset="0"/>
        </a:defRPr>
      </a:lvl9pPr>
    </p:titleStyle>
    <p:bodyStyle>
      <a:lvl1pPr marL="1619088" indent="-1619088" algn="l" defTabSz="4319156" rtl="0" eaLnBrk="0" fontAlgn="base" hangingPunct="0">
        <a:spcBef>
          <a:spcPct val="20000"/>
        </a:spcBef>
        <a:spcAft>
          <a:spcPct val="0"/>
        </a:spcAft>
        <a:buChar char="•"/>
        <a:defRPr sz="15098">
          <a:solidFill>
            <a:schemeClr val="tx1"/>
          </a:solidFill>
          <a:latin typeface="+mn-lt"/>
          <a:ea typeface="+mn-ea"/>
          <a:cs typeface="+mn-cs"/>
        </a:defRPr>
      </a:lvl1pPr>
      <a:lvl2pPr marL="3509612" indent="-1349240" algn="l" defTabSz="4319156" rtl="0" eaLnBrk="0" fontAlgn="base" hangingPunct="0">
        <a:spcBef>
          <a:spcPct val="20000"/>
        </a:spcBef>
        <a:spcAft>
          <a:spcPct val="0"/>
        </a:spcAft>
        <a:buChar char="–"/>
        <a:defRPr sz="13199">
          <a:solidFill>
            <a:schemeClr val="tx1"/>
          </a:solidFill>
          <a:latin typeface="+mn-lt"/>
        </a:defRPr>
      </a:lvl2pPr>
      <a:lvl3pPr marL="5398548" indent="-1079392" algn="l" defTabSz="4319156" rtl="0" eaLnBrk="0" fontAlgn="base" hangingPunct="0">
        <a:spcBef>
          <a:spcPct val="20000"/>
        </a:spcBef>
        <a:spcAft>
          <a:spcPct val="0"/>
        </a:spcAft>
        <a:buChar char="•"/>
        <a:defRPr sz="11399">
          <a:solidFill>
            <a:schemeClr val="tx1"/>
          </a:solidFill>
          <a:latin typeface="+mn-lt"/>
        </a:defRPr>
      </a:lvl3pPr>
      <a:lvl4pPr marL="7560507" indent="-1080980" algn="l" defTabSz="4319156" rtl="0" eaLnBrk="0" fontAlgn="base" hangingPunct="0">
        <a:spcBef>
          <a:spcPct val="20000"/>
        </a:spcBef>
        <a:spcAft>
          <a:spcPct val="0"/>
        </a:spcAft>
        <a:buChar char="–"/>
        <a:defRPr sz="9499">
          <a:solidFill>
            <a:schemeClr val="tx1"/>
          </a:solidFill>
          <a:latin typeface="+mn-lt"/>
        </a:defRPr>
      </a:lvl4pPr>
      <a:lvl5pPr marL="9719291" indent="-1079392" algn="l" defTabSz="4319156" rtl="0" eaLnBrk="0" fontAlgn="base" hangingPunct="0">
        <a:spcBef>
          <a:spcPct val="20000"/>
        </a:spcBef>
        <a:spcAft>
          <a:spcPct val="0"/>
        </a:spcAft>
        <a:buChar char="»"/>
        <a:defRPr sz="9499">
          <a:solidFill>
            <a:schemeClr val="tx1"/>
          </a:solidFill>
          <a:latin typeface="+mn-lt"/>
        </a:defRPr>
      </a:lvl5pPr>
      <a:lvl6pPr marL="10176445" indent="-1079392" algn="l" defTabSz="4319156" rtl="0" fontAlgn="base">
        <a:spcBef>
          <a:spcPct val="20000"/>
        </a:spcBef>
        <a:spcAft>
          <a:spcPct val="0"/>
        </a:spcAft>
        <a:buChar char="»"/>
        <a:defRPr sz="9499">
          <a:solidFill>
            <a:schemeClr val="tx1"/>
          </a:solidFill>
          <a:latin typeface="+mn-lt"/>
        </a:defRPr>
      </a:lvl6pPr>
      <a:lvl7pPr marL="10633600" indent="-1079392" algn="l" defTabSz="4319156" rtl="0" fontAlgn="base">
        <a:spcBef>
          <a:spcPct val="20000"/>
        </a:spcBef>
        <a:spcAft>
          <a:spcPct val="0"/>
        </a:spcAft>
        <a:buChar char="»"/>
        <a:defRPr sz="9499">
          <a:solidFill>
            <a:schemeClr val="tx1"/>
          </a:solidFill>
          <a:latin typeface="+mn-lt"/>
        </a:defRPr>
      </a:lvl7pPr>
      <a:lvl8pPr marL="11090754" indent="-1079392" algn="l" defTabSz="4319156" rtl="0" fontAlgn="base">
        <a:spcBef>
          <a:spcPct val="20000"/>
        </a:spcBef>
        <a:spcAft>
          <a:spcPct val="0"/>
        </a:spcAft>
        <a:buChar char="»"/>
        <a:defRPr sz="9499">
          <a:solidFill>
            <a:schemeClr val="tx1"/>
          </a:solidFill>
          <a:latin typeface="+mn-lt"/>
        </a:defRPr>
      </a:lvl8pPr>
      <a:lvl9pPr marL="11547908" indent="-1079392" algn="l" defTabSz="4319156" rtl="0" fontAlgn="base">
        <a:spcBef>
          <a:spcPct val="20000"/>
        </a:spcBef>
        <a:spcAft>
          <a:spcPct val="0"/>
        </a:spcAft>
        <a:buChar char="»"/>
        <a:defRPr sz="9499">
          <a:solidFill>
            <a:schemeClr val="tx1"/>
          </a:solidFill>
          <a:latin typeface="+mn-lt"/>
        </a:defRPr>
      </a:lvl9pPr>
    </p:bodyStyle>
    <p:otherStyle>
      <a:defPPr>
        <a:defRPr lang="pt-BR"/>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Text Box 8"/>
          <p:cNvSpPr txBox="1">
            <a:spLocks noChangeArrowheads="1"/>
          </p:cNvSpPr>
          <p:nvPr/>
        </p:nvSpPr>
        <p:spPr bwMode="auto">
          <a:xfrm>
            <a:off x="981757" y="19414638"/>
            <a:ext cx="14993872" cy="1393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algn="just" eaLnBrk="1" hangingPunct="1">
              <a:spcBef>
                <a:spcPct val="50000"/>
              </a:spcBef>
              <a:buNone/>
            </a:pPr>
            <a:r>
              <a:rPr lang="en-US" altLang="pt-BR" sz="4400" b="1" dirty="0">
                <a:latin typeface="CMU Sans Serif" panose="02000603000000000000" pitchFamily="2" charset="0"/>
                <a:ea typeface="CMU Sans Serif" panose="02000603000000000000" pitchFamily="2" charset="0"/>
                <a:cs typeface="CMU Sans Serif" panose="02000603000000000000" pitchFamily="2" charset="0"/>
              </a:rPr>
              <a:t>X – Uncertainties</a:t>
            </a:r>
          </a:p>
          <a:p>
            <a:pPr algn="just" eaLnBrk="1" hangingPunct="1">
              <a:spcBef>
                <a:spcPct val="50000"/>
              </a:spcBef>
              <a:buFontTx/>
              <a:buNone/>
            </a:pPr>
            <a:r>
              <a:rPr lang="en-US" altLang="pt-BR" sz="4400" dirty="0">
                <a:latin typeface="CMU Sans Serif" panose="02000603000000000000" pitchFamily="2" charset="0"/>
                <a:ea typeface="CMU Sans Serif" panose="02000603000000000000" pitchFamily="2" charset="0"/>
                <a:cs typeface="CMU Sans Serif" panose="02000603000000000000" pitchFamily="2" charset="0"/>
              </a:rPr>
              <a:t>This study analyzed parametric uncertainty present in the professional AM market, represented by 35 model parameters, including: </a:t>
            </a:r>
            <a:r>
              <a:rPr lang="en-US" altLang="pt-BR" sz="4000" b="1" dirty="0">
                <a:latin typeface="CMU Sans Serif" panose="02000603000000000000" pitchFamily="2" charset="0"/>
                <a:ea typeface="CMU Sans Serif" panose="02000603000000000000" pitchFamily="2" charset="0"/>
                <a:cs typeface="CMU Sans Serif" panose="02000603000000000000" pitchFamily="2" charset="0"/>
              </a:rPr>
              <a:t>Diffusion Dynamics parameters </a:t>
            </a: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(how fast and to what extent the industrial-grade 3D printing market might grow), (ii) </a:t>
            </a:r>
            <a:r>
              <a:rPr lang="en-US" altLang="pt-BR" sz="4000" b="1" dirty="0">
                <a:latin typeface="CMU Sans Serif" panose="02000603000000000000" pitchFamily="2" charset="0"/>
                <a:ea typeface="CMU Sans Serif" panose="02000603000000000000" pitchFamily="2" charset="0"/>
                <a:cs typeface="CMU Sans Serif" panose="02000603000000000000" pitchFamily="2" charset="0"/>
              </a:rPr>
              <a:t>Opponent's Strategies</a:t>
            </a: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 (The strategy of the opponents manufacturers are also defined as uncertain), (iii) </a:t>
            </a:r>
            <a:r>
              <a:rPr lang="en-US" altLang="pt-BR" sz="4000" b="1" dirty="0">
                <a:latin typeface="CMU Sans Serif" panose="02000603000000000000" pitchFamily="2" charset="0"/>
                <a:ea typeface="CMU Sans Serif" panose="02000603000000000000" pitchFamily="2" charset="0"/>
                <a:cs typeface="CMU Sans Serif" panose="02000603000000000000" pitchFamily="2" charset="0"/>
              </a:rPr>
              <a:t>Market Share</a:t>
            </a: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 (to what extent the market will prioritize 3D printer performance rather than its cost), etc.</a:t>
            </a:r>
          </a:p>
          <a:p>
            <a:pPr algn="just" eaLnBrk="1" hangingPunct="1">
              <a:spcBef>
                <a:spcPct val="50000"/>
              </a:spcBef>
              <a:buNone/>
            </a:pPr>
            <a:r>
              <a:rPr lang="en-US" altLang="pt-BR" sz="4400" b="1" dirty="0">
                <a:latin typeface="CMU Sans Serif" panose="02000603000000000000" pitchFamily="2" charset="0"/>
                <a:ea typeface="CMU Sans Serif" panose="02000603000000000000" pitchFamily="2" charset="0"/>
                <a:cs typeface="CMU Sans Serif" panose="02000603000000000000" pitchFamily="2" charset="0"/>
              </a:rPr>
              <a:t>L – Levers</a:t>
            </a:r>
            <a:r>
              <a:rPr lang="en-US" altLang="pt-BR" sz="4400" dirty="0">
                <a:latin typeface="CMU Sans Serif" panose="02000603000000000000" pitchFamily="2" charset="0"/>
                <a:ea typeface="CMU Sans Serif" panose="02000603000000000000" pitchFamily="2" charset="0"/>
                <a:cs typeface="CMU Sans Serif" panose="02000603000000000000" pitchFamily="2" charset="0"/>
              </a:rPr>
              <a:t> </a:t>
            </a:r>
          </a:p>
          <a:p>
            <a:pPr algn="just" eaLnBrk="1" hangingPunct="1">
              <a:spcBef>
                <a:spcPct val="50000"/>
              </a:spcBef>
              <a:buNone/>
            </a:pPr>
            <a:r>
              <a:rPr lang="en-US" altLang="pt-BR" sz="4400" dirty="0">
                <a:latin typeface="CMU Sans Serif" panose="02000603000000000000" pitchFamily="2" charset="0"/>
                <a:ea typeface="CMU Sans Serif" panose="02000603000000000000" pitchFamily="2" charset="0"/>
                <a:cs typeface="CMU Sans Serif" panose="02000603000000000000" pitchFamily="2" charset="0"/>
              </a:rPr>
              <a:t>The AM Systems Manufacturer is allowed to use four levers: (i) </a:t>
            </a:r>
            <a:r>
              <a:rPr lang="en-US" altLang="pt-BR" sz="4000" b="1" dirty="0">
                <a:latin typeface="CMU Sans Serif" panose="02000603000000000000" pitchFamily="2" charset="0"/>
                <a:ea typeface="CMU Sans Serif" panose="02000603000000000000" pitchFamily="2" charset="0"/>
                <a:cs typeface="CMU Sans Serif" panose="02000603000000000000" pitchFamily="2" charset="0"/>
              </a:rPr>
              <a:t>Pricing and Capacity Strategy</a:t>
            </a: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 (Aggressive vs Conservative); (ii) </a:t>
            </a:r>
            <a:r>
              <a:rPr lang="en-US" altLang="pt-BR" sz="4000" b="1" dirty="0">
                <a:latin typeface="CMU Sans Serif" panose="02000603000000000000" pitchFamily="2" charset="0"/>
                <a:ea typeface="CMU Sans Serif" panose="02000603000000000000" pitchFamily="2" charset="0"/>
                <a:cs typeface="CMU Sans Serif" panose="02000603000000000000" pitchFamily="2" charset="0"/>
              </a:rPr>
              <a:t>Target Market Share </a:t>
            </a: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(20%, 30% or 40%), (iii) </a:t>
            </a:r>
            <a:r>
              <a:rPr lang="en-US" altLang="pt-BR" sz="4000" b="1" dirty="0">
                <a:latin typeface="CMU Sans Serif" panose="02000603000000000000" pitchFamily="2" charset="0"/>
                <a:ea typeface="CMU Sans Serif" panose="02000603000000000000" pitchFamily="2" charset="0"/>
                <a:cs typeface="CMU Sans Serif" panose="02000603000000000000" pitchFamily="2" charset="0"/>
              </a:rPr>
              <a:t>R &amp; D Budget </a:t>
            </a: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(5%, 10%, 15%), and (iv) </a:t>
            </a:r>
            <a:r>
              <a:rPr lang="en-US" altLang="pt-BR" sz="4000" b="1" dirty="0">
                <a:latin typeface="CMU Sans Serif" panose="02000603000000000000" pitchFamily="2" charset="0"/>
                <a:ea typeface="CMU Sans Serif" panose="02000603000000000000" pitchFamily="2" charset="0"/>
                <a:cs typeface="CMU Sans Serif" panose="02000603000000000000" pitchFamily="2" charset="0"/>
              </a:rPr>
              <a:t>% of Open Source R &amp; D</a:t>
            </a: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 (0%, 50%, 90%).</a:t>
            </a:r>
          </a:p>
          <a:p>
            <a:pPr algn="just" eaLnBrk="1" hangingPunct="1">
              <a:spcBef>
                <a:spcPct val="50000"/>
              </a:spcBef>
              <a:buNone/>
            </a:pPr>
            <a:r>
              <a:rPr lang="en-US" altLang="pt-BR" sz="4400" b="1" dirty="0">
                <a:latin typeface="CMU Sans Serif" panose="02000603000000000000" pitchFamily="2" charset="0"/>
                <a:ea typeface="CMU Sans Serif" panose="02000603000000000000" pitchFamily="2" charset="0"/>
                <a:cs typeface="CMU Sans Serif" panose="02000603000000000000" pitchFamily="2" charset="0"/>
              </a:rPr>
              <a:t>R – Relationships</a:t>
            </a:r>
          </a:p>
          <a:p>
            <a:pPr algn="just" eaLnBrk="1" hangingPunct="1">
              <a:spcBef>
                <a:spcPct val="50000"/>
              </a:spcBef>
              <a:buNone/>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We extended Sterman et. al (2007) competitive dynamics model, explicitly allowing players to compete by printer performance, through  R &amp; D investments. This figure illustrates the model’s modules and main relationships.</a:t>
            </a:r>
          </a:p>
        </p:txBody>
      </p:sp>
      <p:sp>
        <p:nvSpPr>
          <p:cNvPr id="4098" name="Rectangle 4"/>
          <p:cNvSpPr>
            <a:spLocks noGrp="1" noChangeArrowheads="1"/>
          </p:cNvSpPr>
          <p:nvPr>
            <p:ph type="title" sz="quarter"/>
          </p:nvPr>
        </p:nvSpPr>
        <p:spPr>
          <a:xfrm>
            <a:off x="7853316" y="287641"/>
            <a:ext cx="18208445" cy="3953273"/>
          </a:xfrm>
        </p:spPr>
        <p:txBody>
          <a:bodyPr anchor="t"/>
          <a:lstStyle/>
          <a:p>
            <a:pPr eaLnBrk="1" hangingPunct="1"/>
            <a:r>
              <a:rPr lang="en-US" altLang="pt-BR" sz="6000" b="1" dirty="0">
                <a:latin typeface="CMU Sans Serif" panose="02000603000000000000" pitchFamily="2" charset="0"/>
                <a:ea typeface="CMU Sans Serif" panose="02000603000000000000" pitchFamily="2" charset="0"/>
                <a:cs typeface="CMU Sans Serif" panose="02000603000000000000" pitchFamily="2" charset="0"/>
              </a:rPr>
              <a:t>Strategic Decision Making in the 3D Printing Industry</a:t>
            </a:r>
            <a:br>
              <a:rPr lang="en-US" altLang="pt-BR" sz="6000" b="1" dirty="0">
                <a:latin typeface="CMU Sans Serif" panose="02000603000000000000" pitchFamily="2" charset="0"/>
                <a:ea typeface="CMU Sans Serif" panose="02000603000000000000" pitchFamily="2" charset="0"/>
                <a:cs typeface="CMU Sans Serif" panose="02000603000000000000" pitchFamily="2" charset="0"/>
              </a:rPr>
            </a:br>
            <a:r>
              <a:rPr lang="en-US" altLang="pt-BR" sz="6000" b="1" dirty="0">
                <a:latin typeface="CMU Sans Serif" panose="02000603000000000000" pitchFamily="2" charset="0"/>
                <a:ea typeface="CMU Sans Serif" panose="02000603000000000000" pitchFamily="2" charset="0"/>
                <a:cs typeface="CMU Sans Serif" panose="02000603000000000000" pitchFamily="2" charset="0"/>
              </a:rPr>
              <a:t>A Robust Decision Making Analysis</a:t>
            </a:r>
            <a:br>
              <a:rPr lang="en-US" altLang="pt-BR" sz="800" b="1" dirty="0">
                <a:latin typeface="CMU Sans Serif" panose="02000603000000000000" pitchFamily="2" charset="0"/>
                <a:ea typeface="CMU Sans Serif" panose="02000603000000000000" pitchFamily="2" charset="0"/>
                <a:cs typeface="CMU Sans Serif" panose="02000603000000000000" pitchFamily="2" charset="0"/>
              </a:rPr>
            </a:br>
            <a:br>
              <a:rPr lang="en-US" altLang="pt-BR" sz="800" b="1" dirty="0">
                <a:latin typeface="CMU Sans Serif" panose="02000603000000000000" pitchFamily="2" charset="0"/>
                <a:ea typeface="CMU Sans Serif" panose="02000603000000000000" pitchFamily="2" charset="0"/>
                <a:cs typeface="CMU Sans Serif" panose="02000603000000000000" pitchFamily="2" charset="0"/>
              </a:rPr>
            </a:br>
            <a:br>
              <a:rPr lang="en-US" altLang="pt-BR" sz="800" b="1" dirty="0">
                <a:latin typeface="CMU Sans Serif" panose="02000603000000000000" pitchFamily="2" charset="0"/>
                <a:ea typeface="CMU Sans Serif" panose="02000603000000000000" pitchFamily="2" charset="0"/>
                <a:cs typeface="CMU Sans Serif" panose="02000603000000000000" pitchFamily="2" charset="0"/>
              </a:rPr>
            </a:br>
            <a:r>
              <a:rPr lang="en-US" altLang="pt-BR" sz="4000" dirty="0">
                <a:solidFill>
                  <a:schemeClr val="tx1"/>
                </a:solidFill>
                <a:latin typeface="CMU Sans Serif" panose="02000603000000000000" pitchFamily="2" charset="0"/>
                <a:ea typeface="CMU Sans Serif" panose="02000603000000000000" pitchFamily="2" charset="0"/>
                <a:cs typeface="CMU Sans Serif" panose="02000603000000000000" pitchFamily="2" charset="0"/>
              </a:rPr>
              <a:t>Pedro N. de Lima, Maria I. W. M. Morandi, Daniel P. Lacerda, </a:t>
            </a:r>
            <a:br>
              <a:rPr lang="en-US" altLang="pt-BR" sz="4000" dirty="0">
                <a:solidFill>
                  <a:schemeClr val="tx1"/>
                </a:solidFill>
                <a:latin typeface="CMU Sans Serif" panose="02000603000000000000" pitchFamily="2" charset="0"/>
                <a:ea typeface="CMU Sans Serif" panose="02000603000000000000" pitchFamily="2" charset="0"/>
                <a:cs typeface="CMU Sans Serif" panose="02000603000000000000" pitchFamily="2" charset="0"/>
              </a:rPr>
            </a:br>
            <a:r>
              <a:rPr lang="en-US" altLang="pt-BR" sz="4000" dirty="0">
                <a:solidFill>
                  <a:schemeClr val="tx1"/>
                </a:solidFill>
                <a:latin typeface="CMU Sans Serif" panose="02000603000000000000" pitchFamily="2" charset="0"/>
                <a:ea typeface="CMU Sans Serif" panose="02000603000000000000" pitchFamily="2" charset="0"/>
                <a:cs typeface="CMU Sans Serif" panose="02000603000000000000" pitchFamily="2" charset="0"/>
              </a:rPr>
              <a:t>UNISINOS University, GMAP Research Group – www.gmap.unisinos.br</a:t>
            </a:r>
            <a:br>
              <a:rPr lang="en-US" altLang="pt-BR" sz="4000" dirty="0">
                <a:solidFill>
                  <a:schemeClr val="tx1"/>
                </a:solidFill>
                <a:latin typeface="CMU Sans Serif" panose="02000603000000000000" pitchFamily="2" charset="0"/>
                <a:ea typeface="CMU Sans Serif" panose="02000603000000000000" pitchFamily="2" charset="0"/>
                <a:cs typeface="CMU Sans Serif" panose="02000603000000000000" pitchFamily="2" charset="0"/>
              </a:rPr>
            </a:br>
            <a:r>
              <a:rPr lang="en-US" altLang="pt-BR" sz="4000" dirty="0">
                <a:solidFill>
                  <a:schemeClr val="tx1"/>
                </a:solidFill>
                <a:latin typeface="CMU Sans Serif" panose="02000603000000000000" pitchFamily="2" charset="0"/>
                <a:ea typeface="CMU Sans Serif" panose="02000603000000000000" pitchFamily="2" charset="0"/>
                <a:cs typeface="CMU Sans Serif" panose="02000603000000000000" pitchFamily="2" charset="0"/>
              </a:rPr>
              <a:t>2018 DMDU Society Annual Meeting</a:t>
            </a:r>
            <a:r>
              <a:rPr lang="en-US" altLang="pt-BR" sz="4000">
                <a:solidFill>
                  <a:schemeClr val="tx1"/>
                </a:solidFill>
                <a:latin typeface="CMU Sans Serif" panose="02000603000000000000" pitchFamily="2" charset="0"/>
                <a:ea typeface="CMU Sans Serif" panose="02000603000000000000" pitchFamily="2" charset="0"/>
                <a:cs typeface="CMU Sans Serif" panose="02000603000000000000" pitchFamily="2" charset="0"/>
              </a:rPr>
              <a:t>, California</a:t>
            </a:r>
            <a:r>
              <a:rPr lang="en-US" altLang="pt-BR" sz="4000" dirty="0">
                <a:solidFill>
                  <a:schemeClr val="tx1"/>
                </a:solidFill>
                <a:latin typeface="CMU Sans Serif" panose="02000603000000000000" pitchFamily="2" charset="0"/>
                <a:ea typeface="CMU Sans Serif" panose="02000603000000000000" pitchFamily="2" charset="0"/>
                <a:cs typeface="CMU Sans Serif" panose="02000603000000000000" pitchFamily="2" charset="0"/>
              </a:rPr>
              <a:t>, US</a:t>
            </a:r>
            <a:endParaRPr lang="en-US" altLang="pt-BR" sz="6000" b="1"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4102" name="Line 955"/>
          <p:cNvSpPr>
            <a:spLocks noChangeShapeType="1"/>
          </p:cNvSpPr>
          <p:nvPr/>
        </p:nvSpPr>
        <p:spPr bwMode="auto">
          <a:xfrm>
            <a:off x="1036743" y="4508087"/>
            <a:ext cx="30414734" cy="460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sz="8499"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4105" name="Text Box 8"/>
          <p:cNvSpPr txBox="1">
            <a:spLocks noChangeArrowheads="1"/>
          </p:cNvSpPr>
          <p:nvPr/>
        </p:nvSpPr>
        <p:spPr bwMode="auto">
          <a:xfrm>
            <a:off x="1097060" y="6802145"/>
            <a:ext cx="14903395" cy="549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algn="just" eaLnBrk="1" hangingPunct="1">
              <a:spcBef>
                <a:spcPct val="50000"/>
              </a:spcBef>
              <a:buNone/>
            </a:pPr>
            <a:r>
              <a:rPr lang="en-US" altLang="pt-BR" sz="4400" dirty="0">
                <a:latin typeface="CMU Sans Serif" panose="02000603000000000000" pitchFamily="2" charset="0"/>
                <a:ea typeface="CMU Sans Serif" panose="02000603000000000000" pitchFamily="2" charset="0"/>
                <a:cs typeface="CMU Sans Serif" panose="02000603000000000000" pitchFamily="2" charset="0"/>
              </a:rPr>
              <a:t>3D printing, the manufacturing of parts by adding layers of material, is gaining importance not only for prototyping but also for finished parts production. Additive Manufacturing (AM) holds the potential to impact production systems by streamlining supply chains, enabling economic manufacturing of customized parts, and allowing the production of more efficient technical parts with highly complex geometry (e.g.: GE’s fuel nozzles).</a:t>
            </a:r>
          </a:p>
        </p:txBody>
      </p:sp>
      <p:sp>
        <p:nvSpPr>
          <p:cNvPr id="1048" name="Text Box 12"/>
          <p:cNvSpPr txBox="1">
            <a:spLocks noChangeArrowheads="1"/>
          </p:cNvSpPr>
          <p:nvPr/>
        </p:nvSpPr>
        <p:spPr bwMode="auto">
          <a:xfrm>
            <a:off x="1130394" y="4939567"/>
            <a:ext cx="15108159" cy="1440000"/>
          </a:xfrm>
          <a:prstGeom prst="rect">
            <a:avLst/>
          </a:prstGeom>
          <a:solidFill>
            <a:schemeClr val="accent6"/>
          </a:solidFill>
          <a:ln w="9525">
            <a:noFill/>
            <a:miter lim="800000"/>
            <a:headEnd/>
            <a:tailEnd/>
          </a:ln>
        </p:spPr>
        <p:txBody>
          <a:bodyPr lIns="86401" tIns="43200" rIns="86401" bIns="43200" anchor="ctr"/>
          <a:lstStyle>
            <a:lvl1pPr defTabSz="863600" eaLnBrk="0" hangingPunct="0">
              <a:defRPr sz="8500">
                <a:solidFill>
                  <a:schemeClr val="tx1"/>
                </a:solidFill>
                <a:latin typeface="Arial" panose="020B0604020202020204" pitchFamily="34" charset="0"/>
              </a:defRPr>
            </a:lvl1pPr>
            <a:lvl2pPr marL="742950" indent="-285750" defTabSz="863600" eaLnBrk="0" hangingPunct="0">
              <a:defRPr sz="8500">
                <a:solidFill>
                  <a:schemeClr val="tx1"/>
                </a:solidFill>
                <a:latin typeface="Arial" panose="020B0604020202020204" pitchFamily="34" charset="0"/>
              </a:defRPr>
            </a:lvl2pPr>
            <a:lvl3pPr marL="1143000" indent="-228600" defTabSz="863600" eaLnBrk="0" hangingPunct="0">
              <a:defRPr sz="8500">
                <a:solidFill>
                  <a:schemeClr val="tx1"/>
                </a:solidFill>
                <a:latin typeface="Arial" panose="020B0604020202020204" pitchFamily="34" charset="0"/>
              </a:defRPr>
            </a:lvl3pPr>
            <a:lvl4pPr marL="1600200" indent="-228600" defTabSz="863600" eaLnBrk="0" hangingPunct="0">
              <a:defRPr sz="8500">
                <a:solidFill>
                  <a:schemeClr val="tx1"/>
                </a:solidFill>
                <a:latin typeface="Arial" panose="020B0604020202020204" pitchFamily="34" charset="0"/>
              </a:defRPr>
            </a:lvl4pPr>
            <a:lvl5pPr marL="2057400" indent="-228600" defTabSz="863600" eaLnBrk="0" hangingPunct="0">
              <a:defRPr sz="8500">
                <a:solidFill>
                  <a:schemeClr val="tx1"/>
                </a:solidFill>
                <a:latin typeface="Arial" panose="020B0604020202020204" pitchFamily="34" charset="0"/>
              </a:defRPr>
            </a:lvl5pPr>
            <a:lvl6pPr marL="2514600" indent="-228600" defTabSz="863600" eaLnBrk="0" fontAlgn="base" hangingPunct="0">
              <a:spcBef>
                <a:spcPct val="0"/>
              </a:spcBef>
              <a:spcAft>
                <a:spcPct val="0"/>
              </a:spcAft>
              <a:defRPr sz="8500">
                <a:solidFill>
                  <a:schemeClr val="tx1"/>
                </a:solidFill>
                <a:latin typeface="Arial" panose="020B0604020202020204" pitchFamily="34" charset="0"/>
              </a:defRPr>
            </a:lvl6pPr>
            <a:lvl7pPr marL="2971800" indent="-228600" defTabSz="863600" eaLnBrk="0" fontAlgn="base" hangingPunct="0">
              <a:spcBef>
                <a:spcPct val="0"/>
              </a:spcBef>
              <a:spcAft>
                <a:spcPct val="0"/>
              </a:spcAft>
              <a:defRPr sz="8500">
                <a:solidFill>
                  <a:schemeClr val="tx1"/>
                </a:solidFill>
                <a:latin typeface="Arial" panose="020B0604020202020204" pitchFamily="34" charset="0"/>
              </a:defRPr>
            </a:lvl7pPr>
            <a:lvl8pPr marL="3429000" indent="-228600" defTabSz="863600" eaLnBrk="0" fontAlgn="base" hangingPunct="0">
              <a:spcBef>
                <a:spcPct val="0"/>
              </a:spcBef>
              <a:spcAft>
                <a:spcPct val="0"/>
              </a:spcAft>
              <a:defRPr sz="8500">
                <a:solidFill>
                  <a:schemeClr val="tx1"/>
                </a:solidFill>
                <a:latin typeface="Arial" panose="020B0604020202020204" pitchFamily="34" charset="0"/>
              </a:defRPr>
            </a:lvl8pPr>
            <a:lvl9pPr marL="3886200" indent="-228600" defTabSz="863600" eaLnBrk="0" fontAlgn="base" hangingPunct="0">
              <a:spcBef>
                <a:spcPct val="0"/>
              </a:spcBef>
              <a:spcAft>
                <a:spcPct val="0"/>
              </a:spcAft>
              <a:defRPr sz="8500">
                <a:solidFill>
                  <a:schemeClr val="tx1"/>
                </a:solidFill>
                <a:latin typeface="Arial" panose="020B0604020202020204" pitchFamily="34" charset="0"/>
              </a:defRPr>
            </a:lvl9pPr>
          </a:lstStyle>
          <a:p>
            <a:pPr algn="ctr">
              <a:defRPr/>
            </a:pPr>
            <a:r>
              <a:rPr lang="en-US" altLang="pt-BR" sz="5999" b="1" dirty="0">
                <a:solidFill>
                  <a:schemeClr val="bg1"/>
                </a:solidFill>
                <a:latin typeface="CMU Sans Serif" panose="02000603000000000000" pitchFamily="2" charset="0"/>
                <a:ea typeface="CMU Sans Serif" panose="02000603000000000000" pitchFamily="2" charset="0"/>
                <a:cs typeface="CMU Sans Serif" panose="02000603000000000000" pitchFamily="2" charset="0"/>
              </a:rPr>
              <a:t>Introduction  - The 3D Printing Industry</a:t>
            </a:r>
          </a:p>
        </p:txBody>
      </p:sp>
      <p:sp>
        <p:nvSpPr>
          <p:cNvPr id="1049" name="Text Box 12"/>
          <p:cNvSpPr txBox="1">
            <a:spLocks noChangeArrowheads="1"/>
          </p:cNvSpPr>
          <p:nvPr/>
        </p:nvSpPr>
        <p:spPr bwMode="auto">
          <a:xfrm>
            <a:off x="1097060" y="17583778"/>
            <a:ext cx="15141493" cy="1440000"/>
          </a:xfrm>
          <a:prstGeom prst="rect">
            <a:avLst/>
          </a:prstGeom>
          <a:solidFill>
            <a:schemeClr val="accent6"/>
          </a:solidFill>
          <a:ln w="9525">
            <a:noFill/>
            <a:miter lim="800000"/>
            <a:headEnd/>
            <a:tailEnd/>
          </a:ln>
        </p:spPr>
        <p:txBody>
          <a:bodyPr lIns="86401" tIns="43200" rIns="86401" bIns="43200" anchor="ctr"/>
          <a:lstStyle>
            <a:defPPr>
              <a:defRPr lang="pt-BR"/>
            </a:defPPr>
            <a:lvl1pPr algn="ctr" defTabSz="863600">
              <a:defRPr sz="5999" b="1">
                <a:solidFill>
                  <a:schemeClr val="bg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defTabSz="863600"/>
            <a:lvl3pPr marL="1143000" indent="-228600" defTabSz="863600"/>
            <a:lvl4pPr marL="1600200" indent="-228600" defTabSz="863600"/>
            <a:lvl5pPr marL="2057400" indent="-228600" defTabSz="863600"/>
            <a:lvl6pPr marL="2514600" indent="-228600" defTabSz="863600" eaLnBrk="0" fontAlgn="base" hangingPunct="0">
              <a:spcBef>
                <a:spcPct val="0"/>
              </a:spcBef>
              <a:spcAft>
                <a:spcPct val="0"/>
              </a:spcAft>
            </a:lvl6pPr>
            <a:lvl7pPr marL="2971800" indent="-228600" defTabSz="863600" eaLnBrk="0" fontAlgn="base" hangingPunct="0">
              <a:spcBef>
                <a:spcPct val="0"/>
              </a:spcBef>
              <a:spcAft>
                <a:spcPct val="0"/>
              </a:spcAft>
            </a:lvl7pPr>
            <a:lvl8pPr marL="3429000" indent="-228600" defTabSz="863600" eaLnBrk="0" fontAlgn="base" hangingPunct="0">
              <a:spcBef>
                <a:spcPct val="0"/>
              </a:spcBef>
              <a:spcAft>
                <a:spcPct val="0"/>
              </a:spcAft>
            </a:lvl8pPr>
            <a:lvl9pPr marL="3886200" indent="-228600" defTabSz="863600" eaLnBrk="0" fontAlgn="base" hangingPunct="0">
              <a:spcBef>
                <a:spcPct val="0"/>
              </a:spcBef>
              <a:spcAft>
                <a:spcPct val="0"/>
              </a:spcAft>
            </a:lvl9pPr>
          </a:lstStyle>
          <a:p>
            <a:r>
              <a:rPr lang="en-US" altLang="pt-BR" dirty="0"/>
              <a:t>XLRM – Problem Structuring</a:t>
            </a:r>
          </a:p>
        </p:txBody>
      </p:sp>
      <p:sp>
        <p:nvSpPr>
          <p:cNvPr id="4125" name="Text Box 62"/>
          <p:cNvSpPr txBox="1">
            <a:spLocks noChangeArrowheads="1"/>
          </p:cNvSpPr>
          <p:nvPr/>
        </p:nvSpPr>
        <p:spPr bwMode="auto">
          <a:xfrm>
            <a:off x="16681417" y="4933562"/>
            <a:ext cx="14963713" cy="1440000"/>
          </a:xfrm>
          <a:prstGeom prst="rect">
            <a:avLst/>
          </a:prstGeom>
          <a:solidFill>
            <a:schemeClr val="accent6"/>
          </a:solidFill>
          <a:ln w="9525">
            <a:noFill/>
            <a:miter lim="800000"/>
            <a:headEnd/>
            <a:tailEnd/>
          </a:ln>
        </p:spPr>
        <p:txBody>
          <a:bodyPr lIns="86401" tIns="43200" rIns="86401" bIns="43200" anchor="ctr"/>
          <a:lstStyle>
            <a:defPPr>
              <a:defRPr lang="pt-BR"/>
            </a:defPPr>
            <a:lvl1pPr algn="ctr" defTabSz="863600">
              <a:defRPr sz="5999" b="1">
                <a:solidFill>
                  <a:schemeClr val="bg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defTabSz="863600"/>
            <a:lvl3pPr marL="1143000" indent="-228600" defTabSz="863600"/>
            <a:lvl4pPr marL="1600200" indent="-228600" defTabSz="863600"/>
            <a:lvl5pPr marL="2057400" indent="-228600" defTabSz="863600"/>
            <a:lvl6pPr marL="2514600" indent="-228600" defTabSz="863600" eaLnBrk="0" fontAlgn="base" hangingPunct="0">
              <a:spcBef>
                <a:spcPct val="0"/>
              </a:spcBef>
              <a:spcAft>
                <a:spcPct val="0"/>
              </a:spcAft>
            </a:lvl6pPr>
            <a:lvl7pPr marL="2971800" indent="-228600" defTabSz="863600" eaLnBrk="0" fontAlgn="base" hangingPunct="0">
              <a:spcBef>
                <a:spcPct val="0"/>
              </a:spcBef>
              <a:spcAft>
                <a:spcPct val="0"/>
              </a:spcAft>
            </a:lvl7pPr>
            <a:lvl8pPr marL="3429000" indent="-228600" defTabSz="863600" eaLnBrk="0" fontAlgn="base" hangingPunct="0">
              <a:spcBef>
                <a:spcPct val="0"/>
              </a:spcBef>
              <a:spcAft>
                <a:spcPct val="0"/>
              </a:spcAft>
            </a:lvl8pPr>
            <a:lvl9pPr marL="3886200" indent="-228600" defTabSz="863600" eaLnBrk="0" fontAlgn="base" hangingPunct="0">
              <a:spcBef>
                <a:spcPct val="0"/>
              </a:spcBef>
              <a:spcAft>
                <a:spcPct val="0"/>
              </a:spcAft>
            </a:lvl9pPr>
          </a:lstStyle>
          <a:p>
            <a:r>
              <a:rPr lang="en-US" altLang="pt-BR" dirty="0"/>
              <a:t> Case Generation</a:t>
            </a:r>
          </a:p>
        </p:txBody>
      </p:sp>
      <p:sp>
        <p:nvSpPr>
          <p:cNvPr id="78" name="Text Box 8">
            <a:extLst>
              <a:ext uri="{FF2B5EF4-FFF2-40B4-BE49-F238E27FC236}">
                <a16:creationId xmlns:a16="http://schemas.microsoft.com/office/drawing/2014/main" id="{603EACEB-C7FE-4B34-800A-25A9F52931CB}"/>
              </a:ext>
            </a:extLst>
          </p:cNvPr>
          <p:cNvSpPr txBox="1">
            <a:spLocks noChangeArrowheads="1"/>
          </p:cNvSpPr>
          <p:nvPr/>
        </p:nvSpPr>
        <p:spPr bwMode="auto">
          <a:xfrm>
            <a:off x="16756719" y="6667026"/>
            <a:ext cx="14903395" cy="380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marL="571500" indent="-571500" algn="just" eaLnBrk="1" hangingPunct="1">
              <a:spcBef>
                <a:spcPct val="50000"/>
              </a:spcBef>
            </a:pPr>
            <a:r>
              <a:rPr lang="en-US" altLang="pt-BR" sz="4400" dirty="0">
                <a:latin typeface="CMU Sans Serif" panose="02000603000000000000" pitchFamily="2" charset="0"/>
                <a:ea typeface="CMU Sans Serif" panose="02000603000000000000" pitchFamily="2" charset="0"/>
                <a:cs typeface="CMU Sans Serif" panose="02000603000000000000" pitchFamily="2" charset="0"/>
              </a:rPr>
              <a:t>54 strategies were obtained through a full-factorial design of the levers and their levels.</a:t>
            </a:r>
          </a:p>
          <a:p>
            <a:pPr marL="571500" indent="-571500" algn="just" eaLnBrk="1" hangingPunct="1">
              <a:spcBef>
                <a:spcPct val="50000"/>
              </a:spcBef>
            </a:pPr>
            <a:r>
              <a:rPr lang="en-US" altLang="pt-BR" sz="4400" dirty="0">
                <a:latin typeface="CMU Sans Serif" panose="02000603000000000000" pitchFamily="2" charset="0"/>
                <a:ea typeface="CMU Sans Serif" panose="02000603000000000000" pitchFamily="2" charset="0"/>
                <a:cs typeface="CMU Sans Serif" panose="02000603000000000000" pitchFamily="2" charset="0"/>
              </a:rPr>
              <a:t>The simulation results database contains 10.800 runs (54 strategies X 200 scenarios obtained from LHS of the 35 uncertain parameters).</a:t>
            </a:r>
          </a:p>
        </p:txBody>
      </p:sp>
      <p:sp>
        <p:nvSpPr>
          <p:cNvPr id="79" name="Text Box 62">
            <a:extLst>
              <a:ext uri="{FF2B5EF4-FFF2-40B4-BE49-F238E27FC236}">
                <a16:creationId xmlns:a16="http://schemas.microsoft.com/office/drawing/2014/main" id="{BD90FAD4-48AA-4B6D-ADCF-BDB7F688300F}"/>
              </a:ext>
            </a:extLst>
          </p:cNvPr>
          <p:cNvSpPr txBox="1">
            <a:spLocks noChangeArrowheads="1"/>
          </p:cNvSpPr>
          <p:nvPr/>
        </p:nvSpPr>
        <p:spPr bwMode="auto">
          <a:xfrm>
            <a:off x="16681417" y="19084798"/>
            <a:ext cx="14963713" cy="1440000"/>
          </a:xfrm>
          <a:prstGeom prst="rect">
            <a:avLst/>
          </a:prstGeom>
          <a:solidFill>
            <a:schemeClr val="accent6"/>
          </a:solidFill>
          <a:ln w="9525">
            <a:noFill/>
            <a:miter lim="800000"/>
            <a:headEnd/>
            <a:tailEnd/>
          </a:ln>
        </p:spPr>
        <p:txBody>
          <a:bodyPr lIns="86401" tIns="43200" rIns="86401" bIns="43200" anchor="ctr"/>
          <a:lstStyle>
            <a:defPPr>
              <a:defRPr lang="pt-BR"/>
            </a:defPPr>
            <a:lvl1pPr algn="ctr" defTabSz="863600">
              <a:defRPr sz="5999" b="1">
                <a:solidFill>
                  <a:schemeClr val="bg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defTabSz="863600"/>
            <a:lvl3pPr marL="1143000" indent="-228600" defTabSz="863600"/>
            <a:lvl4pPr marL="1600200" indent="-228600" defTabSz="863600"/>
            <a:lvl5pPr marL="2057400" indent="-228600" defTabSz="863600"/>
            <a:lvl6pPr marL="2514600" indent="-228600" defTabSz="863600" eaLnBrk="0" fontAlgn="base" hangingPunct="0">
              <a:spcBef>
                <a:spcPct val="0"/>
              </a:spcBef>
              <a:spcAft>
                <a:spcPct val="0"/>
              </a:spcAft>
            </a:lvl6pPr>
            <a:lvl7pPr marL="2971800" indent="-228600" defTabSz="863600" eaLnBrk="0" fontAlgn="base" hangingPunct="0">
              <a:spcBef>
                <a:spcPct val="0"/>
              </a:spcBef>
              <a:spcAft>
                <a:spcPct val="0"/>
              </a:spcAft>
            </a:lvl7pPr>
            <a:lvl8pPr marL="3429000" indent="-228600" defTabSz="863600" eaLnBrk="0" fontAlgn="base" hangingPunct="0">
              <a:spcBef>
                <a:spcPct val="0"/>
              </a:spcBef>
              <a:spcAft>
                <a:spcPct val="0"/>
              </a:spcAft>
            </a:lvl8pPr>
            <a:lvl9pPr marL="3886200" indent="-228600" defTabSz="863600" eaLnBrk="0" fontAlgn="base" hangingPunct="0">
              <a:spcBef>
                <a:spcPct val="0"/>
              </a:spcBef>
              <a:spcAft>
                <a:spcPct val="0"/>
              </a:spcAft>
            </a:lvl9pPr>
          </a:lstStyle>
          <a:p>
            <a:r>
              <a:rPr lang="en-US" altLang="pt-BR" dirty="0"/>
              <a:t>Scenario Discovery and Tradeoff Analysis</a:t>
            </a:r>
          </a:p>
        </p:txBody>
      </p:sp>
      <p:sp>
        <p:nvSpPr>
          <p:cNvPr id="80" name="Text Box 62">
            <a:extLst>
              <a:ext uri="{FF2B5EF4-FFF2-40B4-BE49-F238E27FC236}">
                <a16:creationId xmlns:a16="http://schemas.microsoft.com/office/drawing/2014/main" id="{0A9EB5A7-B17D-442C-BDE3-9CB0E4C26BE8}"/>
              </a:ext>
            </a:extLst>
          </p:cNvPr>
          <p:cNvSpPr txBox="1">
            <a:spLocks noChangeArrowheads="1"/>
          </p:cNvSpPr>
          <p:nvPr/>
        </p:nvSpPr>
        <p:spPr bwMode="auto">
          <a:xfrm>
            <a:off x="16681417" y="36616345"/>
            <a:ext cx="14963713" cy="1440000"/>
          </a:xfrm>
          <a:prstGeom prst="rect">
            <a:avLst/>
          </a:prstGeom>
          <a:solidFill>
            <a:schemeClr val="accent6"/>
          </a:solidFill>
          <a:ln w="9525">
            <a:noFill/>
            <a:miter lim="800000"/>
            <a:headEnd/>
            <a:tailEnd/>
          </a:ln>
        </p:spPr>
        <p:txBody>
          <a:bodyPr lIns="86401" tIns="43200" rIns="86401" bIns="43200" anchor="ctr"/>
          <a:lstStyle>
            <a:defPPr>
              <a:defRPr lang="pt-BR"/>
            </a:defPPr>
            <a:lvl1pPr algn="ctr" defTabSz="863600">
              <a:defRPr sz="5999" b="1">
                <a:solidFill>
                  <a:schemeClr val="bg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defTabSz="863600"/>
            <a:lvl3pPr marL="1143000" indent="-228600" defTabSz="863600"/>
            <a:lvl4pPr marL="1600200" indent="-228600" defTabSz="863600"/>
            <a:lvl5pPr marL="2057400" indent="-228600" defTabSz="863600"/>
            <a:lvl6pPr marL="2514600" indent="-228600" defTabSz="863600" eaLnBrk="0" fontAlgn="base" hangingPunct="0">
              <a:spcBef>
                <a:spcPct val="0"/>
              </a:spcBef>
              <a:spcAft>
                <a:spcPct val="0"/>
              </a:spcAft>
            </a:lvl6pPr>
            <a:lvl7pPr marL="2971800" indent="-228600" defTabSz="863600" eaLnBrk="0" fontAlgn="base" hangingPunct="0">
              <a:spcBef>
                <a:spcPct val="0"/>
              </a:spcBef>
              <a:spcAft>
                <a:spcPct val="0"/>
              </a:spcAft>
            </a:lvl7pPr>
            <a:lvl8pPr marL="3429000" indent="-228600" defTabSz="863600" eaLnBrk="0" fontAlgn="base" hangingPunct="0">
              <a:spcBef>
                <a:spcPct val="0"/>
              </a:spcBef>
              <a:spcAft>
                <a:spcPct val="0"/>
              </a:spcAft>
            </a:lvl8pPr>
            <a:lvl9pPr marL="3886200" indent="-228600" defTabSz="863600" eaLnBrk="0" fontAlgn="base" hangingPunct="0">
              <a:spcBef>
                <a:spcPct val="0"/>
              </a:spcBef>
              <a:spcAft>
                <a:spcPct val="0"/>
              </a:spcAft>
            </a:lvl9pPr>
          </a:lstStyle>
          <a:p>
            <a:r>
              <a:rPr lang="en-US" altLang="pt-BR" dirty="0"/>
              <a:t>Conclusions</a:t>
            </a:r>
          </a:p>
        </p:txBody>
      </p:sp>
      <p:pic>
        <p:nvPicPr>
          <p:cNvPr id="9" name="Imagem 8" descr="Uma imagem contendo natureza&#10;&#10;Descrição gerada automaticamente">
            <a:extLst>
              <a:ext uri="{FF2B5EF4-FFF2-40B4-BE49-F238E27FC236}">
                <a16:creationId xmlns:a16="http://schemas.microsoft.com/office/drawing/2014/main" id="{F2A36F74-8F42-406D-9E86-6968488E59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02126" y="10927369"/>
            <a:ext cx="6575514" cy="2557145"/>
          </a:xfrm>
          <a:prstGeom prst="rect">
            <a:avLst/>
          </a:prstGeom>
        </p:spPr>
      </p:pic>
      <p:sp>
        <p:nvSpPr>
          <p:cNvPr id="81" name="Text Box 8">
            <a:extLst>
              <a:ext uri="{FF2B5EF4-FFF2-40B4-BE49-F238E27FC236}">
                <a16:creationId xmlns:a16="http://schemas.microsoft.com/office/drawing/2014/main" id="{28AA2977-666B-4B78-9B7F-E7F82791D306}"/>
              </a:ext>
            </a:extLst>
          </p:cNvPr>
          <p:cNvSpPr txBox="1">
            <a:spLocks noChangeArrowheads="1"/>
          </p:cNvSpPr>
          <p:nvPr/>
        </p:nvSpPr>
        <p:spPr bwMode="auto">
          <a:xfrm>
            <a:off x="16711576" y="21265844"/>
            <a:ext cx="8190550" cy="1408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algn="just" eaLnBrk="1" hangingPunct="1">
              <a:spcBef>
                <a:spcPct val="50000"/>
              </a:spcBef>
              <a:buNone/>
            </a:pPr>
            <a:r>
              <a:rPr lang="en-US" altLang="pt-BR" sz="4400" b="1" dirty="0">
                <a:latin typeface="CMU Sans Serif" panose="02000603000000000000" pitchFamily="2" charset="0"/>
                <a:ea typeface="CMU Sans Serif" panose="02000603000000000000" pitchFamily="2" charset="0"/>
                <a:cs typeface="CMU Sans Serif" panose="02000603000000000000" pitchFamily="2" charset="0"/>
              </a:rPr>
              <a:t>Scenario Discovery:</a:t>
            </a:r>
          </a:p>
          <a:p>
            <a:pPr marL="571500" indent="-571500" algn="just" eaLnBrk="1" hangingPunct="1">
              <a:spcBef>
                <a:spcPct val="50000"/>
              </a:spcBef>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We trained a Random Forest, and employed the Boruta Algorithm to identify the most influential uncertainties that define de circumstances under which strategy 32 might fail ( Regret &gt; 211.9 K USD).</a:t>
            </a:r>
          </a:p>
          <a:p>
            <a:pPr marL="571500" indent="-571500" algn="just" eaLnBrk="1" hangingPunct="1">
              <a:spcBef>
                <a:spcPct val="50000"/>
              </a:spcBef>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PRIM also found a high-regret region where the strategy failed on 82,1 % of the futures simulated.</a:t>
            </a:r>
          </a:p>
          <a:p>
            <a:pPr algn="just" eaLnBrk="1" hangingPunct="1">
              <a:spcBef>
                <a:spcPct val="50000"/>
              </a:spcBef>
              <a:buNone/>
            </a:pPr>
            <a:r>
              <a:rPr lang="en-US" altLang="pt-BR" sz="4400" b="1" dirty="0">
                <a:latin typeface="CMU Sans Serif" panose="02000603000000000000" pitchFamily="2" charset="0"/>
                <a:ea typeface="CMU Sans Serif" panose="02000603000000000000" pitchFamily="2" charset="0"/>
                <a:cs typeface="CMU Sans Serif" panose="02000603000000000000" pitchFamily="2" charset="0"/>
              </a:rPr>
              <a:t>Tradeoff Analysis:</a:t>
            </a:r>
          </a:p>
          <a:p>
            <a:pPr marL="571500" indent="-571500" algn="just" eaLnBrk="1" hangingPunct="1">
              <a:spcBef>
                <a:spcPct val="50000"/>
              </a:spcBef>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Tradeoff analysis lends no support for Open R &amp; D or Conservative Strategies, as the tradeoff frontier is dominated by closed-source, less-aggressive strategies.</a:t>
            </a:r>
          </a:p>
          <a:p>
            <a:pPr marL="571500" indent="-571500" algn="just" eaLnBrk="1" hangingPunct="1">
              <a:spcBef>
                <a:spcPct val="50000"/>
              </a:spcBef>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Strategies 25 and 19 still use an aggressive heuristic but have less ambitious target market share.</a:t>
            </a:r>
          </a:p>
        </p:txBody>
      </p:sp>
      <p:pic>
        <p:nvPicPr>
          <p:cNvPr id="4" name="Imagem 3" descr="Uma imagem contendo texto, mapa&#10;&#10;Descrição gerada automaticamente">
            <a:extLst>
              <a:ext uri="{FF2B5EF4-FFF2-40B4-BE49-F238E27FC236}">
                <a16:creationId xmlns:a16="http://schemas.microsoft.com/office/drawing/2014/main" id="{781ED909-3535-4264-8415-F4BB6BA1E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1872" y="14483924"/>
            <a:ext cx="6426172" cy="3266415"/>
          </a:xfrm>
          <a:prstGeom prst="rect">
            <a:avLst/>
          </a:prstGeom>
        </p:spPr>
      </p:pic>
      <p:sp>
        <p:nvSpPr>
          <p:cNvPr id="48" name="Text Box 8">
            <a:extLst>
              <a:ext uri="{FF2B5EF4-FFF2-40B4-BE49-F238E27FC236}">
                <a16:creationId xmlns:a16="http://schemas.microsoft.com/office/drawing/2014/main" id="{563C5895-956C-41EE-AAB0-90B37186769C}"/>
              </a:ext>
            </a:extLst>
          </p:cNvPr>
          <p:cNvSpPr txBox="1">
            <a:spLocks noChangeArrowheads="1"/>
          </p:cNvSpPr>
          <p:nvPr/>
        </p:nvSpPr>
        <p:spPr bwMode="auto">
          <a:xfrm>
            <a:off x="16756719" y="10843834"/>
            <a:ext cx="7690432" cy="808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marL="571500" indent="-571500" algn="just" eaLnBrk="1" hangingPunct="1">
              <a:spcBef>
                <a:spcPct val="50000"/>
              </a:spcBef>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Aggressive, Closed Source Strategies dominated their counterparts.</a:t>
            </a:r>
          </a:p>
          <a:p>
            <a:pPr marL="571500" indent="-571500" algn="just" eaLnBrk="1" hangingPunct="1">
              <a:spcBef>
                <a:spcPct val="50000"/>
              </a:spcBef>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The strategy with the least 75 percentile Regret was selected for vulnerability analysis.</a:t>
            </a:r>
          </a:p>
          <a:p>
            <a:pPr marL="571500" indent="-571500" algn="just" eaLnBrk="1" hangingPunct="1">
              <a:spcBef>
                <a:spcPct val="50000"/>
              </a:spcBef>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Under this strategy, the player chooses to price aggressively with a high target market share (40 %), invest less in R &amp; D (5%) with a closed source strategy.</a:t>
            </a:r>
          </a:p>
        </p:txBody>
      </p:sp>
      <p:sp>
        <p:nvSpPr>
          <p:cNvPr id="49" name="Text Box 8">
            <a:extLst>
              <a:ext uri="{FF2B5EF4-FFF2-40B4-BE49-F238E27FC236}">
                <a16:creationId xmlns:a16="http://schemas.microsoft.com/office/drawing/2014/main" id="{E9C6900A-95E2-490F-A5CA-730DF7662080}"/>
              </a:ext>
            </a:extLst>
          </p:cNvPr>
          <p:cNvSpPr txBox="1">
            <a:spLocks noChangeArrowheads="1"/>
          </p:cNvSpPr>
          <p:nvPr/>
        </p:nvSpPr>
        <p:spPr bwMode="auto">
          <a:xfrm>
            <a:off x="1295591" y="12628937"/>
            <a:ext cx="9127228" cy="451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marL="571500" indent="-571500" algn="just" eaLnBrk="1" hangingPunct="1">
              <a:spcBef>
                <a:spcPct val="50000"/>
              </a:spcBef>
            </a:pPr>
            <a:r>
              <a:rPr lang="en-US" altLang="pt-BR" sz="3200" b="1" dirty="0">
                <a:latin typeface="CMU Sans Serif" panose="02000603000000000000" pitchFamily="2" charset="0"/>
                <a:ea typeface="CMU Sans Serif" panose="02000603000000000000" pitchFamily="2" charset="0"/>
                <a:cs typeface="CMU Sans Serif" panose="02000603000000000000" pitchFamily="2" charset="0"/>
              </a:rPr>
              <a:t>Key Factors challenging Professional AM Systems Manufacturers’ Strategy:</a:t>
            </a:r>
          </a:p>
          <a:p>
            <a:pPr marL="1314450" lvl="1" indent="-571500" algn="just" eaLnBrk="1" hangingPunct="1">
              <a:spcBef>
                <a:spcPct val="50000"/>
              </a:spcBef>
            </a:pPr>
            <a:r>
              <a:rPr lang="en-US" altLang="pt-BR" sz="3200" dirty="0">
                <a:latin typeface="CMU Sans Serif" panose="02000603000000000000" pitchFamily="2" charset="0"/>
                <a:ea typeface="CMU Sans Serif" panose="02000603000000000000" pitchFamily="2" charset="0"/>
                <a:cs typeface="CMU Sans Serif" panose="02000603000000000000" pitchFamily="2" charset="0"/>
              </a:rPr>
              <a:t>Pace of R &amp; D and Tech. Improvement;</a:t>
            </a:r>
          </a:p>
          <a:p>
            <a:pPr marL="1314450" lvl="1" indent="-571500" algn="just" eaLnBrk="1" hangingPunct="1">
              <a:spcBef>
                <a:spcPct val="50000"/>
              </a:spcBef>
            </a:pPr>
            <a:r>
              <a:rPr lang="en-US" altLang="pt-BR" sz="3200" dirty="0">
                <a:latin typeface="CMU Sans Serif" panose="02000603000000000000" pitchFamily="2" charset="0"/>
                <a:ea typeface="CMU Sans Serif" panose="02000603000000000000" pitchFamily="2" charset="0"/>
                <a:cs typeface="CMU Sans Serif" panose="02000603000000000000" pitchFamily="2" charset="0"/>
              </a:rPr>
              <a:t>Patent Dynamics and Expiration (e.g.: FDM in 2009);</a:t>
            </a:r>
          </a:p>
          <a:p>
            <a:pPr marL="1314450" lvl="1" indent="-571500" algn="just" eaLnBrk="1" hangingPunct="1">
              <a:spcBef>
                <a:spcPct val="50000"/>
              </a:spcBef>
            </a:pPr>
            <a:r>
              <a:rPr lang="en-US" altLang="pt-BR" sz="3200" dirty="0">
                <a:latin typeface="CMU Sans Serif" panose="02000603000000000000" pitchFamily="2" charset="0"/>
                <a:ea typeface="CMU Sans Serif" panose="02000603000000000000" pitchFamily="2" charset="0"/>
                <a:cs typeface="CMU Sans Serif" panose="02000603000000000000" pitchFamily="2" charset="0"/>
              </a:rPr>
              <a:t>Open Source Players;</a:t>
            </a:r>
          </a:p>
          <a:p>
            <a:pPr marL="1314450" lvl="1" indent="-571500" algn="just" eaLnBrk="1" hangingPunct="1">
              <a:spcBef>
                <a:spcPct val="50000"/>
              </a:spcBef>
            </a:pPr>
            <a:r>
              <a:rPr lang="en-US" altLang="pt-BR" sz="3200" dirty="0">
                <a:latin typeface="CMU Sans Serif" panose="02000603000000000000" pitchFamily="2" charset="0"/>
                <a:ea typeface="CMU Sans Serif" panose="02000603000000000000" pitchFamily="2" charset="0"/>
                <a:cs typeface="CMU Sans Serif" panose="02000603000000000000" pitchFamily="2" charset="0"/>
              </a:rPr>
              <a:t>Competition and new Entrants. </a:t>
            </a:r>
          </a:p>
        </p:txBody>
      </p:sp>
      <p:pic>
        <p:nvPicPr>
          <p:cNvPr id="5" name="Imagem 4" descr="Uma imagem contendo interior&#10;&#10;Descrição gerada automaticamente">
            <a:extLst>
              <a:ext uri="{FF2B5EF4-FFF2-40B4-BE49-F238E27FC236}">
                <a16:creationId xmlns:a16="http://schemas.microsoft.com/office/drawing/2014/main" id="{D77CC5B7-196F-4ACF-8154-BB42877BA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14545" y="39216699"/>
            <a:ext cx="2857500" cy="2857500"/>
          </a:xfrm>
          <a:prstGeom prst="rect">
            <a:avLst/>
          </a:prstGeom>
        </p:spPr>
      </p:pic>
      <p:sp>
        <p:nvSpPr>
          <p:cNvPr id="6" name="Retângulo 5">
            <a:extLst>
              <a:ext uri="{FF2B5EF4-FFF2-40B4-BE49-F238E27FC236}">
                <a16:creationId xmlns:a16="http://schemas.microsoft.com/office/drawing/2014/main" id="{98451078-93AA-4D5F-B69E-E5B9383F991E}"/>
              </a:ext>
            </a:extLst>
          </p:cNvPr>
          <p:cNvSpPr/>
          <p:nvPr/>
        </p:nvSpPr>
        <p:spPr>
          <a:xfrm>
            <a:off x="27841460" y="41958701"/>
            <a:ext cx="3803670" cy="523220"/>
          </a:xfrm>
          <a:prstGeom prst="rect">
            <a:avLst/>
          </a:prstGeom>
        </p:spPr>
        <p:txBody>
          <a:bodyPr wrap="none">
            <a:spAutoFit/>
          </a:bodyPr>
          <a:lstStyle/>
          <a:p>
            <a:pPr algn="ctr"/>
            <a:r>
              <a:rPr lang="pt-BR" sz="2800" u="sng" dirty="0">
                <a:latin typeface="CMU Sans Serif" panose="02000603000000000000" pitchFamily="2" charset="0"/>
                <a:ea typeface="CMU Sans Serif" panose="02000603000000000000" pitchFamily="2" charset="0"/>
                <a:cs typeface="CMU Sans Serif" panose="02000603000000000000" pitchFamily="2" charset="0"/>
              </a:rPr>
              <a:t>www.pedronl.com/post</a:t>
            </a:r>
          </a:p>
        </p:txBody>
      </p:sp>
      <p:grpSp>
        <p:nvGrpSpPr>
          <p:cNvPr id="4148" name="Agrupar 4147">
            <a:extLst>
              <a:ext uri="{FF2B5EF4-FFF2-40B4-BE49-F238E27FC236}">
                <a16:creationId xmlns:a16="http://schemas.microsoft.com/office/drawing/2014/main" id="{B0F5C1EF-6391-48EB-B043-554060FA4240}"/>
              </a:ext>
            </a:extLst>
          </p:cNvPr>
          <p:cNvGrpSpPr/>
          <p:nvPr/>
        </p:nvGrpSpPr>
        <p:grpSpPr>
          <a:xfrm>
            <a:off x="1294154" y="33430474"/>
            <a:ext cx="14686525" cy="6856269"/>
            <a:chOff x="1294154" y="32966049"/>
            <a:chExt cx="14686525" cy="6856269"/>
          </a:xfrm>
        </p:grpSpPr>
        <p:sp>
          <p:nvSpPr>
            <p:cNvPr id="31" name="Retângulo 30">
              <a:extLst>
                <a:ext uri="{FF2B5EF4-FFF2-40B4-BE49-F238E27FC236}">
                  <a16:creationId xmlns:a16="http://schemas.microsoft.com/office/drawing/2014/main" id="{BEB8C666-C260-4F3A-90F5-771161A7ECB8}"/>
                </a:ext>
              </a:extLst>
            </p:cNvPr>
            <p:cNvSpPr/>
            <p:nvPr/>
          </p:nvSpPr>
          <p:spPr>
            <a:xfrm>
              <a:off x="4328242" y="36704854"/>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Net Present Value</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f(Production, Costs)</a:t>
              </a:r>
            </a:p>
          </p:txBody>
        </p:sp>
        <p:sp>
          <p:nvSpPr>
            <p:cNvPr id="32" name="Retângulo 31">
              <a:extLst>
                <a:ext uri="{FF2B5EF4-FFF2-40B4-BE49-F238E27FC236}">
                  <a16:creationId xmlns:a16="http://schemas.microsoft.com/office/drawing/2014/main" id="{2141C1F7-E93A-438D-A10C-2F4238B10F5C}"/>
                </a:ext>
              </a:extLst>
            </p:cNvPr>
            <p:cNvSpPr/>
            <p:nvPr/>
          </p:nvSpPr>
          <p:spPr>
            <a:xfrm>
              <a:off x="7342453" y="38729956"/>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Capacity</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f(Target Market Share, Sales Forecast)</a:t>
              </a:r>
            </a:p>
          </p:txBody>
        </p:sp>
        <p:sp>
          <p:nvSpPr>
            <p:cNvPr id="33" name="Retângulo 32">
              <a:extLst>
                <a:ext uri="{FF2B5EF4-FFF2-40B4-BE49-F238E27FC236}">
                  <a16:creationId xmlns:a16="http://schemas.microsoft.com/office/drawing/2014/main" id="{B374218A-112F-4339-BBF4-40562AAC2906}"/>
                </a:ext>
              </a:extLst>
            </p:cNvPr>
            <p:cNvSpPr/>
            <p:nvPr/>
          </p:nvSpPr>
          <p:spPr>
            <a:xfrm>
              <a:off x="7342453" y="34690300"/>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Market Share</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f(Price, Delivery Time, Printer Performance, …)</a:t>
              </a:r>
            </a:p>
          </p:txBody>
        </p:sp>
        <p:sp>
          <p:nvSpPr>
            <p:cNvPr id="34" name="Retângulo 33">
              <a:extLst>
                <a:ext uri="{FF2B5EF4-FFF2-40B4-BE49-F238E27FC236}">
                  <a16:creationId xmlns:a16="http://schemas.microsoft.com/office/drawing/2014/main" id="{9ECD0C94-9C67-4D50-A0AF-FC29055E9D70}"/>
                </a:ext>
              </a:extLst>
            </p:cNvPr>
            <p:cNvSpPr/>
            <p:nvPr/>
          </p:nvSpPr>
          <p:spPr>
            <a:xfrm>
              <a:off x="7342453" y="32966049"/>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Price</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f(Costs, Capacity Utilization, Market Share Strategy,…)</a:t>
              </a:r>
            </a:p>
          </p:txBody>
        </p:sp>
        <p:sp>
          <p:nvSpPr>
            <p:cNvPr id="35" name="Retângulo 34">
              <a:extLst>
                <a:ext uri="{FF2B5EF4-FFF2-40B4-BE49-F238E27FC236}">
                  <a16:creationId xmlns:a16="http://schemas.microsoft.com/office/drawing/2014/main" id="{28E058A7-29E3-4ABF-BE93-AB43D57E5666}"/>
                </a:ext>
              </a:extLst>
            </p:cNvPr>
            <p:cNvSpPr/>
            <p:nvPr/>
          </p:nvSpPr>
          <p:spPr>
            <a:xfrm>
              <a:off x="10396418" y="36704854"/>
              <a:ext cx="2340000" cy="1080000"/>
            </a:xfrm>
            <a:prstGeom prst="rect">
              <a:avLst/>
            </a:prstGeom>
            <a:ln w="28575"/>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Product Diffusion</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f(Diffusion Velocity, Global Demand)</a:t>
              </a:r>
            </a:p>
          </p:txBody>
        </p:sp>
        <p:sp>
          <p:nvSpPr>
            <p:cNvPr id="36" name="Retângulo 35">
              <a:extLst>
                <a:ext uri="{FF2B5EF4-FFF2-40B4-BE49-F238E27FC236}">
                  <a16:creationId xmlns:a16="http://schemas.microsoft.com/office/drawing/2014/main" id="{3DB90674-0B5C-4030-B385-9DA2A0187FD6}"/>
                </a:ext>
              </a:extLst>
            </p:cNvPr>
            <p:cNvSpPr/>
            <p:nvPr/>
          </p:nvSpPr>
          <p:spPr>
            <a:xfrm>
              <a:off x="10422819" y="32966049"/>
              <a:ext cx="2340000" cy="1080000"/>
            </a:xfrm>
            <a:prstGeom prst="rect">
              <a:avLst/>
            </a:prstGeom>
            <a:ln w="28575"/>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Global Demand</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f(Price, Market Size, ...</a:t>
              </a:r>
              <a:r>
                <a:rPr lang="en-US" sz="2000" dirty="0">
                  <a:latin typeface="CMU Sans Serif" panose="02000603000000000000" pitchFamily="2" charset="0"/>
                  <a:ea typeface="CMU Sans Serif" panose="02000603000000000000" pitchFamily="2" charset="0"/>
                  <a:cs typeface="CMU Sans Serif" panose="02000603000000000000" pitchFamily="2" charset="0"/>
                </a:rPr>
                <a:t>)</a:t>
              </a:r>
            </a:p>
          </p:txBody>
        </p:sp>
        <p:sp>
          <p:nvSpPr>
            <p:cNvPr id="37" name="Retângulo 36">
              <a:extLst>
                <a:ext uri="{FF2B5EF4-FFF2-40B4-BE49-F238E27FC236}">
                  <a16:creationId xmlns:a16="http://schemas.microsoft.com/office/drawing/2014/main" id="{93BD1754-AEAF-48B3-ACAA-8D9F799EEC1C}"/>
                </a:ext>
              </a:extLst>
            </p:cNvPr>
            <p:cNvSpPr/>
            <p:nvPr/>
          </p:nvSpPr>
          <p:spPr>
            <a:xfrm>
              <a:off x="7362330" y="36704853"/>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Production &amp; Shipment</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f(Mkt Share, Capacity)</a:t>
              </a:r>
            </a:p>
          </p:txBody>
        </p:sp>
        <p:sp>
          <p:nvSpPr>
            <p:cNvPr id="38" name="Retângulo 37">
              <a:extLst>
                <a:ext uri="{FF2B5EF4-FFF2-40B4-BE49-F238E27FC236}">
                  <a16:creationId xmlns:a16="http://schemas.microsoft.com/office/drawing/2014/main" id="{8376A131-82FE-4DC2-A976-608BAA54913B}"/>
                </a:ext>
              </a:extLst>
            </p:cNvPr>
            <p:cNvSpPr/>
            <p:nvPr/>
          </p:nvSpPr>
          <p:spPr>
            <a:xfrm>
              <a:off x="4328242" y="38742318"/>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Demand Forecast</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f(Production)</a:t>
              </a:r>
            </a:p>
          </p:txBody>
        </p:sp>
        <p:sp>
          <p:nvSpPr>
            <p:cNvPr id="39" name="Retângulo 38">
              <a:extLst>
                <a:ext uri="{FF2B5EF4-FFF2-40B4-BE49-F238E27FC236}">
                  <a16:creationId xmlns:a16="http://schemas.microsoft.com/office/drawing/2014/main" id="{CE15756B-0B25-44D5-9043-B19081FFBB8F}"/>
                </a:ext>
              </a:extLst>
            </p:cNvPr>
            <p:cNvSpPr/>
            <p:nvPr/>
          </p:nvSpPr>
          <p:spPr>
            <a:xfrm>
              <a:off x="1294154" y="36704854"/>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Target Market Share; Market Share Strategy</a:t>
              </a:r>
            </a:p>
          </p:txBody>
        </p:sp>
        <p:sp>
          <p:nvSpPr>
            <p:cNvPr id="40" name="Retângulo 39">
              <a:extLst>
                <a:ext uri="{FF2B5EF4-FFF2-40B4-BE49-F238E27FC236}">
                  <a16:creationId xmlns:a16="http://schemas.microsoft.com/office/drawing/2014/main" id="{60F6F105-2E35-4E93-A72C-EEEF9048B902}"/>
                </a:ext>
              </a:extLst>
            </p:cNvPr>
            <p:cNvSpPr/>
            <p:nvPr/>
          </p:nvSpPr>
          <p:spPr>
            <a:xfrm>
              <a:off x="4328242" y="34752316"/>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Costs</a:t>
              </a:r>
            </a:p>
            <a:p>
              <a:r>
                <a:rPr lang="en-US" sz="1400" dirty="0">
                  <a:latin typeface="CMU Sans Serif" panose="02000603000000000000" pitchFamily="2" charset="0"/>
                  <a:ea typeface="CMU Sans Serif" panose="02000603000000000000" pitchFamily="2" charset="0"/>
                  <a:cs typeface="CMU Sans Serif" panose="02000603000000000000" pitchFamily="2" charset="0"/>
                </a:rPr>
                <a:t>f(Learning Curve, Minimum Efficient Scale, R&amp;D Spending).</a:t>
              </a:r>
            </a:p>
          </p:txBody>
        </p:sp>
        <p:cxnSp>
          <p:nvCxnSpPr>
            <p:cNvPr id="41" name="Conector: Curvo 17">
              <a:extLst>
                <a:ext uri="{FF2B5EF4-FFF2-40B4-BE49-F238E27FC236}">
                  <a16:creationId xmlns:a16="http://schemas.microsoft.com/office/drawing/2014/main" id="{AC8CB80E-2ED3-4B90-B2FC-D49A8D6C5C7C}"/>
                </a:ext>
              </a:extLst>
            </p:cNvPr>
            <p:cNvCxnSpPr>
              <a:cxnSpLocks/>
              <a:stCxn id="34" idx="3"/>
              <a:endCxn id="36" idx="1"/>
            </p:cNvCxnSpPr>
            <p:nvPr/>
          </p:nvCxnSpPr>
          <p:spPr>
            <a:xfrm>
              <a:off x="9682453" y="33506049"/>
              <a:ext cx="740366" cy="0"/>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42" name="Conector: Curvo 41">
              <a:extLst>
                <a:ext uri="{FF2B5EF4-FFF2-40B4-BE49-F238E27FC236}">
                  <a16:creationId xmlns:a16="http://schemas.microsoft.com/office/drawing/2014/main" id="{C74797BE-7C7A-48C8-AF8B-D96296A973CD}"/>
                </a:ext>
              </a:extLst>
            </p:cNvPr>
            <p:cNvCxnSpPr>
              <a:cxnSpLocks/>
            </p:cNvCxnSpPr>
            <p:nvPr/>
          </p:nvCxnSpPr>
          <p:spPr>
            <a:xfrm flipV="1">
              <a:off x="9085003" y="37784852"/>
              <a:ext cx="0" cy="945104"/>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43" name="Conector: Curvo 42">
              <a:extLst>
                <a:ext uri="{FF2B5EF4-FFF2-40B4-BE49-F238E27FC236}">
                  <a16:creationId xmlns:a16="http://schemas.microsoft.com/office/drawing/2014/main" id="{5922CFA2-9834-447E-8DF1-AEB0E7E4C42B}"/>
                </a:ext>
              </a:extLst>
            </p:cNvPr>
            <p:cNvCxnSpPr>
              <a:cxnSpLocks/>
              <a:stCxn id="34" idx="2"/>
              <a:endCxn id="33" idx="0"/>
            </p:cNvCxnSpPr>
            <p:nvPr/>
          </p:nvCxnSpPr>
          <p:spPr>
            <a:xfrm>
              <a:off x="8512453" y="34046049"/>
              <a:ext cx="0" cy="644251"/>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44" name="Conector: Curvo 53">
              <a:extLst>
                <a:ext uri="{FF2B5EF4-FFF2-40B4-BE49-F238E27FC236}">
                  <a16:creationId xmlns:a16="http://schemas.microsoft.com/office/drawing/2014/main" id="{E238D87D-65A9-41D9-80E3-98FA80B9DA76}"/>
                </a:ext>
              </a:extLst>
            </p:cNvPr>
            <p:cNvCxnSpPr>
              <a:cxnSpLocks/>
              <a:stCxn id="40" idx="0"/>
              <a:endCxn id="34" idx="1"/>
            </p:cNvCxnSpPr>
            <p:nvPr/>
          </p:nvCxnSpPr>
          <p:spPr>
            <a:xfrm rot="5400000" flipH="1" flipV="1">
              <a:off x="5797214" y="33207078"/>
              <a:ext cx="1246267" cy="1844211"/>
            </a:xfrm>
            <a:prstGeom prst="bentConnector2">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45" name="Conector: Curvo 58">
              <a:extLst>
                <a:ext uri="{FF2B5EF4-FFF2-40B4-BE49-F238E27FC236}">
                  <a16:creationId xmlns:a16="http://schemas.microsoft.com/office/drawing/2014/main" id="{28F6D303-61C8-4A55-873A-E893EB057740}"/>
                </a:ext>
              </a:extLst>
            </p:cNvPr>
            <p:cNvCxnSpPr>
              <a:cxnSpLocks/>
              <a:stCxn id="33" idx="2"/>
              <a:endCxn id="37" idx="0"/>
            </p:cNvCxnSpPr>
            <p:nvPr/>
          </p:nvCxnSpPr>
          <p:spPr>
            <a:xfrm>
              <a:off x="8512453" y="35770300"/>
              <a:ext cx="19877" cy="934553"/>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46" name="Conector: Curvo 65">
              <a:extLst>
                <a:ext uri="{FF2B5EF4-FFF2-40B4-BE49-F238E27FC236}">
                  <a16:creationId xmlns:a16="http://schemas.microsoft.com/office/drawing/2014/main" id="{0D96CEE1-953D-48CC-84F4-406BBFCABEEF}"/>
                </a:ext>
              </a:extLst>
            </p:cNvPr>
            <p:cNvCxnSpPr>
              <a:cxnSpLocks/>
              <a:stCxn id="40" idx="2"/>
              <a:endCxn id="31" idx="0"/>
            </p:cNvCxnSpPr>
            <p:nvPr/>
          </p:nvCxnSpPr>
          <p:spPr>
            <a:xfrm>
              <a:off x="5498242" y="35832316"/>
              <a:ext cx="0" cy="872538"/>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47" name="Conector: Curvo 69">
              <a:extLst>
                <a:ext uri="{FF2B5EF4-FFF2-40B4-BE49-F238E27FC236}">
                  <a16:creationId xmlns:a16="http://schemas.microsoft.com/office/drawing/2014/main" id="{8FAFAD43-F079-4A9D-A43A-51C2425E8382}"/>
                </a:ext>
              </a:extLst>
            </p:cNvPr>
            <p:cNvCxnSpPr>
              <a:cxnSpLocks/>
              <a:stCxn id="37" idx="1"/>
              <a:endCxn id="40" idx="3"/>
            </p:cNvCxnSpPr>
            <p:nvPr/>
          </p:nvCxnSpPr>
          <p:spPr>
            <a:xfrm rot="10800000">
              <a:off x="6668242" y="35292317"/>
              <a:ext cx="694088" cy="1952537"/>
            </a:xfrm>
            <a:prstGeom prst="bentConnector3">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52" name="Conector: Curvo 85">
              <a:extLst>
                <a:ext uri="{FF2B5EF4-FFF2-40B4-BE49-F238E27FC236}">
                  <a16:creationId xmlns:a16="http://schemas.microsoft.com/office/drawing/2014/main" id="{D079BD02-92D8-46E0-934D-7361831C931B}"/>
                </a:ext>
              </a:extLst>
            </p:cNvPr>
            <p:cNvCxnSpPr>
              <a:cxnSpLocks/>
              <a:stCxn id="37" idx="2"/>
              <a:endCxn id="38" idx="0"/>
            </p:cNvCxnSpPr>
            <p:nvPr/>
          </p:nvCxnSpPr>
          <p:spPr>
            <a:xfrm rot="5400000">
              <a:off x="6536554" y="36746541"/>
              <a:ext cx="957465" cy="3034088"/>
            </a:xfrm>
            <a:prstGeom prst="bentConnector3">
              <a:avLst>
                <a:gd name="adj1" fmla="val 50000"/>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64" name="Conector: Curvo 89">
              <a:extLst>
                <a:ext uri="{FF2B5EF4-FFF2-40B4-BE49-F238E27FC236}">
                  <a16:creationId xmlns:a16="http://schemas.microsoft.com/office/drawing/2014/main" id="{F7390E86-D914-41EF-A779-C7880C55E4AE}"/>
                </a:ext>
              </a:extLst>
            </p:cNvPr>
            <p:cNvCxnSpPr>
              <a:cxnSpLocks/>
              <a:stCxn id="38" idx="3"/>
              <a:endCxn id="32" idx="1"/>
            </p:cNvCxnSpPr>
            <p:nvPr/>
          </p:nvCxnSpPr>
          <p:spPr>
            <a:xfrm flipV="1">
              <a:off x="6668242" y="39269956"/>
              <a:ext cx="674211" cy="12362"/>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65" name="Conector: Curvo 99">
              <a:extLst>
                <a:ext uri="{FF2B5EF4-FFF2-40B4-BE49-F238E27FC236}">
                  <a16:creationId xmlns:a16="http://schemas.microsoft.com/office/drawing/2014/main" id="{9A61A636-337B-4AB6-929E-1E17860E76E2}"/>
                </a:ext>
              </a:extLst>
            </p:cNvPr>
            <p:cNvCxnSpPr>
              <a:cxnSpLocks/>
              <a:stCxn id="32" idx="3"/>
              <a:endCxn id="33" idx="3"/>
            </p:cNvCxnSpPr>
            <p:nvPr/>
          </p:nvCxnSpPr>
          <p:spPr>
            <a:xfrm flipV="1">
              <a:off x="9682453" y="35230300"/>
              <a:ext cx="12700" cy="4039656"/>
            </a:xfrm>
            <a:prstGeom prst="bentConnector3">
              <a:avLst>
                <a:gd name="adj1" fmla="val 1800000"/>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66" name="Conector: Curvo 106">
              <a:extLst>
                <a:ext uri="{FF2B5EF4-FFF2-40B4-BE49-F238E27FC236}">
                  <a16:creationId xmlns:a16="http://schemas.microsoft.com/office/drawing/2014/main" id="{CEBF7F6A-AC56-45D5-A0A5-0742506ED873}"/>
                </a:ext>
              </a:extLst>
            </p:cNvPr>
            <p:cNvCxnSpPr>
              <a:cxnSpLocks/>
              <a:stCxn id="36" idx="2"/>
              <a:endCxn id="35" idx="0"/>
            </p:cNvCxnSpPr>
            <p:nvPr/>
          </p:nvCxnSpPr>
          <p:spPr>
            <a:xfrm flipH="1">
              <a:off x="11566418" y="34046049"/>
              <a:ext cx="26401" cy="2658805"/>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67" name="Conector: Curvo 110">
              <a:extLst>
                <a:ext uri="{FF2B5EF4-FFF2-40B4-BE49-F238E27FC236}">
                  <a16:creationId xmlns:a16="http://schemas.microsoft.com/office/drawing/2014/main" id="{481F006F-949D-4F2A-957B-2866CCE2B554}"/>
                </a:ext>
              </a:extLst>
            </p:cNvPr>
            <p:cNvCxnSpPr>
              <a:cxnSpLocks/>
              <a:stCxn id="35" idx="1"/>
              <a:endCxn id="37" idx="3"/>
            </p:cNvCxnSpPr>
            <p:nvPr/>
          </p:nvCxnSpPr>
          <p:spPr>
            <a:xfrm rot="10800000">
              <a:off x="9702330" y="37244854"/>
              <a:ext cx="694088" cy="1"/>
            </a:xfrm>
            <a:prstGeom prst="bentConnector3">
              <a:avLst>
                <a:gd name="adj1" fmla="val 50000"/>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68" name="Conector: Curvo 120">
              <a:extLst>
                <a:ext uri="{FF2B5EF4-FFF2-40B4-BE49-F238E27FC236}">
                  <a16:creationId xmlns:a16="http://schemas.microsoft.com/office/drawing/2014/main" id="{26830E56-05F4-4BB2-9860-072DFF0641A5}"/>
                </a:ext>
              </a:extLst>
            </p:cNvPr>
            <p:cNvCxnSpPr>
              <a:cxnSpLocks/>
              <a:stCxn id="37" idx="1"/>
              <a:endCxn id="31" idx="3"/>
            </p:cNvCxnSpPr>
            <p:nvPr/>
          </p:nvCxnSpPr>
          <p:spPr>
            <a:xfrm flipH="1">
              <a:off x="6668242" y="37244853"/>
              <a:ext cx="694088" cy="1"/>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69" name="Conector: Curvo 69">
              <a:extLst>
                <a:ext uri="{FF2B5EF4-FFF2-40B4-BE49-F238E27FC236}">
                  <a16:creationId xmlns:a16="http://schemas.microsoft.com/office/drawing/2014/main" id="{AFA1620E-F8D2-4A99-A8F4-1B415409D1D5}"/>
                </a:ext>
              </a:extLst>
            </p:cNvPr>
            <p:cNvCxnSpPr>
              <a:cxnSpLocks/>
              <a:stCxn id="39" idx="0"/>
              <a:endCxn id="34" idx="0"/>
            </p:cNvCxnSpPr>
            <p:nvPr/>
          </p:nvCxnSpPr>
          <p:spPr>
            <a:xfrm rot="5400000" flipH="1" flipV="1">
              <a:off x="3618901" y="31811303"/>
              <a:ext cx="3738805" cy="6048299"/>
            </a:xfrm>
            <a:prstGeom prst="bentConnector3">
              <a:avLst>
                <a:gd name="adj1" fmla="val 106114"/>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70" name="Conector: Curvo 69">
              <a:extLst>
                <a:ext uri="{FF2B5EF4-FFF2-40B4-BE49-F238E27FC236}">
                  <a16:creationId xmlns:a16="http://schemas.microsoft.com/office/drawing/2014/main" id="{F40AF6CD-AC30-4BC3-914D-E7F3E3F9406A}"/>
                </a:ext>
              </a:extLst>
            </p:cNvPr>
            <p:cNvCxnSpPr>
              <a:cxnSpLocks/>
              <a:stCxn id="39" idx="2"/>
              <a:endCxn id="32" idx="2"/>
            </p:cNvCxnSpPr>
            <p:nvPr/>
          </p:nvCxnSpPr>
          <p:spPr>
            <a:xfrm rot="16200000" flipH="1">
              <a:off x="4475752" y="35773255"/>
              <a:ext cx="2025102" cy="6048299"/>
            </a:xfrm>
            <a:prstGeom prst="bentConnector3">
              <a:avLst>
                <a:gd name="adj1" fmla="val 111288"/>
              </a:avLst>
            </a:prstGeom>
            <a:ln w="28575">
              <a:tailEnd type="triangle"/>
            </a:ln>
            <a:effectLst/>
          </p:spPr>
          <p:style>
            <a:lnRef idx="3">
              <a:schemeClr val="dk1"/>
            </a:lnRef>
            <a:fillRef idx="0">
              <a:schemeClr val="dk1"/>
            </a:fillRef>
            <a:effectRef idx="2">
              <a:schemeClr val="dk1"/>
            </a:effectRef>
            <a:fontRef idx="minor">
              <a:schemeClr val="tx1"/>
            </a:fontRef>
          </p:style>
        </p:cxnSp>
        <p:sp>
          <p:nvSpPr>
            <p:cNvPr id="71" name="Retângulo 70">
              <a:extLst>
                <a:ext uri="{FF2B5EF4-FFF2-40B4-BE49-F238E27FC236}">
                  <a16:creationId xmlns:a16="http://schemas.microsoft.com/office/drawing/2014/main" id="{67C03D74-FAD5-4D1A-BC10-1BF63C79290B}"/>
                </a:ext>
              </a:extLst>
            </p:cNvPr>
            <p:cNvSpPr/>
            <p:nvPr/>
          </p:nvSpPr>
          <p:spPr>
            <a:xfrm>
              <a:off x="13430507" y="36686355"/>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a:solidFill>
                    <a:schemeClr val="dk1"/>
                  </a:solidFill>
                  <a:latin typeface="CMU Sans Serif" panose="02000603000000000000" pitchFamily="2" charset="0"/>
                  <a:ea typeface="CMU Sans Serif" panose="02000603000000000000" pitchFamily="2" charset="0"/>
                  <a:cs typeface="CMU Sans Serif" panose="02000603000000000000" pitchFamily="2" charset="0"/>
                </a:rPr>
                <a:t>R&amp;D</a:t>
              </a:r>
            </a:p>
            <a:p>
              <a:r>
                <a:rPr lang="en-US" sz="1600">
                  <a:solidFill>
                    <a:schemeClr val="dk1"/>
                  </a:solidFill>
                  <a:latin typeface="CMU Sans Serif" panose="02000603000000000000" pitchFamily="2" charset="0"/>
                  <a:ea typeface="CMU Sans Serif" panose="02000603000000000000" pitchFamily="2" charset="0"/>
                  <a:cs typeface="CMU Sans Serif" panose="02000603000000000000" pitchFamily="2" charset="0"/>
                </a:rPr>
                <a:t>f(Revenue, R&amp;D Budget, R&amp;D Strategy)</a:t>
              </a:r>
            </a:p>
          </p:txBody>
        </p:sp>
        <p:cxnSp>
          <p:nvCxnSpPr>
            <p:cNvPr id="72" name="Conector: Curvo 17">
              <a:extLst>
                <a:ext uri="{FF2B5EF4-FFF2-40B4-BE49-F238E27FC236}">
                  <a16:creationId xmlns:a16="http://schemas.microsoft.com/office/drawing/2014/main" id="{68B7F9A6-0A36-4F3A-87B0-8892CB842A19}"/>
                </a:ext>
              </a:extLst>
            </p:cNvPr>
            <p:cNvCxnSpPr>
              <a:cxnSpLocks/>
              <a:stCxn id="71" idx="0"/>
              <a:endCxn id="33" idx="3"/>
            </p:cNvCxnSpPr>
            <p:nvPr/>
          </p:nvCxnSpPr>
          <p:spPr>
            <a:xfrm rot="16200000" flipV="1">
              <a:off x="11413453" y="33499301"/>
              <a:ext cx="1456055" cy="4918054"/>
            </a:xfrm>
            <a:prstGeom prst="bentConnector2">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73" name="Conector: Curvo 85">
              <a:extLst>
                <a:ext uri="{FF2B5EF4-FFF2-40B4-BE49-F238E27FC236}">
                  <a16:creationId xmlns:a16="http://schemas.microsoft.com/office/drawing/2014/main" id="{28C9D7AE-3BFA-4F88-BA37-CB4405A6D6BC}"/>
                </a:ext>
              </a:extLst>
            </p:cNvPr>
            <p:cNvCxnSpPr>
              <a:cxnSpLocks/>
              <a:stCxn id="37" idx="2"/>
              <a:endCxn id="71" idx="2"/>
            </p:cNvCxnSpPr>
            <p:nvPr/>
          </p:nvCxnSpPr>
          <p:spPr>
            <a:xfrm rot="5400000" flipH="1" flipV="1">
              <a:off x="11557169" y="34741515"/>
              <a:ext cx="18498" cy="6068177"/>
            </a:xfrm>
            <a:prstGeom prst="bentConnector3">
              <a:avLst>
                <a:gd name="adj1" fmla="val -1235809"/>
              </a:avLst>
            </a:prstGeom>
            <a:ln w="28575">
              <a:tailEnd type="triangle"/>
            </a:ln>
            <a:effectLst/>
          </p:spPr>
          <p:style>
            <a:lnRef idx="3">
              <a:schemeClr val="dk1"/>
            </a:lnRef>
            <a:fillRef idx="0">
              <a:schemeClr val="dk1"/>
            </a:fillRef>
            <a:effectRef idx="2">
              <a:schemeClr val="dk1"/>
            </a:effectRef>
            <a:fontRef idx="minor">
              <a:schemeClr val="tx1"/>
            </a:fontRef>
          </p:style>
        </p:cxnSp>
        <p:sp>
          <p:nvSpPr>
            <p:cNvPr id="55" name="Retângulo 54">
              <a:extLst>
                <a:ext uri="{FF2B5EF4-FFF2-40B4-BE49-F238E27FC236}">
                  <a16:creationId xmlns:a16="http://schemas.microsoft.com/office/drawing/2014/main" id="{35936D22-066C-4D19-ABD7-5BDE41CF3322}"/>
                </a:ext>
              </a:extLst>
            </p:cNvPr>
            <p:cNvSpPr/>
            <p:nvPr/>
          </p:nvSpPr>
          <p:spPr>
            <a:xfrm>
              <a:off x="13641081" y="32971731"/>
              <a:ext cx="2329499" cy="629701"/>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1600" dirty="0">
                  <a:latin typeface="CMU Sans Serif" panose="02000603000000000000" pitchFamily="2" charset="0"/>
                  <a:ea typeface="CMU Sans Serif" panose="02000603000000000000" pitchFamily="2" charset="0"/>
                  <a:cs typeface="CMU Sans Serif" panose="02000603000000000000" pitchFamily="2" charset="0"/>
                </a:rPr>
                <a:t>Modules Disaggregated by Player</a:t>
              </a:r>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58" name="Retângulo 57">
              <a:extLst>
                <a:ext uri="{FF2B5EF4-FFF2-40B4-BE49-F238E27FC236}">
                  <a16:creationId xmlns:a16="http://schemas.microsoft.com/office/drawing/2014/main" id="{A4DD576C-41E7-4456-A9A3-9C5408B1EE6B}"/>
                </a:ext>
              </a:extLst>
            </p:cNvPr>
            <p:cNvSpPr/>
            <p:nvPr/>
          </p:nvSpPr>
          <p:spPr>
            <a:xfrm>
              <a:off x="13651180" y="33799851"/>
              <a:ext cx="2329499" cy="655325"/>
            </a:xfrm>
            <a:prstGeom prst="rect">
              <a:avLst/>
            </a:prstGeom>
            <a:ln w="28575"/>
          </p:spPr>
          <p:style>
            <a:lnRef idx="2">
              <a:schemeClr val="dk1"/>
            </a:lnRef>
            <a:fillRef idx="1">
              <a:schemeClr val="lt1"/>
            </a:fillRef>
            <a:effectRef idx="0">
              <a:schemeClr val="dk1"/>
            </a:effectRef>
            <a:fontRef idx="minor">
              <a:schemeClr val="dk1"/>
            </a:fontRef>
          </p:style>
          <p:txBody>
            <a:bodyPr rtlCol="0" anchor="t"/>
            <a:lstStyle/>
            <a:p>
              <a:r>
                <a:rPr lang="en-US" sz="1600" dirty="0">
                  <a:latin typeface="CMU Sans Serif" panose="02000603000000000000" pitchFamily="2" charset="0"/>
                  <a:ea typeface="CMU Sans Serif" panose="02000603000000000000" pitchFamily="2" charset="0"/>
                  <a:cs typeface="CMU Sans Serif" panose="02000603000000000000" pitchFamily="2" charset="0"/>
                </a:rPr>
                <a:t>Modules not Disaggregated by Player</a:t>
              </a:r>
            </a:p>
          </p:txBody>
        </p:sp>
      </p:grpSp>
      <p:sp>
        <p:nvSpPr>
          <p:cNvPr id="118" name="Text Box 8">
            <a:extLst>
              <a:ext uri="{FF2B5EF4-FFF2-40B4-BE49-F238E27FC236}">
                <a16:creationId xmlns:a16="http://schemas.microsoft.com/office/drawing/2014/main" id="{0A29E300-9A62-46E9-9921-5671A196D9BA}"/>
              </a:ext>
            </a:extLst>
          </p:cNvPr>
          <p:cNvSpPr txBox="1">
            <a:spLocks noChangeArrowheads="1"/>
          </p:cNvSpPr>
          <p:nvPr/>
        </p:nvSpPr>
        <p:spPr bwMode="auto">
          <a:xfrm>
            <a:off x="1036743" y="40645449"/>
            <a:ext cx="14733764" cy="229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algn="just" eaLnBrk="1" hangingPunct="1">
              <a:spcBef>
                <a:spcPct val="50000"/>
              </a:spcBef>
              <a:buNone/>
            </a:pPr>
            <a:r>
              <a:rPr lang="en-US" altLang="pt-BR" sz="4400" b="1" dirty="0">
                <a:latin typeface="CMU Sans Serif" panose="02000603000000000000" pitchFamily="2" charset="0"/>
                <a:ea typeface="CMU Sans Serif" panose="02000603000000000000" pitchFamily="2" charset="0"/>
                <a:cs typeface="CMU Sans Serif" panose="02000603000000000000" pitchFamily="2" charset="0"/>
              </a:rPr>
              <a:t>M – Metrics</a:t>
            </a:r>
          </a:p>
          <a:p>
            <a:pPr algn="just" eaLnBrk="1" hangingPunct="1">
              <a:spcBef>
                <a:spcPct val="50000"/>
              </a:spcBef>
              <a:buNone/>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We use the Absolute Regret of the Player’s 1 Net Present Value as the metric to compare different alternatives.</a:t>
            </a:r>
          </a:p>
        </p:txBody>
      </p:sp>
      <p:sp>
        <p:nvSpPr>
          <p:cNvPr id="123" name="Retângulo 122">
            <a:extLst>
              <a:ext uri="{FF2B5EF4-FFF2-40B4-BE49-F238E27FC236}">
                <a16:creationId xmlns:a16="http://schemas.microsoft.com/office/drawing/2014/main" id="{84E4558E-2010-4D95-B9A0-7427682F2203}"/>
              </a:ext>
            </a:extLst>
          </p:cNvPr>
          <p:cNvSpPr/>
          <p:nvPr/>
        </p:nvSpPr>
        <p:spPr>
          <a:xfrm>
            <a:off x="27841650" y="38464081"/>
            <a:ext cx="3792983" cy="954107"/>
          </a:xfrm>
          <a:prstGeom prst="rect">
            <a:avLst/>
          </a:prstGeom>
        </p:spPr>
        <p:txBody>
          <a:bodyPr wrap="square">
            <a:spAutoFit/>
          </a:bodyPr>
          <a:lstStyle/>
          <a:p>
            <a:pPr algn="ctr"/>
            <a:r>
              <a:rPr lang="en-US" sz="2800" dirty="0">
                <a:latin typeface="CMU Sans Serif" panose="02000603000000000000" pitchFamily="2" charset="0"/>
                <a:ea typeface="CMU Sans Serif" panose="02000603000000000000" pitchFamily="2" charset="0"/>
                <a:cs typeface="CMU Sans Serif" panose="02000603000000000000" pitchFamily="2" charset="0"/>
              </a:rPr>
              <a:t>Slides and full master’s thesis at:</a:t>
            </a:r>
          </a:p>
        </p:txBody>
      </p:sp>
      <p:grpSp>
        <p:nvGrpSpPr>
          <p:cNvPr id="124" name="Agrupar 123">
            <a:extLst>
              <a:ext uri="{FF2B5EF4-FFF2-40B4-BE49-F238E27FC236}">
                <a16:creationId xmlns:a16="http://schemas.microsoft.com/office/drawing/2014/main" id="{E74FE4D6-33A1-4975-9418-06B7A0BC75B8}"/>
              </a:ext>
            </a:extLst>
          </p:cNvPr>
          <p:cNvGrpSpPr/>
          <p:nvPr/>
        </p:nvGrpSpPr>
        <p:grpSpPr>
          <a:xfrm>
            <a:off x="25627033" y="21127345"/>
            <a:ext cx="5759450" cy="3352089"/>
            <a:chOff x="0" y="2613849"/>
            <a:chExt cx="5759450" cy="3352089"/>
          </a:xfrm>
        </p:grpSpPr>
        <p:pic>
          <p:nvPicPr>
            <p:cNvPr id="125" name="Imagem 124">
              <a:extLst>
                <a:ext uri="{FF2B5EF4-FFF2-40B4-BE49-F238E27FC236}">
                  <a16:creationId xmlns:a16="http://schemas.microsoft.com/office/drawing/2014/main" id="{ED4D11E6-913E-4389-BFFE-07E54F0AE50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2674824"/>
              <a:ext cx="5759450" cy="3291114"/>
            </a:xfrm>
            <a:prstGeom prst="rect">
              <a:avLst/>
            </a:prstGeom>
          </p:spPr>
        </p:pic>
        <p:cxnSp>
          <p:nvCxnSpPr>
            <p:cNvPr id="126" name="Conector de Seta Reta 125">
              <a:extLst>
                <a:ext uri="{FF2B5EF4-FFF2-40B4-BE49-F238E27FC236}">
                  <a16:creationId xmlns:a16="http://schemas.microsoft.com/office/drawing/2014/main" id="{D846AF3D-E7BC-4852-BD77-D3018E6D8C9E}"/>
                </a:ext>
              </a:extLst>
            </p:cNvPr>
            <p:cNvCxnSpPr/>
            <p:nvPr/>
          </p:nvCxnSpPr>
          <p:spPr>
            <a:xfrm>
              <a:off x="1007517" y="4320381"/>
              <a:ext cx="360040"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ector de Seta Reta 126">
              <a:extLst>
                <a:ext uri="{FF2B5EF4-FFF2-40B4-BE49-F238E27FC236}">
                  <a16:creationId xmlns:a16="http://schemas.microsoft.com/office/drawing/2014/main" id="{70265479-CF47-4341-A76A-CFCE229C6BEB}"/>
                </a:ext>
              </a:extLst>
            </p:cNvPr>
            <p:cNvCxnSpPr>
              <a:cxnSpLocks/>
            </p:cNvCxnSpPr>
            <p:nvPr/>
          </p:nvCxnSpPr>
          <p:spPr>
            <a:xfrm>
              <a:off x="1655589" y="3587446"/>
              <a:ext cx="288032" cy="476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Conector de Seta Reta 127">
              <a:extLst>
                <a:ext uri="{FF2B5EF4-FFF2-40B4-BE49-F238E27FC236}">
                  <a16:creationId xmlns:a16="http://schemas.microsoft.com/office/drawing/2014/main" id="{CCDB5D23-038A-4ADE-8723-3BDB83A91F91}"/>
                </a:ext>
              </a:extLst>
            </p:cNvPr>
            <p:cNvCxnSpPr>
              <a:cxnSpLocks/>
            </p:cNvCxnSpPr>
            <p:nvPr/>
          </p:nvCxnSpPr>
          <p:spPr>
            <a:xfrm>
              <a:off x="2591693" y="3384277"/>
              <a:ext cx="0" cy="594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Conector de Seta Reta 128">
              <a:extLst>
                <a:ext uri="{FF2B5EF4-FFF2-40B4-BE49-F238E27FC236}">
                  <a16:creationId xmlns:a16="http://schemas.microsoft.com/office/drawing/2014/main" id="{6A70A826-65A6-49B0-B17C-FBE2AC328CCF}"/>
                </a:ext>
              </a:extLst>
            </p:cNvPr>
            <p:cNvCxnSpPr/>
            <p:nvPr/>
          </p:nvCxnSpPr>
          <p:spPr>
            <a:xfrm>
              <a:off x="3743821" y="4320381"/>
              <a:ext cx="360040"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Conector de Seta Reta 129">
              <a:extLst>
                <a:ext uri="{FF2B5EF4-FFF2-40B4-BE49-F238E27FC236}">
                  <a16:creationId xmlns:a16="http://schemas.microsoft.com/office/drawing/2014/main" id="{759FE2E2-6270-4B8A-A21D-3AE765AD2127}"/>
                </a:ext>
              </a:extLst>
            </p:cNvPr>
            <p:cNvCxnSpPr>
              <a:cxnSpLocks/>
            </p:cNvCxnSpPr>
            <p:nvPr/>
          </p:nvCxnSpPr>
          <p:spPr>
            <a:xfrm>
              <a:off x="4109427" y="3447137"/>
              <a:ext cx="288032" cy="476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Conector de Seta Reta 130">
              <a:extLst>
                <a:ext uri="{FF2B5EF4-FFF2-40B4-BE49-F238E27FC236}">
                  <a16:creationId xmlns:a16="http://schemas.microsoft.com/office/drawing/2014/main" id="{D122F44E-DB77-48EA-9D01-18B0FD29F01C}"/>
                </a:ext>
              </a:extLst>
            </p:cNvPr>
            <p:cNvCxnSpPr>
              <a:cxnSpLocks/>
            </p:cNvCxnSpPr>
            <p:nvPr/>
          </p:nvCxnSpPr>
          <p:spPr>
            <a:xfrm>
              <a:off x="5400005" y="3329473"/>
              <a:ext cx="0" cy="594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2" name="CaixaDeTexto 131">
              <a:extLst>
                <a:ext uri="{FF2B5EF4-FFF2-40B4-BE49-F238E27FC236}">
                  <a16:creationId xmlns:a16="http://schemas.microsoft.com/office/drawing/2014/main" id="{C9B839E7-04F8-4A33-AB8C-AC32E12BC718}"/>
                </a:ext>
              </a:extLst>
            </p:cNvPr>
            <p:cNvSpPr txBox="1"/>
            <p:nvPr/>
          </p:nvSpPr>
          <p:spPr>
            <a:xfrm>
              <a:off x="359445" y="2613849"/>
              <a:ext cx="2376265" cy="276999"/>
            </a:xfrm>
            <a:prstGeom prst="rect">
              <a:avLst/>
            </a:prstGeom>
            <a:solidFill>
              <a:schemeClr val="bg1"/>
            </a:solidFill>
          </p:spPr>
          <p:txBody>
            <a:bodyPr wrap="square" rtlCol="0">
              <a:spAutoFit/>
            </a:bodyPr>
            <a:lstStyle/>
            <a:p>
              <a:r>
                <a:rPr lang="en-US" sz="1200">
                  <a:latin typeface="CMU Sans Serif" panose="02000603000000000000" pitchFamily="2" charset="0"/>
                  <a:ea typeface="CMU Sans Serif" panose="02000603000000000000" pitchFamily="2" charset="0"/>
                  <a:cs typeface="CMU Sans Serif" panose="02000603000000000000" pitchFamily="2" charset="0"/>
                </a:rPr>
                <a:t>Random Forest - PDP</a:t>
              </a:r>
            </a:p>
          </p:txBody>
        </p:sp>
        <p:sp>
          <p:nvSpPr>
            <p:cNvPr id="133" name="CaixaDeTexto 132">
              <a:extLst>
                <a:ext uri="{FF2B5EF4-FFF2-40B4-BE49-F238E27FC236}">
                  <a16:creationId xmlns:a16="http://schemas.microsoft.com/office/drawing/2014/main" id="{EA405185-A7E8-460A-9A21-E4BA0175A573}"/>
                </a:ext>
              </a:extLst>
            </p:cNvPr>
            <p:cNvSpPr txBox="1"/>
            <p:nvPr/>
          </p:nvSpPr>
          <p:spPr>
            <a:xfrm>
              <a:off x="3311773" y="2616049"/>
              <a:ext cx="2376265" cy="276999"/>
            </a:xfrm>
            <a:prstGeom prst="rect">
              <a:avLst/>
            </a:prstGeom>
            <a:solidFill>
              <a:schemeClr val="bg1"/>
            </a:solidFill>
          </p:spPr>
          <p:txBody>
            <a:bodyPr wrap="square" rtlCol="0">
              <a:spAutoFit/>
            </a:bodyPr>
            <a:lstStyle/>
            <a:p>
              <a:r>
                <a:rPr lang="en-US" sz="1200">
                  <a:latin typeface="CMU Sans Serif" panose="02000603000000000000" pitchFamily="2" charset="0"/>
                  <a:ea typeface="CMU Sans Serif" panose="02000603000000000000" pitchFamily="2" charset="0"/>
                  <a:cs typeface="CMU Sans Serif" panose="02000603000000000000" pitchFamily="2" charset="0"/>
                </a:rPr>
                <a:t>Simulation Results (strat. 31)</a:t>
              </a:r>
            </a:p>
          </p:txBody>
        </p:sp>
        <p:sp>
          <p:nvSpPr>
            <p:cNvPr id="134" name="CaixaDeTexto 133">
              <a:extLst>
                <a:ext uri="{FF2B5EF4-FFF2-40B4-BE49-F238E27FC236}">
                  <a16:creationId xmlns:a16="http://schemas.microsoft.com/office/drawing/2014/main" id="{D5FA08C8-0D9A-48D4-9D33-6CB229942856}"/>
                </a:ext>
              </a:extLst>
            </p:cNvPr>
            <p:cNvSpPr txBox="1"/>
            <p:nvPr/>
          </p:nvSpPr>
          <p:spPr>
            <a:xfrm rot="16200000">
              <a:off x="1804061" y="3663482"/>
              <a:ext cx="2376265" cy="276999"/>
            </a:xfrm>
            <a:prstGeom prst="rect">
              <a:avLst/>
            </a:prstGeom>
            <a:solidFill>
              <a:schemeClr val="bg1"/>
            </a:solidFill>
          </p:spPr>
          <p:txBody>
            <a:bodyPr wrap="square" rtlCol="0">
              <a:spAutoFit/>
            </a:bodyPr>
            <a:lstStyle/>
            <a:p>
              <a:endParaRPr lang="pt-BR" sz="12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35" name="CaixaDeTexto 134">
              <a:extLst>
                <a:ext uri="{FF2B5EF4-FFF2-40B4-BE49-F238E27FC236}">
                  <a16:creationId xmlns:a16="http://schemas.microsoft.com/office/drawing/2014/main" id="{01A70111-68EB-41F9-B6E5-908AF380F0BF}"/>
                </a:ext>
              </a:extLst>
            </p:cNvPr>
            <p:cNvSpPr txBox="1"/>
            <p:nvPr/>
          </p:nvSpPr>
          <p:spPr>
            <a:xfrm rot="16200000">
              <a:off x="-1032947" y="3709357"/>
              <a:ext cx="2315290" cy="246221"/>
            </a:xfrm>
            <a:prstGeom prst="rect">
              <a:avLst/>
            </a:prstGeom>
            <a:solidFill>
              <a:schemeClr val="bg1"/>
            </a:solidFill>
          </p:spPr>
          <p:txBody>
            <a:bodyPr wrap="square" rtlCol="0">
              <a:spAutoFit/>
            </a:bodyPr>
            <a:lstStyle/>
            <a:p>
              <a:r>
                <a:rPr lang="en-US" sz="1000">
                  <a:latin typeface="CMU Sans Serif" panose="02000603000000000000" pitchFamily="2" charset="0"/>
                  <a:ea typeface="CMU Sans Serif" panose="02000603000000000000" pitchFamily="2" charset="0"/>
                  <a:cs typeface="CMU Sans Serif" panose="02000603000000000000" pitchFamily="2" charset="0"/>
                </a:rPr>
                <a:t>P2 – Agressive         P2 - Conservative</a:t>
              </a:r>
            </a:p>
          </p:txBody>
        </p:sp>
        <p:sp>
          <p:nvSpPr>
            <p:cNvPr id="136" name="CaixaDeTexto 135">
              <a:extLst>
                <a:ext uri="{FF2B5EF4-FFF2-40B4-BE49-F238E27FC236}">
                  <a16:creationId xmlns:a16="http://schemas.microsoft.com/office/drawing/2014/main" id="{8628E0EC-B2DC-4080-8E2E-8F2FDF2D6BF7}"/>
                </a:ext>
              </a:extLst>
            </p:cNvPr>
            <p:cNvSpPr txBox="1"/>
            <p:nvPr/>
          </p:nvSpPr>
          <p:spPr>
            <a:xfrm>
              <a:off x="359445" y="5184477"/>
              <a:ext cx="2376265" cy="276999"/>
            </a:xfrm>
            <a:prstGeom prst="rect">
              <a:avLst/>
            </a:prstGeom>
            <a:solidFill>
              <a:schemeClr val="bg1"/>
            </a:solidFill>
          </p:spPr>
          <p:txBody>
            <a:bodyPr wrap="square" rtlCol="0">
              <a:spAutoFit/>
            </a:bodyPr>
            <a:lstStyle/>
            <a:p>
              <a:pPr algn="ctr"/>
              <a:r>
                <a:rPr lang="en-US" sz="1200" dirty="0">
                  <a:latin typeface="CMU Sans Serif" panose="02000603000000000000" pitchFamily="2" charset="0"/>
                  <a:ea typeface="CMU Sans Serif" panose="02000603000000000000" pitchFamily="2" charset="0"/>
                  <a:cs typeface="CMU Sans Serif" panose="02000603000000000000" pitchFamily="2" charset="0"/>
                </a:rPr>
                <a:t>Reference Market Size</a:t>
              </a:r>
            </a:p>
          </p:txBody>
        </p:sp>
        <p:sp>
          <p:nvSpPr>
            <p:cNvPr id="137" name="CaixaDeTexto 136">
              <a:extLst>
                <a:ext uri="{FF2B5EF4-FFF2-40B4-BE49-F238E27FC236}">
                  <a16:creationId xmlns:a16="http://schemas.microsoft.com/office/drawing/2014/main" id="{6114AEE1-B479-4E61-B249-EE2361671582}"/>
                </a:ext>
              </a:extLst>
            </p:cNvPr>
            <p:cNvSpPr txBox="1"/>
            <p:nvPr/>
          </p:nvSpPr>
          <p:spPr>
            <a:xfrm>
              <a:off x="3311772" y="5309642"/>
              <a:ext cx="2376265" cy="276999"/>
            </a:xfrm>
            <a:prstGeom prst="rect">
              <a:avLst/>
            </a:prstGeom>
            <a:solidFill>
              <a:schemeClr val="bg1"/>
            </a:solidFill>
          </p:spPr>
          <p:txBody>
            <a:bodyPr wrap="square" rtlCol="0">
              <a:spAutoFit/>
            </a:bodyPr>
            <a:lstStyle/>
            <a:p>
              <a:pPr algn="ctr"/>
              <a:r>
                <a:rPr lang="en-US" sz="1200" dirty="0">
                  <a:latin typeface="CMU Sans Serif" panose="02000603000000000000" pitchFamily="2" charset="0"/>
                  <a:ea typeface="CMU Sans Serif" panose="02000603000000000000" pitchFamily="2" charset="0"/>
                  <a:cs typeface="CMU Sans Serif" panose="02000603000000000000" pitchFamily="2" charset="0"/>
                </a:rPr>
                <a:t>Reference Market Size</a:t>
              </a:r>
            </a:p>
          </p:txBody>
        </p:sp>
        <p:sp>
          <p:nvSpPr>
            <p:cNvPr id="138" name="CaixaDeTexto 137">
              <a:extLst>
                <a:ext uri="{FF2B5EF4-FFF2-40B4-BE49-F238E27FC236}">
                  <a16:creationId xmlns:a16="http://schemas.microsoft.com/office/drawing/2014/main" id="{177FF8A2-27D1-4A94-81E1-323BFE2ED4E7}"/>
                </a:ext>
              </a:extLst>
            </p:cNvPr>
            <p:cNvSpPr txBox="1"/>
            <p:nvPr/>
          </p:nvSpPr>
          <p:spPr>
            <a:xfrm>
              <a:off x="3370807" y="5625006"/>
              <a:ext cx="1368153" cy="276999"/>
            </a:xfrm>
            <a:prstGeom prst="rect">
              <a:avLst/>
            </a:prstGeom>
            <a:solidFill>
              <a:schemeClr val="bg1"/>
            </a:solidFill>
          </p:spPr>
          <p:txBody>
            <a:bodyPr wrap="square" rtlCol="0">
              <a:spAutoFit/>
            </a:bodyPr>
            <a:lstStyle/>
            <a:p>
              <a:pPr algn="ctr"/>
              <a:r>
                <a:rPr lang="en-US" sz="1200" dirty="0">
                  <a:latin typeface="CMU Sans Serif" panose="02000603000000000000" pitchFamily="2" charset="0"/>
                  <a:ea typeface="CMU Sans Serif" panose="02000603000000000000" pitchFamily="2" charset="0"/>
                  <a:cs typeface="CMU Sans Serif" panose="02000603000000000000" pitchFamily="2" charset="0"/>
                </a:rPr>
                <a:t>Strat. Fails</a:t>
              </a:r>
            </a:p>
          </p:txBody>
        </p:sp>
        <p:sp>
          <p:nvSpPr>
            <p:cNvPr id="139" name="CaixaDeTexto 138">
              <a:extLst>
                <a:ext uri="{FF2B5EF4-FFF2-40B4-BE49-F238E27FC236}">
                  <a16:creationId xmlns:a16="http://schemas.microsoft.com/office/drawing/2014/main" id="{4DF34784-FF95-4759-BB11-52B3B55BE667}"/>
                </a:ext>
              </a:extLst>
            </p:cNvPr>
            <p:cNvSpPr txBox="1"/>
            <p:nvPr/>
          </p:nvSpPr>
          <p:spPr>
            <a:xfrm>
              <a:off x="494099" y="5425758"/>
              <a:ext cx="1026835" cy="461665"/>
            </a:xfrm>
            <a:prstGeom prst="rect">
              <a:avLst/>
            </a:prstGeom>
            <a:solidFill>
              <a:schemeClr val="bg1"/>
            </a:solidFill>
          </p:spPr>
          <p:txBody>
            <a:bodyPr wrap="square" rtlCol="0">
              <a:spAutoFit/>
            </a:bodyPr>
            <a:lstStyle/>
            <a:p>
              <a:r>
                <a:rPr lang="en-US" sz="1200" dirty="0">
                  <a:latin typeface="CMU Sans Serif" panose="02000603000000000000" pitchFamily="2" charset="0"/>
                  <a:ea typeface="CMU Sans Serif" panose="02000603000000000000" pitchFamily="2" charset="0"/>
                  <a:cs typeface="CMU Sans Serif" panose="02000603000000000000" pitchFamily="2" charset="0"/>
                </a:rPr>
                <a:t>Partial Dependence</a:t>
              </a:r>
            </a:p>
          </p:txBody>
        </p:sp>
      </p:grpSp>
      <p:graphicFrame>
        <p:nvGraphicFramePr>
          <p:cNvPr id="140" name="Tabela 139">
            <a:extLst>
              <a:ext uri="{FF2B5EF4-FFF2-40B4-BE49-F238E27FC236}">
                <a16:creationId xmlns:a16="http://schemas.microsoft.com/office/drawing/2014/main" id="{F67D4DFE-BF4E-46D2-8D44-DC15CB505539}"/>
              </a:ext>
            </a:extLst>
          </p:cNvPr>
          <p:cNvGraphicFramePr>
            <a:graphicFrameLocks noGrp="1"/>
          </p:cNvGraphicFramePr>
          <p:nvPr>
            <p:extLst>
              <p:ext uri="{D42A27DB-BD31-4B8C-83A1-F6EECF244321}">
                <p14:modId xmlns:p14="http://schemas.microsoft.com/office/powerpoint/2010/main" val="2683773534"/>
              </p:ext>
            </p:extLst>
          </p:nvPr>
        </p:nvGraphicFramePr>
        <p:xfrm>
          <a:off x="25780427" y="24949152"/>
          <a:ext cx="5400600" cy="3329580"/>
        </p:xfrm>
        <a:graphic>
          <a:graphicData uri="http://schemas.openxmlformats.org/drawingml/2006/table">
            <a:tbl>
              <a:tblPr firstRow="1" bandRow="1">
                <a:tableStyleId>{5940675A-B579-460E-94D1-54222C63F5DA}</a:tableStyleId>
              </a:tblPr>
              <a:tblGrid>
                <a:gridCol w="1908212">
                  <a:extLst>
                    <a:ext uri="{9D8B030D-6E8A-4147-A177-3AD203B41FA5}">
                      <a16:colId xmlns:a16="http://schemas.microsoft.com/office/drawing/2014/main" val="4202968456"/>
                    </a:ext>
                  </a:extLst>
                </a:gridCol>
                <a:gridCol w="3492388">
                  <a:extLst>
                    <a:ext uri="{9D8B030D-6E8A-4147-A177-3AD203B41FA5}">
                      <a16:colId xmlns:a16="http://schemas.microsoft.com/office/drawing/2014/main" val="1938842175"/>
                    </a:ext>
                  </a:extLst>
                </a:gridCol>
              </a:tblGrid>
              <a:tr h="276310">
                <a:tc gridSpan="2">
                  <a:txBody>
                    <a:bodyPr/>
                    <a:lstStyle/>
                    <a:p>
                      <a:pPr algn="ctr"/>
                      <a:r>
                        <a:rPr lang="en-US" sz="1100" b="1" noProof="0" dirty="0">
                          <a:latin typeface="CMU Sans Serif" panose="02000603000000000000" pitchFamily="2" charset="0"/>
                          <a:ea typeface="CMU Sans Serif" panose="02000603000000000000" pitchFamily="2" charset="0"/>
                          <a:cs typeface="CMU Sans Serif" panose="02000603000000000000" pitchFamily="2" charset="0"/>
                        </a:rPr>
                        <a:t>PRIM Results – Conditions under Which Strategy 31 fails</a:t>
                      </a: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pt-BR" sz="1100" b="1" dirty="0">
                        <a:latin typeface="CMU Sans Serif" panose="02000603000000000000" pitchFamily="2" charset="0"/>
                        <a:ea typeface="CMU Sans Serif" panose="02000603000000000000" pitchFamily="2" charset="0"/>
                        <a:cs typeface="CMU Sans Serif" panose="02000603000000000000" pitchFamily="2" charset="0"/>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08911947"/>
                  </a:ext>
                </a:extLst>
              </a:tr>
              <a:tr h="276310">
                <a:tc>
                  <a:txBody>
                    <a:bodyPr/>
                    <a:lstStyle/>
                    <a:p>
                      <a:pPr algn="r"/>
                      <a:r>
                        <a:rPr lang="pt-BR" sz="1100" b="1" dirty="0">
                          <a:latin typeface="CMU Sans Serif" panose="02000603000000000000" pitchFamily="2" charset="0"/>
                          <a:ea typeface="CMU Sans Serif" panose="02000603000000000000" pitchFamily="2" charset="0"/>
                          <a:cs typeface="CMU Sans Serif" panose="02000603000000000000" pitchFamily="2" charset="0"/>
                        </a:rPr>
                        <a:t>Uncertainty</a:t>
                      </a: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noProof="0" dirty="0">
                          <a:latin typeface="CMU Sans Serif" panose="02000603000000000000" pitchFamily="2" charset="0"/>
                          <a:ea typeface="CMU Sans Serif" panose="02000603000000000000" pitchFamily="2" charset="0"/>
                          <a:cs typeface="CMU Sans Serif" panose="02000603000000000000" pitchFamily="2" charset="0"/>
                        </a:rPr>
                        <a:t>Vulnerability</a:t>
                      </a:r>
                      <a:r>
                        <a:rPr lang="pt-BR" sz="1100" b="1" dirty="0">
                          <a:latin typeface="CMU Sans Serif" panose="02000603000000000000" pitchFamily="2" charset="0"/>
                          <a:ea typeface="CMU Sans Serif" panose="02000603000000000000" pitchFamily="2" charset="0"/>
                          <a:cs typeface="CMU Sans Serif" panose="02000603000000000000" pitchFamily="2" charset="0"/>
                        </a:rPr>
                        <a:t> Range</a:t>
                      </a: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143281"/>
                  </a:ext>
                </a:extLst>
              </a:tr>
              <a:tr h="252000">
                <a:tc rowSpan="2">
                  <a:txBody>
                    <a:bodyPr/>
                    <a:lstStyle/>
                    <a:p>
                      <a:pPr algn="r"/>
                      <a:r>
                        <a:rPr lang="en-US" sz="900" noProof="0" dirty="0">
                          <a:latin typeface="CMU Sans Serif" panose="02000603000000000000" pitchFamily="2" charset="0"/>
                          <a:ea typeface="CMU Sans Serif" panose="02000603000000000000" pitchFamily="2" charset="0"/>
                          <a:cs typeface="CMU Sans Serif" panose="02000603000000000000" pitchFamily="2" charset="0"/>
                        </a:rPr>
                        <a:t>Reference Market Size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pt-BR" sz="800" dirty="0">
                          <a:solidFill>
                            <a:schemeClr val="bg1">
                              <a:lumMod val="50000"/>
                            </a:schemeClr>
                          </a:solidFill>
                          <a:latin typeface="CMU Sans Serif" panose="02000603000000000000" pitchFamily="2" charset="0"/>
                          <a:ea typeface="CMU Sans Serif" panose="02000603000000000000" pitchFamily="2" charset="0"/>
                          <a:cs typeface="CMU Sans Serif" panose="02000603000000000000" pitchFamily="2" charset="0"/>
                        </a:rPr>
                        <a:t>25K                                                                                       100K</a:t>
                      </a:r>
                    </a:p>
                  </a:txBody>
                  <a:tcPr anchor="b">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1192736"/>
                  </a:ext>
                </a:extLst>
              </a:tr>
              <a:tr h="252000">
                <a:tc vMerge="1">
                  <a:txBody>
                    <a:bodyPr/>
                    <a:lstStyle/>
                    <a:p>
                      <a:endParaRPr lang="pt-BR"/>
                    </a:p>
                  </a:txBody>
                  <a:tcPr/>
                </a:tc>
                <a:tc>
                  <a:txBody>
                    <a:bodyPr/>
                    <a:lstStyle/>
                    <a:p>
                      <a:pPr algn="l"/>
                      <a:r>
                        <a:rPr lang="pt-BR" sz="800" dirty="0">
                          <a:latin typeface="CMU Sans Serif" panose="02000603000000000000" pitchFamily="2" charset="0"/>
                          <a:ea typeface="CMU Sans Serif" panose="02000603000000000000" pitchFamily="2" charset="0"/>
                          <a:cs typeface="CMU Sans Serif" panose="02000603000000000000" pitchFamily="2" charset="0"/>
                        </a:rPr>
                        <a:t>                                         58K                                              100K</a:t>
                      </a: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9889444"/>
                  </a:ext>
                </a:extLst>
              </a:tr>
              <a:tr h="252000">
                <a:tc rowSpan="2">
                  <a:txBody>
                    <a:bodyPr/>
                    <a:lstStyle/>
                    <a:p>
                      <a:pPr algn="r"/>
                      <a:r>
                        <a:rPr lang="en-US" sz="900" noProof="0" dirty="0">
                          <a:latin typeface="CMU Sans Serif" panose="02000603000000000000" pitchFamily="2" charset="0"/>
                          <a:ea typeface="CMU Sans Serif" panose="02000603000000000000" pitchFamily="2" charset="0"/>
                          <a:cs typeface="CMU Sans Serif" panose="02000603000000000000" pitchFamily="2" charset="0"/>
                        </a:rPr>
                        <a:t>Capacity Utilization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pt-BR" sz="800" dirty="0">
                          <a:solidFill>
                            <a:schemeClr val="bg1">
                              <a:lumMod val="50000"/>
                            </a:schemeClr>
                          </a:solidFill>
                          <a:latin typeface="CMU Sans Serif" panose="02000603000000000000" pitchFamily="2" charset="0"/>
                          <a:ea typeface="CMU Sans Serif" panose="02000603000000000000" pitchFamily="2" charset="0"/>
                          <a:cs typeface="CMU Sans Serif" panose="02000603000000000000" pitchFamily="2" charset="0"/>
                        </a:rPr>
                        <a:t>0,6                                                                                             1</a:t>
                      </a:r>
                    </a:p>
                  </a:txBody>
                  <a:tcPr anchor="b">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2731224"/>
                  </a:ext>
                </a:extLst>
              </a:tr>
              <a:tr h="252000">
                <a:tc vMerge="1">
                  <a:txBody>
                    <a:bodyPr/>
                    <a:lstStyle/>
                    <a:p>
                      <a:endParaRPr lang="pt-BR"/>
                    </a:p>
                  </a:txBody>
                  <a:tcPr/>
                </a:tc>
                <a:tc>
                  <a:txBody>
                    <a:bodyPr/>
                    <a:lstStyle/>
                    <a:p>
                      <a:pPr algn="l"/>
                      <a:r>
                        <a:rPr lang="pt-BR" sz="800" dirty="0">
                          <a:latin typeface="CMU Sans Serif" panose="02000603000000000000" pitchFamily="2" charset="0"/>
                          <a:ea typeface="CMU Sans Serif" panose="02000603000000000000" pitchFamily="2" charset="0"/>
                          <a:cs typeface="CMU Sans Serif" panose="02000603000000000000" pitchFamily="2" charset="0"/>
                        </a:rPr>
                        <a:t>0,626                                                0,864</a:t>
                      </a: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1060795"/>
                  </a:ext>
                </a:extLst>
              </a:tr>
              <a:tr h="252000">
                <a:tc rowSpan="2">
                  <a:txBody>
                    <a:bodyPr/>
                    <a:lstStyle/>
                    <a:p>
                      <a:pPr algn="r"/>
                      <a:r>
                        <a:rPr lang="en-US" sz="900" dirty="0">
                          <a:latin typeface="CMU Sans Serif" panose="02000603000000000000" pitchFamily="2" charset="0"/>
                          <a:ea typeface="CMU Sans Serif" panose="02000603000000000000" pitchFamily="2" charset="0"/>
                          <a:cs typeface="CMU Sans Serif" panose="02000603000000000000" pitchFamily="2" charset="0"/>
                        </a:rPr>
                        <a:t>Player 2 Desired Market Share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575981" rtl="0" eaLnBrk="1" fontAlgn="auto" latinLnBrk="0" hangingPunct="1">
                        <a:lnSpc>
                          <a:spcPct val="100000"/>
                        </a:lnSpc>
                        <a:spcBef>
                          <a:spcPts val="0"/>
                        </a:spcBef>
                        <a:spcAft>
                          <a:spcPts val="0"/>
                        </a:spcAft>
                        <a:buClrTx/>
                        <a:buSzTx/>
                        <a:buFontTx/>
                        <a:buNone/>
                        <a:tabLst/>
                        <a:defRPr/>
                      </a:pPr>
                      <a:r>
                        <a:rPr lang="pt-BR" sz="800" dirty="0">
                          <a:solidFill>
                            <a:schemeClr val="bg1">
                              <a:lumMod val="50000"/>
                            </a:schemeClr>
                          </a:solidFill>
                          <a:latin typeface="CMU Sans Serif" panose="02000603000000000000" pitchFamily="2" charset="0"/>
                          <a:ea typeface="CMU Sans Serif" panose="02000603000000000000" pitchFamily="2" charset="0"/>
                          <a:cs typeface="CMU Sans Serif" panose="02000603000000000000" pitchFamily="2" charset="0"/>
                        </a:rPr>
                        <a:t>0,29                                                                                        0,58</a:t>
                      </a:r>
                    </a:p>
                  </a:txBody>
                  <a:tcPr anchor="b">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4429461"/>
                  </a:ext>
                </a:extLst>
              </a:tr>
              <a:tr h="252000">
                <a:tc vMerge="1">
                  <a:txBody>
                    <a:bodyPr/>
                    <a:lstStyle/>
                    <a:p>
                      <a:endParaRPr lang="pt-BR"/>
                    </a:p>
                  </a:txBody>
                  <a:tcPr/>
                </a:tc>
                <a:tc>
                  <a:txBody>
                    <a:bodyPr/>
                    <a:lstStyle/>
                    <a:p>
                      <a:pPr marL="0" marR="0" lvl="0" indent="0" algn="l" defTabSz="575981" rtl="0" eaLnBrk="1" fontAlgn="auto" latinLnBrk="0" hangingPunct="1">
                        <a:lnSpc>
                          <a:spcPct val="100000"/>
                        </a:lnSpc>
                        <a:spcBef>
                          <a:spcPts val="0"/>
                        </a:spcBef>
                        <a:spcAft>
                          <a:spcPts val="0"/>
                        </a:spcAft>
                        <a:buClrTx/>
                        <a:buSzTx/>
                        <a:buFontTx/>
                        <a:buNone/>
                        <a:tabLst/>
                        <a:defRPr/>
                      </a:pPr>
                      <a:r>
                        <a:rPr lang="pt-BR" sz="800" dirty="0">
                          <a:latin typeface="CMU Sans Serif" panose="02000603000000000000" pitchFamily="2" charset="0"/>
                          <a:ea typeface="CMU Sans Serif" panose="02000603000000000000" pitchFamily="2" charset="0"/>
                          <a:cs typeface="CMU Sans Serif" panose="02000603000000000000" pitchFamily="2" charset="0"/>
                        </a:rPr>
                        <a:t>      0,325                                                                0,528</a:t>
                      </a: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94853704"/>
                  </a:ext>
                </a:extLst>
              </a:tr>
              <a:tr h="252000">
                <a:tc rowSpan="2">
                  <a:txBody>
                    <a:bodyPr/>
                    <a:lstStyle/>
                    <a:p>
                      <a:pPr algn="r"/>
                      <a:r>
                        <a:rPr lang="en-US" sz="900" noProof="0" dirty="0">
                          <a:latin typeface="CMU Sans Serif" panose="02000603000000000000" pitchFamily="2" charset="0"/>
                          <a:ea typeface="CMU Sans Serif" panose="02000603000000000000" pitchFamily="2" charset="0"/>
                          <a:cs typeface="CMU Sans Serif" panose="02000603000000000000" pitchFamily="2" charset="0"/>
                        </a:rPr>
                        <a:t>Player 4 Capacity Strategy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575981" rtl="0" eaLnBrk="1" fontAlgn="auto" latinLnBrk="0" hangingPunct="1">
                        <a:lnSpc>
                          <a:spcPct val="100000"/>
                        </a:lnSpc>
                        <a:spcBef>
                          <a:spcPts val="0"/>
                        </a:spcBef>
                        <a:spcAft>
                          <a:spcPts val="0"/>
                        </a:spcAft>
                        <a:buClrTx/>
                        <a:buSzTx/>
                        <a:buFontTx/>
                        <a:buNone/>
                        <a:tabLst/>
                        <a:defRPr/>
                      </a:pPr>
                      <a:r>
                        <a:rPr lang="pt-BR" sz="800" dirty="0">
                          <a:solidFill>
                            <a:schemeClr val="bg1">
                              <a:lumMod val="50000"/>
                            </a:schemeClr>
                          </a:solidFill>
                          <a:latin typeface="CMU Sans Serif" panose="02000603000000000000" pitchFamily="2" charset="0"/>
                          <a:ea typeface="CMU Sans Serif" panose="02000603000000000000" pitchFamily="2" charset="0"/>
                          <a:cs typeface="CMU Sans Serif" panose="02000603000000000000" pitchFamily="2" charset="0"/>
                        </a:rPr>
                        <a:t>0,5                                                                                           2,5</a:t>
                      </a:r>
                    </a:p>
                  </a:txBody>
                  <a:tcPr anchor="b">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4987933"/>
                  </a:ext>
                </a:extLst>
              </a:tr>
              <a:tr h="252000">
                <a:tc vMerge="1">
                  <a:txBody>
                    <a:bodyPr/>
                    <a:lstStyle/>
                    <a:p>
                      <a:endParaRPr lang="pt-BR"/>
                    </a:p>
                  </a:txBody>
                  <a:tcPr/>
                </a:tc>
                <a:tc>
                  <a:txBody>
                    <a:bodyPr/>
                    <a:lstStyle/>
                    <a:p>
                      <a:pPr marL="0" marR="0" lvl="0" indent="0" algn="l" defTabSz="575981" rtl="0" eaLnBrk="1" fontAlgn="auto" latinLnBrk="0" hangingPunct="1">
                        <a:lnSpc>
                          <a:spcPct val="100000"/>
                        </a:lnSpc>
                        <a:spcBef>
                          <a:spcPts val="0"/>
                        </a:spcBef>
                        <a:spcAft>
                          <a:spcPts val="0"/>
                        </a:spcAft>
                        <a:buClrTx/>
                        <a:buSzTx/>
                        <a:buFontTx/>
                        <a:buNone/>
                        <a:tabLst/>
                        <a:defRPr/>
                      </a:pPr>
                      <a:r>
                        <a:rPr lang="pt-BR" sz="800" dirty="0">
                          <a:latin typeface="CMU Sans Serif" panose="02000603000000000000" pitchFamily="2" charset="0"/>
                          <a:ea typeface="CMU Sans Serif" panose="02000603000000000000" pitchFamily="2" charset="0"/>
                          <a:cs typeface="CMU Sans Serif" panose="02000603000000000000" pitchFamily="2" charset="0"/>
                        </a:rPr>
                        <a:t>0,611                                                                      2,14</a:t>
                      </a: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2924277"/>
                  </a:ext>
                </a:extLst>
              </a:tr>
              <a:tr h="252000">
                <a:tc rowSpan="2">
                  <a:txBody>
                    <a:bodyPr/>
                    <a:lstStyle/>
                    <a:p>
                      <a:pPr algn="r"/>
                      <a:r>
                        <a:rPr lang="en-US" sz="900" noProof="0" dirty="0">
                          <a:latin typeface="CMU Sans Serif" panose="02000603000000000000" pitchFamily="2" charset="0"/>
                          <a:ea typeface="CMU Sans Serif" panose="02000603000000000000" pitchFamily="2" charset="0"/>
                          <a:cs typeface="CMU Sans Serif" panose="02000603000000000000" pitchFamily="2" charset="0"/>
                        </a:rPr>
                        <a:t>Market Share Sensitivity to Price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575981" rtl="0" eaLnBrk="1" fontAlgn="auto" latinLnBrk="0" hangingPunct="1">
                        <a:lnSpc>
                          <a:spcPct val="100000"/>
                        </a:lnSpc>
                        <a:spcBef>
                          <a:spcPts val="0"/>
                        </a:spcBef>
                        <a:spcAft>
                          <a:spcPts val="0"/>
                        </a:spcAft>
                        <a:buClrTx/>
                        <a:buSzTx/>
                        <a:buFontTx/>
                        <a:buNone/>
                        <a:tabLst/>
                        <a:defRPr/>
                      </a:pPr>
                      <a:r>
                        <a:rPr lang="pt-BR" sz="800" dirty="0">
                          <a:solidFill>
                            <a:schemeClr val="bg1">
                              <a:lumMod val="50000"/>
                            </a:schemeClr>
                          </a:solidFill>
                          <a:latin typeface="CMU Sans Serif" panose="02000603000000000000" pitchFamily="2" charset="0"/>
                          <a:ea typeface="CMU Sans Serif" panose="02000603000000000000" pitchFamily="2" charset="0"/>
                          <a:cs typeface="CMU Sans Serif" panose="02000603000000000000" pitchFamily="2" charset="0"/>
                        </a:rPr>
                        <a:t>-12                                                                                            -4</a:t>
                      </a:r>
                    </a:p>
                  </a:txBody>
                  <a:tcPr anchor="b">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9684244"/>
                  </a:ext>
                </a:extLst>
              </a:tr>
              <a:tr h="252000">
                <a:tc vMerge="1">
                  <a:txBody>
                    <a:bodyPr/>
                    <a:lstStyle/>
                    <a:p>
                      <a:endParaRPr lang="pt-BR"/>
                    </a:p>
                  </a:txBody>
                  <a:tcPr/>
                </a:tc>
                <a:tc>
                  <a:txBody>
                    <a:bodyPr/>
                    <a:lstStyle/>
                    <a:p>
                      <a:pPr marL="0" marR="0" lvl="0" indent="0" algn="l" defTabSz="575981" rtl="0" eaLnBrk="1" fontAlgn="auto" latinLnBrk="0" hangingPunct="1">
                        <a:lnSpc>
                          <a:spcPct val="100000"/>
                        </a:lnSpc>
                        <a:spcBef>
                          <a:spcPts val="0"/>
                        </a:spcBef>
                        <a:spcAft>
                          <a:spcPts val="0"/>
                        </a:spcAft>
                        <a:buClrTx/>
                        <a:buSzTx/>
                        <a:buFontTx/>
                        <a:buNone/>
                        <a:tabLst/>
                        <a:defRPr/>
                      </a:pPr>
                      <a:r>
                        <a:rPr lang="pt-BR" sz="800" dirty="0">
                          <a:latin typeface="CMU Sans Serif" panose="02000603000000000000" pitchFamily="2" charset="0"/>
                          <a:ea typeface="CMU Sans Serif" panose="02000603000000000000" pitchFamily="2" charset="0"/>
                          <a:cs typeface="CMU Sans Serif" panose="02000603000000000000" pitchFamily="2" charset="0"/>
                        </a:rPr>
                        <a:t> -11,3                                                                                     -4,01</a:t>
                      </a: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9534437"/>
                  </a:ext>
                </a:extLst>
              </a:tr>
              <a:tr h="256960">
                <a:tc gridSpan="2">
                  <a:txBody>
                    <a:bodyPr/>
                    <a:lstStyle/>
                    <a:p>
                      <a:pPr algn="ctr"/>
                      <a:r>
                        <a:rPr lang="en-US" sz="900" noProof="0" dirty="0">
                          <a:latin typeface="CMU Sans Serif" panose="02000603000000000000" pitchFamily="2" charset="0"/>
                          <a:ea typeface="CMU Sans Serif" panose="02000603000000000000" pitchFamily="2" charset="0"/>
                          <a:cs typeface="CMU Sans Serif" panose="02000603000000000000" pitchFamily="2" charset="0"/>
                        </a:rPr>
                        <a:t>Coverage: 46%, Density: 82,6%, Mass: 14 %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marL="0" marR="0" lvl="0" indent="0" algn="l" defTabSz="575981" rtl="0" eaLnBrk="1" fontAlgn="auto" latinLnBrk="0" hangingPunct="1">
                        <a:lnSpc>
                          <a:spcPct val="100000"/>
                        </a:lnSpc>
                        <a:spcBef>
                          <a:spcPts val="0"/>
                        </a:spcBef>
                        <a:spcAft>
                          <a:spcPts val="0"/>
                        </a:spcAft>
                        <a:buClrTx/>
                        <a:buSzTx/>
                        <a:buFontTx/>
                        <a:buNone/>
                        <a:tabLst/>
                        <a:defRPr/>
                      </a:pPr>
                      <a:endParaRPr lang="pt-BR" sz="11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70878923"/>
                  </a:ext>
                </a:extLst>
              </a:tr>
            </a:tbl>
          </a:graphicData>
        </a:graphic>
      </p:graphicFrame>
      <p:cxnSp>
        <p:nvCxnSpPr>
          <p:cNvPr id="141" name="Conector de Seta Reta 140">
            <a:extLst>
              <a:ext uri="{FF2B5EF4-FFF2-40B4-BE49-F238E27FC236}">
                <a16:creationId xmlns:a16="http://schemas.microsoft.com/office/drawing/2014/main" id="{BDEF37A2-59B3-425C-9498-9853DD4A6C99}"/>
              </a:ext>
            </a:extLst>
          </p:cNvPr>
          <p:cNvCxnSpPr>
            <a:cxnSpLocks/>
          </p:cNvCxnSpPr>
          <p:nvPr/>
        </p:nvCxnSpPr>
        <p:spPr>
          <a:xfrm>
            <a:off x="29200807" y="25746766"/>
            <a:ext cx="1980220" cy="0"/>
          </a:xfrm>
          <a:prstGeom prst="straightConnector1">
            <a:avLst/>
          </a:prstGeom>
          <a:ln>
            <a:headEnd type="diamond"/>
            <a:tailEnd type="diamond"/>
          </a:ln>
        </p:spPr>
        <p:style>
          <a:lnRef idx="2">
            <a:schemeClr val="dk1"/>
          </a:lnRef>
          <a:fillRef idx="0">
            <a:schemeClr val="dk1"/>
          </a:fillRef>
          <a:effectRef idx="1">
            <a:schemeClr val="dk1"/>
          </a:effectRef>
          <a:fontRef idx="minor">
            <a:schemeClr val="tx1"/>
          </a:fontRef>
        </p:style>
      </p:cxnSp>
      <p:cxnSp>
        <p:nvCxnSpPr>
          <p:cNvPr id="142" name="Conector de Seta Reta 141">
            <a:extLst>
              <a:ext uri="{FF2B5EF4-FFF2-40B4-BE49-F238E27FC236}">
                <a16:creationId xmlns:a16="http://schemas.microsoft.com/office/drawing/2014/main" id="{DA07658F-F418-49D5-A587-ECD7A6780F9A}"/>
              </a:ext>
            </a:extLst>
          </p:cNvPr>
          <p:cNvCxnSpPr>
            <a:cxnSpLocks/>
          </p:cNvCxnSpPr>
          <p:nvPr/>
        </p:nvCxnSpPr>
        <p:spPr>
          <a:xfrm>
            <a:off x="27832655" y="26269874"/>
            <a:ext cx="2088232" cy="0"/>
          </a:xfrm>
          <a:prstGeom prst="straightConnector1">
            <a:avLst/>
          </a:prstGeom>
          <a:ln>
            <a:headEnd type="diamond"/>
            <a:tailEnd type="diamond"/>
          </a:ln>
        </p:spPr>
        <p:style>
          <a:lnRef idx="2">
            <a:schemeClr val="dk1"/>
          </a:lnRef>
          <a:fillRef idx="0">
            <a:schemeClr val="dk1"/>
          </a:fillRef>
          <a:effectRef idx="1">
            <a:schemeClr val="dk1"/>
          </a:effectRef>
          <a:fontRef idx="minor">
            <a:schemeClr val="tx1"/>
          </a:fontRef>
        </p:style>
      </p:cxnSp>
      <p:cxnSp>
        <p:nvCxnSpPr>
          <p:cNvPr id="143" name="Conector de Seta Reta 142">
            <a:extLst>
              <a:ext uri="{FF2B5EF4-FFF2-40B4-BE49-F238E27FC236}">
                <a16:creationId xmlns:a16="http://schemas.microsoft.com/office/drawing/2014/main" id="{C97E02D7-7DD0-461C-A75F-1B463251B89D}"/>
              </a:ext>
            </a:extLst>
          </p:cNvPr>
          <p:cNvCxnSpPr>
            <a:cxnSpLocks/>
          </p:cNvCxnSpPr>
          <p:nvPr/>
        </p:nvCxnSpPr>
        <p:spPr>
          <a:xfrm>
            <a:off x="28048679" y="26771545"/>
            <a:ext cx="2448272" cy="0"/>
          </a:xfrm>
          <a:prstGeom prst="straightConnector1">
            <a:avLst/>
          </a:prstGeom>
          <a:ln>
            <a:headEnd type="diamond"/>
            <a:tailEnd type="diamond"/>
          </a:ln>
        </p:spPr>
        <p:style>
          <a:lnRef idx="2">
            <a:schemeClr val="dk1"/>
          </a:lnRef>
          <a:fillRef idx="0">
            <a:schemeClr val="dk1"/>
          </a:fillRef>
          <a:effectRef idx="1">
            <a:schemeClr val="dk1"/>
          </a:effectRef>
          <a:fontRef idx="minor">
            <a:schemeClr val="tx1"/>
          </a:fontRef>
        </p:style>
      </p:cxnSp>
      <p:cxnSp>
        <p:nvCxnSpPr>
          <p:cNvPr id="144" name="Conector de Seta Reta 143">
            <a:extLst>
              <a:ext uri="{FF2B5EF4-FFF2-40B4-BE49-F238E27FC236}">
                <a16:creationId xmlns:a16="http://schemas.microsoft.com/office/drawing/2014/main" id="{4CEA666B-6AB8-44CA-8AFD-F01CF90D7F73}"/>
              </a:ext>
            </a:extLst>
          </p:cNvPr>
          <p:cNvCxnSpPr>
            <a:cxnSpLocks/>
          </p:cNvCxnSpPr>
          <p:nvPr/>
        </p:nvCxnSpPr>
        <p:spPr>
          <a:xfrm>
            <a:off x="27832655" y="27271410"/>
            <a:ext cx="2671261" cy="0"/>
          </a:xfrm>
          <a:prstGeom prst="straightConnector1">
            <a:avLst/>
          </a:prstGeom>
          <a:ln>
            <a:headEnd type="diamond"/>
            <a:tailEnd type="diamond"/>
          </a:ln>
        </p:spPr>
        <p:style>
          <a:lnRef idx="2">
            <a:schemeClr val="dk1"/>
          </a:lnRef>
          <a:fillRef idx="0">
            <a:schemeClr val="dk1"/>
          </a:fillRef>
          <a:effectRef idx="1">
            <a:schemeClr val="dk1"/>
          </a:effectRef>
          <a:fontRef idx="minor">
            <a:schemeClr val="tx1"/>
          </a:fontRef>
        </p:style>
      </p:cxnSp>
      <p:cxnSp>
        <p:nvCxnSpPr>
          <p:cNvPr id="145" name="Conector de Seta Reta 144">
            <a:extLst>
              <a:ext uri="{FF2B5EF4-FFF2-40B4-BE49-F238E27FC236}">
                <a16:creationId xmlns:a16="http://schemas.microsoft.com/office/drawing/2014/main" id="{F7F934CB-099B-4E1C-89A4-8516A909C21A}"/>
              </a:ext>
            </a:extLst>
          </p:cNvPr>
          <p:cNvCxnSpPr>
            <a:cxnSpLocks/>
          </p:cNvCxnSpPr>
          <p:nvPr/>
        </p:nvCxnSpPr>
        <p:spPr>
          <a:xfrm>
            <a:off x="27937184" y="27777647"/>
            <a:ext cx="3207839" cy="0"/>
          </a:xfrm>
          <a:prstGeom prst="straightConnector1">
            <a:avLst/>
          </a:prstGeom>
          <a:ln>
            <a:headEnd type="diamond"/>
            <a:tailEnd type="diamond"/>
          </a:ln>
        </p:spPr>
        <p:style>
          <a:lnRef idx="2">
            <a:schemeClr val="dk1"/>
          </a:lnRef>
          <a:fillRef idx="0">
            <a:schemeClr val="dk1"/>
          </a:fillRef>
          <a:effectRef idx="1">
            <a:schemeClr val="dk1"/>
          </a:effectRef>
          <a:fontRef idx="minor">
            <a:schemeClr val="tx1"/>
          </a:fontRef>
        </p:style>
      </p:cxnSp>
      <p:pic>
        <p:nvPicPr>
          <p:cNvPr id="4136" name="Imagem 4135">
            <a:extLst>
              <a:ext uri="{FF2B5EF4-FFF2-40B4-BE49-F238E27FC236}">
                <a16:creationId xmlns:a16="http://schemas.microsoft.com/office/drawing/2014/main" id="{97D0CF35-C84C-41AE-92D3-B6BDDD1FBE9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776795" y="828848"/>
            <a:ext cx="3121158" cy="1091186"/>
          </a:xfrm>
          <a:prstGeom prst="rect">
            <a:avLst/>
          </a:prstGeom>
        </p:spPr>
      </p:pic>
      <p:pic>
        <p:nvPicPr>
          <p:cNvPr id="4138" name="Imagem 4137">
            <a:extLst>
              <a:ext uri="{FF2B5EF4-FFF2-40B4-BE49-F238E27FC236}">
                <a16:creationId xmlns:a16="http://schemas.microsoft.com/office/drawing/2014/main" id="{DDEE1DF5-0935-41D1-A652-1915A8BC22E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9422" t="3074" r="62216" b="51009"/>
          <a:stretch/>
        </p:blipFill>
        <p:spPr>
          <a:xfrm>
            <a:off x="27619155" y="2046566"/>
            <a:ext cx="1640714" cy="1778695"/>
          </a:xfrm>
          <a:prstGeom prst="rect">
            <a:avLst/>
          </a:prstGeom>
        </p:spPr>
      </p:pic>
      <p:pic>
        <p:nvPicPr>
          <p:cNvPr id="4140" name="Imagem 4139" descr="Uma imagem contendo gráficos vetoriais&#10;&#10;Descrição gerada automaticamente">
            <a:extLst>
              <a:ext uri="{FF2B5EF4-FFF2-40B4-BE49-F238E27FC236}">
                <a16:creationId xmlns:a16="http://schemas.microsoft.com/office/drawing/2014/main" id="{2ACC01BB-AABE-4AAA-B9D4-09824470E02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421593" y="2477664"/>
            <a:ext cx="1641750" cy="1149225"/>
          </a:xfrm>
          <a:prstGeom prst="rect">
            <a:avLst/>
          </a:prstGeom>
        </p:spPr>
      </p:pic>
      <p:grpSp>
        <p:nvGrpSpPr>
          <p:cNvPr id="194" name="Agrupar 193">
            <a:extLst>
              <a:ext uri="{FF2B5EF4-FFF2-40B4-BE49-F238E27FC236}">
                <a16:creationId xmlns:a16="http://schemas.microsoft.com/office/drawing/2014/main" id="{E8ECE444-35EC-4C2B-A02E-202348163E9D}"/>
              </a:ext>
            </a:extLst>
          </p:cNvPr>
          <p:cNvGrpSpPr/>
          <p:nvPr/>
        </p:nvGrpSpPr>
        <p:grpSpPr>
          <a:xfrm>
            <a:off x="25635693" y="32668571"/>
            <a:ext cx="5788651" cy="3362716"/>
            <a:chOff x="-29201" y="2674824"/>
            <a:chExt cx="5788651" cy="3362716"/>
          </a:xfrm>
        </p:grpSpPr>
        <p:pic>
          <p:nvPicPr>
            <p:cNvPr id="195" name="Imagem 194">
              <a:extLst>
                <a:ext uri="{FF2B5EF4-FFF2-40B4-BE49-F238E27FC236}">
                  <a16:creationId xmlns:a16="http://schemas.microsoft.com/office/drawing/2014/main" id="{DC33863B-8E31-4DC5-BA21-6FA86605B8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2674824"/>
              <a:ext cx="5759450" cy="3291114"/>
            </a:xfrm>
            <a:prstGeom prst="rect">
              <a:avLst/>
            </a:prstGeom>
          </p:spPr>
        </p:pic>
        <p:cxnSp>
          <p:nvCxnSpPr>
            <p:cNvPr id="196" name="Conector reto 195">
              <a:extLst>
                <a:ext uri="{FF2B5EF4-FFF2-40B4-BE49-F238E27FC236}">
                  <a16:creationId xmlns:a16="http://schemas.microsoft.com/office/drawing/2014/main" id="{C8186305-4704-442C-AFBD-4C11FF71BEB6}"/>
                </a:ext>
              </a:extLst>
            </p:cNvPr>
            <p:cNvCxnSpPr>
              <a:cxnSpLocks/>
            </p:cNvCxnSpPr>
            <p:nvPr/>
          </p:nvCxnSpPr>
          <p:spPr>
            <a:xfrm flipV="1">
              <a:off x="1909713" y="2736205"/>
              <a:ext cx="0" cy="2880320"/>
            </a:xfrm>
            <a:prstGeom prst="line">
              <a:avLst/>
            </a:prstGeom>
            <a:noFill/>
            <a:ln w="9525" cap="flat" cmpd="sng" algn="ctr">
              <a:solidFill>
                <a:sysClr val="windowText" lastClr="000000">
                  <a:lumMod val="50000"/>
                  <a:lumOff val="50000"/>
                </a:sysClr>
              </a:solidFill>
              <a:prstDash val="solid"/>
            </a:ln>
            <a:effectLst/>
          </p:spPr>
        </p:cxnSp>
        <p:cxnSp>
          <p:nvCxnSpPr>
            <p:cNvPr id="197" name="Conector reto 196">
              <a:extLst>
                <a:ext uri="{FF2B5EF4-FFF2-40B4-BE49-F238E27FC236}">
                  <a16:creationId xmlns:a16="http://schemas.microsoft.com/office/drawing/2014/main" id="{7BEFB1B4-FEF1-47A9-8D5B-47CAB982BF29}"/>
                </a:ext>
              </a:extLst>
            </p:cNvPr>
            <p:cNvCxnSpPr>
              <a:cxnSpLocks/>
            </p:cNvCxnSpPr>
            <p:nvPr/>
          </p:nvCxnSpPr>
          <p:spPr>
            <a:xfrm flipV="1">
              <a:off x="2692276" y="2736205"/>
              <a:ext cx="0" cy="2880320"/>
            </a:xfrm>
            <a:prstGeom prst="line">
              <a:avLst/>
            </a:prstGeom>
            <a:noFill/>
            <a:ln w="9525" cap="flat" cmpd="sng" algn="ctr">
              <a:solidFill>
                <a:sysClr val="windowText" lastClr="000000">
                  <a:lumMod val="50000"/>
                  <a:lumOff val="50000"/>
                </a:sysClr>
              </a:solidFill>
              <a:prstDash val="solid"/>
            </a:ln>
            <a:effectLst/>
          </p:spPr>
        </p:cxnSp>
        <p:sp>
          <p:nvSpPr>
            <p:cNvPr id="198" name="CaixaDeTexto 197">
              <a:extLst>
                <a:ext uri="{FF2B5EF4-FFF2-40B4-BE49-F238E27FC236}">
                  <a16:creationId xmlns:a16="http://schemas.microsoft.com/office/drawing/2014/main" id="{54B65610-9013-4AC9-A189-A11BE92C0DE7}"/>
                </a:ext>
              </a:extLst>
            </p:cNvPr>
            <p:cNvSpPr txBox="1"/>
            <p:nvPr/>
          </p:nvSpPr>
          <p:spPr>
            <a:xfrm>
              <a:off x="847521" y="2920122"/>
              <a:ext cx="811767" cy="523220"/>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600" b="0" i="0" u="none" strike="noStrike" kern="0" cap="none" spc="0" normalizeH="0" baseline="0" noProof="0" dirty="0">
                  <a:ln>
                    <a:noFill/>
                  </a:ln>
                  <a:solidFill>
                    <a:prstClr val="white"/>
                  </a:solidFill>
                  <a:effectLst/>
                  <a:uLnTx/>
                  <a:uFillTx/>
                  <a:latin typeface="CMU Sans Serif" panose="02000603000000000000" pitchFamily="2" charset="0"/>
                  <a:ea typeface="CMU Sans Serif" panose="02000603000000000000" pitchFamily="2" charset="0"/>
                  <a:cs typeface="CMU Sans Serif" panose="02000603000000000000" pitchFamily="2" charset="0"/>
                </a:rPr>
                <a:t>S 31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a:ln>
                    <a:noFill/>
                  </a:ln>
                  <a:solidFill>
                    <a:prstClr val="white"/>
                  </a:solidFill>
                  <a:effectLst/>
                  <a:uLnTx/>
                  <a:uFillTx/>
                  <a:latin typeface="CMU Sans Serif" panose="02000603000000000000" pitchFamily="2" charset="0"/>
                  <a:ea typeface="CMU Sans Serif" panose="02000603000000000000" pitchFamily="2" charset="0"/>
                  <a:cs typeface="CMU Sans Serif" panose="02000603000000000000" pitchFamily="2" charset="0"/>
                </a:rPr>
                <a:t>TM: 40%</a:t>
              </a:r>
            </a:p>
          </p:txBody>
        </p:sp>
        <p:cxnSp>
          <p:nvCxnSpPr>
            <p:cNvPr id="199" name="Conector de Seta Reta 198">
              <a:extLst>
                <a:ext uri="{FF2B5EF4-FFF2-40B4-BE49-F238E27FC236}">
                  <a16:creationId xmlns:a16="http://schemas.microsoft.com/office/drawing/2014/main" id="{22FAC6C2-DD6B-41D4-B8E1-9CC4542198E3}"/>
                </a:ext>
              </a:extLst>
            </p:cNvPr>
            <p:cNvCxnSpPr>
              <a:cxnSpLocks/>
              <a:stCxn id="198" idx="2"/>
            </p:cNvCxnSpPr>
            <p:nvPr/>
          </p:nvCxnSpPr>
          <p:spPr>
            <a:xfrm>
              <a:off x="1253405" y="3443342"/>
              <a:ext cx="0" cy="1957159"/>
            </a:xfrm>
            <a:prstGeom prst="straightConnector1">
              <a:avLst/>
            </a:prstGeom>
            <a:noFill/>
            <a:ln w="9525" cap="flat" cmpd="sng" algn="ctr">
              <a:solidFill>
                <a:sysClr val="windowText" lastClr="000000">
                  <a:lumMod val="50000"/>
                  <a:lumOff val="50000"/>
                </a:sysClr>
              </a:solidFill>
              <a:prstDash val="solid"/>
              <a:tailEnd type="triangle"/>
            </a:ln>
            <a:effectLst/>
          </p:spPr>
        </p:cxnSp>
        <p:sp>
          <p:nvSpPr>
            <p:cNvPr id="200" name="CaixaDeTexto 199">
              <a:extLst>
                <a:ext uri="{FF2B5EF4-FFF2-40B4-BE49-F238E27FC236}">
                  <a16:creationId xmlns:a16="http://schemas.microsoft.com/office/drawing/2014/main" id="{4E87B768-BF44-44A8-85F0-92EF7A825171}"/>
                </a:ext>
              </a:extLst>
            </p:cNvPr>
            <p:cNvSpPr txBox="1"/>
            <p:nvPr/>
          </p:nvSpPr>
          <p:spPr>
            <a:xfrm>
              <a:off x="1362715" y="5760541"/>
              <a:ext cx="3245202" cy="276999"/>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MU Sans Serif" panose="02000603000000000000" pitchFamily="2" charset="0"/>
                  <a:ea typeface="CMU Sans Serif" panose="02000603000000000000" pitchFamily="2" charset="0"/>
                  <a:cs typeface="CMU Sans Serif" panose="02000603000000000000" pitchFamily="2" charset="0"/>
                </a:rPr>
                <a:t>Odds of High Regret Scenario</a:t>
              </a:r>
            </a:p>
          </p:txBody>
        </p:sp>
        <p:sp>
          <p:nvSpPr>
            <p:cNvPr id="201" name="CaixaDeTexto 200">
              <a:extLst>
                <a:ext uri="{FF2B5EF4-FFF2-40B4-BE49-F238E27FC236}">
                  <a16:creationId xmlns:a16="http://schemas.microsoft.com/office/drawing/2014/main" id="{E0C6D344-0142-416A-92B8-19AC649C0199}"/>
                </a:ext>
              </a:extLst>
            </p:cNvPr>
            <p:cNvSpPr txBox="1"/>
            <p:nvPr/>
          </p:nvSpPr>
          <p:spPr>
            <a:xfrm rot="16200000">
              <a:off x="-1234036" y="4168068"/>
              <a:ext cx="2686669" cy="276999"/>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MU Sans Serif" panose="02000603000000000000" pitchFamily="2" charset="0"/>
                  <a:ea typeface="CMU Sans Serif" panose="02000603000000000000" pitchFamily="2" charset="0"/>
                  <a:cs typeface="CMU Sans Serif" panose="02000603000000000000" pitchFamily="2" charset="0"/>
                </a:rPr>
                <a:t>Expected Regret</a:t>
              </a:r>
            </a:p>
          </p:txBody>
        </p:sp>
        <p:sp>
          <p:nvSpPr>
            <p:cNvPr id="202" name="CaixaDeTexto 201">
              <a:extLst>
                <a:ext uri="{FF2B5EF4-FFF2-40B4-BE49-F238E27FC236}">
                  <a16:creationId xmlns:a16="http://schemas.microsoft.com/office/drawing/2014/main" id="{4EE69714-2858-4034-AEBF-EB5B8A314CB7}"/>
                </a:ext>
              </a:extLst>
            </p:cNvPr>
            <p:cNvSpPr txBox="1"/>
            <p:nvPr/>
          </p:nvSpPr>
          <p:spPr>
            <a:xfrm>
              <a:off x="1909711" y="2920122"/>
              <a:ext cx="811767" cy="523220"/>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600" b="0" i="0" u="none" strike="noStrike" kern="0" cap="none" spc="0" normalizeH="0" baseline="0" noProof="0" dirty="0">
                  <a:ln>
                    <a:noFill/>
                  </a:ln>
                  <a:solidFill>
                    <a:prstClr val="white"/>
                  </a:solidFill>
                  <a:effectLst/>
                  <a:uLnTx/>
                  <a:uFillTx/>
                  <a:latin typeface="CMU Sans Serif" panose="02000603000000000000" pitchFamily="2" charset="0"/>
                  <a:ea typeface="CMU Sans Serif" panose="02000603000000000000" pitchFamily="2" charset="0"/>
                  <a:cs typeface="CMU Sans Serif" panose="02000603000000000000" pitchFamily="2" charset="0"/>
                </a:rPr>
                <a:t>S 25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a:ln>
                    <a:noFill/>
                  </a:ln>
                  <a:solidFill>
                    <a:prstClr val="white"/>
                  </a:solidFill>
                  <a:effectLst/>
                  <a:uLnTx/>
                  <a:uFillTx/>
                  <a:latin typeface="CMU Sans Serif" panose="02000603000000000000" pitchFamily="2" charset="0"/>
                  <a:ea typeface="CMU Sans Serif" panose="02000603000000000000" pitchFamily="2" charset="0"/>
                  <a:cs typeface="CMU Sans Serif" panose="02000603000000000000" pitchFamily="2" charset="0"/>
                </a:rPr>
                <a:t>TM: 30%</a:t>
              </a:r>
            </a:p>
          </p:txBody>
        </p:sp>
        <p:cxnSp>
          <p:nvCxnSpPr>
            <p:cNvPr id="203" name="Conector de Seta Reta 202">
              <a:extLst>
                <a:ext uri="{FF2B5EF4-FFF2-40B4-BE49-F238E27FC236}">
                  <a16:creationId xmlns:a16="http://schemas.microsoft.com/office/drawing/2014/main" id="{79D404A2-7491-48E9-BE61-EBAF656B32F1}"/>
                </a:ext>
              </a:extLst>
            </p:cNvPr>
            <p:cNvCxnSpPr>
              <a:cxnSpLocks/>
              <a:stCxn id="202" idx="2"/>
            </p:cNvCxnSpPr>
            <p:nvPr/>
          </p:nvCxnSpPr>
          <p:spPr>
            <a:xfrm>
              <a:off x="2315595" y="3443342"/>
              <a:ext cx="0" cy="1597119"/>
            </a:xfrm>
            <a:prstGeom prst="straightConnector1">
              <a:avLst/>
            </a:prstGeom>
            <a:noFill/>
            <a:ln w="9525" cap="flat" cmpd="sng" algn="ctr">
              <a:solidFill>
                <a:sysClr val="windowText" lastClr="000000">
                  <a:lumMod val="50000"/>
                  <a:lumOff val="50000"/>
                </a:sysClr>
              </a:solidFill>
              <a:prstDash val="solid"/>
              <a:tailEnd type="triangle"/>
            </a:ln>
            <a:effectLst/>
          </p:spPr>
        </p:cxnSp>
        <p:sp>
          <p:nvSpPr>
            <p:cNvPr id="204" name="CaixaDeTexto 203">
              <a:extLst>
                <a:ext uri="{FF2B5EF4-FFF2-40B4-BE49-F238E27FC236}">
                  <a16:creationId xmlns:a16="http://schemas.microsoft.com/office/drawing/2014/main" id="{366E2D91-FD15-4026-B192-43CD671AC632}"/>
                </a:ext>
              </a:extLst>
            </p:cNvPr>
            <p:cNvSpPr txBox="1"/>
            <p:nvPr/>
          </p:nvSpPr>
          <p:spPr>
            <a:xfrm>
              <a:off x="3323623" y="2920122"/>
              <a:ext cx="811767" cy="523220"/>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600" b="0" i="0" u="none" strike="noStrike" kern="0" cap="none" spc="0" normalizeH="0" baseline="0" noProof="0" dirty="0">
                  <a:ln>
                    <a:noFill/>
                  </a:ln>
                  <a:solidFill>
                    <a:prstClr val="white"/>
                  </a:solidFill>
                  <a:effectLst/>
                  <a:uLnTx/>
                  <a:uFillTx/>
                  <a:latin typeface="CMU Sans Serif" panose="02000603000000000000" pitchFamily="2" charset="0"/>
                  <a:ea typeface="CMU Sans Serif" panose="02000603000000000000" pitchFamily="2" charset="0"/>
                  <a:cs typeface="CMU Sans Serif" panose="02000603000000000000" pitchFamily="2" charset="0"/>
                </a:rPr>
                <a:t>S 19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a:ln>
                    <a:noFill/>
                  </a:ln>
                  <a:solidFill>
                    <a:prstClr val="white"/>
                  </a:solidFill>
                  <a:effectLst/>
                  <a:uLnTx/>
                  <a:uFillTx/>
                  <a:latin typeface="CMU Sans Serif" panose="02000603000000000000" pitchFamily="2" charset="0"/>
                  <a:ea typeface="CMU Sans Serif" panose="02000603000000000000" pitchFamily="2" charset="0"/>
                  <a:cs typeface="CMU Sans Serif" panose="02000603000000000000" pitchFamily="2" charset="0"/>
                </a:rPr>
                <a:t>TM: 20%</a:t>
              </a:r>
            </a:p>
          </p:txBody>
        </p:sp>
        <p:cxnSp>
          <p:nvCxnSpPr>
            <p:cNvPr id="205" name="Conector de Seta Reta 204">
              <a:extLst>
                <a:ext uri="{FF2B5EF4-FFF2-40B4-BE49-F238E27FC236}">
                  <a16:creationId xmlns:a16="http://schemas.microsoft.com/office/drawing/2014/main" id="{D1A399AA-DD70-4E06-9E54-2C19F03636E6}"/>
                </a:ext>
              </a:extLst>
            </p:cNvPr>
            <p:cNvCxnSpPr>
              <a:cxnSpLocks/>
              <a:stCxn id="204" idx="2"/>
            </p:cNvCxnSpPr>
            <p:nvPr/>
          </p:nvCxnSpPr>
          <p:spPr>
            <a:xfrm>
              <a:off x="3729507" y="3443342"/>
              <a:ext cx="0" cy="1525111"/>
            </a:xfrm>
            <a:prstGeom prst="straightConnector1">
              <a:avLst/>
            </a:prstGeom>
            <a:noFill/>
            <a:ln w="9525" cap="flat" cmpd="sng" algn="ctr">
              <a:solidFill>
                <a:sysClr val="windowText" lastClr="000000">
                  <a:lumMod val="50000"/>
                  <a:lumOff val="50000"/>
                </a:sysClr>
              </a:solidFill>
              <a:prstDash val="solid"/>
              <a:tailEnd type="triangle"/>
            </a:ln>
            <a:effectLst/>
          </p:spPr>
        </p:cxnSp>
        <p:sp>
          <p:nvSpPr>
            <p:cNvPr id="206" name="CaixaDeTexto 205">
              <a:extLst>
                <a:ext uri="{FF2B5EF4-FFF2-40B4-BE49-F238E27FC236}">
                  <a16:creationId xmlns:a16="http://schemas.microsoft.com/office/drawing/2014/main" id="{BCC81D22-B153-4DFF-97FA-718575129C8C}"/>
                </a:ext>
              </a:extLst>
            </p:cNvPr>
            <p:cNvSpPr txBox="1"/>
            <p:nvPr/>
          </p:nvSpPr>
          <p:spPr>
            <a:xfrm>
              <a:off x="1367557" y="5750320"/>
              <a:ext cx="3245202" cy="276999"/>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MU Sans Serif" panose="02000603000000000000" pitchFamily="2" charset="0"/>
                  <a:ea typeface="CMU Sans Serif" panose="02000603000000000000" pitchFamily="2" charset="0"/>
                  <a:cs typeface="CMU Sans Serif" panose="02000603000000000000" pitchFamily="2" charset="0"/>
                </a:rPr>
                <a:t>Odds of High Regret Scenario</a:t>
              </a:r>
            </a:p>
          </p:txBody>
        </p:sp>
        <p:sp>
          <p:nvSpPr>
            <p:cNvPr id="207" name="CaixaDeTexto 206">
              <a:extLst>
                <a:ext uri="{FF2B5EF4-FFF2-40B4-BE49-F238E27FC236}">
                  <a16:creationId xmlns:a16="http://schemas.microsoft.com/office/drawing/2014/main" id="{79970238-A7FC-48F0-9142-1C884C636F7F}"/>
                </a:ext>
              </a:extLst>
            </p:cNvPr>
            <p:cNvSpPr txBox="1"/>
            <p:nvPr/>
          </p:nvSpPr>
          <p:spPr>
            <a:xfrm>
              <a:off x="4957511" y="3384277"/>
              <a:ext cx="776876" cy="276999"/>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MU Sans Serif" panose="02000603000000000000" pitchFamily="2" charset="0"/>
                  <a:ea typeface="CMU Sans Serif" panose="02000603000000000000" pitchFamily="2" charset="0"/>
                  <a:cs typeface="CMU Sans Serif" panose="02000603000000000000" pitchFamily="2" charset="0"/>
                </a:rPr>
                <a:t>Strategy</a:t>
              </a:r>
              <a:endParaRPr kumimoji="0" lang="en-US" sz="1200" b="0" i="0" u="none" strike="noStrike" kern="0" cap="none" spc="0" normalizeH="0" baseline="0" noProof="0" dirty="0">
                <a:ln>
                  <a:noFill/>
                </a:ln>
                <a:solidFill>
                  <a:prstClr val="black"/>
                </a:solidFill>
                <a:effectLst/>
                <a:uLnTx/>
                <a:uFillTx/>
                <a:latin typeface="CMU Sans Serif" panose="02000603000000000000" pitchFamily="2" charset="0"/>
                <a:ea typeface="CMU Sans Serif" panose="02000603000000000000" pitchFamily="2" charset="0"/>
                <a:cs typeface="CMU Sans Serif" panose="02000603000000000000" pitchFamily="2" charset="0"/>
              </a:endParaRPr>
            </a:p>
          </p:txBody>
        </p:sp>
      </p:grpSp>
      <p:grpSp>
        <p:nvGrpSpPr>
          <p:cNvPr id="4141" name="Agrupar 4140">
            <a:extLst>
              <a:ext uri="{FF2B5EF4-FFF2-40B4-BE49-F238E27FC236}">
                <a16:creationId xmlns:a16="http://schemas.microsoft.com/office/drawing/2014/main" id="{997077CE-9BF4-40DB-A827-B86EF76A581E}"/>
              </a:ext>
            </a:extLst>
          </p:cNvPr>
          <p:cNvGrpSpPr/>
          <p:nvPr/>
        </p:nvGrpSpPr>
        <p:grpSpPr>
          <a:xfrm>
            <a:off x="25696158" y="28886361"/>
            <a:ext cx="5929445" cy="3162809"/>
            <a:chOff x="25916944" y="29992099"/>
            <a:chExt cx="5929445" cy="3162809"/>
          </a:xfrm>
        </p:grpSpPr>
        <p:pic>
          <p:nvPicPr>
            <p:cNvPr id="209" name="Imagem 208" descr="Uma imagem contendo captura de tela&#10;&#10;Descrição gerada automaticamente">
              <a:extLst>
                <a:ext uri="{FF2B5EF4-FFF2-40B4-BE49-F238E27FC236}">
                  <a16:creationId xmlns:a16="http://schemas.microsoft.com/office/drawing/2014/main" id="{7C5ABF45-D605-4F5F-8996-097F6A8E288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010456" y="30066043"/>
              <a:ext cx="5759450" cy="2876449"/>
            </a:xfrm>
            <a:prstGeom prst="rect">
              <a:avLst/>
            </a:prstGeom>
          </p:spPr>
        </p:pic>
        <p:cxnSp>
          <p:nvCxnSpPr>
            <p:cNvPr id="210" name="Conector de Seta Reta 209">
              <a:extLst>
                <a:ext uri="{FF2B5EF4-FFF2-40B4-BE49-F238E27FC236}">
                  <a16:creationId xmlns:a16="http://schemas.microsoft.com/office/drawing/2014/main" id="{33FDB033-A9A3-4911-B753-3D08836F6F55}"/>
                </a:ext>
              </a:extLst>
            </p:cNvPr>
            <p:cNvCxnSpPr>
              <a:cxnSpLocks/>
            </p:cNvCxnSpPr>
            <p:nvPr/>
          </p:nvCxnSpPr>
          <p:spPr>
            <a:xfrm flipH="1">
              <a:off x="26729941" y="31216235"/>
              <a:ext cx="216024"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1" name="Conector de Seta Reta 210">
              <a:extLst>
                <a:ext uri="{FF2B5EF4-FFF2-40B4-BE49-F238E27FC236}">
                  <a16:creationId xmlns:a16="http://schemas.microsoft.com/office/drawing/2014/main" id="{18BDBCC9-3798-4F1E-B8EE-C46174B38CE1}"/>
                </a:ext>
              </a:extLst>
            </p:cNvPr>
            <p:cNvCxnSpPr>
              <a:cxnSpLocks/>
            </p:cNvCxnSpPr>
            <p:nvPr/>
          </p:nvCxnSpPr>
          <p:spPr>
            <a:xfrm flipH="1">
              <a:off x="27017973" y="32080331"/>
              <a:ext cx="216024"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2" name="Conector de Seta Reta 211">
              <a:extLst>
                <a:ext uri="{FF2B5EF4-FFF2-40B4-BE49-F238E27FC236}">
                  <a16:creationId xmlns:a16="http://schemas.microsoft.com/office/drawing/2014/main" id="{078B5534-EE84-454A-911E-33EC93195A52}"/>
                </a:ext>
              </a:extLst>
            </p:cNvPr>
            <p:cNvCxnSpPr>
              <a:cxnSpLocks/>
            </p:cNvCxnSpPr>
            <p:nvPr/>
          </p:nvCxnSpPr>
          <p:spPr>
            <a:xfrm flipH="1">
              <a:off x="27306005" y="32152339"/>
              <a:ext cx="216024"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3" name="Conector de Seta Reta 212">
              <a:extLst>
                <a:ext uri="{FF2B5EF4-FFF2-40B4-BE49-F238E27FC236}">
                  <a16:creationId xmlns:a16="http://schemas.microsoft.com/office/drawing/2014/main" id="{95E6D602-A996-4E7F-A049-83073AE18CD8}"/>
                </a:ext>
              </a:extLst>
            </p:cNvPr>
            <p:cNvCxnSpPr>
              <a:cxnSpLocks/>
            </p:cNvCxnSpPr>
            <p:nvPr/>
          </p:nvCxnSpPr>
          <p:spPr>
            <a:xfrm flipH="1">
              <a:off x="27738053" y="32117880"/>
              <a:ext cx="216024"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4" name="CaixaDeTexto 213">
              <a:extLst>
                <a:ext uri="{FF2B5EF4-FFF2-40B4-BE49-F238E27FC236}">
                  <a16:creationId xmlns:a16="http://schemas.microsoft.com/office/drawing/2014/main" id="{3D43DF08-ECD4-43EA-839F-C40A6621DF1B}"/>
                </a:ext>
              </a:extLst>
            </p:cNvPr>
            <p:cNvSpPr txBox="1"/>
            <p:nvPr/>
          </p:nvSpPr>
          <p:spPr>
            <a:xfrm>
              <a:off x="26958883" y="32774082"/>
              <a:ext cx="3162809" cy="260597"/>
            </a:xfrm>
            <a:prstGeom prst="rect">
              <a:avLst/>
            </a:prstGeom>
            <a:solidFill>
              <a:schemeClr val="bg1"/>
            </a:solidFill>
          </p:spPr>
          <p:txBody>
            <a:bodyPr wrap="square" rtlCol="0">
              <a:spAutoFit/>
            </a:bodyPr>
            <a:lstStyle/>
            <a:p>
              <a:pPr algn="ctr"/>
              <a:r>
                <a:rPr lang="en-US" sz="1100" dirty="0">
                  <a:latin typeface="CMU Sans Serif" panose="02000603000000000000" pitchFamily="2" charset="0"/>
                  <a:ea typeface="CMU Sans Serif" panose="02000603000000000000" pitchFamily="2" charset="0"/>
                  <a:cs typeface="CMU Sans Serif" panose="02000603000000000000" pitchFamily="2" charset="0"/>
                </a:rPr>
                <a:t>75th percentile Regret over all futures</a:t>
              </a:r>
            </a:p>
          </p:txBody>
        </p:sp>
        <p:sp>
          <p:nvSpPr>
            <p:cNvPr id="215" name="CaixaDeTexto 214">
              <a:extLst>
                <a:ext uri="{FF2B5EF4-FFF2-40B4-BE49-F238E27FC236}">
                  <a16:creationId xmlns:a16="http://schemas.microsoft.com/office/drawing/2014/main" id="{8F5D5999-A0D1-4D41-AD0A-43590683B483}"/>
                </a:ext>
              </a:extLst>
            </p:cNvPr>
            <p:cNvSpPr txBox="1"/>
            <p:nvPr/>
          </p:nvSpPr>
          <p:spPr>
            <a:xfrm rot="16200000">
              <a:off x="24465838" y="31443205"/>
              <a:ext cx="3162809" cy="260597"/>
            </a:xfrm>
            <a:prstGeom prst="rect">
              <a:avLst/>
            </a:prstGeom>
            <a:solidFill>
              <a:schemeClr val="bg1"/>
            </a:solidFill>
          </p:spPr>
          <p:txBody>
            <a:bodyPr wrap="square" rtlCol="0">
              <a:spAutoFit/>
            </a:bodyPr>
            <a:lstStyle/>
            <a:p>
              <a:pPr algn="ctr"/>
              <a:r>
                <a:rPr lang="en-US" sz="1100" dirty="0">
                  <a:latin typeface="CMU Sans Serif" panose="02000603000000000000" pitchFamily="2" charset="0"/>
                  <a:ea typeface="CMU Sans Serif" panose="02000603000000000000" pitchFamily="2" charset="0"/>
                  <a:cs typeface="CMU Sans Serif" panose="02000603000000000000" pitchFamily="2" charset="0"/>
                </a:rPr>
                <a:t>75th percentile Regret over high-regret scenario</a:t>
              </a:r>
            </a:p>
          </p:txBody>
        </p:sp>
        <p:sp>
          <p:nvSpPr>
            <p:cNvPr id="216" name="CaixaDeTexto 215">
              <a:extLst>
                <a:ext uri="{FF2B5EF4-FFF2-40B4-BE49-F238E27FC236}">
                  <a16:creationId xmlns:a16="http://schemas.microsoft.com/office/drawing/2014/main" id="{6D4F82CA-FBE7-498F-AE9E-CA3339A0676C}"/>
                </a:ext>
              </a:extLst>
            </p:cNvPr>
            <p:cNvSpPr txBox="1"/>
            <p:nvPr/>
          </p:nvSpPr>
          <p:spPr>
            <a:xfrm>
              <a:off x="30838621" y="30781416"/>
              <a:ext cx="1007768" cy="261610"/>
            </a:xfrm>
            <a:prstGeom prst="rect">
              <a:avLst/>
            </a:prstGeom>
            <a:solidFill>
              <a:schemeClr val="bg1"/>
            </a:solidFill>
          </p:spPr>
          <p:txBody>
            <a:bodyPr wrap="square" rtlCol="0">
              <a:spAutoFit/>
            </a:bodyPr>
            <a:lstStyle/>
            <a:p>
              <a:pPr algn="ctr"/>
              <a:r>
                <a:rPr lang="en-US" sz="1100" dirty="0">
                  <a:latin typeface="CMU Sans Serif" panose="02000603000000000000" pitchFamily="2" charset="0"/>
                  <a:ea typeface="CMU Sans Serif" panose="02000603000000000000" pitchFamily="2" charset="0"/>
                  <a:cs typeface="CMU Sans Serif" panose="02000603000000000000" pitchFamily="2" charset="0"/>
                </a:rPr>
                <a:t>Open R&amp;D %</a:t>
              </a:r>
            </a:p>
          </p:txBody>
        </p:sp>
      </p:grpSp>
      <p:sp>
        <p:nvSpPr>
          <p:cNvPr id="217" name="Text Box 8">
            <a:extLst>
              <a:ext uri="{FF2B5EF4-FFF2-40B4-BE49-F238E27FC236}">
                <a16:creationId xmlns:a16="http://schemas.microsoft.com/office/drawing/2014/main" id="{4E4BF7E0-2741-4D43-A56D-9E93ABD96B7C}"/>
              </a:ext>
            </a:extLst>
          </p:cNvPr>
          <p:cNvSpPr txBox="1">
            <a:spLocks noChangeArrowheads="1"/>
          </p:cNvSpPr>
          <p:nvPr/>
        </p:nvSpPr>
        <p:spPr bwMode="auto">
          <a:xfrm>
            <a:off x="16679981" y="38487582"/>
            <a:ext cx="10464563" cy="377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algn="just" eaLnBrk="1" hangingPunct="1">
              <a:spcBef>
                <a:spcPct val="50000"/>
              </a:spcBef>
              <a:buNone/>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This analysis provides an exploration of model-based Business Strategic Decision aiding under the DMDU framework. Future work might either relax some of the structural assumptions of the model employed on this analysis or turn to new deeply uncertain business problems.</a:t>
            </a:r>
          </a:p>
        </p:txBody>
      </p:sp>
      <p:pic>
        <p:nvPicPr>
          <p:cNvPr id="4145" name="Imagem 4144">
            <a:extLst>
              <a:ext uri="{FF2B5EF4-FFF2-40B4-BE49-F238E27FC236}">
                <a16:creationId xmlns:a16="http://schemas.microsoft.com/office/drawing/2014/main" id="{881F8A6D-6905-4F30-8450-7DA7D9AD66E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30394" y="1650340"/>
            <a:ext cx="6896503" cy="1174732"/>
          </a:xfrm>
          <a:prstGeom prst="rect">
            <a:avLst/>
          </a:prstGeom>
        </p:spPr>
      </p:pic>
      <p:pic>
        <p:nvPicPr>
          <p:cNvPr id="4147" name="Imagem 4146" descr="Uma imagem contendo interior, mesa, parede&#10;&#10;Descrição gerada automaticamente">
            <a:extLst>
              <a:ext uri="{FF2B5EF4-FFF2-40B4-BE49-F238E27FC236}">
                <a16:creationId xmlns:a16="http://schemas.microsoft.com/office/drawing/2014/main" id="{5318B487-9211-4AEE-B321-757ED5CB501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336286" y="12265178"/>
            <a:ext cx="3271610" cy="3773257"/>
          </a:xfrm>
          <a:prstGeom prst="rect">
            <a:avLst/>
          </a:prstGeom>
        </p:spPr>
      </p:pic>
      <p:sp>
        <p:nvSpPr>
          <p:cNvPr id="225" name="Text Box 8">
            <a:extLst>
              <a:ext uri="{FF2B5EF4-FFF2-40B4-BE49-F238E27FC236}">
                <a16:creationId xmlns:a16="http://schemas.microsoft.com/office/drawing/2014/main" id="{D79657A1-66A3-490C-BF61-9B7B1D66D9A7}"/>
              </a:ext>
            </a:extLst>
          </p:cNvPr>
          <p:cNvSpPr txBox="1">
            <a:spLocks noChangeArrowheads="1"/>
          </p:cNvSpPr>
          <p:nvPr/>
        </p:nvSpPr>
        <p:spPr bwMode="auto">
          <a:xfrm>
            <a:off x="11200492" y="16172762"/>
            <a:ext cx="3261494" cy="57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algn="ctr" eaLnBrk="1" hangingPunct="1">
              <a:spcBef>
                <a:spcPct val="50000"/>
              </a:spcBef>
              <a:buNone/>
            </a:pPr>
            <a:r>
              <a:rPr lang="en-US" altLang="pt-BR" sz="3200" dirty="0">
                <a:latin typeface="CMU Sans Serif" panose="02000603000000000000" pitchFamily="2" charset="0"/>
                <a:ea typeface="CMU Sans Serif" panose="02000603000000000000" pitchFamily="2" charset="0"/>
                <a:cs typeface="CMU Sans Serif" panose="02000603000000000000" pitchFamily="2" charset="0"/>
              </a:rPr>
              <a:t>Conventional vs 3D printed part</a:t>
            </a:r>
          </a:p>
        </p:txBody>
      </p:sp>
    </p:spTree>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19588" rtl="0" eaLnBrk="1" fontAlgn="base" latinLnBrk="0" hangingPunct="1">
          <a:lnSpc>
            <a:spcPct val="100000"/>
          </a:lnSpc>
          <a:spcBef>
            <a:spcPct val="0"/>
          </a:spcBef>
          <a:spcAft>
            <a:spcPct val="0"/>
          </a:spcAft>
          <a:buClrTx/>
          <a:buSzTx/>
          <a:buFontTx/>
          <a:buNone/>
          <a:tabLst/>
          <a:defRPr kumimoji="0" lang="pt-BR" sz="8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19588" rtl="0" eaLnBrk="1" fontAlgn="base" latinLnBrk="0" hangingPunct="1">
          <a:lnSpc>
            <a:spcPct val="100000"/>
          </a:lnSpc>
          <a:spcBef>
            <a:spcPct val="0"/>
          </a:spcBef>
          <a:spcAft>
            <a:spcPct val="0"/>
          </a:spcAft>
          <a:buClrTx/>
          <a:buSzTx/>
          <a:buFontTx/>
          <a:buNone/>
          <a:tabLst/>
          <a:defRPr kumimoji="0" lang="pt-BR" sz="8500" b="0" i="0" u="none" strike="noStrike" cap="none" normalizeH="0" baseline="0" smtClean="0">
            <a:ln>
              <a:noFill/>
            </a:ln>
            <a:solidFill>
              <a:schemeClr val="tx1"/>
            </a:solidFill>
            <a:effectLst/>
            <a:latin typeface="Arial"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1739</TotalTime>
  <Words>892</Words>
  <Application>Microsoft Office PowerPoint</Application>
  <PresentationFormat>Personalizar</PresentationFormat>
  <Paragraphs>98</Paragraphs>
  <Slides>1</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CMU Sans Serif</vt:lpstr>
      <vt:lpstr>Design padrão</vt:lpstr>
      <vt:lpstr>Strategic Decision Making in the 3D Printing Industry A Robust Decision Making Analysis   Pedro N. de Lima, Maria I. W. M. Morandi, Daniel P. Lacerda,  UNISINOS University, GMAP Research Group – www.gmap.unisinos.br 2018 DMDU Society Annual Meeting, California, US</vt:lpstr>
    </vt:vector>
  </TitlesOfParts>
  <Company>Fafram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Pedro</dc:title>
  <dc:creator>Alunos</dc:creator>
  <cp:lastModifiedBy>Pedro Lima</cp:lastModifiedBy>
  <cp:revision>147</cp:revision>
  <cp:lastPrinted>2015-07-29T12:59:11Z</cp:lastPrinted>
  <dcterms:created xsi:type="dcterms:W3CDTF">2010-01-14T15:47:19Z</dcterms:created>
  <dcterms:modified xsi:type="dcterms:W3CDTF">2018-11-07T16:48:58Z</dcterms:modified>
</cp:coreProperties>
</file>