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630" r:id="rId3"/>
    <p:sldId id="654" r:id="rId4"/>
    <p:sldId id="655" r:id="rId5"/>
    <p:sldId id="657" r:id="rId6"/>
    <p:sldId id="634" r:id="rId7"/>
    <p:sldId id="658" r:id="rId8"/>
    <p:sldId id="633" r:id="rId9"/>
    <p:sldId id="632" r:id="rId10"/>
    <p:sldId id="637" r:id="rId11"/>
    <p:sldId id="638" r:id="rId12"/>
    <p:sldId id="639" r:id="rId13"/>
    <p:sldId id="640" r:id="rId14"/>
    <p:sldId id="641" r:id="rId15"/>
    <p:sldId id="642" r:id="rId16"/>
    <p:sldId id="643" r:id="rId17"/>
    <p:sldId id="644" r:id="rId18"/>
    <p:sldId id="645" r:id="rId19"/>
    <p:sldId id="646" r:id="rId20"/>
    <p:sldId id="647" r:id="rId21"/>
    <p:sldId id="648" r:id="rId22"/>
    <p:sldId id="649" r:id="rId23"/>
    <p:sldId id="650" r:id="rId24"/>
    <p:sldId id="651" r:id="rId25"/>
    <p:sldId id="652" r:id="rId26"/>
    <p:sldId id="653" r:id="rId27"/>
    <p:sldId id="631" r:id="rId28"/>
    <p:sldId id="601" r:id="rId29"/>
    <p:sldId id="604" r:id="rId30"/>
    <p:sldId id="602" r:id="rId31"/>
    <p:sldId id="606" r:id="rId32"/>
    <p:sldId id="607" r:id="rId33"/>
    <p:sldId id="608" r:id="rId34"/>
    <p:sldId id="612" r:id="rId35"/>
    <p:sldId id="609" r:id="rId36"/>
    <p:sldId id="613" r:id="rId37"/>
    <p:sldId id="610" r:id="rId38"/>
    <p:sldId id="611" r:id="rId39"/>
    <p:sldId id="614" r:id="rId40"/>
    <p:sldId id="615" r:id="rId41"/>
    <p:sldId id="616" r:id="rId42"/>
    <p:sldId id="619" r:id="rId43"/>
    <p:sldId id="618" r:id="rId44"/>
    <p:sldId id="622" r:id="rId45"/>
    <p:sldId id="621" r:id="rId46"/>
    <p:sldId id="623" r:id="rId47"/>
    <p:sldId id="625" r:id="rId48"/>
    <p:sldId id="624" r:id="rId49"/>
    <p:sldId id="627" r:id="rId50"/>
    <p:sldId id="626" r:id="rId51"/>
    <p:sldId id="628" r:id="rId52"/>
    <p:sldId id="629" r:id="rId53"/>
    <p:sldId id="586" r:id="rId54"/>
    <p:sldId id="565" r:id="rId55"/>
    <p:sldId id="598" r:id="rId5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B7CFCCA3-3B95-4DA6-B0C7-FA87626F7657}">
          <p14:sldIdLst>
            <p14:sldId id="256"/>
            <p14:sldId id="630"/>
            <p14:sldId id="654"/>
            <p14:sldId id="655"/>
            <p14:sldId id="657"/>
            <p14:sldId id="634"/>
            <p14:sldId id="658"/>
            <p14:sldId id="633"/>
            <p14:sldId id="632"/>
            <p14:sldId id="637"/>
            <p14:sldId id="638"/>
            <p14:sldId id="639"/>
            <p14:sldId id="640"/>
            <p14:sldId id="641"/>
            <p14:sldId id="642"/>
            <p14:sldId id="643"/>
            <p14:sldId id="644"/>
            <p14:sldId id="645"/>
            <p14:sldId id="646"/>
            <p14:sldId id="647"/>
            <p14:sldId id="648"/>
            <p14:sldId id="649"/>
            <p14:sldId id="650"/>
            <p14:sldId id="651"/>
            <p14:sldId id="652"/>
            <p14:sldId id="653"/>
            <p14:sldId id="631"/>
            <p14:sldId id="601"/>
            <p14:sldId id="604"/>
            <p14:sldId id="602"/>
            <p14:sldId id="606"/>
            <p14:sldId id="607"/>
            <p14:sldId id="608"/>
            <p14:sldId id="612"/>
            <p14:sldId id="609"/>
            <p14:sldId id="613"/>
            <p14:sldId id="610"/>
            <p14:sldId id="611"/>
            <p14:sldId id="614"/>
            <p14:sldId id="615"/>
            <p14:sldId id="616"/>
            <p14:sldId id="619"/>
            <p14:sldId id="618"/>
            <p14:sldId id="622"/>
            <p14:sldId id="621"/>
            <p14:sldId id="623"/>
            <p14:sldId id="625"/>
            <p14:sldId id="624"/>
            <p14:sldId id="627"/>
            <p14:sldId id="626"/>
            <p14:sldId id="628"/>
            <p14:sldId id="629"/>
          </p14:sldIdLst>
        </p14:section>
        <p14:section name="Seção sem Título" id="{6B24835A-07C7-4E9D-A615-68F40647899A}">
          <p14:sldIdLst>
            <p14:sldId id="586"/>
            <p14:sldId id="565"/>
            <p14:sldId id="5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Estilo Mé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68" autoAdjust="0"/>
    <p:restoredTop sz="94660"/>
  </p:normalViewPr>
  <p:slideViewPr>
    <p:cSldViewPr>
      <p:cViewPr varScale="1">
        <p:scale>
          <a:sx n="72" d="100"/>
          <a:sy n="72" d="100"/>
        </p:scale>
        <p:origin x="1254"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821C4A-F6A4-4B59-9A59-2DAF852270ED}" type="datetimeFigureOut">
              <a:rPr lang="pt-BR" smtClean="0"/>
              <a:t>20/02/2018</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62226-F614-4332-978E-D475BE696584}" type="slidenum">
              <a:rPr lang="pt-BR" smtClean="0"/>
              <a:t>‹nº›</a:t>
            </a:fld>
            <a:endParaRPr lang="pt-BR"/>
          </a:p>
        </p:txBody>
      </p:sp>
    </p:spTree>
    <p:extLst>
      <p:ext uri="{BB962C8B-B14F-4D97-AF65-F5344CB8AC3E}">
        <p14:creationId xmlns:p14="http://schemas.microsoft.com/office/powerpoint/2010/main" val="604417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9"/>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pt-BR" dirty="0"/>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20/02/2018</a:t>
            </a:fld>
            <a:endParaRPr lang="pt-BR"/>
          </a:p>
        </p:txBody>
      </p:sp>
      <p:sp>
        <p:nvSpPr>
          <p:cNvPr id="6" name="Espaço Reservado para Número de Slide 5"/>
          <p:cNvSpPr>
            <a:spLocks noGrp="1"/>
          </p:cNvSpPr>
          <p:nvPr>
            <p:ph type="sldNum" sz="quarter" idx="12"/>
          </p:nvPr>
        </p:nvSpPr>
        <p:spPr>
          <a:xfrm>
            <a:off x="3518520" y="6520260"/>
            <a:ext cx="2133600" cy="365125"/>
          </a:xfrm>
          <a:prstGeom prst="rect">
            <a:avLst/>
          </a:prstGeom>
        </p:spPr>
        <p:txBody>
          <a:bodyPr/>
          <a:lstStyle>
            <a:lvl1pPr algn="ctr">
              <a:defRPr>
                <a:solidFill>
                  <a:srgbClr val="002060"/>
                </a:solidFill>
              </a:defRPr>
            </a:lvl1pPr>
          </a:lstStyle>
          <a:p>
            <a:fld id="{BFE02FAE-EDFB-4ABF-A0EE-B84325C26C68}" type="slidenum">
              <a:rPr lang="pt-BR" smtClean="0"/>
              <a:t>‹nº›</a:t>
            </a:fld>
            <a:endParaRPr lang="pt-BR"/>
          </a:p>
        </p:txBody>
      </p:sp>
    </p:spTree>
    <p:extLst>
      <p:ext uri="{BB962C8B-B14F-4D97-AF65-F5344CB8AC3E}">
        <p14:creationId xmlns:p14="http://schemas.microsoft.com/office/powerpoint/2010/main" val="416310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20/02/2018</a:t>
            </a:fld>
            <a:endParaRPr lang="pt-BR"/>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3946440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28600"/>
            <a:ext cx="2057400" cy="4876800"/>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28600"/>
            <a:ext cx="6019800" cy="487680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20/02/2018</a:t>
            </a:fld>
            <a:endParaRPr lang="pt-BR"/>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33377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20/02/2018</a:t>
            </a:fld>
            <a:endParaRPr lang="pt-BR"/>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09831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3"/>
            <a:ext cx="7772400" cy="1362076"/>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20/02/2018</a:t>
            </a:fld>
            <a:endParaRPr lang="pt-BR"/>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66049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333502"/>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333502"/>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20/02/2018</a:t>
            </a:fld>
            <a:endParaRPr lang="pt-BR"/>
          </a:p>
        </p:txBody>
      </p:sp>
      <p:sp>
        <p:nvSpPr>
          <p:cNvPr id="6" name="Espaço Reservado para Rodapé 5"/>
          <p:cNvSpPr>
            <a:spLocks noGrp="1"/>
          </p:cNvSpPr>
          <p:nvPr>
            <p:ph type="ftr" sz="quarter" idx="11"/>
          </p:nvPr>
        </p:nvSpPr>
        <p:spPr>
          <a:xfrm>
            <a:off x="3124200" y="6356352"/>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23225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9"/>
            <a:ext cx="8229600" cy="1143000"/>
          </a:xfr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30"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20/02/2018</a:t>
            </a:fld>
            <a:endParaRPr lang="pt-BR"/>
          </a:p>
        </p:txBody>
      </p:sp>
      <p:sp>
        <p:nvSpPr>
          <p:cNvPr id="8" name="Espaço Reservado para Rodapé 7"/>
          <p:cNvSpPr>
            <a:spLocks noGrp="1"/>
          </p:cNvSpPr>
          <p:nvPr>
            <p:ph type="ftr" sz="quarter" idx="11"/>
          </p:nvPr>
        </p:nvSpPr>
        <p:spPr>
          <a:xfrm>
            <a:off x="3124200" y="6356352"/>
            <a:ext cx="2895600" cy="365125"/>
          </a:xfrm>
          <a:prstGeom prst="rect">
            <a:avLst/>
          </a:prstGeom>
        </p:spPr>
        <p:txBody>
          <a:bodyPr/>
          <a:lstStyle/>
          <a:p>
            <a:endParaRPr lang="pt-BR"/>
          </a:p>
        </p:txBody>
      </p:sp>
      <p:sp>
        <p:nvSpPr>
          <p:cNvPr id="9" name="Espaço Reservado para Número de Slide 8"/>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70508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20/02/2018</a:t>
            </a:fld>
            <a:endParaRPr lang="pt-BR"/>
          </a:p>
        </p:txBody>
      </p:sp>
      <p:sp>
        <p:nvSpPr>
          <p:cNvPr id="4" name="Espaço Reservado para Rodapé 3"/>
          <p:cNvSpPr>
            <a:spLocks noGrp="1"/>
          </p:cNvSpPr>
          <p:nvPr>
            <p:ph type="ftr" sz="quarter" idx="11"/>
          </p:nvPr>
        </p:nvSpPr>
        <p:spPr>
          <a:xfrm>
            <a:off x="3124200" y="6356352"/>
            <a:ext cx="2895600" cy="365125"/>
          </a:xfrm>
          <a:prstGeom prst="rect">
            <a:avLst/>
          </a:prstGeom>
        </p:spPr>
        <p:txBody>
          <a:bodyPr/>
          <a:lstStyle/>
          <a:p>
            <a:endParaRPr lang="pt-BR"/>
          </a:p>
        </p:txBody>
      </p:sp>
      <p:sp>
        <p:nvSpPr>
          <p:cNvPr id="5" name="Espaço Reservado para Número de Slide 4"/>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61314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20/02/2018</a:t>
            </a:fld>
            <a:endParaRPr lang="pt-BR"/>
          </a:p>
        </p:txBody>
      </p:sp>
      <p:sp>
        <p:nvSpPr>
          <p:cNvPr id="4" name="Espaço Reservado para Número de Slide 3"/>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33232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5" y="273050"/>
            <a:ext cx="3008313" cy="1162051"/>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5"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20/02/2018</a:t>
            </a:fld>
            <a:endParaRPr lang="pt-BR"/>
          </a:p>
        </p:txBody>
      </p:sp>
      <p:sp>
        <p:nvSpPr>
          <p:cNvPr id="6" name="Espaço Reservado para Rodapé 5"/>
          <p:cNvSpPr>
            <a:spLocks noGrp="1"/>
          </p:cNvSpPr>
          <p:nvPr>
            <p:ph type="ftr" sz="quarter" idx="11"/>
          </p:nvPr>
        </p:nvSpPr>
        <p:spPr>
          <a:xfrm>
            <a:off x="3124200" y="6356352"/>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985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9"/>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p>
        </p:txBody>
      </p:sp>
      <p:sp>
        <p:nvSpPr>
          <p:cNvPr id="4" name="Espaço Reservado para Texto 3"/>
          <p:cNvSpPr>
            <a:spLocks noGrp="1"/>
          </p:cNvSpPr>
          <p:nvPr>
            <p:ph type="body" sz="half" idx="2"/>
          </p:nvPr>
        </p:nvSpPr>
        <p:spPr>
          <a:xfrm>
            <a:off x="1792288" y="5367339"/>
            <a:ext cx="5486400"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20/02/2018</a:t>
            </a:fld>
            <a:endParaRPr lang="pt-BR"/>
          </a:p>
        </p:txBody>
      </p:sp>
      <p:sp>
        <p:nvSpPr>
          <p:cNvPr id="6" name="Espaço Reservado para Rodapé 5"/>
          <p:cNvSpPr>
            <a:spLocks noGrp="1"/>
          </p:cNvSpPr>
          <p:nvPr>
            <p:ph type="ftr" sz="quarter" idx="11"/>
          </p:nvPr>
        </p:nvSpPr>
        <p:spPr>
          <a:xfrm>
            <a:off x="3124200" y="6356352"/>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79141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Imagem 1"/>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6056313"/>
            <a:ext cx="9144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Título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5" name="Espaço Reservado para Número de Slide 5"/>
          <p:cNvSpPr txBox="1">
            <a:spLocks/>
          </p:cNvSpPr>
          <p:nvPr/>
        </p:nvSpPr>
        <p:spPr>
          <a:xfrm>
            <a:off x="8548688" y="5691188"/>
            <a:ext cx="576064" cy="365125"/>
          </a:xfrm>
          <a:prstGeom prst="rect">
            <a:avLst/>
          </a:prstGeom>
        </p:spPr>
        <p:txBody>
          <a:bodyPr/>
          <a:lstStyle>
            <a:defPPr>
              <a:defRPr lang="pt-BR"/>
            </a:defPPr>
            <a:lvl1pPr marL="0" algn="ctr" defTabSz="914400" rtl="0" eaLnBrk="1" latinLnBrk="0" hangingPunct="1">
              <a:defRPr sz="1800" kern="120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6C08F4-765C-4D74-AADC-C36C30C4F510}" type="slidenum">
              <a:rPr lang="pt-BR" smtClean="0">
                <a:solidFill>
                  <a:schemeClr val="bg1">
                    <a:lumMod val="50000"/>
                  </a:schemeClr>
                </a:solidFill>
              </a:rPr>
              <a:pPr/>
              <a:t>‹nº›</a:t>
            </a:fld>
            <a:endParaRPr lang="pt-BR" dirty="0">
              <a:solidFill>
                <a:schemeClr val="bg1">
                  <a:lumMod val="50000"/>
                </a:schemeClr>
              </a:solidFill>
            </a:endParaRPr>
          </a:p>
        </p:txBody>
      </p:sp>
      <p:sp>
        <p:nvSpPr>
          <p:cNvPr id="16" name="Text Box 9"/>
          <p:cNvSpPr txBox="1">
            <a:spLocks noChangeArrowheads="1"/>
          </p:cNvSpPr>
          <p:nvPr/>
        </p:nvSpPr>
        <p:spPr bwMode="auto">
          <a:xfrm>
            <a:off x="-13446" y="6115362"/>
            <a:ext cx="4681538" cy="769441"/>
          </a:xfrm>
          <a:prstGeom prst="rect">
            <a:avLst/>
          </a:prstGeom>
          <a:noFill/>
          <a:ln w="9525">
            <a:noFill/>
            <a:miter lim="800000"/>
            <a:headEnd/>
            <a:tailEnd/>
          </a:ln>
          <a:effectLst/>
        </p:spPr>
        <p:txBody>
          <a:bodyPr>
            <a:spAutoFit/>
          </a:bodyPr>
          <a:lstStyle/>
          <a:p>
            <a:pPr>
              <a:defRPr/>
            </a:pPr>
            <a:r>
              <a:rPr lang="pt-BR" sz="1600" b="1" dirty="0">
                <a:solidFill>
                  <a:schemeClr val="bg1"/>
                </a:solidFill>
              </a:rPr>
              <a:t>GMAP | UNISINOS</a:t>
            </a:r>
          </a:p>
          <a:p>
            <a:pPr>
              <a:defRPr/>
            </a:pPr>
            <a:r>
              <a:rPr lang="pt-BR" sz="1400" dirty="0">
                <a:solidFill>
                  <a:schemeClr val="bg1"/>
                </a:solidFill>
              </a:rPr>
              <a:t>Grupo de Pesquisa em Modelagem para Aprendizagem</a:t>
            </a:r>
          </a:p>
          <a:p>
            <a:pPr>
              <a:defRPr/>
            </a:pPr>
            <a:r>
              <a:rPr lang="pt-BR" sz="1400" u="sng" dirty="0">
                <a:solidFill>
                  <a:schemeClr val="bg1"/>
                </a:solidFill>
              </a:rPr>
              <a:t>www.gmap.unisinos.br</a:t>
            </a:r>
          </a:p>
        </p:txBody>
      </p:sp>
      <p:cxnSp>
        <p:nvCxnSpPr>
          <p:cNvPr id="21" name="Forma 21"/>
          <p:cNvCxnSpPr/>
          <p:nvPr/>
        </p:nvCxnSpPr>
        <p:spPr>
          <a:xfrm rot="5400000" flipH="1" flipV="1">
            <a:off x="3047096" y="5731882"/>
            <a:ext cx="1904" cy="1296988"/>
          </a:xfrm>
          <a:prstGeom prst="curvedConnector3">
            <a:avLst>
              <a:gd name="adj1" fmla="val 8873850"/>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Forma 21"/>
          <p:cNvCxnSpPr/>
          <p:nvPr/>
        </p:nvCxnSpPr>
        <p:spPr>
          <a:xfrm rot="5400000" flipH="1">
            <a:off x="3027886" y="5972648"/>
            <a:ext cx="13336" cy="1320800"/>
          </a:xfrm>
          <a:prstGeom prst="curvedConnector3">
            <a:avLst>
              <a:gd name="adj1" fmla="val -1105444"/>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995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Disserta&#231;&#227;o%20-%20RDM%20-%20EMA%20-%20Exemplo%20Did&#225;tico.pptx#-1,2,Exemplo Did&#225;tico - RDM" TargetMode="External"/><Relationship Id="rId2" Type="http://schemas.openxmlformats.org/officeDocument/2006/relationships/hyperlink" Target="Disserta&#231;&#227;o%20-%20RDM%20-%20EMA%20-%20Exemplo%20Real.pptx#-1,2,Como n&#227;o falta &#193;gua em Las Vegas?" TargetMode="Externa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jp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97180" y="2187282"/>
            <a:ext cx="8549640" cy="1673766"/>
          </a:xfrm>
        </p:spPr>
        <p:txBody>
          <a:bodyPr>
            <a:noAutofit/>
          </a:bodyPr>
          <a:lstStyle/>
          <a:p>
            <a:pPr algn="ctr"/>
            <a:r>
              <a:rPr lang="pt-BR" sz="3200" b="1" dirty="0"/>
              <a:t>Avaliação de Decisões Estratégicas sob Incerteza Profunda na Indústria da Manufatura Aditiva: </a:t>
            </a:r>
            <a:r>
              <a:rPr lang="pt-BR" sz="3200" b="1" i="1" dirty="0"/>
              <a:t>Uma Análise a partir do método Robust Decision Making (RDM)</a:t>
            </a:r>
            <a:endParaRPr lang="pt-BR" sz="3200" i="1" dirty="0"/>
          </a:p>
        </p:txBody>
      </p:sp>
      <p:sp>
        <p:nvSpPr>
          <p:cNvPr id="3" name="Subtítulo 2"/>
          <p:cNvSpPr>
            <a:spLocks noGrp="1"/>
          </p:cNvSpPr>
          <p:nvPr>
            <p:ph type="subTitle" idx="1"/>
          </p:nvPr>
        </p:nvSpPr>
        <p:spPr>
          <a:xfrm>
            <a:off x="1371600" y="4293096"/>
            <a:ext cx="6400800" cy="1752600"/>
          </a:xfrm>
        </p:spPr>
        <p:txBody>
          <a:bodyPr>
            <a:normAutofit/>
          </a:bodyPr>
          <a:lstStyle/>
          <a:p>
            <a:r>
              <a:rPr lang="pt-BR" dirty="0"/>
              <a:t>Pedro Nascimento de Lima</a:t>
            </a:r>
          </a:p>
          <a:p>
            <a:r>
              <a:rPr lang="pt-BR" sz="1800" i="1" dirty="0"/>
              <a:t>Programa de Pós Graduação em Engenharia de Produção e Sistemas - UNISINOS</a:t>
            </a:r>
            <a:endParaRPr lang="pt-BR" dirty="0"/>
          </a:p>
        </p:txBody>
      </p:sp>
    </p:spTree>
    <p:extLst>
      <p:ext uri="{BB962C8B-B14F-4D97-AF65-F5344CB8AC3E}">
        <p14:creationId xmlns:p14="http://schemas.microsoft.com/office/powerpoint/2010/main" val="1221702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Questão de Pesquisa</a:t>
            </a:r>
          </a:p>
        </p:txBody>
      </p:sp>
      <p:sp>
        <p:nvSpPr>
          <p:cNvPr id="3" name="Espaço Reservado para Conteúdo 2"/>
          <p:cNvSpPr>
            <a:spLocks noGrp="1"/>
          </p:cNvSpPr>
          <p:nvPr>
            <p:ph idx="1"/>
          </p:nvPr>
        </p:nvSpPr>
        <p:spPr/>
        <p:txBody>
          <a:bodyPr>
            <a:normAutofit fontScale="47500" lnSpcReduction="20000"/>
          </a:bodyPr>
          <a:lstStyle/>
          <a:p>
            <a:pPr marL="0" indent="0">
              <a:buNone/>
            </a:pPr>
            <a:r>
              <a:rPr lang="pt-BR" sz="4000" b="1" dirty="0"/>
              <a:t>Questão:</a:t>
            </a:r>
            <a:r>
              <a:rPr lang="pt-BR" sz="4000" dirty="0"/>
              <a:t> </a:t>
            </a:r>
          </a:p>
          <a:p>
            <a:pPr marL="0" indent="0">
              <a:buNone/>
            </a:pPr>
            <a:r>
              <a:rPr lang="pt-BR" sz="4000" dirty="0"/>
              <a:t>“Que estratégias que suportam a difusão de novos produtos na indústria da manufatura aditiva são mais robustas, e em que condições estas estratégias robustas falham?”</a:t>
            </a:r>
          </a:p>
          <a:p>
            <a:pPr marL="0" indent="0">
              <a:buNone/>
            </a:pPr>
            <a:r>
              <a:rPr lang="pt-BR" sz="4000" b="1" dirty="0"/>
              <a:t>Objetivo Geral:</a:t>
            </a:r>
            <a:r>
              <a:rPr lang="pt-BR" sz="4000" dirty="0"/>
              <a:t> </a:t>
            </a:r>
          </a:p>
          <a:p>
            <a:pPr marL="0" indent="0">
              <a:buNone/>
            </a:pPr>
            <a:r>
              <a:rPr lang="pt-BR" sz="4000" dirty="0"/>
              <a:t>Avaliar a robustez de decisões estratégicas que suportam a difusão de produtos em condições de incerteza profunda.</a:t>
            </a:r>
          </a:p>
          <a:p>
            <a:pPr marL="0" indent="0">
              <a:buNone/>
            </a:pPr>
            <a:r>
              <a:rPr lang="pt-BR" sz="4000" b="1" dirty="0"/>
              <a:t>Objetivos Específicos:</a:t>
            </a:r>
          </a:p>
          <a:p>
            <a:pPr marL="514350" lvl="0" indent="-514350">
              <a:buFont typeface="+mj-lt"/>
              <a:buAutoNum type="alphaLcParenR"/>
            </a:pPr>
            <a:r>
              <a:rPr lang="pt-BR" sz="4000" dirty="0"/>
              <a:t>Construir um algoritmo para a execução da RDM a partir de modelos de dinâmica de sistemas;</a:t>
            </a:r>
          </a:p>
          <a:p>
            <a:pPr marL="514350" lvl="0" indent="-514350">
              <a:buFont typeface="+mj-lt"/>
              <a:buAutoNum type="alphaLcParenR"/>
            </a:pPr>
            <a:r>
              <a:rPr lang="pt-BR" sz="4000" dirty="0"/>
              <a:t>Expandir do modelo de difusão de novos produtos;</a:t>
            </a:r>
          </a:p>
          <a:p>
            <a:pPr marL="514350" lvl="0" indent="-514350">
              <a:buFont typeface="+mj-lt"/>
              <a:buAutoNum type="alphaLcParenR"/>
            </a:pPr>
            <a:r>
              <a:rPr lang="pt-BR" sz="4000" dirty="0"/>
              <a:t>Incorporar algoritmos de seleção de variáveis para a análise de vulnerabilidade;</a:t>
            </a:r>
          </a:p>
          <a:p>
            <a:pPr marL="514350" lvl="0" indent="-514350">
              <a:buFont typeface="+mj-lt"/>
              <a:buAutoNum type="alphaLcParenR"/>
            </a:pPr>
            <a:r>
              <a:rPr lang="pt-BR" sz="4000" dirty="0"/>
              <a:t>Avaliar a aplicabilidade do RDM em modelos de estratégia empresarial.</a:t>
            </a:r>
          </a:p>
          <a:p>
            <a:pPr marL="514350" lvl="0" indent="-514350">
              <a:buFont typeface="+mj-lt"/>
              <a:buAutoNum type="alphaLcParenR"/>
            </a:pPr>
            <a:r>
              <a:rPr lang="pt-BR" sz="4000" dirty="0"/>
              <a:t>Identificar e avaliar estratégias adaptativas a um conjunto de cenários plausíveis.</a:t>
            </a:r>
          </a:p>
          <a:p>
            <a:endParaRPr lang="pt-BR" sz="4000" dirty="0"/>
          </a:p>
        </p:txBody>
      </p:sp>
    </p:spTree>
    <p:extLst>
      <p:ext uri="{BB962C8B-B14F-4D97-AF65-F5344CB8AC3E}">
        <p14:creationId xmlns:p14="http://schemas.microsoft.com/office/powerpoint/2010/main" val="3186437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Objetivos da Pesquisa</a:t>
            </a:r>
            <a:br>
              <a:rPr lang="pt-BR" dirty="0"/>
            </a:br>
            <a:r>
              <a:rPr lang="pt-BR" sz="2700" dirty="0"/>
              <a:t>Qual é o propósito?</a:t>
            </a:r>
            <a:endParaRPr lang="pt-BR" dirty="0"/>
          </a:p>
        </p:txBody>
      </p:sp>
      <p:sp>
        <p:nvSpPr>
          <p:cNvPr id="3" name="Espaço Reservado para Conteúdo 2"/>
          <p:cNvSpPr>
            <a:spLocks noGrp="1"/>
          </p:cNvSpPr>
          <p:nvPr>
            <p:ph idx="1"/>
          </p:nvPr>
        </p:nvSpPr>
        <p:spPr>
          <a:xfrm>
            <a:off x="457200" y="1600201"/>
            <a:ext cx="8229600" cy="4061048"/>
          </a:xfrm>
        </p:spPr>
        <p:txBody>
          <a:bodyPr>
            <a:normAutofit fontScale="70000" lnSpcReduction="20000"/>
          </a:bodyPr>
          <a:lstStyle/>
          <a:p>
            <a:pPr marL="0" indent="0">
              <a:buNone/>
            </a:pPr>
            <a:r>
              <a:rPr lang="pt-BR" b="1" dirty="0"/>
              <a:t>Objetivo Geral:</a:t>
            </a:r>
            <a:r>
              <a:rPr lang="pt-BR" dirty="0"/>
              <a:t> </a:t>
            </a:r>
          </a:p>
          <a:p>
            <a:pPr marL="0" indent="0">
              <a:buNone/>
            </a:pPr>
            <a:r>
              <a:rPr lang="pt-BR" dirty="0"/>
              <a:t>Avaliar a robustez de decisões estratégicas que suportam a difusão de produtos em condições de incerteza profunda.</a:t>
            </a:r>
          </a:p>
          <a:p>
            <a:pPr marL="0" indent="0">
              <a:buNone/>
            </a:pPr>
            <a:r>
              <a:rPr lang="pt-BR" b="1" dirty="0"/>
              <a:t>Objetivos Específicos:</a:t>
            </a:r>
          </a:p>
          <a:p>
            <a:pPr marL="514350" lvl="0" indent="-514350">
              <a:buFont typeface="+mj-lt"/>
              <a:buAutoNum type="alphaLcParenR"/>
            </a:pPr>
            <a:r>
              <a:rPr lang="pt-BR" dirty="0"/>
              <a:t>Construir um algoritmo para a execução da RDM a partir de modelos de dinâmica de sistemas;</a:t>
            </a:r>
          </a:p>
          <a:p>
            <a:pPr marL="514350" lvl="0" indent="-514350">
              <a:buFont typeface="+mj-lt"/>
              <a:buAutoNum type="alphaLcParenR"/>
            </a:pPr>
            <a:r>
              <a:rPr lang="pt-BR" dirty="0"/>
              <a:t>Expandir do modelo de difusão de novos produtos;</a:t>
            </a:r>
          </a:p>
          <a:p>
            <a:pPr marL="514350" lvl="0" indent="-514350">
              <a:buFont typeface="+mj-lt"/>
              <a:buAutoNum type="alphaLcParenR"/>
            </a:pPr>
            <a:r>
              <a:rPr lang="pt-BR" dirty="0"/>
              <a:t>Incorporar algoritmos de seleção de variáveis para a análise de vulnerabilidade;</a:t>
            </a:r>
          </a:p>
          <a:p>
            <a:pPr marL="514350" lvl="0" indent="-514350">
              <a:buFont typeface="+mj-lt"/>
              <a:buAutoNum type="alphaLcParenR"/>
            </a:pPr>
            <a:r>
              <a:rPr lang="pt-BR" dirty="0"/>
              <a:t>Avaliar a aplicabilidade do RDM em modelos de estratégia empresarial.</a:t>
            </a:r>
          </a:p>
          <a:p>
            <a:pPr marL="514350" lvl="0" indent="-514350">
              <a:buFont typeface="+mj-lt"/>
              <a:buAutoNum type="alphaLcParenR"/>
            </a:pPr>
            <a:r>
              <a:rPr lang="pt-BR" dirty="0"/>
              <a:t>Identificar e avaliar estratégias adaptativas a um conjunto de cenários plausíveis.</a:t>
            </a:r>
          </a:p>
        </p:txBody>
      </p:sp>
    </p:spTree>
    <p:extLst>
      <p:ext uri="{BB962C8B-B14F-4D97-AF65-F5344CB8AC3E}">
        <p14:creationId xmlns:p14="http://schemas.microsoft.com/office/powerpoint/2010/main" val="2157974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Justificativa</a:t>
            </a:r>
          </a:p>
        </p:txBody>
      </p:sp>
      <p:graphicFrame>
        <p:nvGraphicFramePr>
          <p:cNvPr id="5" name="Tabela 4"/>
          <p:cNvGraphicFramePr>
            <a:graphicFrameLocks noGrp="1"/>
          </p:cNvGraphicFramePr>
          <p:nvPr>
            <p:extLst/>
          </p:nvPr>
        </p:nvGraphicFramePr>
        <p:xfrm>
          <a:off x="287523" y="1218406"/>
          <a:ext cx="8532948" cy="4525961"/>
        </p:xfrm>
        <a:graphic>
          <a:graphicData uri="http://schemas.openxmlformats.org/drawingml/2006/table">
            <a:tbl>
              <a:tblPr>
                <a:tableStyleId>{5940675A-B579-460E-94D1-54222C63F5DA}</a:tableStyleId>
              </a:tblPr>
              <a:tblGrid>
                <a:gridCol w="2844316">
                  <a:extLst>
                    <a:ext uri="{9D8B030D-6E8A-4147-A177-3AD203B41FA5}">
                      <a16:colId xmlns:a16="http://schemas.microsoft.com/office/drawing/2014/main" val="2241255780"/>
                    </a:ext>
                  </a:extLst>
                </a:gridCol>
                <a:gridCol w="2844316">
                  <a:extLst>
                    <a:ext uri="{9D8B030D-6E8A-4147-A177-3AD203B41FA5}">
                      <a16:colId xmlns:a16="http://schemas.microsoft.com/office/drawing/2014/main" val="3049700218"/>
                    </a:ext>
                  </a:extLst>
                </a:gridCol>
                <a:gridCol w="2844316">
                  <a:extLst>
                    <a:ext uri="{9D8B030D-6E8A-4147-A177-3AD203B41FA5}">
                      <a16:colId xmlns:a16="http://schemas.microsoft.com/office/drawing/2014/main" val="149428111"/>
                    </a:ext>
                  </a:extLst>
                </a:gridCol>
              </a:tblGrid>
              <a:tr h="443220">
                <a:tc>
                  <a:txBody>
                    <a:bodyPr/>
                    <a:lstStyle/>
                    <a:p>
                      <a:pPr algn="l" fontAlgn="ctr"/>
                      <a:r>
                        <a:rPr lang="pt-BR" sz="1400" b="1" u="none" strike="noStrike" dirty="0">
                          <a:effectLst/>
                        </a:rPr>
                        <a:t>Abordagens</a:t>
                      </a:r>
                      <a:endParaRPr lang="pt-BR" sz="1400" b="1" i="0" u="none" strike="noStrike" dirty="0">
                        <a:solidFill>
                          <a:srgbClr val="000000"/>
                        </a:solidFill>
                        <a:effectLst/>
                        <a:latin typeface="Arial" panose="020B0604020202020204" pitchFamily="34" charset="0"/>
                      </a:endParaRPr>
                    </a:p>
                  </a:txBody>
                  <a:tcPr marL="8523" marR="8523" marT="8523" marB="0" anchor="ctr"/>
                </a:tc>
                <a:tc>
                  <a:txBody>
                    <a:bodyPr/>
                    <a:lstStyle/>
                    <a:p>
                      <a:pPr algn="l" fontAlgn="ctr"/>
                      <a:r>
                        <a:rPr lang="pt-BR" sz="1400" b="1" u="none" strike="noStrike" dirty="0">
                          <a:effectLst/>
                        </a:rPr>
                        <a:t>Fragilidades sob Incerteza Profunda</a:t>
                      </a:r>
                      <a:endParaRPr lang="pt-BR" sz="1400" b="1" i="0" u="none" strike="noStrike" dirty="0">
                        <a:solidFill>
                          <a:srgbClr val="000000"/>
                        </a:solidFill>
                        <a:effectLst/>
                        <a:latin typeface="Arial" panose="020B0604020202020204" pitchFamily="34" charset="0"/>
                      </a:endParaRPr>
                    </a:p>
                  </a:txBody>
                  <a:tcPr marL="8523" marR="8523" marT="8523" marB="0" anchor="ctr"/>
                </a:tc>
                <a:tc>
                  <a:txBody>
                    <a:bodyPr/>
                    <a:lstStyle/>
                    <a:p>
                      <a:pPr algn="l" fontAlgn="ctr"/>
                      <a:r>
                        <a:rPr lang="pt-BR" sz="1400" b="1" u="none" strike="noStrike" dirty="0">
                          <a:effectLst/>
                        </a:rPr>
                        <a:t>Como as Fragilidades serão endereçadas neste trabalho</a:t>
                      </a:r>
                      <a:endParaRPr lang="pt-BR" sz="1400" b="1" i="0" u="none" strike="noStrike" dirty="0">
                        <a:solidFill>
                          <a:srgbClr val="000000"/>
                        </a:solidFill>
                        <a:effectLst/>
                        <a:latin typeface="Arial" panose="020B0604020202020204" pitchFamily="34" charset="0"/>
                      </a:endParaRPr>
                    </a:p>
                  </a:txBody>
                  <a:tcPr marL="8523" marR="8523" marT="8523" marB="0" anchor="ctr"/>
                </a:tc>
                <a:extLst>
                  <a:ext uri="{0D108BD9-81ED-4DB2-BD59-A6C34878D82A}">
                    <a16:rowId xmlns:a16="http://schemas.microsoft.com/office/drawing/2014/main" val="2491811835"/>
                  </a:ext>
                </a:extLst>
              </a:tr>
              <a:tr h="1167715">
                <a:tc>
                  <a:txBody>
                    <a:bodyPr/>
                    <a:lstStyle/>
                    <a:p>
                      <a:pPr algn="l" fontAlgn="ctr"/>
                      <a:r>
                        <a:rPr lang="pt-BR" sz="1400" u="none" strike="noStrike">
                          <a:effectLst/>
                        </a:rPr>
                        <a:t>Simulação Computacional</a:t>
                      </a:r>
                      <a:endParaRPr lang="pt-BR" sz="1400" b="0" i="0" u="none" strike="noStrike">
                        <a:solidFill>
                          <a:srgbClr val="000000"/>
                        </a:solidFill>
                        <a:effectLst/>
                        <a:latin typeface="Arial" panose="020B0604020202020204" pitchFamily="34" charset="0"/>
                      </a:endParaRPr>
                    </a:p>
                  </a:txBody>
                  <a:tcPr marL="8523" marR="8523" marT="8523" marB="0" anchor="ctr"/>
                </a:tc>
                <a:tc>
                  <a:txBody>
                    <a:bodyPr/>
                    <a:lstStyle/>
                    <a:p>
                      <a:pPr algn="l" fontAlgn="ctr"/>
                      <a:r>
                        <a:rPr lang="pt-BR" sz="1400" u="none" strike="noStrike">
                          <a:effectLst/>
                        </a:rPr>
                        <a:t>Modelos são formados a partir de dados sobre o passado e pressupostos, que podem ser falhos.</a:t>
                      </a:r>
                      <a:endParaRPr lang="pt-BR" sz="1400" b="0" i="0" u="none" strike="noStrike">
                        <a:solidFill>
                          <a:srgbClr val="000000"/>
                        </a:solidFill>
                        <a:effectLst/>
                        <a:latin typeface="Arial" panose="020B0604020202020204" pitchFamily="34" charset="0"/>
                      </a:endParaRPr>
                    </a:p>
                  </a:txBody>
                  <a:tcPr marL="8523" marR="8523" marT="8523" marB="0" anchor="ctr"/>
                </a:tc>
                <a:tc>
                  <a:txBody>
                    <a:bodyPr/>
                    <a:lstStyle/>
                    <a:p>
                      <a:pPr algn="l" fontAlgn="ctr"/>
                      <a:r>
                        <a:rPr lang="pt-BR" sz="1400" u="none" strike="noStrike">
                          <a:effectLst/>
                        </a:rPr>
                        <a:t>O resultado de apenas uma simulação tem pouco valor. A alternativa é rodar o modelo diversas vezes considerando a incerteza paramétrica e estrutural.</a:t>
                      </a:r>
                      <a:endParaRPr lang="pt-BR" sz="1400" b="0" i="0" u="none" strike="noStrike">
                        <a:solidFill>
                          <a:srgbClr val="000000"/>
                        </a:solidFill>
                        <a:effectLst/>
                        <a:latin typeface="Arial" panose="020B0604020202020204" pitchFamily="34" charset="0"/>
                      </a:endParaRPr>
                    </a:p>
                  </a:txBody>
                  <a:tcPr marL="8523" marR="8523" marT="8523" marB="0" anchor="ctr"/>
                </a:tc>
                <a:extLst>
                  <a:ext uri="{0D108BD9-81ED-4DB2-BD59-A6C34878D82A}">
                    <a16:rowId xmlns:a16="http://schemas.microsoft.com/office/drawing/2014/main" val="912082233"/>
                  </a:ext>
                </a:extLst>
              </a:tr>
              <a:tr h="1747311">
                <a:tc>
                  <a:txBody>
                    <a:bodyPr/>
                    <a:lstStyle/>
                    <a:p>
                      <a:pPr algn="l" fontAlgn="ctr"/>
                      <a:r>
                        <a:rPr lang="pt-BR" sz="1400" u="none" strike="noStrike" dirty="0">
                          <a:effectLst/>
                        </a:rPr>
                        <a:t>Decision Analysis e Métodos Baseados na Máxima Utilidade Esperada</a:t>
                      </a:r>
                      <a:endParaRPr lang="pt-BR" sz="1400" b="0" i="0" u="none" strike="noStrike" dirty="0">
                        <a:solidFill>
                          <a:srgbClr val="000000"/>
                        </a:solidFill>
                        <a:effectLst/>
                        <a:latin typeface="Arial" panose="020B0604020202020204" pitchFamily="34" charset="0"/>
                      </a:endParaRPr>
                    </a:p>
                  </a:txBody>
                  <a:tcPr marL="8523" marR="8523" marT="8523" marB="0" anchor="ctr"/>
                </a:tc>
                <a:tc>
                  <a:txBody>
                    <a:bodyPr/>
                    <a:lstStyle/>
                    <a:p>
                      <a:pPr algn="l" fontAlgn="ctr"/>
                      <a:r>
                        <a:rPr lang="pt-BR" sz="1400" u="none" strike="noStrike">
                          <a:effectLst/>
                        </a:rPr>
                        <a:t>Depende de Pressupostos sobre o futuro. Utilizam "probabilidades subjetivas" primárias como input. </a:t>
                      </a:r>
                      <a:endParaRPr lang="pt-BR" sz="1400" b="0" i="0" u="none" strike="noStrike">
                        <a:solidFill>
                          <a:srgbClr val="000000"/>
                        </a:solidFill>
                        <a:effectLst/>
                        <a:latin typeface="Arial" panose="020B0604020202020204" pitchFamily="34" charset="0"/>
                      </a:endParaRPr>
                    </a:p>
                  </a:txBody>
                  <a:tcPr marL="8523" marR="8523" marT="8523" marB="0" anchor="ctr"/>
                </a:tc>
                <a:tc>
                  <a:txBody>
                    <a:bodyPr/>
                    <a:lstStyle/>
                    <a:p>
                      <a:pPr algn="l" fontAlgn="ctr"/>
                      <a:r>
                        <a:rPr lang="pt-BR" sz="1400" u="none" strike="noStrike" dirty="0">
                          <a:effectLst/>
                        </a:rPr>
                        <a:t>Ao invés de favorecer a decisão com a máxima utilidade esperada dada um conjunto de pressupostos, o processo de decisão pode buscar a estratégia que satisfaça um critério de aceitação no maior número de futuros, postergando a avaliação de probabilidades.</a:t>
                      </a:r>
                      <a:endParaRPr lang="pt-BR" sz="1400" b="0" i="0" u="none" strike="noStrike" dirty="0">
                        <a:solidFill>
                          <a:srgbClr val="000000"/>
                        </a:solidFill>
                        <a:effectLst/>
                        <a:latin typeface="Arial" panose="020B0604020202020204" pitchFamily="34" charset="0"/>
                      </a:endParaRPr>
                    </a:p>
                  </a:txBody>
                  <a:tcPr marL="8523" marR="8523" marT="8523" marB="0" anchor="ctr"/>
                </a:tc>
                <a:extLst>
                  <a:ext uri="{0D108BD9-81ED-4DB2-BD59-A6C34878D82A}">
                    <a16:rowId xmlns:a16="http://schemas.microsoft.com/office/drawing/2014/main" val="926194796"/>
                  </a:ext>
                </a:extLst>
              </a:tr>
              <a:tr h="1167715">
                <a:tc>
                  <a:txBody>
                    <a:bodyPr/>
                    <a:lstStyle/>
                    <a:p>
                      <a:pPr algn="l" fontAlgn="ctr"/>
                      <a:r>
                        <a:rPr lang="pt-BR" sz="1400" u="none" strike="noStrike">
                          <a:effectLst/>
                        </a:rPr>
                        <a:t>Planejamento por Cenários</a:t>
                      </a:r>
                      <a:endParaRPr lang="pt-BR" sz="1400" b="0" i="0" u="none" strike="noStrike">
                        <a:solidFill>
                          <a:srgbClr val="000000"/>
                        </a:solidFill>
                        <a:effectLst/>
                        <a:latin typeface="Arial" panose="020B0604020202020204" pitchFamily="34" charset="0"/>
                      </a:endParaRPr>
                    </a:p>
                  </a:txBody>
                  <a:tcPr marL="8523" marR="8523" marT="8523" marB="0" anchor="ctr"/>
                </a:tc>
                <a:tc>
                  <a:txBody>
                    <a:bodyPr/>
                    <a:lstStyle/>
                    <a:p>
                      <a:pPr algn="l" fontAlgn="ctr"/>
                      <a:r>
                        <a:rPr lang="pt-BR" sz="1400" u="none" strike="noStrike" dirty="0">
                          <a:effectLst/>
                        </a:rPr>
                        <a:t>A escolha de qualquer pequeno número de cenários para representar um futuro altamente complexo pode ser arbitrária.</a:t>
                      </a:r>
                      <a:endParaRPr lang="pt-BR" sz="1400" b="0" i="0" u="none" strike="noStrike" dirty="0">
                        <a:solidFill>
                          <a:srgbClr val="000000"/>
                        </a:solidFill>
                        <a:effectLst/>
                        <a:latin typeface="Arial" panose="020B0604020202020204" pitchFamily="34" charset="0"/>
                      </a:endParaRPr>
                    </a:p>
                  </a:txBody>
                  <a:tcPr marL="8523" marR="8523" marT="8523" marB="0" anchor="ctr"/>
                </a:tc>
                <a:tc>
                  <a:txBody>
                    <a:bodyPr/>
                    <a:lstStyle/>
                    <a:p>
                      <a:pPr algn="l" fontAlgn="ctr"/>
                      <a:r>
                        <a:rPr lang="pt-BR" sz="1400" u="none" strike="noStrike" dirty="0">
                          <a:effectLst/>
                        </a:rPr>
                        <a:t>A ideia da procura pela robustez das estratégias pode ser mantida, e os cenários importantes para a decisão podem ser extraídos a partir de dados simulados.</a:t>
                      </a:r>
                      <a:endParaRPr lang="pt-BR" sz="1400" b="0" i="0" u="none" strike="noStrike" dirty="0">
                        <a:solidFill>
                          <a:srgbClr val="000000"/>
                        </a:solidFill>
                        <a:effectLst/>
                        <a:latin typeface="Arial" panose="020B0604020202020204" pitchFamily="34" charset="0"/>
                      </a:endParaRPr>
                    </a:p>
                  </a:txBody>
                  <a:tcPr marL="8523" marR="8523" marT="8523" marB="0" anchor="ctr"/>
                </a:tc>
                <a:extLst>
                  <a:ext uri="{0D108BD9-81ED-4DB2-BD59-A6C34878D82A}">
                    <a16:rowId xmlns:a16="http://schemas.microsoft.com/office/drawing/2014/main" val="936271057"/>
                  </a:ext>
                </a:extLst>
              </a:tr>
            </a:tbl>
          </a:graphicData>
        </a:graphic>
      </p:graphicFrame>
      <p:sp>
        <p:nvSpPr>
          <p:cNvPr id="6" name="Retângulo 5"/>
          <p:cNvSpPr/>
          <p:nvPr/>
        </p:nvSpPr>
        <p:spPr>
          <a:xfrm>
            <a:off x="1371600" y="5752964"/>
            <a:ext cx="6400800" cy="307777"/>
          </a:xfrm>
          <a:prstGeom prst="rect">
            <a:avLst/>
          </a:prstGeom>
        </p:spPr>
        <p:txBody>
          <a:bodyPr wrap="square">
            <a:spAutoFit/>
          </a:bodyPr>
          <a:lstStyle/>
          <a:p>
            <a:pPr algn="ctr"/>
            <a:r>
              <a:rPr lang="pt-BR" sz="1400" dirty="0">
                <a:latin typeface="Arial" panose="020B0604020202020204" pitchFamily="34" charset="0"/>
                <a:ea typeface="Times New Roman" panose="02020603050405020304" pitchFamily="18" charset="0"/>
              </a:rPr>
              <a:t>Fonte: Elaborado pelo Autor com base em Lempert (2003).</a:t>
            </a:r>
            <a:endParaRPr lang="pt-BR" sz="1400" dirty="0"/>
          </a:p>
        </p:txBody>
      </p:sp>
    </p:spTree>
    <p:extLst>
      <p:ext uri="{BB962C8B-B14F-4D97-AF65-F5344CB8AC3E}">
        <p14:creationId xmlns:p14="http://schemas.microsoft.com/office/powerpoint/2010/main" val="1671295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Justificativa</a:t>
            </a:r>
          </a:p>
        </p:txBody>
      </p:sp>
      <p:sp>
        <p:nvSpPr>
          <p:cNvPr id="3" name="Espaço Reservado para Conteúdo 2"/>
          <p:cNvSpPr>
            <a:spLocks noGrp="1"/>
          </p:cNvSpPr>
          <p:nvPr>
            <p:ph idx="1"/>
          </p:nvPr>
        </p:nvSpPr>
        <p:spPr/>
        <p:txBody>
          <a:bodyPr/>
          <a:lstStyle/>
          <a:p>
            <a:r>
              <a:rPr lang="pt-BR" dirty="0"/>
              <a:t>Justificativa Acadêmica: Contribuições do RDM/EMA em relação aos Artefatos Existentes;</a:t>
            </a:r>
          </a:p>
          <a:p>
            <a:r>
              <a:rPr lang="pt-BR" dirty="0"/>
              <a:t>Justificativa Empresarial:</a:t>
            </a:r>
          </a:p>
          <a:p>
            <a:pPr lvl="1"/>
            <a:r>
              <a:rPr lang="pt-BR" dirty="0"/>
              <a:t>Potencial de contribuir para a qualidade de Decisões estratégicas, superando a dependência a abordagens “Predizer e Agir”.</a:t>
            </a:r>
          </a:p>
          <a:p>
            <a:pPr lvl="1"/>
            <a:endParaRPr lang="pt-BR" dirty="0"/>
          </a:p>
        </p:txBody>
      </p:sp>
    </p:spTree>
    <p:extLst>
      <p:ext uri="{BB962C8B-B14F-4D97-AF65-F5344CB8AC3E}">
        <p14:creationId xmlns:p14="http://schemas.microsoft.com/office/powerpoint/2010/main" val="793042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437731"/>
            <a:ext cx="8229600" cy="4320480"/>
          </a:xfrm>
        </p:spPr>
        <p:txBody>
          <a:bodyPr>
            <a:noAutofit/>
          </a:bodyPr>
          <a:lstStyle/>
          <a:p>
            <a:pPr marL="514350" indent="-514350">
              <a:buFont typeface="+mj-lt"/>
              <a:buAutoNum type="arabicPeriod" startAt="2"/>
            </a:pPr>
            <a:r>
              <a:rPr lang="pt-BR" sz="2800" dirty="0"/>
              <a:t>Fundamentação Teórica</a:t>
            </a:r>
          </a:p>
          <a:p>
            <a:pPr marL="914400" lvl="1" indent="-514350">
              <a:buFont typeface="+mj-lt"/>
              <a:buAutoNum type="arabicPeriod"/>
            </a:pPr>
            <a:r>
              <a:rPr lang="pt-BR" sz="1800" dirty="0"/>
              <a:t>Avaliação de Decisões Estratégicas Sob Incerteza.</a:t>
            </a:r>
          </a:p>
          <a:p>
            <a:pPr marL="1314450" lvl="2" indent="-514350">
              <a:buFont typeface="+mj-lt"/>
              <a:buAutoNum type="arabicPeriod"/>
            </a:pPr>
            <a:r>
              <a:rPr lang="pt-BR" sz="1400" dirty="0"/>
              <a:t>Avaliação de Decisões Estratégicas.</a:t>
            </a:r>
          </a:p>
          <a:p>
            <a:pPr marL="1314450" lvl="2" indent="-514350">
              <a:buFont typeface="+mj-lt"/>
              <a:buAutoNum type="arabicPeriod"/>
            </a:pPr>
            <a:r>
              <a:rPr lang="pt-BR" sz="1400" dirty="0"/>
              <a:t>Níveis de Incerteza e Incerteza Profunda.</a:t>
            </a:r>
          </a:p>
          <a:p>
            <a:pPr marL="914400" lvl="1" indent="-514350">
              <a:buFont typeface="+mj-lt"/>
              <a:buAutoNum type="arabicPeriod"/>
            </a:pPr>
            <a:r>
              <a:rPr lang="pt-BR" sz="1800" dirty="0"/>
              <a:t>Abordagens para Avaliação de Decisão sob Incerteza Profunda.</a:t>
            </a:r>
          </a:p>
          <a:p>
            <a:pPr marL="1314450" lvl="2" indent="-514350">
              <a:buFont typeface="+mj-lt"/>
              <a:buAutoNum type="arabicPeriod"/>
            </a:pPr>
            <a:r>
              <a:rPr lang="pt-BR" sz="1400" dirty="0"/>
              <a:t>Identificação de Artefatos</a:t>
            </a:r>
          </a:p>
          <a:p>
            <a:pPr marL="1314450" lvl="2" indent="-514350">
              <a:buFont typeface="+mj-lt"/>
              <a:buAutoNum type="arabicPeriod"/>
            </a:pPr>
            <a:r>
              <a:rPr lang="pt-BR" sz="1400" dirty="0"/>
              <a:t>Contextos de Aplicação do RDM</a:t>
            </a:r>
          </a:p>
          <a:p>
            <a:pPr marL="914400" lvl="1" indent="-514350">
              <a:buFont typeface="+mj-lt"/>
              <a:buAutoNum type="arabicPeriod"/>
            </a:pPr>
            <a:r>
              <a:rPr lang="pt-BR" sz="1800" dirty="0"/>
              <a:t>RDM – Robust Decision Making</a:t>
            </a:r>
          </a:p>
          <a:p>
            <a:pPr marL="1314450" lvl="2" indent="-514350">
              <a:buFont typeface="+mj-lt"/>
              <a:buAutoNum type="arabicPeriod"/>
            </a:pPr>
            <a:r>
              <a:rPr lang="pt-BR" sz="1400" dirty="0"/>
              <a:t>Elementos Analíticos</a:t>
            </a:r>
          </a:p>
          <a:p>
            <a:pPr marL="1314450" lvl="2" indent="-514350">
              <a:buFont typeface="+mj-lt"/>
              <a:buAutoNum type="arabicPeriod"/>
            </a:pPr>
            <a:r>
              <a:rPr lang="pt-BR" sz="1400" dirty="0"/>
              <a:t>Modelagem e Análise Exploratória</a:t>
            </a:r>
          </a:p>
          <a:p>
            <a:pPr marL="1314450" lvl="2" indent="-514350">
              <a:buFont typeface="+mj-lt"/>
              <a:buAutoNum type="arabicPeriod"/>
            </a:pPr>
            <a:r>
              <a:rPr lang="pt-BR" sz="1400" dirty="0"/>
              <a:t>Visão Geral das Etapas do RDM</a:t>
            </a:r>
          </a:p>
          <a:p>
            <a:pPr marL="1771650" lvl="3" indent="-514350">
              <a:buFont typeface="+mj-lt"/>
              <a:buAutoNum type="arabicPeriod"/>
            </a:pPr>
            <a:r>
              <a:rPr lang="pt-BR" sz="1200" dirty="0"/>
              <a:t>Estruturação da Decisão</a:t>
            </a:r>
          </a:p>
          <a:p>
            <a:pPr marL="1771650" lvl="3" indent="-514350">
              <a:buFont typeface="+mj-lt"/>
              <a:buAutoNum type="arabicPeriod"/>
            </a:pPr>
            <a:r>
              <a:rPr lang="pt-BR" sz="1200" dirty="0"/>
              <a:t>Geração de Casos</a:t>
            </a:r>
          </a:p>
          <a:p>
            <a:pPr marL="1771650" lvl="3" indent="-514350">
              <a:buFont typeface="+mj-lt"/>
              <a:buAutoNum type="arabicPeriod"/>
            </a:pPr>
            <a:r>
              <a:rPr lang="pt-BR" sz="1200" dirty="0"/>
              <a:t>Descoberta de Cenários para Análise de Vulnerabilidades</a:t>
            </a:r>
          </a:p>
          <a:p>
            <a:pPr marL="1771650" lvl="3" indent="-514350">
              <a:buFont typeface="+mj-lt"/>
              <a:buAutoNum type="arabicPeriod"/>
            </a:pPr>
            <a:r>
              <a:rPr lang="pt-BR" sz="1200" dirty="0"/>
              <a:t>Análise de Tradeoffs</a:t>
            </a:r>
          </a:p>
          <a:p>
            <a:pPr marL="1314450" lvl="2" indent="-514350">
              <a:buFont typeface="+mj-lt"/>
              <a:buAutoNum type="arabicPeriod"/>
            </a:pPr>
            <a:r>
              <a:rPr lang="pt-BR" sz="1400" dirty="0"/>
              <a:t>Quando Usar o RDM</a:t>
            </a:r>
          </a:p>
        </p:txBody>
      </p:sp>
      <p:sp>
        <p:nvSpPr>
          <p:cNvPr id="5" name="Título 1"/>
          <p:cNvSpPr>
            <a:spLocks noGrp="1"/>
          </p:cNvSpPr>
          <p:nvPr>
            <p:ph type="title"/>
          </p:nvPr>
        </p:nvSpPr>
        <p:spPr>
          <a:xfrm>
            <a:off x="457200" y="274639"/>
            <a:ext cx="8229600" cy="1143000"/>
          </a:xfrm>
        </p:spPr>
        <p:txBody>
          <a:bodyPr/>
          <a:lstStyle/>
          <a:p>
            <a:r>
              <a:rPr lang="pt-BR" dirty="0"/>
              <a:t>Estrutura do Capítulo 2</a:t>
            </a:r>
          </a:p>
        </p:txBody>
      </p:sp>
    </p:spTree>
    <p:extLst>
      <p:ext uri="{BB962C8B-B14F-4D97-AF65-F5344CB8AC3E}">
        <p14:creationId xmlns:p14="http://schemas.microsoft.com/office/powerpoint/2010/main" val="1868661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Avaliação de Decisões Estratégicas</a:t>
            </a:r>
          </a:p>
        </p:txBody>
      </p:sp>
      <p:graphicFrame>
        <p:nvGraphicFramePr>
          <p:cNvPr id="6" name="Tabela 5"/>
          <p:cNvGraphicFramePr>
            <a:graphicFrameLocks noGrp="1"/>
          </p:cNvGraphicFramePr>
          <p:nvPr>
            <p:extLst/>
          </p:nvPr>
        </p:nvGraphicFramePr>
        <p:xfrm>
          <a:off x="563587" y="1700808"/>
          <a:ext cx="8016825" cy="3926205"/>
        </p:xfrm>
        <a:graphic>
          <a:graphicData uri="http://schemas.openxmlformats.org/drawingml/2006/table">
            <a:tbl>
              <a:tblPr>
                <a:tableStyleId>{5940675A-B579-460E-94D1-54222C63F5DA}</a:tableStyleId>
              </a:tblPr>
              <a:tblGrid>
                <a:gridCol w="1872216">
                  <a:extLst>
                    <a:ext uri="{9D8B030D-6E8A-4147-A177-3AD203B41FA5}">
                      <a16:colId xmlns:a16="http://schemas.microsoft.com/office/drawing/2014/main" val="1929963218"/>
                    </a:ext>
                  </a:extLst>
                </a:gridCol>
                <a:gridCol w="6144609">
                  <a:extLst>
                    <a:ext uri="{9D8B030D-6E8A-4147-A177-3AD203B41FA5}">
                      <a16:colId xmlns:a16="http://schemas.microsoft.com/office/drawing/2014/main" val="753649537"/>
                    </a:ext>
                  </a:extLst>
                </a:gridCol>
              </a:tblGrid>
              <a:tr h="209550">
                <a:tc>
                  <a:txBody>
                    <a:bodyPr/>
                    <a:lstStyle/>
                    <a:p>
                      <a:pPr algn="l" fontAlgn="ctr"/>
                      <a:r>
                        <a:rPr lang="pt-BR" sz="1800" b="1" u="none" strike="noStrike">
                          <a:effectLst/>
                        </a:rPr>
                        <a:t>Característica</a:t>
                      </a:r>
                      <a:endParaRPr lang="pt-BR" sz="18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800" b="1" u="none" strike="noStrike" dirty="0">
                          <a:effectLst/>
                        </a:rPr>
                        <a:t>Definição</a:t>
                      </a:r>
                      <a:endParaRPr lang="pt-BR" sz="18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33506068"/>
                  </a:ext>
                </a:extLst>
              </a:tr>
              <a:tr h="390525">
                <a:tc>
                  <a:txBody>
                    <a:bodyPr/>
                    <a:lstStyle/>
                    <a:p>
                      <a:pPr algn="l" fontAlgn="ctr"/>
                      <a:r>
                        <a:rPr lang="pt-BR" sz="1800" u="none" strike="noStrike">
                          <a:effectLst/>
                        </a:rPr>
                        <a:t>Amplitude das Implicações</a:t>
                      </a:r>
                      <a:endParaRPr lang="pt-BR" sz="18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800" u="none" strike="noStrike">
                          <a:effectLst/>
                        </a:rPr>
                        <a:t>A decisão em questão possui implicações de larga amplitude e escopo.</a:t>
                      </a:r>
                      <a:endParaRPr lang="pt-BR" sz="18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728649252"/>
                  </a:ext>
                </a:extLst>
              </a:tr>
              <a:tr h="390525">
                <a:tc>
                  <a:txBody>
                    <a:bodyPr/>
                    <a:lstStyle/>
                    <a:p>
                      <a:pPr algn="l" fontAlgn="ctr"/>
                      <a:r>
                        <a:rPr lang="pt-BR" sz="1800" u="none" strike="noStrike">
                          <a:effectLst/>
                        </a:rPr>
                        <a:t>Complexidade</a:t>
                      </a:r>
                      <a:endParaRPr lang="pt-BR" sz="18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800" u="none" strike="noStrike">
                          <a:effectLst/>
                        </a:rPr>
                        <a:t>O contexto da tomada de decisão é caracterizado por complexidade e alta interconectividade, demandando um tratamento integrado.</a:t>
                      </a:r>
                      <a:endParaRPr lang="pt-BR" sz="18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909184081"/>
                  </a:ext>
                </a:extLst>
              </a:tr>
              <a:tr h="200025">
                <a:tc>
                  <a:txBody>
                    <a:bodyPr/>
                    <a:lstStyle/>
                    <a:p>
                      <a:pPr algn="l" fontAlgn="ctr"/>
                      <a:r>
                        <a:rPr lang="pt-BR" sz="1800" u="none" strike="noStrike">
                          <a:effectLst/>
                        </a:rPr>
                        <a:t>Durabilidade</a:t>
                      </a:r>
                      <a:endParaRPr lang="pt-BR" sz="18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800" u="none" strike="noStrike">
                          <a:effectLst/>
                        </a:rPr>
                        <a:t>Os efeitos da decisão têm impacto perene.</a:t>
                      </a:r>
                      <a:endParaRPr lang="pt-BR" sz="18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28368308"/>
                  </a:ext>
                </a:extLst>
              </a:tr>
              <a:tr h="390525">
                <a:tc>
                  <a:txBody>
                    <a:bodyPr/>
                    <a:lstStyle/>
                    <a:p>
                      <a:pPr algn="l" fontAlgn="ctr"/>
                      <a:r>
                        <a:rPr lang="pt-BR" sz="1800" u="none" strike="noStrike">
                          <a:effectLst/>
                        </a:rPr>
                        <a:t>Irreversibilidade</a:t>
                      </a:r>
                      <a:endParaRPr lang="pt-BR" sz="18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800" u="none" strike="noStrike">
                          <a:effectLst/>
                        </a:rPr>
                        <a:t>Os efeitos da decisão são possivelmente irreversíveis, com baixa oportunidade para aprendizagem por tentativa e erro.</a:t>
                      </a:r>
                      <a:endParaRPr lang="pt-BR" sz="18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672629069"/>
                  </a:ext>
                </a:extLst>
              </a:tr>
              <a:tr h="200025">
                <a:tc>
                  <a:txBody>
                    <a:bodyPr/>
                    <a:lstStyle/>
                    <a:p>
                      <a:pPr algn="l" fontAlgn="ctr"/>
                      <a:r>
                        <a:rPr lang="pt-BR" sz="1800" u="none" strike="noStrike">
                          <a:effectLst/>
                        </a:rPr>
                        <a:t>Incerteza</a:t>
                      </a:r>
                      <a:endParaRPr lang="pt-BR" sz="18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800" u="none" strike="noStrike">
                          <a:effectLst/>
                        </a:rPr>
                        <a:t>Há incerteza relacionada à decisão, crescente com o tempo.</a:t>
                      </a:r>
                      <a:endParaRPr lang="pt-BR" sz="18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66698252"/>
                  </a:ext>
                </a:extLst>
              </a:tr>
              <a:tr h="200025">
                <a:tc>
                  <a:txBody>
                    <a:bodyPr/>
                    <a:lstStyle/>
                    <a:p>
                      <a:pPr algn="l" fontAlgn="ctr"/>
                      <a:r>
                        <a:rPr lang="pt-BR" sz="1800" u="none" strike="noStrike">
                          <a:effectLst/>
                        </a:rPr>
                        <a:t>Delay</a:t>
                      </a:r>
                      <a:endParaRPr lang="pt-BR" sz="18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800" u="none" strike="noStrike">
                          <a:effectLst/>
                        </a:rPr>
                        <a:t>Há um delay entre a decisão e seus impactos.</a:t>
                      </a:r>
                      <a:endParaRPr lang="pt-BR" sz="18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63193604"/>
                  </a:ext>
                </a:extLst>
              </a:tr>
              <a:tr h="200025">
                <a:tc>
                  <a:txBody>
                    <a:bodyPr/>
                    <a:lstStyle/>
                    <a:p>
                      <a:pPr algn="l" fontAlgn="ctr"/>
                      <a:r>
                        <a:rPr lang="pt-BR" sz="1800" u="none" strike="noStrike">
                          <a:effectLst/>
                        </a:rPr>
                        <a:t>Não-Consenso</a:t>
                      </a:r>
                      <a:endParaRPr lang="pt-BR" sz="18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800" u="none" strike="noStrike">
                          <a:effectLst/>
                        </a:rPr>
                        <a:t>Não há consenso sobre a motivação e a direção da decisão</a:t>
                      </a:r>
                      <a:endParaRPr lang="pt-BR" sz="18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6148423"/>
                  </a:ext>
                </a:extLst>
              </a:tr>
              <a:tr h="390525">
                <a:tc>
                  <a:txBody>
                    <a:bodyPr/>
                    <a:lstStyle/>
                    <a:p>
                      <a:pPr algn="l" fontAlgn="ctr"/>
                      <a:r>
                        <a:rPr lang="pt-BR" sz="1800" u="none" strike="noStrike">
                          <a:effectLst/>
                        </a:rPr>
                        <a:t>Ambiente de Mudança</a:t>
                      </a:r>
                      <a:endParaRPr lang="pt-BR" sz="18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800" u="none" strike="noStrike" dirty="0">
                          <a:effectLst/>
                        </a:rPr>
                        <a:t>Desafiam o Status Quo, e criam um ambiente politizado onde a mudança é contestada.</a:t>
                      </a:r>
                      <a:endParaRPr lang="pt-BR" sz="18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770353507"/>
                  </a:ext>
                </a:extLst>
              </a:tr>
            </a:tbl>
          </a:graphicData>
        </a:graphic>
      </p:graphicFrame>
      <p:sp>
        <p:nvSpPr>
          <p:cNvPr id="7" name="Retângulo 6"/>
          <p:cNvSpPr/>
          <p:nvPr/>
        </p:nvSpPr>
        <p:spPr>
          <a:xfrm>
            <a:off x="467544" y="5589240"/>
            <a:ext cx="8099577" cy="473814"/>
          </a:xfrm>
          <a:prstGeom prst="rect">
            <a:avLst/>
          </a:prstGeom>
        </p:spPr>
        <p:txBody>
          <a:bodyPr>
            <a:spAutoFit/>
          </a:bodyPr>
          <a:lstStyle/>
          <a:p>
            <a:pPr indent="450215" algn="ctr">
              <a:lnSpc>
                <a:spcPct val="150000"/>
              </a:lnSpc>
              <a:spcAft>
                <a:spcPts val="0"/>
              </a:spcAft>
            </a:pPr>
            <a:r>
              <a:rPr lang="pt-BR" dirty="0">
                <a:latin typeface="Arial" panose="020B0604020202020204" pitchFamily="34" charset="0"/>
                <a:ea typeface="Times New Roman" panose="02020603050405020304" pitchFamily="18" charset="0"/>
                <a:cs typeface="Times New Roman" panose="02020603050405020304" pitchFamily="18" charset="0"/>
              </a:rPr>
              <a:t>Fonte: Elaborado pelo autor a partir de Dyson et al. (2007).</a:t>
            </a:r>
          </a:p>
        </p:txBody>
      </p:sp>
    </p:spTree>
    <p:extLst>
      <p:ext uri="{BB962C8B-B14F-4D97-AF65-F5344CB8AC3E}">
        <p14:creationId xmlns:p14="http://schemas.microsoft.com/office/powerpoint/2010/main" val="497501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Abordagens para Avaliação de Decisões sob Incerteza Profunda</a:t>
            </a: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980" y="1913548"/>
            <a:ext cx="7667889" cy="4957018"/>
          </a:xfrm>
        </p:spPr>
      </p:pic>
      <p:sp>
        <p:nvSpPr>
          <p:cNvPr id="5" name="Elipse 4"/>
          <p:cNvSpPr/>
          <p:nvPr/>
        </p:nvSpPr>
        <p:spPr>
          <a:xfrm rot="20446714">
            <a:off x="4913281" y="1896492"/>
            <a:ext cx="2391754" cy="1332284"/>
          </a:xfrm>
          <a:prstGeom prst="ellipse">
            <a:avLst/>
          </a:prstGeom>
          <a:no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a:latin typeface="Arial" panose="020B0604020202020204" pitchFamily="34" charset="0"/>
              <a:cs typeface="Arial" panose="020B0604020202020204" pitchFamily="34" charset="0"/>
            </a:endParaRPr>
          </a:p>
        </p:txBody>
      </p:sp>
      <p:sp>
        <p:nvSpPr>
          <p:cNvPr id="6" name="Elipse 5"/>
          <p:cNvSpPr/>
          <p:nvPr/>
        </p:nvSpPr>
        <p:spPr>
          <a:xfrm>
            <a:off x="3707904" y="3343716"/>
            <a:ext cx="2265937" cy="1257658"/>
          </a:xfrm>
          <a:prstGeom prst="ellipse">
            <a:avLst/>
          </a:prstGeom>
          <a:noFill/>
          <a:ln>
            <a:solidFill>
              <a:schemeClr val="accent3">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a:latin typeface="Arial" panose="020B0604020202020204" pitchFamily="34" charset="0"/>
              <a:cs typeface="Arial" panose="020B0604020202020204" pitchFamily="34" charset="0"/>
            </a:endParaRPr>
          </a:p>
        </p:txBody>
      </p:sp>
      <p:sp>
        <p:nvSpPr>
          <p:cNvPr id="7" name="Elipse 6"/>
          <p:cNvSpPr/>
          <p:nvPr/>
        </p:nvSpPr>
        <p:spPr>
          <a:xfrm rot="19125687">
            <a:off x="1983153" y="2671221"/>
            <a:ext cx="2265937" cy="1257658"/>
          </a:xfrm>
          <a:prstGeom prst="ellipse">
            <a:avLst/>
          </a:prstGeom>
          <a:noFill/>
          <a:ln>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a:latin typeface="Arial" panose="020B0604020202020204" pitchFamily="34" charset="0"/>
              <a:cs typeface="Arial" panose="020B0604020202020204" pitchFamily="34" charset="0"/>
            </a:endParaRPr>
          </a:p>
        </p:txBody>
      </p:sp>
      <p:sp>
        <p:nvSpPr>
          <p:cNvPr id="8" name="Elipse 7"/>
          <p:cNvSpPr/>
          <p:nvPr/>
        </p:nvSpPr>
        <p:spPr>
          <a:xfrm rot="19125687">
            <a:off x="4490572" y="4783739"/>
            <a:ext cx="1362021" cy="963891"/>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a:latin typeface="Arial" panose="020B0604020202020204" pitchFamily="34" charset="0"/>
              <a:cs typeface="Arial" panose="020B0604020202020204" pitchFamily="34" charset="0"/>
            </a:endParaRPr>
          </a:p>
        </p:txBody>
      </p:sp>
      <p:sp>
        <p:nvSpPr>
          <p:cNvPr id="9" name="Elipse 8"/>
          <p:cNvSpPr/>
          <p:nvPr/>
        </p:nvSpPr>
        <p:spPr>
          <a:xfrm rot="20255066">
            <a:off x="6033055" y="3478661"/>
            <a:ext cx="1182023" cy="646454"/>
          </a:xfrm>
          <a:prstGeom prst="ellipse">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a:latin typeface="Arial" panose="020B0604020202020204" pitchFamily="34" charset="0"/>
              <a:cs typeface="Arial" panose="020B0604020202020204" pitchFamily="34" charset="0"/>
            </a:endParaRPr>
          </a:p>
        </p:txBody>
      </p:sp>
      <p:sp>
        <p:nvSpPr>
          <p:cNvPr id="10" name="Balão de Fala: Retângulo 9"/>
          <p:cNvSpPr/>
          <p:nvPr/>
        </p:nvSpPr>
        <p:spPr>
          <a:xfrm>
            <a:off x="734762" y="2308688"/>
            <a:ext cx="1532982" cy="792088"/>
          </a:xfrm>
          <a:prstGeom prst="wedgeRectCallout">
            <a:avLst>
              <a:gd name="adj1" fmla="val 44003"/>
              <a:gd name="adj2" fmla="val 85263"/>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Reed - Cornell - MORDM</a:t>
            </a:r>
          </a:p>
        </p:txBody>
      </p:sp>
      <p:sp>
        <p:nvSpPr>
          <p:cNvPr id="11" name="Balão de Fala: Retângulo 10"/>
          <p:cNvSpPr/>
          <p:nvPr/>
        </p:nvSpPr>
        <p:spPr>
          <a:xfrm>
            <a:off x="6189386" y="5265684"/>
            <a:ext cx="1532982" cy="792088"/>
          </a:xfrm>
          <a:prstGeom prst="wedgeRectCallout">
            <a:avLst>
              <a:gd name="adj1" fmla="val -79494"/>
              <a:gd name="adj2" fmla="val -160253"/>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1400" dirty="0" err="1">
                <a:latin typeface="Arial" panose="020B0604020202020204" pitchFamily="34" charset="0"/>
                <a:cs typeface="Arial" panose="020B0604020202020204" pitchFamily="34" charset="0"/>
              </a:rPr>
              <a:t>Lempert</a:t>
            </a:r>
            <a:r>
              <a:rPr lang="pt-BR" sz="1400" dirty="0">
                <a:latin typeface="Arial" panose="020B0604020202020204" pitchFamily="34" charset="0"/>
                <a:cs typeface="Arial" panose="020B0604020202020204" pitchFamily="34" charset="0"/>
              </a:rPr>
              <a:t> -RAND - RDM</a:t>
            </a:r>
          </a:p>
        </p:txBody>
      </p:sp>
      <p:sp>
        <p:nvSpPr>
          <p:cNvPr id="12" name="Balão de Fala: Retângulo 11"/>
          <p:cNvSpPr/>
          <p:nvPr/>
        </p:nvSpPr>
        <p:spPr>
          <a:xfrm>
            <a:off x="3181920" y="1429609"/>
            <a:ext cx="1686280" cy="792088"/>
          </a:xfrm>
          <a:prstGeom prst="wedgeRectCallout">
            <a:avLst>
              <a:gd name="adj1" fmla="val 70811"/>
              <a:gd name="adj2" fmla="val 62501"/>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pt-BR" sz="1400" dirty="0" err="1">
                <a:latin typeface="Arial" panose="020B0604020202020204" pitchFamily="34" charset="0"/>
                <a:cs typeface="Arial" panose="020B0604020202020204" pitchFamily="34" charset="0"/>
              </a:rPr>
              <a:t>Kwakkel</a:t>
            </a:r>
            <a:r>
              <a:rPr lang="pt-BR" sz="1400" dirty="0">
                <a:latin typeface="Arial" panose="020B0604020202020204" pitchFamily="34" charset="0"/>
                <a:cs typeface="Arial" panose="020B0604020202020204" pitchFamily="34" charset="0"/>
              </a:rPr>
              <a:t> -TUDELFT - DAPP + ESDMA</a:t>
            </a:r>
          </a:p>
        </p:txBody>
      </p:sp>
      <p:sp>
        <p:nvSpPr>
          <p:cNvPr id="13" name="Balão de Fala: Retângulo 12"/>
          <p:cNvSpPr/>
          <p:nvPr/>
        </p:nvSpPr>
        <p:spPr>
          <a:xfrm>
            <a:off x="7457676" y="4127962"/>
            <a:ext cx="1266927" cy="595107"/>
          </a:xfrm>
          <a:prstGeom prst="wedgeRectCallout">
            <a:avLst>
              <a:gd name="adj1" fmla="val -96380"/>
              <a:gd name="adj2" fmla="val -6004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pt-BR" sz="1400" dirty="0" err="1">
                <a:latin typeface="Arial" panose="020B0604020202020204" pitchFamily="34" charset="0"/>
                <a:cs typeface="Arial" panose="020B0604020202020204" pitchFamily="34" charset="0"/>
              </a:rPr>
              <a:t>Bankes</a:t>
            </a:r>
            <a:r>
              <a:rPr lang="pt-BR" sz="1400" dirty="0">
                <a:latin typeface="Arial" panose="020B0604020202020204" pitchFamily="34" charset="0"/>
                <a:cs typeface="Arial" panose="020B0604020202020204" pitchFamily="34" charset="0"/>
              </a:rPr>
              <a:t> - EMA</a:t>
            </a:r>
          </a:p>
        </p:txBody>
      </p:sp>
      <p:sp>
        <p:nvSpPr>
          <p:cNvPr id="14" name="Balão de Fala: Retângulo 13"/>
          <p:cNvSpPr/>
          <p:nvPr/>
        </p:nvSpPr>
        <p:spPr>
          <a:xfrm>
            <a:off x="2366805" y="5779459"/>
            <a:ext cx="1380930" cy="595107"/>
          </a:xfrm>
          <a:prstGeom prst="wedgeRectCallout">
            <a:avLst>
              <a:gd name="adj1" fmla="val 107016"/>
              <a:gd name="adj2" fmla="val -8817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Bem-</a:t>
            </a:r>
            <a:r>
              <a:rPr lang="pt-BR" sz="1400" dirty="0" err="1">
                <a:latin typeface="Arial" panose="020B0604020202020204" pitchFamily="34" charset="0"/>
                <a:cs typeface="Arial" panose="020B0604020202020204" pitchFamily="34" charset="0"/>
              </a:rPr>
              <a:t>Haim</a:t>
            </a:r>
            <a:r>
              <a:rPr lang="pt-BR" sz="1400" dirty="0">
                <a:latin typeface="Arial" panose="020B0604020202020204" pitchFamily="34" charset="0"/>
                <a:cs typeface="Arial" panose="020B0604020202020204" pitchFamily="34" charset="0"/>
              </a:rPr>
              <a:t> - </a:t>
            </a:r>
            <a:r>
              <a:rPr lang="pt-BR" sz="1400" dirty="0" err="1">
                <a:latin typeface="Arial" panose="020B0604020202020204" pitchFamily="34" charset="0"/>
                <a:cs typeface="Arial" panose="020B0604020202020204" pitchFamily="34" charset="0"/>
              </a:rPr>
              <a:t>Infogap</a:t>
            </a:r>
            <a:endParaRPr lang="pt-B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723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nvPr>
        </p:nvGraphicFramePr>
        <p:xfrm>
          <a:off x="107508" y="188629"/>
          <a:ext cx="8856981" cy="6905236"/>
        </p:xfrm>
        <a:graphic>
          <a:graphicData uri="http://schemas.openxmlformats.org/drawingml/2006/table">
            <a:tbl>
              <a:tblPr>
                <a:tableStyleId>{5C22544A-7EE6-4342-B048-85BDC9FD1C3A}</a:tableStyleId>
              </a:tblPr>
              <a:tblGrid>
                <a:gridCol w="1961277">
                  <a:extLst>
                    <a:ext uri="{9D8B030D-6E8A-4147-A177-3AD203B41FA5}">
                      <a16:colId xmlns:a16="http://schemas.microsoft.com/office/drawing/2014/main" val="3979066839"/>
                    </a:ext>
                  </a:extLst>
                </a:gridCol>
                <a:gridCol w="861963">
                  <a:extLst>
                    <a:ext uri="{9D8B030D-6E8A-4147-A177-3AD203B41FA5}">
                      <a16:colId xmlns:a16="http://schemas.microsoft.com/office/drawing/2014/main" val="3408189186"/>
                    </a:ext>
                  </a:extLst>
                </a:gridCol>
                <a:gridCol w="861963">
                  <a:extLst>
                    <a:ext uri="{9D8B030D-6E8A-4147-A177-3AD203B41FA5}">
                      <a16:colId xmlns:a16="http://schemas.microsoft.com/office/drawing/2014/main" val="3680336536"/>
                    </a:ext>
                  </a:extLst>
                </a:gridCol>
                <a:gridCol w="861963">
                  <a:extLst>
                    <a:ext uri="{9D8B030D-6E8A-4147-A177-3AD203B41FA5}">
                      <a16:colId xmlns:a16="http://schemas.microsoft.com/office/drawing/2014/main" val="2324019174"/>
                    </a:ext>
                  </a:extLst>
                </a:gridCol>
                <a:gridCol w="861963">
                  <a:extLst>
                    <a:ext uri="{9D8B030D-6E8A-4147-A177-3AD203B41FA5}">
                      <a16:colId xmlns:a16="http://schemas.microsoft.com/office/drawing/2014/main" val="2780435698"/>
                    </a:ext>
                  </a:extLst>
                </a:gridCol>
                <a:gridCol w="861963">
                  <a:extLst>
                    <a:ext uri="{9D8B030D-6E8A-4147-A177-3AD203B41FA5}">
                      <a16:colId xmlns:a16="http://schemas.microsoft.com/office/drawing/2014/main" val="2539732487"/>
                    </a:ext>
                  </a:extLst>
                </a:gridCol>
                <a:gridCol w="861963">
                  <a:extLst>
                    <a:ext uri="{9D8B030D-6E8A-4147-A177-3AD203B41FA5}">
                      <a16:colId xmlns:a16="http://schemas.microsoft.com/office/drawing/2014/main" val="2425190891"/>
                    </a:ext>
                  </a:extLst>
                </a:gridCol>
                <a:gridCol w="861963">
                  <a:extLst>
                    <a:ext uri="{9D8B030D-6E8A-4147-A177-3AD203B41FA5}">
                      <a16:colId xmlns:a16="http://schemas.microsoft.com/office/drawing/2014/main" val="2587131256"/>
                    </a:ext>
                  </a:extLst>
                </a:gridCol>
                <a:gridCol w="861963">
                  <a:extLst>
                    <a:ext uri="{9D8B030D-6E8A-4147-A177-3AD203B41FA5}">
                      <a16:colId xmlns:a16="http://schemas.microsoft.com/office/drawing/2014/main" val="1793452195"/>
                    </a:ext>
                  </a:extLst>
                </a:gridCol>
              </a:tblGrid>
              <a:tr h="200011">
                <a:tc>
                  <a:txBody>
                    <a:bodyPr/>
                    <a:lstStyle/>
                    <a:p>
                      <a:pPr algn="l" fontAlgn="ctr"/>
                      <a:r>
                        <a:rPr lang="pt-BR" sz="1050" b="1" u="none" strike="noStrike" dirty="0">
                          <a:solidFill>
                            <a:schemeClr val="bg1">
                              <a:lumMod val="85000"/>
                            </a:schemeClr>
                          </a:solidFill>
                          <a:effectLst/>
                        </a:rPr>
                        <a:t>Macro-Contexto</a:t>
                      </a:r>
                      <a:endParaRPr lang="pt-BR" sz="105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1">
                        <a:lumMod val="75000"/>
                      </a:schemeClr>
                    </a:solidFill>
                  </a:tcPr>
                </a:tc>
                <a:tc gridSpan="4">
                  <a:txBody>
                    <a:bodyPr/>
                    <a:lstStyle/>
                    <a:p>
                      <a:pPr algn="ctr" fontAlgn="ctr"/>
                      <a:r>
                        <a:rPr lang="pt-BR" sz="1000" b="1" u="none" strike="noStrike" dirty="0">
                          <a:solidFill>
                            <a:schemeClr val="bg1">
                              <a:lumMod val="85000"/>
                            </a:schemeClr>
                          </a:solidFill>
                          <a:effectLst/>
                        </a:rPr>
                        <a:t>Avaliação de Decisões Estratégias / Decisões Públicas</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3">
                        <a:lumMod val="75000"/>
                      </a:schemeClr>
                    </a:solidFill>
                  </a:tcPr>
                </a:tc>
                <a:tc hMerge="1">
                  <a:txBody>
                    <a:bodyPr/>
                    <a:lstStyle/>
                    <a:p>
                      <a:endParaRPr lang="pt-BR"/>
                    </a:p>
                  </a:txBody>
                  <a:tcPr/>
                </a:tc>
                <a:tc hMerge="1">
                  <a:txBody>
                    <a:bodyPr/>
                    <a:lstStyle/>
                    <a:p>
                      <a:endParaRPr lang="pt-BR"/>
                    </a:p>
                  </a:txBody>
                  <a:tcPr/>
                </a:tc>
                <a:tc hMerge="1">
                  <a:txBody>
                    <a:bodyPr/>
                    <a:lstStyle/>
                    <a:p>
                      <a:endParaRPr lang="pt-BR"/>
                    </a:p>
                  </a:txBody>
                  <a:tcPr/>
                </a:tc>
                <a:tc gridSpan="4">
                  <a:txBody>
                    <a:bodyPr/>
                    <a:lstStyle/>
                    <a:p>
                      <a:pPr algn="ctr" fontAlgn="ctr"/>
                      <a:r>
                        <a:rPr lang="pt-BR" sz="1000" b="1" u="none" strike="noStrike" dirty="0">
                          <a:solidFill>
                            <a:schemeClr val="bg1">
                              <a:lumMod val="85000"/>
                            </a:schemeClr>
                          </a:solidFill>
                          <a:effectLst/>
                        </a:rPr>
                        <a:t>Suporte à Estratégia Empresarial</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4">
                        <a:lumMod val="75000"/>
                      </a:schemeClr>
                    </a:solidFill>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3881863576"/>
                  </a:ext>
                </a:extLst>
              </a:tr>
              <a:tr h="438119">
                <a:tc>
                  <a:txBody>
                    <a:bodyPr/>
                    <a:lstStyle/>
                    <a:p>
                      <a:pPr algn="l" fontAlgn="ctr"/>
                      <a:r>
                        <a:rPr lang="pt-BR" sz="1050" b="1" u="none" strike="noStrike" dirty="0">
                          <a:solidFill>
                            <a:schemeClr val="bg1">
                              <a:lumMod val="85000"/>
                            </a:schemeClr>
                          </a:solidFill>
                          <a:effectLst/>
                        </a:rPr>
                        <a:t>Referência</a:t>
                      </a:r>
                      <a:endParaRPr lang="pt-BR" sz="105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1">
                        <a:lumMod val="75000"/>
                      </a:schemeClr>
                    </a:solidFill>
                  </a:tcPr>
                </a:tc>
                <a:tc>
                  <a:txBody>
                    <a:bodyPr/>
                    <a:lstStyle/>
                    <a:p>
                      <a:pPr algn="ctr" fontAlgn="ctr"/>
                      <a:r>
                        <a:rPr lang="pt-BR" sz="1000" b="1" u="none" strike="noStrike" dirty="0">
                          <a:solidFill>
                            <a:schemeClr val="bg1">
                              <a:lumMod val="85000"/>
                            </a:schemeClr>
                          </a:solidFill>
                          <a:effectLst/>
                        </a:rPr>
                        <a:t>(LEMPERT; POPPER; BANKES, 2003)</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3">
                        <a:lumMod val="75000"/>
                      </a:schemeClr>
                    </a:solidFill>
                  </a:tcPr>
                </a:tc>
                <a:tc>
                  <a:txBody>
                    <a:bodyPr/>
                    <a:lstStyle/>
                    <a:p>
                      <a:pPr algn="ctr" fontAlgn="ctr"/>
                      <a:r>
                        <a:rPr lang="pt-BR" sz="1000" b="1" u="none" strike="noStrike" dirty="0">
                          <a:solidFill>
                            <a:schemeClr val="bg1">
                              <a:lumMod val="85000"/>
                            </a:schemeClr>
                          </a:solidFill>
                          <a:effectLst/>
                        </a:rPr>
                        <a:t>(LEMPERT et al., 2006)</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3">
                        <a:lumMod val="75000"/>
                      </a:schemeClr>
                    </a:solidFill>
                  </a:tcPr>
                </a:tc>
                <a:tc>
                  <a:txBody>
                    <a:bodyPr/>
                    <a:lstStyle/>
                    <a:p>
                      <a:pPr algn="ctr" fontAlgn="ctr"/>
                      <a:r>
                        <a:rPr lang="en-US" sz="1000" b="1" u="none" strike="noStrike">
                          <a:solidFill>
                            <a:schemeClr val="bg1">
                              <a:lumMod val="85000"/>
                            </a:schemeClr>
                          </a:solidFill>
                          <a:effectLst/>
                        </a:rPr>
                        <a:t>(HALLEGATTE et al., 2012)</a:t>
                      </a:r>
                      <a:endParaRPr lang="pt-BR" sz="1000" b="1" i="0" u="none" strike="noStrike">
                        <a:solidFill>
                          <a:schemeClr val="bg1">
                            <a:lumMod val="85000"/>
                          </a:schemeClr>
                        </a:solidFill>
                        <a:effectLst/>
                        <a:latin typeface="Arial" panose="020B0604020202020204" pitchFamily="34" charset="0"/>
                      </a:endParaRPr>
                    </a:p>
                  </a:txBody>
                  <a:tcPr marL="0" marR="0" marT="0" marB="0" anchor="ctr">
                    <a:solidFill>
                      <a:schemeClr val="accent3">
                        <a:lumMod val="75000"/>
                      </a:schemeClr>
                    </a:solidFill>
                  </a:tcPr>
                </a:tc>
                <a:tc>
                  <a:txBody>
                    <a:bodyPr/>
                    <a:lstStyle/>
                    <a:p>
                      <a:pPr algn="ctr" fontAlgn="ctr"/>
                      <a:r>
                        <a:rPr lang="en-US" sz="1000" b="1" u="none" strike="noStrike">
                          <a:solidFill>
                            <a:schemeClr val="bg1">
                              <a:lumMod val="85000"/>
                            </a:schemeClr>
                          </a:solidFill>
                          <a:effectLst/>
                        </a:rPr>
                        <a:t>(HERMAN et al., 2015)</a:t>
                      </a:r>
                      <a:endParaRPr lang="pt-BR" sz="1000" b="1" i="0" u="none" strike="noStrike">
                        <a:solidFill>
                          <a:schemeClr val="bg1">
                            <a:lumMod val="85000"/>
                          </a:schemeClr>
                        </a:solidFill>
                        <a:effectLst/>
                        <a:latin typeface="Arial" panose="020B0604020202020204" pitchFamily="34" charset="0"/>
                      </a:endParaRPr>
                    </a:p>
                  </a:txBody>
                  <a:tcPr marL="0" marR="0" marT="0" marB="0" anchor="ctr">
                    <a:solidFill>
                      <a:schemeClr val="accent3">
                        <a:lumMod val="75000"/>
                      </a:schemeClr>
                    </a:solidFill>
                  </a:tcPr>
                </a:tc>
                <a:tc>
                  <a:txBody>
                    <a:bodyPr/>
                    <a:lstStyle/>
                    <a:p>
                      <a:pPr algn="ctr" fontAlgn="ctr"/>
                      <a:r>
                        <a:rPr lang="en-US" sz="1000" b="1" u="none" strike="noStrike">
                          <a:solidFill>
                            <a:schemeClr val="bg1">
                              <a:lumMod val="85000"/>
                            </a:schemeClr>
                          </a:solidFill>
                          <a:effectLst/>
                        </a:rPr>
                        <a:t>(COURTNEY; KIRKLAND; VIGUERIE, 1997)</a:t>
                      </a:r>
                      <a:endParaRPr lang="pt-BR" sz="1000" b="1" i="0" u="none" strike="noStrike">
                        <a:solidFill>
                          <a:schemeClr val="bg1">
                            <a:lumMod val="85000"/>
                          </a:schemeClr>
                        </a:solidFill>
                        <a:effectLst/>
                        <a:latin typeface="Arial" panose="020B0604020202020204" pitchFamily="34" charset="0"/>
                      </a:endParaRPr>
                    </a:p>
                  </a:txBody>
                  <a:tcPr marL="0" marR="0" marT="0" marB="0" anchor="ctr">
                    <a:solidFill>
                      <a:schemeClr val="accent4">
                        <a:lumMod val="75000"/>
                      </a:schemeClr>
                    </a:solidFill>
                  </a:tcPr>
                </a:tc>
                <a:tc>
                  <a:txBody>
                    <a:bodyPr/>
                    <a:lstStyle/>
                    <a:p>
                      <a:pPr algn="ctr" fontAlgn="ctr"/>
                      <a:r>
                        <a:rPr lang="en-US" sz="1000" b="1" u="none" strike="noStrike" dirty="0">
                          <a:solidFill>
                            <a:schemeClr val="bg1">
                              <a:lumMod val="85000"/>
                            </a:schemeClr>
                          </a:solidFill>
                          <a:effectLst/>
                        </a:rPr>
                        <a:t>(DYSON et al., 2007)</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4">
                        <a:lumMod val="75000"/>
                      </a:schemeClr>
                    </a:solidFill>
                  </a:tcPr>
                </a:tc>
                <a:tc>
                  <a:txBody>
                    <a:bodyPr/>
                    <a:lstStyle/>
                    <a:p>
                      <a:pPr algn="ctr" fontAlgn="ctr"/>
                      <a:r>
                        <a:rPr lang="en-US" sz="1000" b="1" u="none" strike="noStrike" dirty="0">
                          <a:solidFill>
                            <a:schemeClr val="bg1">
                              <a:lumMod val="85000"/>
                            </a:schemeClr>
                          </a:solidFill>
                          <a:effectLst/>
                        </a:rPr>
                        <a:t>(COURTNEY; LOVALLO; CLARKE, 2013)</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4">
                        <a:lumMod val="75000"/>
                      </a:schemeClr>
                    </a:solidFill>
                  </a:tcPr>
                </a:tc>
                <a:tc>
                  <a:txBody>
                    <a:bodyPr/>
                    <a:lstStyle/>
                    <a:p>
                      <a:pPr algn="ctr" fontAlgn="ctr"/>
                      <a:r>
                        <a:rPr lang="en-US" sz="1000" b="1" u="none" strike="noStrike">
                          <a:solidFill>
                            <a:schemeClr val="bg1">
                              <a:lumMod val="85000"/>
                            </a:schemeClr>
                          </a:solidFill>
                          <a:effectLst/>
                        </a:rPr>
                        <a:t>(O’BRIEN, 2011)</a:t>
                      </a:r>
                      <a:endParaRPr lang="pt-BR" sz="1000" b="1" i="0" u="none" strike="noStrike">
                        <a:solidFill>
                          <a:schemeClr val="bg1">
                            <a:lumMod val="85000"/>
                          </a:schemeClr>
                        </a:solidFill>
                        <a:effectLst/>
                        <a:latin typeface="Arial" panose="020B0604020202020204" pitchFamily="34" charset="0"/>
                      </a:endParaRPr>
                    </a:p>
                  </a:txBody>
                  <a:tcPr marL="0" marR="0" marT="0" marB="0" anchor="ctr">
                    <a:solidFill>
                      <a:schemeClr val="accent4">
                        <a:lumMod val="75000"/>
                      </a:schemeClr>
                    </a:solidFill>
                  </a:tcPr>
                </a:tc>
                <a:extLst>
                  <a:ext uri="{0D108BD9-81ED-4DB2-BD59-A6C34878D82A}">
                    <a16:rowId xmlns:a16="http://schemas.microsoft.com/office/drawing/2014/main" val="374582534"/>
                  </a:ext>
                </a:extLst>
              </a:tr>
              <a:tr h="580983">
                <a:tc>
                  <a:txBody>
                    <a:bodyPr/>
                    <a:lstStyle/>
                    <a:p>
                      <a:pPr algn="l" fontAlgn="ctr"/>
                      <a:r>
                        <a:rPr lang="pt-BR" sz="1050" b="1" u="none" strike="noStrike" dirty="0">
                          <a:solidFill>
                            <a:schemeClr val="bg1">
                              <a:lumMod val="85000"/>
                            </a:schemeClr>
                          </a:solidFill>
                          <a:effectLst/>
                        </a:rPr>
                        <a:t>Contexto Delimitado pelo Trabalho</a:t>
                      </a:r>
                      <a:endParaRPr lang="pt-BR" sz="105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1">
                        <a:lumMod val="75000"/>
                      </a:schemeClr>
                    </a:solidFill>
                  </a:tcPr>
                </a:tc>
                <a:tc>
                  <a:txBody>
                    <a:bodyPr/>
                    <a:lstStyle/>
                    <a:p>
                      <a:pPr algn="ctr" fontAlgn="ctr"/>
                      <a:r>
                        <a:rPr lang="en-US" sz="1000" b="1" u="none" strike="noStrike" dirty="0">
                          <a:solidFill>
                            <a:schemeClr val="bg1">
                              <a:lumMod val="85000"/>
                            </a:schemeClr>
                          </a:solidFill>
                          <a:effectLst/>
                        </a:rPr>
                        <a:t>Long Term Policy Analysis</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3">
                        <a:lumMod val="75000"/>
                      </a:schemeClr>
                    </a:solidFill>
                  </a:tcPr>
                </a:tc>
                <a:tc>
                  <a:txBody>
                    <a:bodyPr/>
                    <a:lstStyle/>
                    <a:p>
                      <a:pPr algn="ctr" fontAlgn="ctr"/>
                      <a:r>
                        <a:rPr lang="en-US" sz="1000" b="1" u="none" strike="noStrike" dirty="0">
                          <a:solidFill>
                            <a:schemeClr val="bg1">
                              <a:lumMod val="85000"/>
                            </a:schemeClr>
                          </a:solidFill>
                          <a:effectLst/>
                        </a:rPr>
                        <a:t>Decision Making Under Deep Uncertainty</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3">
                        <a:lumMod val="75000"/>
                      </a:schemeClr>
                    </a:solidFill>
                  </a:tcPr>
                </a:tc>
                <a:tc>
                  <a:txBody>
                    <a:bodyPr/>
                    <a:lstStyle/>
                    <a:p>
                      <a:pPr algn="ctr" fontAlgn="ctr"/>
                      <a:r>
                        <a:rPr lang="en-US" sz="1000" b="1" u="none" strike="noStrike" dirty="0">
                          <a:solidFill>
                            <a:schemeClr val="bg1">
                              <a:lumMod val="85000"/>
                            </a:schemeClr>
                          </a:solidFill>
                          <a:effectLst/>
                        </a:rPr>
                        <a:t>Investment Decision Making Under Climate Uncertainty</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3">
                        <a:lumMod val="75000"/>
                      </a:schemeClr>
                    </a:solidFill>
                  </a:tcPr>
                </a:tc>
                <a:tc>
                  <a:txBody>
                    <a:bodyPr/>
                    <a:lstStyle/>
                    <a:p>
                      <a:pPr algn="ctr" fontAlgn="ctr"/>
                      <a:r>
                        <a:rPr lang="en-US" sz="1000" b="1" u="none" strike="noStrike" dirty="0">
                          <a:solidFill>
                            <a:schemeClr val="bg1">
                              <a:lumMod val="85000"/>
                            </a:schemeClr>
                          </a:solidFill>
                          <a:effectLst/>
                        </a:rPr>
                        <a:t>Water Systems Planning under Change</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3">
                        <a:lumMod val="75000"/>
                      </a:schemeClr>
                    </a:solidFill>
                  </a:tcPr>
                </a:tc>
                <a:tc>
                  <a:txBody>
                    <a:bodyPr/>
                    <a:lstStyle/>
                    <a:p>
                      <a:pPr algn="ctr" fontAlgn="ctr"/>
                      <a:r>
                        <a:rPr lang="en-US" sz="1000" b="1" u="none" strike="noStrike" dirty="0">
                          <a:solidFill>
                            <a:schemeClr val="bg1">
                              <a:lumMod val="85000"/>
                            </a:schemeClr>
                          </a:solidFill>
                          <a:effectLst/>
                        </a:rPr>
                        <a:t>Business Strategy Under Uncertainty</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4">
                        <a:lumMod val="75000"/>
                      </a:schemeClr>
                    </a:solidFill>
                  </a:tcPr>
                </a:tc>
                <a:tc>
                  <a:txBody>
                    <a:bodyPr/>
                    <a:lstStyle/>
                    <a:p>
                      <a:pPr algn="ctr" fontAlgn="ctr"/>
                      <a:r>
                        <a:rPr lang="en-US" sz="1000" b="1" u="none" strike="noStrike" dirty="0">
                          <a:solidFill>
                            <a:schemeClr val="bg1">
                              <a:lumMod val="85000"/>
                            </a:schemeClr>
                          </a:solidFill>
                          <a:effectLst/>
                        </a:rPr>
                        <a:t>Strategic Development Process</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4">
                        <a:lumMod val="75000"/>
                      </a:schemeClr>
                    </a:solidFill>
                  </a:tcPr>
                </a:tc>
                <a:tc>
                  <a:txBody>
                    <a:bodyPr/>
                    <a:lstStyle/>
                    <a:p>
                      <a:pPr algn="ctr" fontAlgn="ctr"/>
                      <a:r>
                        <a:rPr lang="en-US" sz="1000" b="1" u="none" strike="noStrike" dirty="0">
                          <a:solidFill>
                            <a:schemeClr val="bg1">
                              <a:lumMod val="85000"/>
                            </a:schemeClr>
                          </a:solidFill>
                          <a:effectLst/>
                        </a:rPr>
                        <a:t>Business Strategy Under Uncertainty</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4">
                        <a:lumMod val="75000"/>
                      </a:schemeClr>
                    </a:solidFill>
                  </a:tcPr>
                </a:tc>
                <a:tc>
                  <a:txBody>
                    <a:bodyPr/>
                    <a:lstStyle/>
                    <a:p>
                      <a:pPr algn="ctr" fontAlgn="ctr"/>
                      <a:r>
                        <a:rPr lang="en-US" sz="1000" b="1" u="none" strike="noStrike" dirty="0">
                          <a:solidFill>
                            <a:schemeClr val="bg1">
                              <a:lumMod val="85000"/>
                            </a:schemeClr>
                          </a:solidFill>
                          <a:effectLst/>
                        </a:rPr>
                        <a:t>Supporting the Strategy Process**</a:t>
                      </a:r>
                      <a:endParaRPr lang="pt-BR" sz="1000" b="1" i="0" u="none" strike="noStrike" dirty="0">
                        <a:solidFill>
                          <a:schemeClr val="bg1">
                            <a:lumMod val="85000"/>
                          </a:schemeClr>
                        </a:solidFill>
                        <a:effectLst/>
                        <a:latin typeface="Arial" panose="020B0604020202020204" pitchFamily="34" charset="0"/>
                      </a:endParaRPr>
                    </a:p>
                  </a:txBody>
                  <a:tcPr marL="0" marR="0" marT="0" marB="0" anchor="ctr">
                    <a:solidFill>
                      <a:schemeClr val="accent4">
                        <a:lumMod val="75000"/>
                      </a:schemeClr>
                    </a:solidFill>
                  </a:tcPr>
                </a:tc>
                <a:extLst>
                  <a:ext uri="{0D108BD9-81ED-4DB2-BD59-A6C34878D82A}">
                    <a16:rowId xmlns:a16="http://schemas.microsoft.com/office/drawing/2014/main" val="1341284646"/>
                  </a:ext>
                </a:extLst>
              </a:tr>
              <a:tr h="200011">
                <a:tc>
                  <a:txBody>
                    <a:bodyPr/>
                    <a:lstStyle/>
                    <a:p>
                      <a:pPr algn="l" fontAlgn="ctr"/>
                      <a:r>
                        <a:rPr lang="en-US" sz="1050" u="none" strike="noStrike" dirty="0">
                          <a:effectLst/>
                        </a:rPr>
                        <a:t>Scenario Planning</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2590958240"/>
                  </a:ext>
                </a:extLst>
              </a:tr>
              <a:tr h="200011">
                <a:tc>
                  <a:txBody>
                    <a:bodyPr/>
                    <a:lstStyle/>
                    <a:p>
                      <a:pPr algn="l" fontAlgn="ctr"/>
                      <a:r>
                        <a:rPr lang="en-US" sz="1050" u="none" strike="noStrike" dirty="0">
                          <a:effectLst/>
                        </a:rPr>
                        <a:t>Delphi</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dirty="0">
                          <a:effectLst/>
                        </a:rPr>
                        <a:t> </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738873529"/>
                  </a:ext>
                </a:extLst>
              </a:tr>
              <a:tr h="200011">
                <a:tc>
                  <a:txBody>
                    <a:bodyPr/>
                    <a:lstStyle/>
                    <a:p>
                      <a:pPr algn="l" fontAlgn="ctr"/>
                      <a:r>
                        <a:rPr lang="en-US" sz="1050" u="none" strike="noStrike" dirty="0">
                          <a:effectLst/>
                        </a:rPr>
                        <a:t>Foresight</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3736081940"/>
                  </a:ext>
                </a:extLst>
              </a:tr>
              <a:tr h="200011">
                <a:tc>
                  <a:txBody>
                    <a:bodyPr/>
                    <a:lstStyle/>
                    <a:p>
                      <a:pPr algn="l" fontAlgn="ctr"/>
                      <a:r>
                        <a:rPr lang="en-US" sz="1050" u="none" strike="noStrike" dirty="0">
                          <a:effectLst/>
                        </a:rPr>
                        <a:t>Decision Analysis</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714076132"/>
                  </a:ext>
                </a:extLst>
              </a:tr>
              <a:tr h="200011">
                <a:tc>
                  <a:txBody>
                    <a:bodyPr/>
                    <a:lstStyle/>
                    <a:p>
                      <a:pPr algn="l" fontAlgn="ctr"/>
                      <a:r>
                        <a:rPr lang="en-US" sz="1050" u="none" strike="noStrike" dirty="0">
                          <a:effectLst/>
                        </a:rPr>
                        <a:t>Computer Simulation</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952001895"/>
                  </a:ext>
                </a:extLst>
              </a:tr>
              <a:tr h="200011">
                <a:tc>
                  <a:txBody>
                    <a:bodyPr/>
                    <a:lstStyle/>
                    <a:p>
                      <a:pPr algn="l" fontAlgn="ctr"/>
                      <a:r>
                        <a:rPr lang="en-US" sz="1050" u="none" strike="noStrike" dirty="0">
                          <a:effectLst/>
                        </a:rPr>
                        <a:t>Robust Decision Making</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2894806365"/>
                  </a:ext>
                </a:extLst>
              </a:tr>
              <a:tr h="200011">
                <a:tc>
                  <a:txBody>
                    <a:bodyPr/>
                    <a:lstStyle/>
                    <a:p>
                      <a:pPr algn="l" fontAlgn="ctr"/>
                      <a:r>
                        <a:rPr lang="en-US" sz="1050" u="none" strike="noStrike" dirty="0">
                          <a:effectLst/>
                        </a:rPr>
                        <a:t>Risk Analysis</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3745640762"/>
                  </a:ext>
                </a:extLst>
              </a:tr>
              <a:tr h="200011">
                <a:tc>
                  <a:txBody>
                    <a:bodyPr/>
                    <a:lstStyle/>
                    <a:p>
                      <a:pPr algn="l" fontAlgn="ctr"/>
                      <a:r>
                        <a:rPr lang="en-US" sz="1050" u="none" strike="noStrike" dirty="0">
                          <a:effectLst/>
                        </a:rPr>
                        <a:t>Info-Gap</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dirty="0">
                          <a:effectLst/>
                        </a:rPr>
                        <a:t> </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3962817754"/>
                  </a:ext>
                </a:extLst>
              </a:tr>
              <a:tr h="200011">
                <a:tc>
                  <a:txBody>
                    <a:bodyPr/>
                    <a:lstStyle/>
                    <a:p>
                      <a:pPr algn="l" fontAlgn="ctr"/>
                      <a:r>
                        <a:rPr lang="en-US" sz="1050" u="none" strike="noStrike" dirty="0">
                          <a:effectLst/>
                        </a:rPr>
                        <a:t>Cost Benefit Analysis (CBA)</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4214882559"/>
                  </a:ext>
                </a:extLst>
              </a:tr>
              <a:tr h="200011">
                <a:tc>
                  <a:txBody>
                    <a:bodyPr/>
                    <a:lstStyle/>
                    <a:p>
                      <a:pPr algn="l" fontAlgn="ctr"/>
                      <a:r>
                        <a:rPr lang="en-US" sz="1050" u="none" strike="noStrike" dirty="0">
                          <a:effectLst/>
                        </a:rPr>
                        <a:t>CBA Under Uncertainty</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2568847038"/>
                  </a:ext>
                </a:extLst>
              </a:tr>
              <a:tr h="200011">
                <a:tc>
                  <a:txBody>
                    <a:bodyPr/>
                    <a:lstStyle/>
                    <a:p>
                      <a:pPr algn="l" fontAlgn="ctr"/>
                      <a:r>
                        <a:rPr lang="en-US" sz="1050" u="none" strike="noStrike" dirty="0">
                          <a:effectLst/>
                        </a:rPr>
                        <a:t>Real Options</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2970586439"/>
                  </a:ext>
                </a:extLst>
              </a:tr>
              <a:tr h="333350">
                <a:tc>
                  <a:txBody>
                    <a:bodyPr/>
                    <a:lstStyle/>
                    <a:p>
                      <a:pPr algn="l" fontAlgn="ctr"/>
                      <a:r>
                        <a:rPr lang="en-US" sz="1050" u="none" strike="noStrike" dirty="0">
                          <a:effectLst/>
                        </a:rPr>
                        <a:t>Climate Informed Decision Analysis</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699815441"/>
                  </a:ext>
                </a:extLst>
              </a:tr>
              <a:tr h="200011">
                <a:tc>
                  <a:txBody>
                    <a:bodyPr/>
                    <a:lstStyle/>
                    <a:p>
                      <a:pPr algn="l" fontAlgn="ctr"/>
                      <a:r>
                        <a:rPr lang="en-US" sz="1050" u="none" strike="noStrike" dirty="0">
                          <a:effectLst/>
                        </a:rPr>
                        <a:t>MORDM</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1407639403"/>
                  </a:ext>
                </a:extLst>
              </a:tr>
              <a:tr h="200011">
                <a:tc>
                  <a:txBody>
                    <a:bodyPr/>
                    <a:lstStyle/>
                    <a:p>
                      <a:pPr algn="l" fontAlgn="ctr"/>
                      <a:r>
                        <a:rPr lang="en-US" sz="1050" u="none" strike="noStrike" dirty="0">
                          <a:effectLst/>
                        </a:rPr>
                        <a:t>Decision Scaling</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3053217601"/>
                  </a:ext>
                </a:extLst>
              </a:tr>
              <a:tr h="200011">
                <a:tc>
                  <a:txBody>
                    <a:bodyPr/>
                    <a:lstStyle/>
                    <a:p>
                      <a:pPr algn="l" fontAlgn="ctr"/>
                      <a:r>
                        <a:rPr lang="en-US" sz="1050" u="none" strike="noStrike">
                          <a:effectLst/>
                        </a:rPr>
                        <a:t>Robust Optimization</a:t>
                      </a:r>
                      <a:endParaRPr lang="pt-BR" sz="1050" b="0" i="0" u="none" strike="noStrike">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2881816948"/>
                  </a:ext>
                </a:extLst>
              </a:tr>
              <a:tr h="200011">
                <a:tc>
                  <a:txBody>
                    <a:bodyPr/>
                    <a:lstStyle/>
                    <a:p>
                      <a:pPr algn="l" fontAlgn="ctr"/>
                      <a:r>
                        <a:rPr lang="en-US" sz="1050" u="none" strike="noStrike" dirty="0">
                          <a:effectLst/>
                        </a:rPr>
                        <a:t>"Traditional Strategy Toolkit"</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3142349269"/>
                  </a:ext>
                </a:extLst>
              </a:tr>
              <a:tr h="200011">
                <a:tc>
                  <a:txBody>
                    <a:bodyPr/>
                    <a:lstStyle/>
                    <a:p>
                      <a:pPr algn="l" fontAlgn="ctr"/>
                      <a:r>
                        <a:rPr lang="en-US" sz="1050" u="none" strike="noStrike" dirty="0">
                          <a:effectLst/>
                        </a:rPr>
                        <a:t>Game Theory</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2031656932"/>
                  </a:ext>
                </a:extLst>
              </a:tr>
              <a:tr h="200011">
                <a:tc>
                  <a:txBody>
                    <a:bodyPr/>
                    <a:lstStyle/>
                    <a:p>
                      <a:pPr algn="l" fontAlgn="ctr"/>
                      <a:r>
                        <a:rPr lang="en-US" sz="1050" u="none" strike="noStrike" dirty="0">
                          <a:effectLst/>
                        </a:rPr>
                        <a:t>Technology Forecasting</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1493157156"/>
                  </a:ext>
                </a:extLst>
              </a:tr>
              <a:tr h="200011">
                <a:tc>
                  <a:txBody>
                    <a:bodyPr/>
                    <a:lstStyle/>
                    <a:p>
                      <a:pPr algn="l" fontAlgn="ctr"/>
                      <a:r>
                        <a:rPr lang="en-US" sz="1050" u="none" strike="noStrike" dirty="0">
                          <a:effectLst/>
                        </a:rPr>
                        <a:t>System Dynamics Modeling</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1461119977"/>
                  </a:ext>
                </a:extLst>
              </a:tr>
              <a:tr h="200011">
                <a:tc>
                  <a:txBody>
                    <a:bodyPr/>
                    <a:lstStyle/>
                    <a:p>
                      <a:pPr algn="l" fontAlgn="ctr"/>
                      <a:r>
                        <a:rPr lang="en-US" sz="1050" u="none" strike="noStrike" dirty="0">
                          <a:effectLst/>
                        </a:rPr>
                        <a:t>Agent-Based Modeling</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144906139"/>
                  </a:ext>
                </a:extLst>
              </a:tr>
              <a:tr h="200011">
                <a:tc>
                  <a:txBody>
                    <a:bodyPr/>
                    <a:lstStyle/>
                    <a:p>
                      <a:pPr algn="l" fontAlgn="ctr"/>
                      <a:r>
                        <a:rPr lang="en-US" sz="1050" u="none" strike="noStrike" dirty="0">
                          <a:effectLst/>
                        </a:rPr>
                        <a:t>Latent-demand Research</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1808251896"/>
                  </a:ext>
                </a:extLst>
              </a:tr>
              <a:tr h="200011">
                <a:tc>
                  <a:txBody>
                    <a:bodyPr/>
                    <a:lstStyle/>
                    <a:p>
                      <a:pPr algn="l" fontAlgn="ctr"/>
                      <a:r>
                        <a:rPr lang="en-US" sz="1050" u="none" strike="noStrike" dirty="0">
                          <a:effectLst/>
                        </a:rPr>
                        <a:t>Conventional Capital-Budgeting</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dirty="0">
                          <a:effectLst/>
                        </a:rPr>
                        <a:t>x</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4040497062"/>
                  </a:ext>
                </a:extLst>
              </a:tr>
              <a:tr h="200011">
                <a:tc>
                  <a:txBody>
                    <a:bodyPr/>
                    <a:lstStyle/>
                    <a:p>
                      <a:pPr algn="l" fontAlgn="ctr"/>
                      <a:r>
                        <a:rPr lang="en-US" sz="1050" u="none" strike="noStrike" dirty="0">
                          <a:effectLst/>
                        </a:rPr>
                        <a:t>Monte Carlo Methods</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dirty="0">
                          <a:effectLst/>
                        </a:rPr>
                        <a:t>*</a:t>
                      </a:r>
                      <a:endParaRPr lang="pt-BR" sz="1000" b="0" i="0" u="none" strike="noStrike" dirty="0">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2407074869"/>
                  </a:ext>
                </a:extLst>
              </a:tr>
              <a:tr h="200011">
                <a:tc>
                  <a:txBody>
                    <a:bodyPr/>
                    <a:lstStyle/>
                    <a:p>
                      <a:pPr algn="l" fontAlgn="ctr"/>
                      <a:r>
                        <a:rPr lang="en-US" sz="1050" u="none" strike="noStrike" dirty="0">
                          <a:effectLst/>
                        </a:rPr>
                        <a:t>Case-based Decision Analysis</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4283373188"/>
                  </a:ext>
                </a:extLst>
              </a:tr>
              <a:tr h="200011">
                <a:tc>
                  <a:txBody>
                    <a:bodyPr/>
                    <a:lstStyle/>
                    <a:p>
                      <a:pPr algn="l" fontAlgn="ctr"/>
                      <a:r>
                        <a:rPr lang="en-US" sz="1050" u="none" strike="noStrike" dirty="0">
                          <a:effectLst/>
                        </a:rPr>
                        <a:t>Prediction Markets</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4060134396"/>
                  </a:ext>
                </a:extLst>
              </a:tr>
              <a:tr h="200011">
                <a:tc>
                  <a:txBody>
                    <a:bodyPr/>
                    <a:lstStyle/>
                    <a:p>
                      <a:pPr algn="l" fontAlgn="ctr"/>
                      <a:r>
                        <a:rPr lang="en-US" sz="1050" u="none" strike="noStrike" dirty="0">
                          <a:effectLst/>
                        </a:rPr>
                        <a:t>Incentivized Estimate Approaches</a:t>
                      </a:r>
                      <a:endParaRPr lang="pt-BR" sz="1050" b="0" i="0" u="none" strike="noStrike" dirty="0">
                        <a:solidFill>
                          <a:srgbClr val="000000"/>
                        </a:solidFill>
                        <a:effectLst/>
                        <a:latin typeface="Arial" panose="020B0604020202020204" pitchFamily="34" charset="0"/>
                      </a:endParaRPr>
                    </a:p>
                  </a:txBody>
                  <a:tcPr marL="0" marR="0" marT="0" marB="0" anchor="ctr">
                    <a:solidFill>
                      <a:schemeClr val="accent1">
                        <a:lumMod val="40000"/>
                        <a:lumOff val="6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3">
                        <a:lumMod val="60000"/>
                        <a:lumOff val="40000"/>
                      </a:schemeClr>
                    </a:solidFill>
                  </a:tcPr>
                </a:tc>
                <a:tc>
                  <a:txBody>
                    <a:bodyPr/>
                    <a:lstStyle/>
                    <a:p>
                      <a:pPr algn="l" fontAlgn="ctr"/>
                      <a:r>
                        <a:rPr lang="pt-BR" sz="1100" u="none" strike="noStrike">
                          <a:effectLst/>
                        </a:rPr>
                        <a:t> </a:t>
                      </a:r>
                      <a:endParaRPr lang="pt-BR" sz="1100" b="0" i="0" u="none" strike="noStrike">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 </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a:effectLst/>
                        </a:rPr>
                        <a:t>x</a:t>
                      </a:r>
                      <a:endParaRPr lang="pt-BR" sz="1000" b="0" i="0" u="none" strike="noStrike">
                        <a:solidFill>
                          <a:srgbClr val="000000"/>
                        </a:solidFill>
                        <a:effectLst/>
                        <a:latin typeface="Arial" panose="020B0604020202020204" pitchFamily="34" charset="0"/>
                      </a:endParaRPr>
                    </a:p>
                  </a:txBody>
                  <a:tcPr marL="0" marR="0" marT="0" marB="0" anchor="ctr">
                    <a:solidFill>
                      <a:schemeClr val="accent4">
                        <a:lumMod val="40000"/>
                        <a:lumOff val="60000"/>
                      </a:schemeClr>
                    </a:solidFill>
                  </a:tcPr>
                </a:tc>
                <a:tc>
                  <a:txBody>
                    <a:bodyPr/>
                    <a:lstStyle/>
                    <a:p>
                      <a:pPr algn="l" fontAlgn="ctr"/>
                      <a:r>
                        <a:rPr lang="pt-BR" sz="1100" u="none" strike="noStrike" dirty="0">
                          <a:effectLst/>
                        </a:rPr>
                        <a:t> </a:t>
                      </a:r>
                      <a:endParaRPr lang="pt-BR" sz="11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2687587975"/>
                  </a:ext>
                </a:extLst>
              </a:tr>
            </a:tbl>
          </a:graphicData>
        </a:graphic>
      </p:graphicFrame>
      <p:sp>
        <p:nvSpPr>
          <p:cNvPr id="5" name="Retângulo 4"/>
          <p:cNvSpPr/>
          <p:nvPr/>
        </p:nvSpPr>
        <p:spPr>
          <a:xfrm>
            <a:off x="0" y="2708920"/>
            <a:ext cx="9036496" cy="288032"/>
          </a:xfrm>
          <a:prstGeom prst="rect">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6" name="Retângulo 5"/>
          <p:cNvSpPr/>
          <p:nvPr/>
        </p:nvSpPr>
        <p:spPr>
          <a:xfrm>
            <a:off x="0" y="3140968"/>
            <a:ext cx="9036496" cy="261847"/>
          </a:xfrm>
          <a:prstGeom prst="rect">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7" name="Retângulo 6"/>
          <p:cNvSpPr/>
          <p:nvPr/>
        </p:nvSpPr>
        <p:spPr>
          <a:xfrm>
            <a:off x="0" y="4293096"/>
            <a:ext cx="9036496" cy="432048"/>
          </a:xfrm>
          <a:prstGeom prst="rect">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Tree>
    <p:extLst>
      <p:ext uri="{BB962C8B-B14F-4D97-AF65-F5344CB8AC3E}">
        <p14:creationId xmlns:p14="http://schemas.microsoft.com/office/powerpoint/2010/main" val="749833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Contextos de Aplicação do RDM</a:t>
            </a:r>
          </a:p>
        </p:txBody>
      </p:sp>
      <p:pic>
        <p:nvPicPr>
          <p:cNvPr id="5" name="Imagem 4" descr="C:\Users\Pedro\AppData\Local\Microsoft\Windows\INetCacheContent.Word\Evolução das Aplicações RDM.PNG"/>
          <p:cNvPicPr/>
          <p:nvPr/>
        </p:nvPicPr>
        <p:blipFill rotWithShape="1">
          <a:blip r:embed="rId2">
            <a:extLst>
              <a:ext uri="{28A0092B-C50C-407E-A947-70E740481C1C}">
                <a14:useLocalDpi xmlns:a14="http://schemas.microsoft.com/office/drawing/2010/main" val="0"/>
              </a:ext>
            </a:extLst>
          </a:blip>
          <a:srcRect b="11588"/>
          <a:stretch/>
        </p:blipFill>
        <p:spPr bwMode="auto">
          <a:xfrm>
            <a:off x="457200" y="1392753"/>
            <a:ext cx="8047687" cy="467880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8439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RDM - </a:t>
            </a:r>
            <a:r>
              <a:rPr lang="pt-BR" dirty="0" err="1"/>
              <a:t>Robust</a:t>
            </a:r>
            <a:r>
              <a:rPr lang="pt-BR" dirty="0"/>
              <a:t> </a:t>
            </a:r>
            <a:r>
              <a:rPr lang="pt-BR" dirty="0" err="1"/>
              <a:t>Decision</a:t>
            </a:r>
            <a:r>
              <a:rPr lang="pt-BR" dirty="0"/>
              <a:t> </a:t>
            </a:r>
            <a:r>
              <a:rPr lang="pt-BR" dirty="0" err="1"/>
              <a:t>Making</a:t>
            </a:r>
            <a:endParaRPr lang="pt-BR" dirty="0"/>
          </a:p>
        </p:txBody>
      </p:sp>
      <p:sp>
        <p:nvSpPr>
          <p:cNvPr id="4" name="Retângulo: Cantos Arredondados 3"/>
          <p:cNvSpPr/>
          <p:nvPr/>
        </p:nvSpPr>
        <p:spPr>
          <a:xfrm>
            <a:off x="3095836" y="1502469"/>
            <a:ext cx="295232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600" dirty="0">
                <a:latin typeface="Arial" panose="020B0604020202020204" pitchFamily="34" charset="0"/>
                <a:cs typeface="Arial" panose="020B0604020202020204" pitchFamily="34" charset="0"/>
              </a:rPr>
              <a:t>1. Estruturação da Decisão</a:t>
            </a:r>
          </a:p>
        </p:txBody>
      </p:sp>
      <p:sp>
        <p:nvSpPr>
          <p:cNvPr id="5" name="Retângulo: Cantos Arredondados 4"/>
          <p:cNvSpPr/>
          <p:nvPr/>
        </p:nvSpPr>
        <p:spPr>
          <a:xfrm>
            <a:off x="6048164" y="3014637"/>
            <a:ext cx="2952328"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1600" dirty="0">
                <a:latin typeface="Arial" panose="020B0604020202020204" pitchFamily="34" charset="0"/>
                <a:cs typeface="Arial" panose="020B0604020202020204" pitchFamily="34" charset="0"/>
              </a:rPr>
              <a:t>2. Geração de “Casos”</a:t>
            </a:r>
          </a:p>
        </p:txBody>
      </p:sp>
      <p:sp>
        <p:nvSpPr>
          <p:cNvPr id="6" name="Retângulo: Cantos Arredondados 5"/>
          <p:cNvSpPr/>
          <p:nvPr/>
        </p:nvSpPr>
        <p:spPr>
          <a:xfrm>
            <a:off x="3095836" y="3930174"/>
            <a:ext cx="2952328" cy="792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600" dirty="0">
                <a:latin typeface="Arial" panose="020B0604020202020204" pitchFamily="34" charset="0"/>
                <a:cs typeface="Arial" panose="020B0604020202020204" pitchFamily="34" charset="0"/>
              </a:rPr>
              <a:t>3. Descoberta de Cenários</a:t>
            </a:r>
          </a:p>
        </p:txBody>
      </p:sp>
      <p:sp>
        <p:nvSpPr>
          <p:cNvPr id="7" name="Retângulo: Cantos Arredondados 6"/>
          <p:cNvSpPr/>
          <p:nvPr/>
        </p:nvSpPr>
        <p:spPr>
          <a:xfrm>
            <a:off x="144340" y="2665942"/>
            <a:ext cx="2952328" cy="792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600" dirty="0">
                <a:latin typeface="Arial" panose="020B0604020202020204" pitchFamily="34" charset="0"/>
                <a:cs typeface="Arial" panose="020B0604020202020204" pitchFamily="34" charset="0"/>
              </a:rPr>
              <a:t>4. Análise de </a:t>
            </a:r>
            <a:r>
              <a:rPr lang="pt-BR" sz="1600" dirty="0" err="1">
                <a:latin typeface="Arial" panose="020B0604020202020204" pitchFamily="34" charset="0"/>
                <a:cs typeface="Arial" panose="020B0604020202020204" pitchFamily="34" charset="0"/>
              </a:rPr>
              <a:t>Tradeoffs</a:t>
            </a:r>
            <a:endParaRPr lang="pt-BR" sz="1600" dirty="0">
              <a:latin typeface="Arial" panose="020B0604020202020204" pitchFamily="34" charset="0"/>
              <a:cs typeface="Arial" panose="020B0604020202020204" pitchFamily="34" charset="0"/>
            </a:endParaRPr>
          </a:p>
        </p:txBody>
      </p:sp>
      <p:cxnSp>
        <p:nvCxnSpPr>
          <p:cNvPr id="9" name="Conector de Seta Reta 8"/>
          <p:cNvCxnSpPr>
            <a:stCxn id="7" idx="0"/>
            <a:endCxn id="4" idx="1"/>
          </p:cNvCxnSpPr>
          <p:nvPr/>
        </p:nvCxnSpPr>
        <p:spPr>
          <a:xfrm flipV="1">
            <a:off x="1620504" y="1898513"/>
            <a:ext cx="1475332" cy="7674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Conector de Seta Reta 9"/>
          <p:cNvCxnSpPr>
            <a:stCxn id="4" idx="3"/>
            <a:endCxn id="5" idx="0"/>
          </p:cNvCxnSpPr>
          <p:nvPr/>
        </p:nvCxnSpPr>
        <p:spPr>
          <a:xfrm>
            <a:off x="6048164" y="1898513"/>
            <a:ext cx="1476164" cy="11161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ector de Seta Reta 12"/>
          <p:cNvCxnSpPr>
            <a:stCxn id="5" idx="2"/>
            <a:endCxn id="6" idx="3"/>
          </p:cNvCxnSpPr>
          <p:nvPr/>
        </p:nvCxnSpPr>
        <p:spPr>
          <a:xfrm flipH="1">
            <a:off x="6048164" y="3806725"/>
            <a:ext cx="1476164" cy="519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Conector de Seta Reta 15"/>
          <p:cNvCxnSpPr>
            <a:stCxn id="6" idx="0"/>
            <a:endCxn id="4" idx="2"/>
          </p:cNvCxnSpPr>
          <p:nvPr/>
        </p:nvCxnSpPr>
        <p:spPr>
          <a:xfrm flipV="1">
            <a:off x="4572000" y="2294557"/>
            <a:ext cx="0" cy="16356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Conector de Seta Reta 18"/>
          <p:cNvCxnSpPr>
            <a:stCxn id="6" idx="1"/>
            <a:endCxn id="7" idx="2"/>
          </p:cNvCxnSpPr>
          <p:nvPr/>
        </p:nvCxnSpPr>
        <p:spPr>
          <a:xfrm flipH="1" flipV="1">
            <a:off x="1620504" y="3458030"/>
            <a:ext cx="1475332" cy="8681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ector de Seta Reta 21"/>
          <p:cNvCxnSpPr/>
          <p:nvPr/>
        </p:nvCxnSpPr>
        <p:spPr>
          <a:xfrm>
            <a:off x="1043608" y="3458030"/>
            <a:ext cx="0" cy="7435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Retângulo: Cantos Arredondados 29"/>
          <p:cNvSpPr/>
          <p:nvPr/>
        </p:nvSpPr>
        <p:spPr>
          <a:xfrm>
            <a:off x="6732240" y="4534806"/>
            <a:ext cx="1091700" cy="2928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dirty="0">
              <a:latin typeface="Arial" panose="020B0604020202020204" pitchFamily="34" charset="0"/>
              <a:cs typeface="Arial" panose="020B0604020202020204" pitchFamily="34" charset="0"/>
            </a:endParaRPr>
          </a:p>
        </p:txBody>
      </p:sp>
      <p:sp>
        <p:nvSpPr>
          <p:cNvPr id="33" name="Retângulo: Cantos Arredondados 32"/>
          <p:cNvSpPr/>
          <p:nvPr/>
        </p:nvSpPr>
        <p:spPr>
          <a:xfrm>
            <a:off x="6732240" y="4945723"/>
            <a:ext cx="1091700" cy="2928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sz="1600" dirty="0">
              <a:latin typeface="Arial" panose="020B0604020202020204" pitchFamily="34" charset="0"/>
              <a:cs typeface="Arial" panose="020B0604020202020204" pitchFamily="34" charset="0"/>
            </a:endParaRPr>
          </a:p>
        </p:txBody>
      </p:sp>
      <p:sp>
        <p:nvSpPr>
          <p:cNvPr id="37" name="Retângulo: Cantos Arredondados 36"/>
          <p:cNvSpPr/>
          <p:nvPr/>
        </p:nvSpPr>
        <p:spPr>
          <a:xfrm>
            <a:off x="6732240" y="5311503"/>
            <a:ext cx="1091700" cy="2928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t-BR" sz="1600" dirty="0">
              <a:latin typeface="Arial" panose="020B0604020202020204" pitchFamily="34" charset="0"/>
              <a:cs typeface="Arial" panose="020B0604020202020204" pitchFamily="34" charset="0"/>
            </a:endParaRPr>
          </a:p>
        </p:txBody>
      </p:sp>
      <p:sp>
        <p:nvSpPr>
          <p:cNvPr id="40" name="CaixaDeTexto 39"/>
          <p:cNvSpPr txBox="1"/>
          <p:nvPr/>
        </p:nvSpPr>
        <p:spPr>
          <a:xfrm>
            <a:off x="8028384" y="4534806"/>
            <a:ext cx="972107" cy="261610"/>
          </a:xfrm>
          <a:prstGeom prst="rect">
            <a:avLst/>
          </a:prstGeom>
          <a:noFill/>
        </p:spPr>
        <p:txBody>
          <a:bodyPr wrap="square" rtlCol="0">
            <a:spAutoFit/>
          </a:bodyPr>
          <a:lstStyle/>
          <a:p>
            <a:r>
              <a:rPr lang="pt-BR" sz="1100" dirty="0">
                <a:latin typeface="Arial" panose="020B0604020202020204" pitchFamily="34" charset="0"/>
                <a:cs typeface="Arial" panose="020B0604020202020204" pitchFamily="34" charset="0"/>
              </a:rPr>
              <a:t>Deliberação</a:t>
            </a:r>
          </a:p>
        </p:txBody>
      </p:sp>
      <p:sp>
        <p:nvSpPr>
          <p:cNvPr id="41" name="CaixaDeTexto 40"/>
          <p:cNvSpPr txBox="1"/>
          <p:nvPr/>
        </p:nvSpPr>
        <p:spPr>
          <a:xfrm>
            <a:off x="8028384" y="4917293"/>
            <a:ext cx="972107" cy="261610"/>
          </a:xfrm>
          <a:prstGeom prst="rect">
            <a:avLst/>
          </a:prstGeom>
          <a:noFill/>
        </p:spPr>
        <p:txBody>
          <a:bodyPr wrap="square" rtlCol="0">
            <a:spAutoFit/>
          </a:bodyPr>
          <a:lstStyle/>
          <a:p>
            <a:r>
              <a:rPr lang="pt-BR" sz="1100" dirty="0">
                <a:latin typeface="Arial" panose="020B0604020202020204" pitchFamily="34" charset="0"/>
                <a:cs typeface="Arial" panose="020B0604020202020204" pitchFamily="34" charset="0"/>
              </a:rPr>
              <a:t>Análise</a:t>
            </a:r>
          </a:p>
        </p:txBody>
      </p:sp>
      <p:sp>
        <p:nvSpPr>
          <p:cNvPr id="42" name="CaixaDeTexto 41"/>
          <p:cNvSpPr txBox="1"/>
          <p:nvPr/>
        </p:nvSpPr>
        <p:spPr>
          <a:xfrm>
            <a:off x="8028384" y="5299780"/>
            <a:ext cx="972107" cy="430887"/>
          </a:xfrm>
          <a:prstGeom prst="rect">
            <a:avLst/>
          </a:prstGeom>
          <a:noFill/>
        </p:spPr>
        <p:txBody>
          <a:bodyPr wrap="square" rtlCol="0">
            <a:spAutoFit/>
          </a:bodyPr>
          <a:lstStyle/>
          <a:p>
            <a:r>
              <a:rPr lang="pt-BR" sz="1100" dirty="0">
                <a:latin typeface="Arial" panose="020B0604020202020204" pitchFamily="34" charset="0"/>
                <a:cs typeface="Arial" panose="020B0604020202020204" pitchFamily="34" charset="0"/>
              </a:rPr>
              <a:t>Deliberação com Análise</a:t>
            </a:r>
          </a:p>
        </p:txBody>
      </p:sp>
      <p:sp>
        <p:nvSpPr>
          <p:cNvPr id="43" name="Retângulo 42"/>
          <p:cNvSpPr/>
          <p:nvPr/>
        </p:nvSpPr>
        <p:spPr>
          <a:xfrm>
            <a:off x="107504" y="5485667"/>
            <a:ext cx="6420292" cy="553998"/>
          </a:xfrm>
          <a:prstGeom prst="rect">
            <a:avLst/>
          </a:prstGeom>
        </p:spPr>
        <p:txBody>
          <a:bodyPr wrap="square">
            <a:spAutoFit/>
          </a:bodyPr>
          <a:lstStyle/>
          <a:p>
            <a:pPr marL="304800" indent="-304800"/>
            <a:r>
              <a:rPr lang="en-US" sz="1000" dirty="0"/>
              <a:t>Rand. (2013). Making Good Decisions Without Predictions. </a:t>
            </a:r>
            <a:r>
              <a:rPr lang="en-US" sz="1000" i="1" dirty="0"/>
              <a:t>RAND Corporation Research Highlights</a:t>
            </a:r>
            <a:r>
              <a:rPr lang="en-US" sz="1000" dirty="0"/>
              <a:t>, 1–7. Retrieved from http://www.rand.org/pubs/research_briefs/RB9701/index1.html?utm_campaign=rand_socialflow_twitter&amp;utm_source=rand_socialflow_twitter&amp;utm_medium=socialflow</a:t>
            </a:r>
            <a:endParaRPr lang="en-US" sz="1000" dirty="0">
              <a:effectLst/>
            </a:endParaRPr>
          </a:p>
        </p:txBody>
      </p:sp>
      <p:sp>
        <p:nvSpPr>
          <p:cNvPr id="44" name="CaixaDeTexto 43"/>
          <p:cNvSpPr txBox="1"/>
          <p:nvPr/>
        </p:nvSpPr>
        <p:spPr>
          <a:xfrm>
            <a:off x="457200" y="4225459"/>
            <a:ext cx="1306488" cy="584775"/>
          </a:xfrm>
          <a:prstGeom prst="rect">
            <a:avLst/>
          </a:prstGeom>
          <a:noFill/>
        </p:spPr>
        <p:txBody>
          <a:bodyPr wrap="square" rtlCol="0">
            <a:spAutoFit/>
          </a:bodyPr>
          <a:lstStyle/>
          <a:p>
            <a:r>
              <a:rPr lang="pt-BR" sz="1600" dirty="0">
                <a:latin typeface="Arial" panose="020B0604020202020204" pitchFamily="34" charset="0"/>
                <a:cs typeface="Arial" panose="020B0604020202020204" pitchFamily="34" charset="0"/>
              </a:rPr>
              <a:t>Estratégia Robusta</a:t>
            </a:r>
          </a:p>
        </p:txBody>
      </p:sp>
      <p:sp>
        <p:nvSpPr>
          <p:cNvPr id="45" name="CaixaDeTexto 44"/>
          <p:cNvSpPr txBox="1"/>
          <p:nvPr/>
        </p:nvSpPr>
        <p:spPr>
          <a:xfrm>
            <a:off x="3783741" y="2829971"/>
            <a:ext cx="1576517" cy="338554"/>
          </a:xfrm>
          <a:prstGeom prst="rect">
            <a:avLst/>
          </a:prstGeom>
          <a:solidFill>
            <a:schemeClr val="bg1"/>
          </a:solidFill>
        </p:spPr>
        <p:txBody>
          <a:bodyPr wrap="square" rtlCol="0">
            <a:spAutoFit/>
          </a:bodyPr>
          <a:lstStyle/>
          <a:p>
            <a:r>
              <a:rPr lang="pt-BR" sz="1600" dirty="0">
                <a:latin typeface="Arial" panose="020B0604020202020204" pitchFamily="34" charset="0"/>
                <a:cs typeface="Arial" panose="020B0604020202020204" pitchFamily="34" charset="0"/>
              </a:rPr>
              <a:t>Novas Opções</a:t>
            </a:r>
          </a:p>
        </p:txBody>
      </p:sp>
      <p:sp>
        <p:nvSpPr>
          <p:cNvPr id="49" name="CaixaDeTexto 48"/>
          <p:cNvSpPr txBox="1"/>
          <p:nvPr/>
        </p:nvSpPr>
        <p:spPr>
          <a:xfrm>
            <a:off x="2519691" y="5009626"/>
            <a:ext cx="4089083" cy="338554"/>
          </a:xfrm>
          <a:prstGeom prst="rect">
            <a:avLst/>
          </a:prstGeom>
          <a:solidFill>
            <a:schemeClr val="bg1"/>
          </a:solidFill>
        </p:spPr>
        <p:txBody>
          <a:bodyPr wrap="square" rtlCol="0">
            <a:spAutoFit/>
          </a:bodyPr>
          <a:lstStyle/>
          <a:p>
            <a:r>
              <a:rPr lang="pt-BR" sz="1600" dirty="0">
                <a:latin typeface="Arial" panose="020B0604020202020204" pitchFamily="34" charset="0"/>
                <a:cs typeface="Arial" panose="020B0604020202020204" pitchFamily="34" charset="0"/>
              </a:rPr>
              <a:t>Cenários que </a:t>
            </a:r>
            <a:r>
              <a:rPr lang="pt-BR" sz="1600" i="1" dirty="0">
                <a:latin typeface="Arial" panose="020B0604020202020204" pitchFamily="34" charset="0"/>
                <a:cs typeface="Arial" panose="020B0604020202020204" pitchFamily="34" charset="0"/>
              </a:rPr>
              <a:t>evidenciam</a:t>
            </a:r>
            <a:r>
              <a:rPr lang="pt-BR" sz="1600" dirty="0">
                <a:latin typeface="Arial" panose="020B0604020202020204" pitchFamily="34" charset="0"/>
                <a:cs typeface="Arial" panose="020B0604020202020204" pitchFamily="34" charset="0"/>
              </a:rPr>
              <a:t> vulnerabilidades</a:t>
            </a:r>
          </a:p>
        </p:txBody>
      </p:sp>
      <p:cxnSp>
        <p:nvCxnSpPr>
          <p:cNvPr id="59" name="Conector de Seta Reta 58"/>
          <p:cNvCxnSpPr>
            <a:stCxn id="6" idx="2"/>
            <a:endCxn id="49" idx="0"/>
          </p:cNvCxnSpPr>
          <p:nvPr/>
        </p:nvCxnSpPr>
        <p:spPr>
          <a:xfrm flipH="1">
            <a:off x="4564233" y="4722262"/>
            <a:ext cx="7767" cy="2873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31339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B77C7-B257-4036-A0D4-F47669645375}"/>
              </a:ext>
            </a:extLst>
          </p:cNvPr>
          <p:cNvSpPr>
            <a:spLocks noGrp="1"/>
          </p:cNvSpPr>
          <p:nvPr>
            <p:ph type="title"/>
          </p:nvPr>
        </p:nvSpPr>
        <p:spPr/>
        <p:txBody>
          <a:bodyPr/>
          <a:lstStyle/>
          <a:p>
            <a:r>
              <a:rPr lang="pt-BR" dirty="0"/>
              <a:t>Estrutura da Dissertação</a:t>
            </a:r>
          </a:p>
        </p:txBody>
      </p:sp>
      <p:sp>
        <p:nvSpPr>
          <p:cNvPr id="3" name="Espaço Reservado para Conteúdo 2">
            <a:extLst>
              <a:ext uri="{FF2B5EF4-FFF2-40B4-BE49-F238E27FC236}">
                <a16:creationId xmlns:a16="http://schemas.microsoft.com/office/drawing/2014/main" id="{C03A42FB-DC8E-4289-BDF4-96181168C84D}"/>
              </a:ext>
            </a:extLst>
          </p:cNvPr>
          <p:cNvSpPr>
            <a:spLocks noGrp="1"/>
          </p:cNvSpPr>
          <p:nvPr>
            <p:ph idx="1"/>
          </p:nvPr>
        </p:nvSpPr>
        <p:spPr/>
        <p:txBody>
          <a:bodyPr>
            <a:normAutofit/>
          </a:bodyPr>
          <a:lstStyle/>
          <a:p>
            <a:pPr marL="514350" indent="-514350">
              <a:buFont typeface="+mj-lt"/>
              <a:buAutoNum type="arabicPeriod"/>
            </a:pPr>
            <a:r>
              <a:rPr lang="pt-BR" dirty="0"/>
              <a:t>Introdução;</a:t>
            </a:r>
          </a:p>
          <a:p>
            <a:pPr marL="514350" indent="-514350">
              <a:buFont typeface="+mj-lt"/>
              <a:buAutoNum type="arabicPeriod"/>
            </a:pPr>
            <a:r>
              <a:rPr lang="pt-BR" dirty="0"/>
              <a:t>Fundamentação Teórica;</a:t>
            </a:r>
          </a:p>
          <a:p>
            <a:pPr marL="514350" indent="-514350">
              <a:buFont typeface="+mj-lt"/>
              <a:buAutoNum type="arabicPeriod"/>
            </a:pPr>
            <a:r>
              <a:rPr lang="pt-BR" dirty="0"/>
              <a:t>Procedimentos Metodológicos;</a:t>
            </a:r>
          </a:p>
          <a:p>
            <a:pPr marL="514350" indent="-514350">
              <a:buFont typeface="+mj-lt"/>
              <a:buAutoNum type="arabicPeriod"/>
            </a:pPr>
            <a:r>
              <a:rPr lang="pt-BR" dirty="0"/>
              <a:t>Desenvolvimento da Análise RDM;</a:t>
            </a:r>
          </a:p>
          <a:p>
            <a:pPr marL="514350" indent="-514350">
              <a:buFont typeface="+mj-lt"/>
              <a:buAutoNum type="arabicPeriod"/>
            </a:pPr>
            <a:r>
              <a:rPr lang="pt-BR" dirty="0"/>
              <a:t>Análise de Robustez;</a:t>
            </a:r>
          </a:p>
          <a:p>
            <a:pPr marL="514350" indent="-514350">
              <a:buFont typeface="+mj-lt"/>
              <a:buAutoNum type="arabicPeriod"/>
            </a:pPr>
            <a:r>
              <a:rPr lang="pt-BR" dirty="0"/>
              <a:t>Discussões;</a:t>
            </a:r>
          </a:p>
          <a:p>
            <a:pPr marL="514350" indent="-514350">
              <a:buFont typeface="+mj-lt"/>
              <a:buAutoNum type="arabicPeriod"/>
            </a:pPr>
            <a:r>
              <a:rPr lang="pt-BR" dirty="0"/>
              <a:t>Conclusões.</a:t>
            </a:r>
          </a:p>
        </p:txBody>
      </p:sp>
    </p:spTree>
    <p:extLst>
      <p:ext uri="{BB962C8B-B14F-4D97-AF65-F5344CB8AC3E}">
        <p14:creationId xmlns:p14="http://schemas.microsoft.com/office/powerpoint/2010/main" val="2465709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tângulo 41"/>
          <p:cNvSpPr/>
          <p:nvPr/>
        </p:nvSpPr>
        <p:spPr>
          <a:xfrm>
            <a:off x="111934" y="4644397"/>
            <a:ext cx="8940917" cy="137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pt-BR" sz="1100" b="1" dirty="0">
                <a:solidFill>
                  <a:schemeClr val="tx1"/>
                </a:solidFill>
                <a:latin typeface="Arial" panose="020B0604020202020204" pitchFamily="34" charset="0"/>
                <a:cs typeface="Arial" panose="020B0604020202020204" pitchFamily="34" charset="0"/>
              </a:rPr>
              <a:t>Ferramentas</a:t>
            </a:r>
          </a:p>
        </p:txBody>
      </p:sp>
      <p:sp>
        <p:nvSpPr>
          <p:cNvPr id="43" name="Retângulo 42"/>
          <p:cNvSpPr/>
          <p:nvPr/>
        </p:nvSpPr>
        <p:spPr>
          <a:xfrm>
            <a:off x="111934" y="2627549"/>
            <a:ext cx="8940917" cy="192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pt-BR" sz="1100" b="1" dirty="0">
                <a:solidFill>
                  <a:schemeClr val="tx1"/>
                </a:solidFill>
                <a:latin typeface="Arial" panose="020B0604020202020204" pitchFamily="34" charset="0"/>
                <a:cs typeface="Arial" panose="020B0604020202020204" pitchFamily="34" charset="0"/>
              </a:rPr>
              <a:t>Técnicas</a:t>
            </a:r>
          </a:p>
        </p:txBody>
      </p:sp>
      <p:sp>
        <p:nvSpPr>
          <p:cNvPr id="44" name="Retângulo 43"/>
          <p:cNvSpPr/>
          <p:nvPr/>
        </p:nvSpPr>
        <p:spPr>
          <a:xfrm>
            <a:off x="111934" y="1396129"/>
            <a:ext cx="8940917" cy="113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pt-BR" sz="1100" b="1" dirty="0">
                <a:solidFill>
                  <a:schemeClr val="tx1"/>
                </a:solidFill>
                <a:latin typeface="Arial" panose="020B0604020202020204" pitchFamily="34" charset="0"/>
                <a:cs typeface="Arial" panose="020B0604020202020204" pitchFamily="34" charset="0"/>
              </a:rPr>
              <a:t>Método - Etapas</a:t>
            </a:r>
          </a:p>
        </p:txBody>
      </p:sp>
      <p:sp>
        <p:nvSpPr>
          <p:cNvPr id="45" name="Retângulo 44"/>
          <p:cNvSpPr/>
          <p:nvPr/>
        </p:nvSpPr>
        <p:spPr>
          <a:xfrm>
            <a:off x="111934" y="116632"/>
            <a:ext cx="8940917" cy="11870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pt-BR" sz="1100" b="1" dirty="0">
                <a:solidFill>
                  <a:schemeClr val="tx1"/>
                </a:solidFill>
                <a:latin typeface="Arial" panose="020B0604020202020204" pitchFamily="34" charset="0"/>
                <a:cs typeface="Arial" panose="020B0604020202020204" pitchFamily="34" charset="0"/>
              </a:rPr>
              <a:t>Princípios</a:t>
            </a:r>
          </a:p>
          <a:p>
            <a:pPr algn="ctr"/>
            <a:r>
              <a:rPr lang="pt-BR" sz="1100" b="1" dirty="0">
                <a:solidFill>
                  <a:schemeClr val="tx1"/>
                </a:solidFill>
                <a:latin typeface="Arial" panose="020B0604020202020204" pitchFamily="34" charset="0"/>
                <a:cs typeface="Arial" panose="020B0604020202020204" pitchFamily="34" charset="0"/>
              </a:rPr>
              <a:t>Filosóficos</a:t>
            </a:r>
          </a:p>
        </p:txBody>
      </p:sp>
      <p:sp>
        <p:nvSpPr>
          <p:cNvPr id="46" name="Retângulo Arredondado 297"/>
          <p:cNvSpPr/>
          <p:nvPr/>
        </p:nvSpPr>
        <p:spPr>
          <a:xfrm>
            <a:off x="1073889" y="210694"/>
            <a:ext cx="7599290" cy="9809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Quando é necessário suportar decisões em situações de complexidade e incertezas profundas, uma abordagem quantitativa deve: (i) Incentivar a exploração de grandes conjuntos (centenas a milhões) de cenários – ao invés de consolidar pressupostos; (</a:t>
            </a:r>
            <a:r>
              <a:rPr lang="pt-BR" sz="1200" dirty="0" err="1">
                <a:latin typeface="Arial" panose="020B0604020202020204" pitchFamily="34" charset="0"/>
                <a:cs typeface="Arial" panose="020B0604020202020204" pitchFamily="34" charset="0"/>
              </a:rPr>
              <a:t>ii</a:t>
            </a:r>
            <a:r>
              <a:rPr lang="pt-BR" sz="1200" dirty="0">
                <a:latin typeface="Arial" panose="020B0604020202020204" pitchFamily="34" charset="0"/>
                <a:cs typeface="Arial" panose="020B0604020202020204" pitchFamily="34" charset="0"/>
              </a:rPr>
              <a:t>) procurar por estratégias robustas, não ótimas; (</a:t>
            </a:r>
            <a:r>
              <a:rPr lang="pt-BR" sz="1200" dirty="0" err="1">
                <a:latin typeface="Arial" panose="020B0604020202020204" pitchFamily="34" charset="0"/>
                <a:cs typeface="Arial" panose="020B0604020202020204" pitchFamily="34" charset="0"/>
              </a:rPr>
              <a:t>iii</a:t>
            </a:r>
            <a:r>
              <a:rPr lang="pt-BR" sz="1200" dirty="0">
                <a:latin typeface="Arial" panose="020B0604020202020204" pitchFamily="34" charset="0"/>
                <a:cs typeface="Arial" panose="020B0604020202020204" pitchFamily="34" charset="0"/>
              </a:rPr>
              <a:t>) Procurar atingir robustez com </a:t>
            </a:r>
            <a:r>
              <a:rPr lang="pt-BR" sz="1200" dirty="0" err="1">
                <a:latin typeface="Arial" panose="020B0604020202020204" pitchFamily="34" charset="0"/>
                <a:cs typeface="Arial" panose="020B0604020202020204" pitchFamily="34" charset="0"/>
              </a:rPr>
              <a:t>adaptatividade</a:t>
            </a:r>
            <a:r>
              <a:rPr lang="pt-BR" sz="1200" dirty="0">
                <a:latin typeface="Arial" panose="020B0604020202020204" pitchFamily="34" charset="0"/>
                <a:cs typeface="Arial" panose="020B0604020202020204" pitchFamily="34" charset="0"/>
              </a:rPr>
              <a:t> e (</a:t>
            </a:r>
            <a:r>
              <a:rPr lang="pt-BR" sz="1200" dirty="0" err="1">
                <a:latin typeface="Arial" panose="020B0604020202020204" pitchFamily="34" charset="0"/>
                <a:cs typeface="Arial" panose="020B0604020202020204" pitchFamily="34" charset="0"/>
              </a:rPr>
              <a:t>iv</a:t>
            </a:r>
            <a:r>
              <a:rPr lang="pt-BR" sz="1200" dirty="0">
                <a:latin typeface="Arial" panose="020B0604020202020204" pitchFamily="34" charset="0"/>
                <a:cs typeface="Arial" panose="020B0604020202020204" pitchFamily="34" charset="0"/>
              </a:rPr>
              <a:t>) propiciar a exploração iterativa de diversos futuros plausíveis – sem exigir pressupostos sobre a sua probabilidade de ocorrência.</a:t>
            </a:r>
          </a:p>
        </p:txBody>
      </p:sp>
      <p:cxnSp>
        <p:nvCxnSpPr>
          <p:cNvPr id="47" name="Conector de Seta Reta 46"/>
          <p:cNvCxnSpPr>
            <a:stCxn id="46" idx="2"/>
            <a:endCxn id="55" idx="0"/>
          </p:cNvCxnSpPr>
          <p:nvPr/>
        </p:nvCxnSpPr>
        <p:spPr>
          <a:xfrm flipH="1">
            <a:off x="1460971" y="1191675"/>
            <a:ext cx="3412563" cy="356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ector de Seta Reta 47"/>
          <p:cNvCxnSpPr>
            <a:stCxn id="46" idx="2"/>
            <a:endCxn id="56" idx="0"/>
          </p:cNvCxnSpPr>
          <p:nvPr/>
        </p:nvCxnSpPr>
        <p:spPr>
          <a:xfrm flipH="1">
            <a:off x="3552230" y="1191675"/>
            <a:ext cx="1321304" cy="356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ector de Seta Reta 48"/>
          <p:cNvCxnSpPr>
            <a:stCxn id="46" idx="2"/>
            <a:endCxn id="58" idx="0"/>
          </p:cNvCxnSpPr>
          <p:nvPr/>
        </p:nvCxnSpPr>
        <p:spPr>
          <a:xfrm>
            <a:off x="4873534" y="1191675"/>
            <a:ext cx="3116702" cy="356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ector de Seta Reta 49"/>
          <p:cNvCxnSpPr>
            <a:stCxn id="56" idx="2"/>
            <a:endCxn id="60" idx="0"/>
          </p:cNvCxnSpPr>
          <p:nvPr/>
        </p:nvCxnSpPr>
        <p:spPr>
          <a:xfrm flipH="1">
            <a:off x="2850949" y="2350601"/>
            <a:ext cx="701281" cy="457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Conector de Seta Reta 50"/>
          <p:cNvCxnSpPr>
            <a:stCxn id="55" idx="2"/>
            <a:endCxn id="59" idx="0"/>
          </p:cNvCxnSpPr>
          <p:nvPr/>
        </p:nvCxnSpPr>
        <p:spPr>
          <a:xfrm flipH="1">
            <a:off x="1459305" y="2350601"/>
            <a:ext cx="1666" cy="457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ector de Seta Reta 51"/>
          <p:cNvCxnSpPr>
            <a:stCxn id="57" idx="2"/>
            <a:endCxn id="62" idx="0"/>
          </p:cNvCxnSpPr>
          <p:nvPr/>
        </p:nvCxnSpPr>
        <p:spPr>
          <a:xfrm>
            <a:off x="5653020" y="2350601"/>
            <a:ext cx="7286" cy="457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ector de Seta Reta 52"/>
          <p:cNvCxnSpPr>
            <a:stCxn id="58" idx="2"/>
            <a:endCxn id="67" idx="0"/>
          </p:cNvCxnSpPr>
          <p:nvPr/>
        </p:nvCxnSpPr>
        <p:spPr>
          <a:xfrm>
            <a:off x="7990236" y="2350601"/>
            <a:ext cx="250658" cy="457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ector de Seta Reta 53"/>
          <p:cNvCxnSpPr>
            <a:stCxn id="46" idx="2"/>
            <a:endCxn id="57" idx="0"/>
          </p:cNvCxnSpPr>
          <p:nvPr/>
        </p:nvCxnSpPr>
        <p:spPr>
          <a:xfrm>
            <a:off x="4873534" y="1191675"/>
            <a:ext cx="779486" cy="356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Retângulo: Cantos Arredondados 54"/>
          <p:cNvSpPr/>
          <p:nvPr/>
        </p:nvSpPr>
        <p:spPr>
          <a:xfrm>
            <a:off x="752347" y="1547801"/>
            <a:ext cx="1417247" cy="802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200" dirty="0">
                <a:latin typeface="Arial" panose="020B0604020202020204" pitchFamily="34" charset="0"/>
                <a:cs typeface="Arial" panose="020B0604020202020204" pitchFamily="34" charset="0"/>
              </a:rPr>
              <a:t>1. Estruturação da Decisão</a:t>
            </a:r>
          </a:p>
        </p:txBody>
      </p:sp>
      <p:sp>
        <p:nvSpPr>
          <p:cNvPr id="56" name="Retângulo: Cantos Arredondados 55"/>
          <p:cNvSpPr/>
          <p:nvPr/>
        </p:nvSpPr>
        <p:spPr>
          <a:xfrm>
            <a:off x="2806672" y="1547801"/>
            <a:ext cx="1491116" cy="802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1200" dirty="0">
                <a:latin typeface="Arial" panose="020B0604020202020204" pitchFamily="34" charset="0"/>
                <a:cs typeface="Arial" panose="020B0604020202020204" pitchFamily="34" charset="0"/>
              </a:rPr>
              <a:t>2. Geração de “Casos”</a:t>
            </a:r>
          </a:p>
        </p:txBody>
      </p:sp>
      <p:sp>
        <p:nvSpPr>
          <p:cNvPr id="57" name="Retângulo: Cantos Arredondados 56"/>
          <p:cNvSpPr/>
          <p:nvPr/>
        </p:nvSpPr>
        <p:spPr>
          <a:xfrm>
            <a:off x="4877904" y="1547801"/>
            <a:ext cx="1550231" cy="802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3. Descoberta de Cenários</a:t>
            </a:r>
          </a:p>
        </p:txBody>
      </p:sp>
      <p:sp>
        <p:nvSpPr>
          <p:cNvPr id="58" name="Retângulo: Cantos Arredondados 57"/>
          <p:cNvSpPr/>
          <p:nvPr/>
        </p:nvSpPr>
        <p:spPr>
          <a:xfrm>
            <a:off x="7166887" y="1547801"/>
            <a:ext cx="1646697" cy="802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4. Análise de </a:t>
            </a:r>
            <a:r>
              <a:rPr lang="pt-BR" sz="1200" dirty="0" err="1">
                <a:latin typeface="Arial" panose="020B0604020202020204" pitchFamily="34" charset="0"/>
                <a:cs typeface="Arial" panose="020B0604020202020204" pitchFamily="34" charset="0"/>
              </a:rPr>
              <a:t>Tradeoffs</a:t>
            </a:r>
            <a:endParaRPr lang="pt-BR" sz="1200" dirty="0">
              <a:latin typeface="Arial" panose="020B0604020202020204" pitchFamily="34" charset="0"/>
              <a:cs typeface="Arial" panose="020B0604020202020204" pitchFamily="34" charset="0"/>
            </a:endParaRPr>
          </a:p>
        </p:txBody>
      </p:sp>
      <p:sp>
        <p:nvSpPr>
          <p:cNvPr id="59" name="Retângulo: Cantos Arredondados 58"/>
          <p:cNvSpPr/>
          <p:nvPr/>
        </p:nvSpPr>
        <p:spPr>
          <a:xfrm>
            <a:off x="909633" y="2808423"/>
            <a:ext cx="1099343" cy="1566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XLRM</a:t>
            </a:r>
          </a:p>
        </p:txBody>
      </p:sp>
      <p:sp>
        <p:nvSpPr>
          <p:cNvPr id="60" name="Retângulo: Cantos Arredondados 59"/>
          <p:cNvSpPr/>
          <p:nvPr/>
        </p:nvSpPr>
        <p:spPr>
          <a:xfrm>
            <a:off x="2142325" y="2808423"/>
            <a:ext cx="1417247" cy="1566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Modelagem e Simulação Computacional </a:t>
            </a:r>
          </a:p>
        </p:txBody>
      </p:sp>
      <p:sp>
        <p:nvSpPr>
          <p:cNvPr id="61" name="Retângulo: Cantos Arredondados 60"/>
          <p:cNvSpPr/>
          <p:nvPr/>
        </p:nvSpPr>
        <p:spPr>
          <a:xfrm>
            <a:off x="3684139" y="2808423"/>
            <a:ext cx="1242921" cy="1566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Projeto de Experimentos – </a:t>
            </a:r>
            <a:r>
              <a:rPr lang="pt-BR" sz="1200" i="1" dirty="0" err="1">
                <a:latin typeface="Arial" panose="020B0604020202020204" pitchFamily="34" charset="0"/>
                <a:cs typeface="Arial" panose="020B0604020202020204" pitchFamily="34" charset="0"/>
              </a:rPr>
              <a:t>Latin</a:t>
            </a:r>
            <a:r>
              <a:rPr lang="pt-BR" sz="1200" i="1" dirty="0">
                <a:latin typeface="Arial" panose="020B0604020202020204" pitchFamily="34" charset="0"/>
                <a:cs typeface="Arial" panose="020B0604020202020204" pitchFamily="34" charset="0"/>
              </a:rPr>
              <a:t> </a:t>
            </a:r>
            <a:r>
              <a:rPr lang="pt-BR" sz="1200" i="1" dirty="0" err="1">
                <a:latin typeface="Arial" panose="020B0604020202020204" pitchFamily="34" charset="0"/>
                <a:cs typeface="Arial" panose="020B0604020202020204" pitchFamily="34" charset="0"/>
              </a:rPr>
              <a:t>Hypercube</a:t>
            </a:r>
            <a:endParaRPr lang="pt-BR" sz="1200" i="1" dirty="0">
              <a:latin typeface="Arial" panose="020B0604020202020204" pitchFamily="34" charset="0"/>
              <a:cs typeface="Arial" panose="020B0604020202020204" pitchFamily="34" charset="0"/>
            </a:endParaRPr>
          </a:p>
        </p:txBody>
      </p:sp>
      <p:sp>
        <p:nvSpPr>
          <p:cNvPr id="62" name="Retângulo: Cantos Arredondados 61"/>
          <p:cNvSpPr/>
          <p:nvPr/>
        </p:nvSpPr>
        <p:spPr>
          <a:xfrm>
            <a:off x="5038845" y="2808423"/>
            <a:ext cx="1242921" cy="1566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Algoritmos de Clusterização</a:t>
            </a:r>
            <a:endParaRPr lang="pt-BR" sz="1200" i="1" dirty="0">
              <a:latin typeface="Arial" panose="020B0604020202020204" pitchFamily="34" charset="0"/>
              <a:cs typeface="Arial" panose="020B0604020202020204" pitchFamily="34" charset="0"/>
            </a:endParaRPr>
          </a:p>
        </p:txBody>
      </p:sp>
      <p:cxnSp>
        <p:nvCxnSpPr>
          <p:cNvPr id="63" name="Conector de Seta Reta 62"/>
          <p:cNvCxnSpPr>
            <a:stCxn id="56" idx="2"/>
            <a:endCxn id="61" idx="0"/>
          </p:cNvCxnSpPr>
          <p:nvPr/>
        </p:nvCxnSpPr>
        <p:spPr>
          <a:xfrm>
            <a:off x="3552230" y="2350601"/>
            <a:ext cx="753370" cy="457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tângulo: Cantos Arredondados 63"/>
          <p:cNvSpPr/>
          <p:nvPr/>
        </p:nvSpPr>
        <p:spPr>
          <a:xfrm>
            <a:off x="4033906" y="4843713"/>
            <a:ext cx="1076187" cy="979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EMA Workbench</a:t>
            </a:r>
            <a:endParaRPr lang="pt-BR" sz="1200" i="1" dirty="0">
              <a:latin typeface="Arial" panose="020B0604020202020204" pitchFamily="34" charset="0"/>
              <a:cs typeface="Arial" panose="020B0604020202020204" pitchFamily="34" charset="0"/>
            </a:endParaRPr>
          </a:p>
        </p:txBody>
      </p:sp>
      <p:sp>
        <p:nvSpPr>
          <p:cNvPr id="65" name="Retângulo: Cantos Arredondados 64"/>
          <p:cNvSpPr/>
          <p:nvPr/>
        </p:nvSpPr>
        <p:spPr>
          <a:xfrm>
            <a:off x="6272556" y="4843713"/>
            <a:ext cx="1278929" cy="979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Pacotes </a:t>
            </a:r>
            <a:r>
              <a:rPr lang="pt-BR" sz="1200" dirty="0" err="1">
                <a:latin typeface="Arial" panose="020B0604020202020204" pitchFamily="34" charset="0"/>
                <a:cs typeface="Arial" panose="020B0604020202020204" pitchFamily="34" charset="0"/>
              </a:rPr>
              <a:t>SdToolkit</a:t>
            </a:r>
            <a:r>
              <a:rPr lang="pt-BR" sz="1200" dirty="0">
                <a:latin typeface="Arial" panose="020B0604020202020204" pitchFamily="34" charset="0"/>
                <a:cs typeface="Arial" panose="020B0604020202020204" pitchFamily="34" charset="0"/>
              </a:rPr>
              <a:t> e </a:t>
            </a:r>
            <a:r>
              <a:rPr lang="pt-BR" sz="1200" dirty="0" err="1">
                <a:latin typeface="Arial" panose="020B0604020202020204" pitchFamily="34" charset="0"/>
                <a:cs typeface="Arial" panose="020B0604020202020204" pitchFamily="34" charset="0"/>
              </a:rPr>
              <a:t>OpenMORDM</a:t>
            </a:r>
            <a:r>
              <a:rPr lang="pt-BR" sz="1200" dirty="0">
                <a:latin typeface="Arial" panose="020B0604020202020204" pitchFamily="34" charset="0"/>
                <a:cs typeface="Arial" panose="020B0604020202020204" pitchFamily="34" charset="0"/>
              </a:rPr>
              <a:t>, </a:t>
            </a:r>
            <a:r>
              <a:rPr lang="pt-BR" sz="1200" dirty="0" err="1">
                <a:latin typeface="Arial" panose="020B0604020202020204" pitchFamily="34" charset="0"/>
                <a:cs typeface="Arial" panose="020B0604020202020204" pitchFamily="34" charset="0"/>
              </a:rPr>
              <a:t>etc</a:t>
            </a:r>
            <a:endParaRPr lang="pt-BR" sz="1200" i="1" dirty="0">
              <a:latin typeface="Arial" panose="020B0604020202020204" pitchFamily="34" charset="0"/>
              <a:cs typeface="Arial" panose="020B0604020202020204" pitchFamily="34" charset="0"/>
            </a:endParaRPr>
          </a:p>
        </p:txBody>
      </p:sp>
      <p:sp>
        <p:nvSpPr>
          <p:cNvPr id="66" name="Retângulo: Cantos Arredondados 65"/>
          <p:cNvSpPr/>
          <p:nvPr/>
        </p:nvSpPr>
        <p:spPr>
          <a:xfrm>
            <a:off x="7679232" y="4843713"/>
            <a:ext cx="1242921" cy="979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Tableau</a:t>
            </a:r>
            <a:endParaRPr lang="pt-BR" sz="1200" i="1" dirty="0">
              <a:latin typeface="Arial" panose="020B0604020202020204" pitchFamily="34" charset="0"/>
              <a:cs typeface="Arial" panose="020B0604020202020204" pitchFamily="34" charset="0"/>
            </a:endParaRPr>
          </a:p>
        </p:txBody>
      </p:sp>
      <p:sp>
        <p:nvSpPr>
          <p:cNvPr id="67" name="Retângulo: Cantos Arredondados 66"/>
          <p:cNvSpPr/>
          <p:nvPr/>
        </p:nvSpPr>
        <p:spPr>
          <a:xfrm>
            <a:off x="7721276" y="2808423"/>
            <a:ext cx="1039235" cy="1566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**Teoria de Probabilidade</a:t>
            </a:r>
            <a:endParaRPr lang="pt-BR" sz="1200" i="1" dirty="0">
              <a:latin typeface="Arial" panose="020B0604020202020204" pitchFamily="34" charset="0"/>
              <a:cs typeface="Arial" panose="020B0604020202020204" pitchFamily="34" charset="0"/>
            </a:endParaRPr>
          </a:p>
        </p:txBody>
      </p:sp>
      <p:sp>
        <p:nvSpPr>
          <p:cNvPr id="68" name="Retângulo: Cantos Arredondados 67"/>
          <p:cNvSpPr/>
          <p:nvPr/>
        </p:nvSpPr>
        <p:spPr>
          <a:xfrm>
            <a:off x="1075183" y="4843713"/>
            <a:ext cx="1129529" cy="979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Excel, </a:t>
            </a:r>
            <a:r>
              <a:rPr lang="pt-BR" sz="1200" dirty="0" err="1">
                <a:latin typeface="Arial" panose="020B0604020202020204" pitchFamily="34" charset="0"/>
                <a:cs typeface="Arial" panose="020B0604020202020204" pitchFamily="34" charset="0"/>
              </a:rPr>
              <a:t>Vensim</a:t>
            </a:r>
            <a:r>
              <a:rPr lang="pt-BR" sz="1200" dirty="0">
                <a:latin typeface="Arial" panose="020B0604020202020204" pitchFamily="34" charset="0"/>
                <a:cs typeface="Arial" panose="020B0604020202020204" pitchFamily="34" charset="0"/>
              </a:rPr>
              <a:t>, </a:t>
            </a:r>
            <a:r>
              <a:rPr lang="pt-BR" sz="1200" dirty="0" err="1">
                <a:latin typeface="Arial" panose="020B0604020202020204" pitchFamily="34" charset="0"/>
                <a:cs typeface="Arial" panose="020B0604020202020204" pitchFamily="34" charset="0"/>
              </a:rPr>
              <a:t>Analytica</a:t>
            </a:r>
            <a:endParaRPr lang="pt-BR" sz="1200" i="1" dirty="0">
              <a:latin typeface="Arial" panose="020B0604020202020204" pitchFamily="34" charset="0"/>
              <a:cs typeface="Arial" panose="020B0604020202020204" pitchFamily="34" charset="0"/>
            </a:endParaRPr>
          </a:p>
          <a:p>
            <a:pPr algn="ctr"/>
            <a:endParaRPr lang="pt-BR" sz="1200" i="1" dirty="0">
              <a:latin typeface="Arial" panose="020B0604020202020204" pitchFamily="34" charset="0"/>
              <a:cs typeface="Arial" panose="020B0604020202020204" pitchFamily="34" charset="0"/>
            </a:endParaRPr>
          </a:p>
        </p:txBody>
      </p:sp>
      <p:sp>
        <p:nvSpPr>
          <p:cNvPr id="69" name="Retângulo: Cantos Arredondados 68"/>
          <p:cNvSpPr/>
          <p:nvPr/>
        </p:nvSpPr>
        <p:spPr>
          <a:xfrm>
            <a:off x="2628941" y="4843713"/>
            <a:ext cx="1027208" cy="979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Anaconda e Python</a:t>
            </a:r>
            <a:endParaRPr lang="pt-BR" sz="1200" i="1" dirty="0">
              <a:latin typeface="Arial" panose="020B0604020202020204" pitchFamily="34" charset="0"/>
              <a:cs typeface="Arial" panose="020B0604020202020204" pitchFamily="34" charset="0"/>
            </a:endParaRPr>
          </a:p>
        </p:txBody>
      </p:sp>
      <p:cxnSp>
        <p:nvCxnSpPr>
          <p:cNvPr id="70" name="Conector de Seta Reta 69"/>
          <p:cNvCxnSpPr>
            <a:stCxn id="68" idx="0"/>
            <a:endCxn id="60" idx="2"/>
          </p:cNvCxnSpPr>
          <p:nvPr/>
        </p:nvCxnSpPr>
        <p:spPr>
          <a:xfrm flipV="1">
            <a:off x="1639948" y="4374423"/>
            <a:ext cx="1211001" cy="469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Conector de Seta Reta 70"/>
          <p:cNvCxnSpPr>
            <a:stCxn id="69" idx="0"/>
            <a:endCxn id="60" idx="2"/>
          </p:cNvCxnSpPr>
          <p:nvPr/>
        </p:nvCxnSpPr>
        <p:spPr>
          <a:xfrm flipH="1" flipV="1">
            <a:off x="2850949" y="4374423"/>
            <a:ext cx="291596" cy="469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Retângulo: Cantos Arredondados 71"/>
          <p:cNvSpPr/>
          <p:nvPr/>
        </p:nvSpPr>
        <p:spPr>
          <a:xfrm>
            <a:off x="5266225" y="4843713"/>
            <a:ext cx="883344" cy="979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err="1">
                <a:latin typeface="Arial" panose="020B0604020202020204" pitchFamily="34" charset="0"/>
                <a:cs typeface="Arial" panose="020B0604020202020204" pitchFamily="34" charset="0"/>
              </a:rPr>
              <a:t>Git</a:t>
            </a:r>
            <a:endParaRPr lang="pt-BR" sz="1200" i="1" dirty="0">
              <a:latin typeface="Arial" panose="020B0604020202020204" pitchFamily="34" charset="0"/>
              <a:cs typeface="Arial" panose="020B0604020202020204" pitchFamily="34" charset="0"/>
            </a:endParaRPr>
          </a:p>
        </p:txBody>
      </p:sp>
      <p:cxnSp>
        <p:nvCxnSpPr>
          <p:cNvPr id="73" name="Conector de Seta Reta 72"/>
          <p:cNvCxnSpPr>
            <a:stCxn id="64" idx="0"/>
            <a:endCxn id="61" idx="2"/>
          </p:cNvCxnSpPr>
          <p:nvPr/>
        </p:nvCxnSpPr>
        <p:spPr>
          <a:xfrm flipH="1" flipV="1">
            <a:off x="4305600" y="4374423"/>
            <a:ext cx="266400" cy="469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Conector de Seta Reta 73"/>
          <p:cNvCxnSpPr>
            <a:stCxn id="72" idx="0"/>
            <a:endCxn id="61" idx="2"/>
          </p:cNvCxnSpPr>
          <p:nvPr/>
        </p:nvCxnSpPr>
        <p:spPr>
          <a:xfrm flipH="1" flipV="1">
            <a:off x="4305600" y="4374423"/>
            <a:ext cx="1402297" cy="469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Conector de Seta Reta 74"/>
          <p:cNvCxnSpPr>
            <a:stCxn id="66" idx="0"/>
            <a:endCxn id="62" idx="2"/>
          </p:cNvCxnSpPr>
          <p:nvPr/>
        </p:nvCxnSpPr>
        <p:spPr>
          <a:xfrm flipH="1" flipV="1">
            <a:off x="5660306" y="4374423"/>
            <a:ext cx="2640387" cy="469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Conector de Seta Reta 75"/>
          <p:cNvCxnSpPr>
            <a:stCxn id="65" idx="0"/>
            <a:endCxn id="62" idx="2"/>
          </p:cNvCxnSpPr>
          <p:nvPr/>
        </p:nvCxnSpPr>
        <p:spPr>
          <a:xfrm flipH="1" flipV="1">
            <a:off x="5660306" y="4374423"/>
            <a:ext cx="1251715" cy="469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tângulo: Cantos Arredondados 76"/>
          <p:cNvSpPr/>
          <p:nvPr/>
        </p:nvSpPr>
        <p:spPr>
          <a:xfrm>
            <a:off x="6412865" y="2808423"/>
            <a:ext cx="1143159" cy="1566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Análise de Robustez das Estratégias</a:t>
            </a:r>
            <a:endParaRPr lang="pt-BR" sz="1200" i="1" dirty="0">
              <a:latin typeface="Arial" panose="020B0604020202020204" pitchFamily="34" charset="0"/>
              <a:cs typeface="Arial" panose="020B0604020202020204" pitchFamily="34" charset="0"/>
            </a:endParaRPr>
          </a:p>
        </p:txBody>
      </p:sp>
      <p:cxnSp>
        <p:nvCxnSpPr>
          <p:cNvPr id="78" name="Conector de Seta Reta 77"/>
          <p:cNvCxnSpPr>
            <a:stCxn id="57" idx="2"/>
            <a:endCxn id="77" idx="0"/>
          </p:cNvCxnSpPr>
          <p:nvPr/>
        </p:nvCxnSpPr>
        <p:spPr>
          <a:xfrm>
            <a:off x="5653020" y="2350601"/>
            <a:ext cx="1331425" cy="457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6156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Método - Delineamento</a:t>
            </a:r>
          </a:p>
        </p:txBody>
      </p:sp>
      <p:sp>
        <p:nvSpPr>
          <p:cNvPr id="3" name="Espaço Reservado para Conteúdo 2"/>
          <p:cNvSpPr>
            <a:spLocks noGrp="1"/>
          </p:cNvSpPr>
          <p:nvPr>
            <p:ph idx="1"/>
          </p:nvPr>
        </p:nvSpPr>
        <p:spPr/>
        <p:txBody>
          <a:bodyPr/>
          <a:lstStyle/>
          <a:p>
            <a:r>
              <a:rPr lang="pt-BR" dirty="0"/>
              <a:t>Razão para realização da pesquisa: Buscar uma resposta para a questão “como avaliar decisões estratégicas sob incerteza profunda”.</a:t>
            </a:r>
          </a:p>
          <a:p>
            <a:r>
              <a:rPr lang="pt-BR" dirty="0"/>
              <a:t>Método Científico: Indutivo/</a:t>
            </a:r>
            <a:r>
              <a:rPr lang="pt-BR" dirty="0" err="1"/>
              <a:t>Abdutivo</a:t>
            </a:r>
            <a:r>
              <a:rPr lang="pt-BR" dirty="0"/>
              <a:t>;</a:t>
            </a:r>
          </a:p>
          <a:p>
            <a:r>
              <a:rPr lang="pt-BR" dirty="0"/>
              <a:t>Paradigma Epistemológico: Design Science;</a:t>
            </a:r>
          </a:p>
          <a:p>
            <a:r>
              <a:rPr lang="pt-BR" dirty="0"/>
              <a:t> Método de Pesquisa: Design Science </a:t>
            </a:r>
            <a:r>
              <a:rPr lang="pt-BR" dirty="0" err="1"/>
              <a:t>Research</a:t>
            </a:r>
            <a:r>
              <a:rPr lang="pt-BR" dirty="0"/>
              <a:t> (produto: Instanciação).</a:t>
            </a:r>
          </a:p>
        </p:txBody>
      </p:sp>
    </p:spTree>
    <p:extLst>
      <p:ext uri="{BB962C8B-B14F-4D97-AF65-F5344CB8AC3E}">
        <p14:creationId xmlns:p14="http://schemas.microsoft.com/office/powerpoint/2010/main" val="4280879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m 18"/>
          <p:cNvPicPr>
            <a:picLocks noChangeAspect="1"/>
          </p:cNvPicPr>
          <p:nvPr/>
        </p:nvPicPr>
        <p:blipFill>
          <a:blip r:embed="rId2"/>
          <a:stretch>
            <a:fillRect/>
          </a:stretch>
        </p:blipFill>
        <p:spPr>
          <a:xfrm>
            <a:off x="251520" y="1417639"/>
            <a:ext cx="3024336" cy="4469444"/>
          </a:xfrm>
          <a:prstGeom prst="rect">
            <a:avLst/>
          </a:prstGeom>
        </p:spPr>
      </p:pic>
      <p:sp>
        <p:nvSpPr>
          <p:cNvPr id="2" name="Título 1"/>
          <p:cNvSpPr>
            <a:spLocks noGrp="1"/>
          </p:cNvSpPr>
          <p:nvPr>
            <p:ph type="title"/>
          </p:nvPr>
        </p:nvSpPr>
        <p:spPr/>
        <p:txBody>
          <a:bodyPr/>
          <a:lstStyle/>
          <a:p>
            <a:r>
              <a:rPr lang="pt-BR" dirty="0"/>
              <a:t>Método de Trabalho</a:t>
            </a:r>
          </a:p>
        </p:txBody>
      </p:sp>
      <p:sp>
        <p:nvSpPr>
          <p:cNvPr id="52" name="Retângulo 51"/>
          <p:cNvSpPr/>
          <p:nvPr/>
        </p:nvSpPr>
        <p:spPr>
          <a:xfrm>
            <a:off x="179512" y="1340769"/>
            <a:ext cx="3157422" cy="201622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de cantos arredondados 99"/>
          <p:cNvSpPr/>
          <p:nvPr/>
        </p:nvSpPr>
        <p:spPr>
          <a:xfrm>
            <a:off x="3408942" y="1873897"/>
            <a:ext cx="5400601" cy="825168"/>
          </a:xfrm>
          <a:prstGeom prst="roundRect">
            <a:avLst>
              <a:gd name="adj" fmla="val 6337"/>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r"/>
            <a:r>
              <a:rPr lang="pt-BR" sz="1100" b="1" dirty="0">
                <a:solidFill>
                  <a:schemeClr val="tx1"/>
                </a:solidFill>
                <a:latin typeface="Arial" panose="020B0604020202020204" pitchFamily="34" charset="0"/>
                <a:cs typeface="Arial" panose="020B0604020202020204" pitchFamily="34" charset="0"/>
              </a:rPr>
              <a:t>Identificação do Problema</a:t>
            </a:r>
          </a:p>
          <a:p>
            <a:pPr algn="r"/>
            <a:endParaRPr lang="pt-BR" sz="1100" b="1" dirty="0">
              <a:latin typeface="Arial" panose="020B0604020202020204" pitchFamily="34" charset="0"/>
              <a:cs typeface="Arial" panose="020B0604020202020204" pitchFamily="34" charset="0"/>
            </a:endParaRPr>
          </a:p>
        </p:txBody>
      </p:sp>
      <p:sp>
        <p:nvSpPr>
          <p:cNvPr id="21" name="Retângulo de cantos arredondados 99"/>
          <p:cNvSpPr/>
          <p:nvPr/>
        </p:nvSpPr>
        <p:spPr>
          <a:xfrm>
            <a:off x="3408942" y="2780928"/>
            <a:ext cx="5400601" cy="1480099"/>
          </a:xfrm>
          <a:prstGeom prst="roundRect">
            <a:avLst>
              <a:gd name="adj" fmla="val 6337"/>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r"/>
            <a:r>
              <a:rPr lang="pt-BR" sz="1100" b="1" dirty="0">
                <a:solidFill>
                  <a:schemeClr val="tx1"/>
                </a:solidFill>
                <a:latin typeface="Arial" panose="020B0604020202020204" pitchFamily="34" charset="0"/>
                <a:cs typeface="Arial" panose="020B0604020202020204" pitchFamily="34" charset="0"/>
              </a:rPr>
              <a:t>Conscientização </a:t>
            </a:r>
          </a:p>
          <a:p>
            <a:pPr algn="r"/>
            <a:r>
              <a:rPr lang="pt-BR" sz="1100" b="1" dirty="0">
                <a:solidFill>
                  <a:schemeClr val="tx1"/>
                </a:solidFill>
                <a:latin typeface="Arial" panose="020B0604020202020204" pitchFamily="34" charset="0"/>
                <a:cs typeface="Arial" panose="020B0604020202020204" pitchFamily="34" charset="0"/>
              </a:rPr>
              <a:t>do Problema</a:t>
            </a:r>
          </a:p>
          <a:p>
            <a:pPr algn="r"/>
            <a:endParaRPr lang="pt-BR" sz="1100" b="1" dirty="0">
              <a:latin typeface="Arial" panose="020B0604020202020204" pitchFamily="34" charset="0"/>
              <a:cs typeface="Arial" panose="020B0604020202020204" pitchFamily="34" charset="0"/>
            </a:endParaRPr>
          </a:p>
        </p:txBody>
      </p:sp>
      <p:sp>
        <p:nvSpPr>
          <p:cNvPr id="22" name="Retângulo de cantos arredondados 99"/>
          <p:cNvSpPr/>
          <p:nvPr/>
        </p:nvSpPr>
        <p:spPr>
          <a:xfrm>
            <a:off x="3408942" y="4342890"/>
            <a:ext cx="5400601" cy="889215"/>
          </a:xfrm>
          <a:prstGeom prst="roundRect">
            <a:avLst>
              <a:gd name="adj" fmla="val 6337"/>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r"/>
            <a:r>
              <a:rPr lang="pt-BR" sz="1100" b="1" dirty="0">
                <a:solidFill>
                  <a:schemeClr val="tx1"/>
                </a:solidFill>
                <a:latin typeface="Arial" panose="020B0604020202020204" pitchFamily="34" charset="0"/>
                <a:cs typeface="Arial" panose="020B0604020202020204" pitchFamily="34" charset="0"/>
              </a:rPr>
              <a:t>Projeto da </a:t>
            </a:r>
          </a:p>
          <a:p>
            <a:pPr algn="r"/>
            <a:r>
              <a:rPr lang="pt-BR" sz="1100" b="1" dirty="0">
                <a:solidFill>
                  <a:schemeClr val="tx1"/>
                </a:solidFill>
                <a:latin typeface="Arial" panose="020B0604020202020204" pitchFamily="34" charset="0"/>
                <a:cs typeface="Arial" panose="020B0604020202020204" pitchFamily="34" charset="0"/>
              </a:rPr>
              <a:t>Instanciação</a:t>
            </a:r>
          </a:p>
          <a:p>
            <a:pPr algn="r"/>
            <a:endParaRPr lang="pt-BR" sz="1100" b="1" dirty="0">
              <a:latin typeface="Arial" panose="020B0604020202020204" pitchFamily="34" charset="0"/>
              <a:cs typeface="Arial" panose="020B0604020202020204" pitchFamily="34" charset="0"/>
            </a:endParaRPr>
          </a:p>
        </p:txBody>
      </p:sp>
      <p:sp>
        <p:nvSpPr>
          <p:cNvPr id="23" name="Retângulo de cantos arredondados 6"/>
          <p:cNvSpPr/>
          <p:nvPr/>
        </p:nvSpPr>
        <p:spPr>
          <a:xfrm>
            <a:off x="4418665" y="4394177"/>
            <a:ext cx="3392461" cy="334165"/>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pt-BR" sz="1100" dirty="0">
                <a:latin typeface="Arial" panose="020B0604020202020204" pitchFamily="34" charset="0"/>
                <a:cs typeface="Arial" panose="020B0604020202020204" pitchFamily="34" charset="0"/>
              </a:rPr>
              <a:t>Avaliação </a:t>
            </a:r>
            <a:r>
              <a:rPr lang="pt-BR" sz="1100" dirty="0" err="1">
                <a:latin typeface="Arial" panose="020B0604020202020204" pitchFamily="34" charset="0"/>
                <a:cs typeface="Arial" panose="020B0604020202020204" pitchFamily="34" charset="0"/>
              </a:rPr>
              <a:t>pré</a:t>
            </a:r>
            <a:r>
              <a:rPr lang="pt-BR" sz="1100" dirty="0">
                <a:latin typeface="Arial" panose="020B0604020202020204" pitchFamily="34" charset="0"/>
                <a:cs typeface="Arial" panose="020B0604020202020204" pitchFamily="34" charset="0"/>
              </a:rPr>
              <a:t>-Instanciação</a:t>
            </a:r>
          </a:p>
        </p:txBody>
      </p:sp>
      <p:sp>
        <p:nvSpPr>
          <p:cNvPr id="24" name="Retângulo de cantos arredondados 6"/>
          <p:cNvSpPr/>
          <p:nvPr/>
        </p:nvSpPr>
        <p:spPr>
          <a:xfrm>
            <a:off x="6060141" y="3162001"/>
            <a:ext cx="1733277" cy="49691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pt-BR" sz="1100" dirty="0">
                <a:latin typeface="Arial" panose="020B0604020202020204" pitchFamily="34" charset="0"/>
                <a:cs typeface="Arial" panose="020B0604020202020204" pitchFamily="34" charset="0"/>
              </a:rPr>
              <a:t>Revisão da Abordagem RDM</a:t>
            </a:r>
          </a:p>
        </p:txBody>
      </p:sp>
      <p:sp>
        <p:nvSpPr>
          <p:cNvPr id="25" name="Retângulo de cantos arredondados 6"/>
          <p:cNvSpPr/>
          <p:nvPr/>
        </p:nvSpPr>
        <p:spPr>
          <a:xfrm>
            <a:off x="3673624" y="3133002"/>
            <a:ext cx="2038897" cy="518438"/>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pt-BR" sz="1100" dirty="0">
                <a:latin typeface="Arial" panose="020B0604020202020204" pitchFamily="34" charset="0"/>
                <a:cs typeface="Arial" panose="020B0604020202020204" pitchFamily="34" charset="0"/>
              </a:rPr>
              <a:t>Revisão de Abordagens para Avaliação de Decisões Estratégicas”</a:t>
            </a:r>
          </a:p>
        </p:txBody>
      </p:sp>
      <p:sp>
        <p:nvSpPr>
          <p:cNvPr id="26" name="Retângulo de cantos arredondados 6"/>
          <p:cNvSpPr/>
          <p:nvPr/>
        </p:nvSpPr>
        <p:spPr>
          <a:xfrm>
            <a:off x="4401912" y="2168358"/>
            <a:ext cx="3414661" cy="414058"/>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pt-BR" sz="1100" dirty="0">
                <a:latin typeface="Arial" panose="020B0604020202020204" pitchFamily="34" charset="0"/>
                <a:cs typeface="Arial" panose="020B0604020202020204" pitchFamily="34" charset="0"/>
              </a:rPr>
              <a:t>Identificação do Objeto, Problema e Questões de Pesquisa</a:t>
            </a:r>
          </a:p>
        </p:txBody>
      </p:sp>
      <p:cxnSp>
        <p:nvCxnSpPr>
          <p:cNvPr id="27" name="Conector de Seta Reta 85"/>
          <p:cNvCxnSpPr>
            <a:stCxn id="26" idx="2"/>
            <a:endCxn id="25" idx="0"/>
          </p:cNvCxnSpPr>
          <p:nvPr/>
        </p:nvCxnSpPr>
        <p:spPr>
          <a:xfrm rot="5400000">
            <a:off x="5125865" y="2149624"/>
            <a:ext cx="550586" cy="141617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ector de Seta Reta 85"/>
          <p:cNvCxnSpPr>
            <a:stCxn id="26" idx="2"/>
            <a:endCxn id="24" idx="0"/>
          </p:cNvCxnSpPr>
          <p:nvPr/>
        </p:nvCxnSpPr>
        <p:spPr>
          <a:xfrm rot="16200000" flipH="1">
            <a:off x="6228219" y="2463439"/>
            <a:ext cx="579585" cy="81753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ector de Seta Reta 85"/>
          <p:cNvCxnSpPr>
            <a:stCxn id="25" idx="2"/>
            <a:endCxn id="31" idx="0"/>
          </p:cNvCxnSpPr>
          <p:nvPr/>
        </p:nvCxnSpPr>
        <p:spPr>
          <a:xfrm rot="16200000" flipH="1">
            <a:off x="5262562" y="3081951"/>
            <a:ext cx="277192" cy="141617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ector de Seta Reta 85"/>
          <p:cNvCxnSpPr>
            <a:stCxn id="24" idx="2"/>
            <a:endCxn id="31" idx="0"/>
          </p:cNvCxnSpPr>
          <p:nvPr/>
        </p:nvCxnSpPr>
        <p:spPr>
          <a:xfrm rot="5400000">
            <a:off x="6383152" y="3385004"/>
            <a:ext cx="269720" cy="81753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1" name="Retângulo de cantos arredondados 6"/>
          <p:cNvSpPr/>
          <p:nvPr/>
        </p:nvSpPr>
        <p:spPr>
          <a:xfrm>
            <a:off x="3600354" y="3928632"/>
            <a:ext cx="5017777" cy="24952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pt-BR" sz="1100" dirty="0">
                <a:latin typeface="Arial" panose="020B0604020202020204" pitchFamily="34" charset="0"/>
                <a:cs typeface="Arial" panose="020B0604020202020204" pitchFamily="34" charset="0"/>
              </a:rPr>
              <a:t>Identificação dos Artefatos e Configuração das Classes de Problemas</a:t>
            </a:r>
          </a:p>
        </p:txBody>
      </p:sp>
      <p:cxnSp>
        <p:nvCxnSpPr>
          <p:cNvPr id="32" name="Conector de Seta Reta 31"/>
          <p:cNvCxnSpPr>
            <a:stCxn id="31" idx="2"/>
            <a:endCxn id="23" idx="0"/>
          </p:cNvCxnSpPr>
          <p:nvPr/>
        </p:nvCxnSpPr>
        <p:spPr>
          <a:xfrm>
            <a:off x="6109243" y="4178153"/>
            <a:ext cx="5653" cy="216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tângulo de cantos arredondados 6"/>
          <p:cNvSpPr/>
          <p:nvPr/>
        </p:nvSpPr>
        <p:spPr>
          <a:xfrm>
            <a:off x="4418665" y="4859225"/>
            <a:ext cx="3392461" cy="334165"/>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pt-BR" sz="1100" dirty="0">
                <a:latin typeface="Arial" panose="020B0604020202020204" pitchFamily="34" charset="0"/>
                <a:cs typeface="Arial" panose="020B0604020202020204" pitchFamily="34" charset="0"/>
              </a:rPr>
              <a:t>Projeto da Instanciação</a:t>
            </a:r>
          </a:p>
        </p:txBody>
      </p:sp>
      <p:cxnSp>
        <p:nvCxnSpPr>
          <p:cNvPr id="34" name="Conector de Seta Reta 33"/>
          <p:cNvCxnSpPr>
            <a:stCxn id="23" idx="2"/>
            <a:endCxn id="33" idx="0"/>
          </p:cNvCxnSpPr>
          <p:nvPr/>
        </p:nvCxnSpPr>
        <p:spPr>
          <a:xfrm>
            <a:off x="6114896" y="4728342"/>
            <a:ext cx="0" cy="1308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8499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m 16"/>
          <p:cNvPicPr>
            <a:picLocks noChangeAspect="1"/>
          </p:cNvPicPr>
          <p:nvPr/>
        </p:nvPicPr>
        <p:blipFill>
          <a:blip r:embed="rId2"/>
          <a:stretch>
            <a:fillRect/>
          </a:stretch>
        </p:blipFill>
        <p:spPr>
          <a:xfrm>
            <a:off x="251520" y="1417639"/>
            <a:ext cx="3024336" cy="4469444"/>
          </a:xfrm>
          <a:prstGeom prst="rect">
            <a:avLst/>
          </a:prstGeom>
        </p:spPr>
      </p:pic>
      <p:sp>
        <p:nvSpPr>
          <p:cNvPr id="2" name="Título 1"/>
          <p:cNvSpPr>
            <a:spLocks noGrp="1"/>
          </p:cNvSpPr>
          <p:nvPr>
            <p:ph type="title"/>
          </p:nvPr>
        </p:nvSpPr>
        <p:spPr/>
        <p:txBody>
          <a:bodyPr/>
          <a:lstStyle/>
          <a:p>
            <a:r>
              <a:rPr lang="pt-BR" dirty="0"/>
              <a:t>Método de Trabalho</a:t>
            </a:r>
          </a:p>
        </p:txBody>
      </p:sp>
      <p:sp>
        <p:nvSpPr>
          <p:cNvPr id="52" name="Retângulo 51"/>
          <p:cNvSpPr/>
          <p:nvPr/>
        </p:nvSpPr>
        <p:spPr>
          <a:xfrm>
            <a:off x="192398" y="3284984"/>
            <a:ext cx="3157422" cy="143965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de cantos arredondados 99"/>
          <p:cNvSpPr/>
          <p:nvPr/>
        </p:nvSpPr>
        <p:spPr>
          <a:xfrm>
            <a:off x="3563888" y="1988840"/>
            <a:ext cx="5400601" cy="2887571"/>
          </a:xfrm>
          <a:prstGeom prst="roundRect">
            <a:avLst>
              <a:gd name="adj" fmla="val 6337"/>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r"/>
            <a:r>
              <a:rPr lang="pt-BR" sz="1100" b="1" dirty="0">
                <a:solidFill>
                  <a:schemeClr val="tx1"/>
                </a:solidFill>
                <a:latin typeface="Arial" panose="020B0604020202020204" pitchFamily="34" charset="0"/>
                <a:cs typeface="Arial" panose="020B0604020202020204" pitchFamily="34" charset="0"/>
              </a:rPr>
              <a:t>Desenvolvimento  da Instanciação</a:t>
            </a:r>
            <a:endParaRPr lang="pt-BR" sz="1100" b="1" dirty="0">
              <a:latin typeface="Arial" panose="020B0604020202020204" pitchFamily="34" charset="0"/>
              <a:cs typeface="Arial" panose="020B0604020202020204" pitchFamily="34" charset="0"/>
            </a:endParaRPr>
          </a:p>
        </p:txBody>
      </p:sp>
      <p:sp>
        <p:nvSpPr>
          <p:cNvPr id="19" name="Retângulo de cantos arredondados 99"/>
          <p:cNvSpPr/>
          <p:nvPr/>
        </p:nvSpPr>
        <p:spPr>
          <a:xfrm>
            <a:off x="3626865" y="2333732"/>
            <a:ext cx="5274646" cy="2390906"/>
          </a:xfrm>
          <a:prstGeom prst="roundRect">
            <a:avLst>
              <a:gd name="adj" fmla="val 6337"/>
            </a:avLst>
          </a:prstGeom>
          <a:noFill/>
          <a:ln w="12700">
            <a:prstDash val="dash"/>
          </a:ln>
        </p:spPr>
        <p:style>
          <a:lnRef idx="2">
            <a:schemeClr val="dk1"/>
          </a:lnRef>
          <a:fillRef idx="1">
            <a:schemeClr val="lt1"/>
          </a:fillRef>
          <a:effectRef idx="0">
            <a:schemeClr val="dk1"/>
          </a:effectRef>
          <a:fontRef idx="minor">
            <a:schemeClr val="dk1"/>
          </a:fontRef>
        </p:style>
        <p:txBody>
          <a:bodyPr rtlCol="0" anchor="t"/>
          <a:lstStyle/>
          <a:p>
            <a:pPr algn="ctr"/>
            <a:r>
              <a:rPr lang="pt-BR" sz="1100" b="1" dirty="0">
                <a:solidFill>
                  <a:schemeClr val="tx1"/>
                </a:solidFill>
                <a:latin typeface="Arial" panose="020B0604020202020204" pitchFamily="34" charset="0"/>
                <a:cs typeface="Arial" panose="020B0604020202020204" pitchFamily="34" charset="0"/>
              </a:rPr>
              <a:t>RDM – Robust Decision Making</a:t>
            </a:r>
            <a:endParaRPr lang="pt-BR" sz="1100" b="1" dirty="0">
              <a:latin typeface="Arial" panose="020B0604020202020204" pitchFamily="34" charset="0"/>
              <a:cs typeface="Arial" panose="020B0604020202020204" pitchFamily="34" charset="0"/>
            </a:endParaRPr>
          </a:p>
        </p:txBody>
      </p:sp>
      <p:sp>
        <p:nvSpPr>
          <p:cNvPr id="20" name="Retângulo: Cantos Arredondados 19"/>
          <p:cNvSpPr/>
          <p:nvPr/>
        </p:nvSpPr>
        <p:spPr>
          <a:xfrm>
            <a:off x="5401445" y="2706572"/>
            <a:ext cx="1725487" cy="462936"/>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pt-BR" sz="1000" dirty="0">
                <a:solidFill>
                  <a:schemeClr val="bg1"/>
                </a:solidFill>
                <a:latin typeface="Arial" panose="020B0604020202020204" pitchFamily="34" charset="0"/>
                <a:cs typeface="Arial" panose="020B0604020202020204" pitchFamily="34" charset="0"/>
              </a:rPr>
              <a:t>1. Estruturação da Decisão</a:t>
            </a:r>
          </a:p>
        </p:txBody>
      </p:sp>
      <p:sp>
        <p:nvSpPr>
          <p:cNvPr id="21" name="Retângulo: Cantos Arredondados 20"/>
          <p:cNvSpPr/>
          <p:nvPr/>
        </p:nvSpPr>
        <p:spPr>
          <a:xfrm>
            <a:off x="7085621" y="3391890"/>
            <a:ext cx="1725487" cy="462936"/>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pt-BR" sz="1000" dirty="0">
                <a:solidFill>
                  <a:schemeClr val="bg1"/>
                </a:solidFill>
                <a:latin typeface="Arial" panose="020B0604020202020204" pitchFamily="34" charset="0"/>
                <a:cs typeface="Arial" panose="020B0604020202020204" pitchFamily="34" charset="0"/>
              </a:rPr>
              <a:t>2. Geração de “Casos”</a:t>
            </a:r>
          </a:p>
        </p:txBody>
      </p:sp>
      <p:sp>
        <p:nvSpPr>
          <p:cNvPr id="22" name="Retângulo: Cantos Arredondados 21"/>
          <p:cNvSpPr/>
          <p:nvPr/>
        </p:nvSpPr>
        <p:spPr>
          <a:xfrm>
            <a:off x="5401445" y="4125443"/>
            <a:ext cx="1725487" cy="462936"/>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pt-BR" sz="1000" dirty="0">
                <a:solidFill>
                  <a:schemeClr val="bg1"/>
                </a:solidFill>
                <a:latin typeface="Arial" panose="020B0604020202020204" pitchFamily="34" charset="0"/>
                <a:cs typeface="Arial" panose="020B0604020202020204" pitchFamily="34" charset="0"/>
              </a:rPr>
              <a:t>3. Descoberta de Cenários</a:t>
            </a:r>
          </a:p>
        </p:txBody>
      </p:sp>
      <p:sp>
        <p:nvSpPr>
          <p:cNvPr id="23" name="Retângulo: Cantos Arredondados 22"/>
          <p:cNvSpPr/>
          <p:nvPr/>
        </p:nvSpPr>
        <p:spPr>
          <a:xfrm>
            <a:off x="3746114" y="3386563"/>
            <a:ext cx="1725487" cy="462936"/>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pt-BR" sz="1000" dirty="0">
                <a:solidFill>
                  <a:schemeClr val="bg1"/>
                </a:solidFill>
                <a:latin typeface="Arial" panose="020B0604020202020204" pitchFamily="34" charset="0"/>
                <a:cs typeface="Arial" panose="020B0604020202020204" pitchFamily="34" charset="0"/>
              </a:rPr>
              <a:t>4. Análise de </a:t>
            </a:r>
            <a:r>
              <a:rPr lang="pt-BR" sz="1000" dirty="0" err="1">
                <a:solidFill>
                  <a:schemeClr val="bg1"/>
                </a:solidFill>
                <a:latin typeface="Arial" panose="020B0604020202020204" pitchFamily="34" charset="0"/>
                <a:cs typeface="Arial" panose="020B0604020202020204" pitchFamily="34" charset="0"/>
              </a:rPr>
              <a:t>Tradeoffs</a:t>
            </a:r>
            <a:endParaRPr lang="pt-BR" sz="1000" dirty="0">
              <a:solidFill>
                <a:schemeClr val="bg1"/>
              </a:solidFill>
              <a:latin typeface="Arial" panose="020B0604020202020204" pitchFamily="34" charset="0"/>
              <a:cs typeface="Arial" panose="020B0604020202020204" pitchFamily="34" charset="0"/>
            </a:endParaRPr>
          </a:p>
        </p:txBody>
      </p:sp>
      <p:cxnSp>
        <p:nvCxnSpPr>
          <p:cNvPr id="24" name="Conector de Seta Reta 23"/>
          <p:cNvCxnSpPr>
            <a:stCxn id="23" idx="0"/>
            <a:endCxn id="20" idx="1"/>
          </p:cNvCxnSpPr>
          <p:nvPr/>
        </p:nvCxnSpPr>
        <p:spPr>
          <a:xfrm flipV="1">
            <a:off x="4608858" y="2938040"/>
            <a:ext cx="792587" cy="4485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ector de Seta Reta 24"/>
          <p:cNvCxnSpPr>
            <a:stCxn id="20" idx="3"/>
            <a:endCxn id="21" idx="0"/>
          </p:cNvCxnSpPr>
          <p:nvPr/>
        </p:nvCxnSpPr>
        <p:spPr>
          <a:xfrm>
            <a:off x="7126932" y="2938040"/>
            <a:ext cx="821433" cy="453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ector de Seta Reta 25"/>
          <p:cNvCxnSpPr>
            <a:stCxn id="21" idx="2"/>
            <a:endCxn id="22" idx="3"/>
          </p:cNvCxnSpPr>
          <p:nvPr/>
        </p:nvCxnSpPr>
        <p:spPr>
          <a:xfrm flipH="1">
            <a:off x="7126932" y="3854826"/>
            <a:ext cx="821433" cy="502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ector de Seta Reta 26"/>
          <p:cNvCxnSpPr>
            <a:stCxn id="22" idx="0"/>
            <a:endCxn id="20" idx="2"/>
          </p:cNvCxnSpPr>
          <p:nvPr/>
        </p:nvCxnSpPr>
        <p:spPr>
          <a:xfrm flipV="1">
            <a:off x="6264189" y="3169508"/>
            <a:ext cx="0" cy="955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ector de Seta Reta 27"/>
          <p:cNvCxnSpPr>
            <a:stCxn id="22" idx="1"/>
            <a:endCxn id="23" idx="2"/>
          </p:cNvCxnSpPr>
          <p:nvPr/>
        </p:nvCxnSpPr>
        <p:spPr>
          <a:xfrm flipH="1" flipV="1">
            <a:off x="4608858" y="3849499"/>
            <a:ext cx="792587" cy="507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CaixaDeTexto 28"/>
          <p:cNvSpPr txBox="1"/>
          <p:nvPr/>
        </p:nvSpPr>
        <p:spPr>
          <a:xfrm>
            <a:off x="5657830" y="3508259"/>
            <a:ext cx="1114889" cy="2729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pt-BR"/>
            </a:defPPr>
            <a:lvl1pPr algn="ctr">
              <a:defRPr sz="1100" b="1">
                <a:latin typeface="Arial" panose="020B0604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pt-BR" b="0" dirty="0">
                <a:solidFill>
                  <a:schemeClr val="tx1"/>
                </a:solidFill>
              </a:rPr>
              <a:t>Novas Opções</a:t>
            </a:r>
          </a:p>
        </p:txBody>
      </p:sp>
    </p:spTree>
    <p:extLst>
      <p:ext uri="{BB962C8B-B14F-4D97-AF65-F5344CB8AC3E}">
        <p14:creationId xmlns:p14="http://schemas.microsoft.com/office/powerpoint/2010/main" val="878127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Método de Trabalho</a:t>
            </a:r>
            <a:br>
              <a:rPr lang="pt-BR" dirty="0"/>
            </a:br>
            <a:r>
              <a:rPr lang="pt-BR" sz="2700" dirty="0"/>
              <a:t>Detalhamento do RDM</a:t>
            </a:r>
            <a:endParaRPr lang="pt-BR" dirty="0"/>
          </a:p>
        </p:txBody>
      </p:sp>
      <p:pic>
        <p:nvPicPr>
          <p:cNvPr id="4" name="Imagem 3"/>
          <p:cNvPicPr>
            <a:picLocks noChangeAspect="1"/>
          </p:cNvPicPr>
          <p:nvPr/>
        </p:nvPicPr>
        <p:blipFill>
          <a:blip r:embed="rId2"/>
          <a:stretch>
            <a:fillRect/>
          </a:stretch>
        </p:blipFill>
        <p:spPr>
          <a:xfrm>
            <a:off x="5076056" y="260648"/>
            <a:ext cx="3807659" cy="5667768"/>
          </a:xfrm>
          <a:prstGeom prst="rect">
            <a:avLst/>
          </a:prstGeom>
        </p:spPr>
      </p:pic>
      <p:pic>
        <p:nvPicPr>
          <p:cNvPr id="17" name="Imagem 16"/>
          <p:cNvPicPr>
            <a:picLocks noChangeAspect="1"/>
          </p:cNvPicPr>
          <p:nvPr/>
        </p:nvPicPr>
        <p:blipFill>
          <a:blip r:embed="rId3"/>
          <a:stretch>
            <a:fillRect/>
          </a:stretch>
        </p:blipFill>
        <p:spPr>
          <a:xfrm>
            <a:off x="251520" y="2276872"/>
            <a:ext cx="4464496" cy="2420748"/>
          </a:xfrm>
          <a:prstGeom prst="rect">
            <a:avLst/>
          </a:prstGeom>
        </p:spPr>
      </p:pic>
    </p:spTree>
    <p:extLst>
      <p:ext uri="{BB962C8B-B14F-4D97-AF65-F5344CB8AC3E}">
        <p14:creationId xmlns:p14="http://schemas.microsoft.com/office/powerpoint/2010/main" val="1756160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251520" y="1417639"/>
            <a:ext cx="3024336" cy="4469444"/>
          </a:xfrm>
          <a:prstGeom prst="rect">
            <a:avLst/>
          </a:prstGeom>
        </p:spPr>
      </p:pic>
      <p:sp>
        <p:nvSpPr>
          <p:cNvPr id="2" name="Título 1"/>
          <p:cNvSpPr>
            <a:spLocks noGrp="1"/>
          </p:cNvSpPr>
          <p:nvPr>
            <p:ph type="title"/>
          </p:nvPr>
        </p:nvSpPr>
        <p:spPr/>
        <p:txBody>
          <a:bodyPr/>
          <a:lstStyle/>
          <a:p>
            <a:r>
              <a:rPr lang="pt-BR" dirty="0"/>
              <a:t>Método de Trabalho</a:t>
            </a:r>
          </a:p>
        </p:txBody>
      </p:sp>
      <p:sp>
        <p:nvSpPr>
          <p:cNvPr id="52" name="Retângulo 51"/>
          <p:cNvSpPr/>
          <p:nvPr/>
        </p:nvSpPr>
        <p:spPr>
          <a:xfrm>
            <a:off x="192398" y="4653136"/>
            <a:ext cx="3157422" cy="123394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de cantos arredondados 99"/>
          <p:cNvSpPr/>
          <p:nvPr/>
        </p:nvSpPr>
        <p:spPr>
          <a:xfrm>
            <a:off x="3491880" y="2204864"/>
            <a:ext cx="5400601" cy="1697778"/>
          </a:xfrm>
          <a:prstGeom prst="roundRect">
            <a:avLst>
              <a:gd name="adj" fmla="val 6337"/>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r"/>
            <a:r>
              <a:rPr lang="pt-BR" sz="1100" b="1" dirty="0">
                <a:solidFill>
                  <a:schemeClr val="tx1"/>
                </a:solidFill>
                <a:latin typeface="Arial" panose="020B0604020202020204" pitchFamily="34" charset="0"/>
                <a:cs typeface="Arial" panose="020B0604020202020204" pitchFamily="34" charset="0"/>
              </a:rPr>
              <a:t>Avaliação da </a:t>
            </a:r>
          </a:p>
          <a:p>
            <a:pPr algn="r"/>
            <a:r>
              <a:rPr lang="pt-BR" sz="1100" b="1" dirty="0">
                <a:solidFill>
                  <a:schemeClr val="tx1"/>
                </a:solidFill>
                <a:latin typeface="Arial" panose="020B0604020202020204" pitchFamily="34" charset="0"/>
                <a:cs typeface="Arial" panose="020B0604020202020204" pitchFamily="34" charset="0"/>
              </a:rPr>
              <a:t>Instanciação</a:t>
            </a:r>
          </a:p>
          <a:p>
            <a:pPr algn="ctr"/>
            <a:endParaRPr lang="pt-BR" sz="1100" b="1" dirty="0">
              <a:latin typeface="Arial" panose="020B0604020202020204" pitchFamily="34" charset="0"/>
              <a:cs typeface="Arial" panose="020B0604020202020204" pitchFamily="34" charset="0"/>
            </a:endParaRPr>
          </a:p>
        </p:txBody>
      </p:sp>
      <p:sp>
        <p:nvSpPr>
          <p:cNvPr id="13" name="Retângulo de cantos arredondados 99"/>
          <p:cNvSpPr/>
          <p:nvPr/>
        </p:nvSpPr>
        <p:spPr>
          <a:xfrm>
            <a:off x="3491880" y="3984505"/>
            <a:ext cx="5400601" cy="297470"/>
          </a:xfrm>
          <a:prstGeom prst="roundRect">
            <a:avLst>
              <a:gd name="adj" fmla="val 6337"/>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pt-BR" sz="1100" b="1" dirty="0">
                <a:solidFill>
                  <a:schemeClr val="tx1"/>
                </a:solidFill>
                <a:latin typeface="Arial" panose="020B0604020202020204" pitchFamily="34" charset="0"/>
                <a:cs typeface="Arial" panose="020B0604020202020204" pitchFamily="34" charset="0"/>
              </a:rPr>
              <a:t>Comunicação dos Resultados</a:t>
            </a:r>
          </a:p>
          <a:p>
            <a:pPr algn="ctr"/>
            <a:endParaRPr lang="pt-BR" sz="1100" b="1" dirty="0">
              <a:latin typeface="Arial" panose="020B0604020202020204" pitchFamily="34" charset="0"/>
              <a:cs typeface="Arial" panose="020B0604020202020204" pitchFamily="34" charset="0"/>
            </a:endParaRPr>
          </a:p>
        </p:txBody>
      </p:sp>
      <p:sp>
        <p:nvSpPr>
          <p:cNvPr id="14" name="Retângulo de cantos arredondados 6"/>
          <p:cNvSpPr/>
          <p:nvPr/>
        </p:nvSpPr>
        <p:spPr>
          <a:xfrm>
            <a:off x="4909438" y="2376728"/>
            <a:ext cx="2565485" cy="342196"/>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pt-BR" sz="1100" dirty="0">
                <a:latin typeface="Arial" panose="020B0604020202020204" pitchFamily="34" charset="0"/>
                <a:cs typeface="Arial" panose="020B0604020202020204" pitchFamily="34" charset="0"/>
              </a:rPr>
              <a:t>Avaliação pós-Instanciação</a:t>
            </a:r>
          </a:p>
        </p:txBody>
      </p:sp>
      <p:cxnSp>
        <p:nvCxnSpPr>
          <p:cNvPr id="16" name="Conector de Seta Reta 15"/>
          <p:cNvCxnSpPr>
            <a:stCxn id="17" idx="2"/>
            <a:endCxn id="13" idx="0"/>
          </p:cNvCxnSpPr>
          <p:nvPr/>
        </p:nvCxnSpPr>
        <p:spPr>
          <a:xfrm>
            <a:off x="6192180" y="3271694"/>
            <a:ext cx="1" cy="712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tângulo de cantos arredondados 6"/>
          <p:cNvSpPr/>
          <p:nvPr/>
        </p:nvSpPr>
        <p:spPr>
          <a:xfrm>
            <a:off x="4126310" y="2929498"/>
            <a:ext cx="4131740" cy="342196"/>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pt-BR" sz="1100" dirty="0">
                <a:latin typeface="Arial" panose="020B0604020202020204" pitchFamily="34" charset="0"/>
                <a:cs typeface="Arial" panose="020B0604020202020204" pitchFamily="34" charset="0"/>
              </a:rPr>
              <a:t>Comparação dos Dados </a:t>
            </a:r>
            <a:r>
              <a:rPr lang="pt-BR" sz="1100" dirty="0" err="1">
                <a:latin typeface="Arial" panose="020B0604020202020204" pitchFamily="34" charset="0"/>
                <a:cs typeface="Arial" panose="020B0604020202020204" pitchFamily="34" charset="0"/>
              </a:rPr>
              <a:t>Pré</a:t>
            </a:r>
            <a:r>
              <a:rPr lang="pt-BR" sz="1100" dirty="0">
                <a:latin typeface="Arial" panose="020B0604020202020204" pitchFamily="34" charset="0"/>
                <a:cs typeface="Arial" panose="020B0604020202020204" pitchFamily="34" charset="0"/>
              </a:rPr>
              <a:t> e Pós-Instanciação</a:t>
            </a:r>
          </a:p>
        </p:txBody>
      </p:sp>
      <p:cxnSp>
        <p:nvCxnSpPr>
          <p:cNvPr id="18" name="Conector de Seta Reta 17"/>
          <p:cNvCxnSpPr>
            <a:stCxn id="14" idx="2"/>
            <a:endCxn id="17" idx="0"/>
          </p:cNvCxnSpPr>
          <p:nvPr/>
        </p:nvCxnSpPr>
        <p:spPr>
          <a:xfrm flipH="1">
            <a:off x="6192180" y="2718924"/>
            <a:ext cx="1" cy="2105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tângulo de cantos arredondados 6"/>
          <p:cNvSpPr/>
          <p:nvPr/>
        </p:nvSpPr>
        <p:spPr>
          <a:xfrm>
            <a:off x="4126310" y="3411024"/>
            <a:ext cx="4131740" cy="342196"/>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pt-BR" sz="1100" dirty="0">
                <a:latin typeface="Arial" panose="020B0604020202020204" pitchFamily="34" charset="0"/>
                <a:cs typeface="Arial" panose="020B0604020202020204" pitchFamily="34" charset="0"/>
              </a:rPr>
              <a:t>Generalização dos Resultados para uma Classe de Problemas</a:t>
            </a:r>
          </a:p>
        </p:txBody>
      </p:sp>
    </p:spTree>
    <p:extLst>
      <p:ext uri="{BB962C8B-B14F-4D97-AF65-F5344CB8AC3E}">
        <p14:creationId xmlns:p14="http://schemas.microsoft.com/office/powerpoint/2010/main" val="2861642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Coleta e Análise de Dados</a:t>
            </a:r>
          </a:p>
        </p:txBody>
      </p:sp>
      <p:graphicFrame>
        <p:nvGraphicFramePr>
          <p:cNvPr id="4" name="Tabela 3"/>
          <p:cNvGraphicFramePr>
            <a:graphicFrameLocks noGrp="1"/>
          </p:cNvGraphicFramePr>
          <p:nvPr>
            <p:extLst/>
          </p:nvPr>
        </p:nvGraphicFramePr>
        <p:xfrm>
          <a:off x="611559" y="1437731"/>
          <a:ext cx="7632849" cy="4129030"/>
        </p:xfrm>
        <a:graphic>
          <a:graphicData uri="http://schemas.openxmlformats.org/drawingml/2006/table">
            <a:tbl>
              <a:tblPr>
                <a:tableStyleId>{5940675A-B579-460E-94D1-54222C63F5DA}</a:tableStyleId>
              </a:tblPr>
              <a:tblGrid>
                <a:gridCol w="2544283">
                  <a:extLst>
                    <a:ext uri="{9D8B030D-6E8A-4147-A177-3AD203B41FA5}">
                      <a16:colId xmlns:a16="http://schemas.microsoft.com/office/drawing/2014/main" val="2777188772"/>
                    </a:ext>
                  </a:extLst>
                </a:gridCol>
                <a:gridCol w="2544283">
                  <a:extLst>
                    <a:ext uri="{9D8B030D-6E8A-4147-A177-3AD203B41FA5}">
                      <a16:colId xmlns:a16="http://schemas.microsoft.com/office/drawing/2014/main" val="2470705827"/>
                    </a:ext>
                  </a:extLst>
                </a:gridCol>
                <a:gridCol w="2544283">
                  <a:extLst>
                    <a:ext uri="{9D8B030D-6E8A-4147-A177-3AD203B41FA5}">
                      <a16:colId xmlns:a16="http://schemas.microsoft.com/office/drawing/2014/main" val="1027781182"/>
                    </a:ext>
                  </a:extLst>
                </a:gridCol>
              </a:tblGrid>
              <a:tr h="230818">
                <a:tc>
                  <a:txBody>
                    <a:bodyPr/>
                    <a:lstStyle/>
                    <a:p>
                      <a:pPr algn="l" fontAlgn="ctr"/>
                      <a:r>
                        <a:rPr lang="pt-BR" sz="1600" b="1" u="none" strike="noStrike">
                          <a:effectLst/>
                        </a:rPr>
                        <a:t>Etapa do Método de Trabalho</a:t>
                      </a:r>
                      <a:endParaRPr lang="pt-BR" sz="16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600" b="1" u="none" strike="noStrike">
                          <a:effectLst/>
                        </a:rPr>
                        <a:t>Técnica de Coleta de Dados</a:t>
                      </a:r>
                      <a:endParaRPr lang="pt-BR" sz="1600" b="1"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600" b="1" u="none" strike="noStrike" dirty="0">
                          <a:effectLst/>
                        </a:rPr>
                        <a:t>Técnica de Análise de Dados</a:t>
                      </a:r>
                      <a:endParaRPr lang="pt-BR" sz="16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36791661"/>
                  </a:ext>
                </a:extLst>
              </a:tr>
              <a:tr h="445640">
                <a:tc>
                  <a:txBody>
                    <a:bodyPr/>
                    <a:lstStyle/>
                    <a:p>
                      <a:pPr algn="l" fontAlgn="ctr"/>
                      <a:r>
                        <a:rPr lang="pt-BR" sz="1400" u="none" strike="noStrike">
                          <a:effectLst/>
                        </a:rPr>
                        <a:t>Revisão de Abordagens para Avaliação de Decisões Estratégicas</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Revisão Sistemática da Literatura</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Síntese Temática</a:t>
                      </a:r>
                      <a:endParaRPr lang="pt-BR"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399553253"/>
                  </a:ext>
                </a:extLst>
              </a:tr>
              <a:tr h="239959">
                <a:tc>
                  <a:txBody>
                    <a:bodyPr/>
                    <a:lstStyle/>
                    <a:p>
                      <a:pPr algn="l" fontAlgn="ctr"/>
                      <a:r>
                        <a:rPr lang="pt-BR" sz="1400" u="none" strike="noStrike">
                          <a:effectLst/>
                        </a:rPr>
                        <a:t>Avaliação Pré-Instanciação</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Entrevista semiestruturada</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dirty="0">
                          <a:effectLst/>
                        </a:rPr>
                        <a:t>Análise de Conteúdo Categórica</a:t>
                      </a:r>
                      <a:endParaRPr lang="pt-BR" sz="14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29250181"/>
                  </a:ext>
                </a:extLst>
              </a:tr>
              <a:tr h="228533">
                <a:tc rowSpan="2">
                  <a:txBody>
                    <a:bodyPr/>
                    <a:lstStyle/>
                    <a:p>
                      <a:pPr algn="l" fontAlgn="ctr"/>
                      <a:r>
                        <a:rPr lang="pt-BR" sz="1400" u="none" strike="noStrike">
                          <a:effectLst/>
                        </a:rPr>
                        <a:t>Estruturação da Decisão</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Pesquisa Documental</a:t>
                      </a:r>
                      <a:endParaRPr lang="pt-BR" sz="1400" b="0" i="0" u="none" strike="noStrike">
                        <a:solidFill>
                          <a:srgbClr val="000000"/>
                        </a:solidFill>
                        <a:effectLst/>
                        <a:latin typeface="Arial" panose="020B0604020202020204" pitchFamily="34" charset="0"/>
                      </a:endParaRPr>
                    </a:p>
                  </a:txBody>
                  <a:tcPr marL="9525" marR="9525" marT="9525" marB="0" anchor="ctr"/>
                </a:tc>
                <a:tc rowSpan="2">
                  <a:txBody>
                    <a:bodyPr/>
                    <a:lstStyle/>
                    <a:p>
                      <a:pPr algn="l" fontAlgn="ctr"/>
                      <a:r>
                        <a:rPr lang="pt-BR" sz="1400" u="none" strike="noStrike" dirty="0">
                          <a:effectLst/>
                        </a:rPr>
                        <a:t>*</a:t>
                      </a:r>
                      <a:endParaRPr lang="pt-BR" sz="14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991036095"/>
                  </a:ext>
                </a:extLst>
              </a:tr>
              <a:tr h="239959">
                <a:tc vMerge="1">
                  <a:txBody>
                    <a:bodyPr/>
                    <a:lstStyle/>
                    <a:p>
                      <a:endParaRPr lang="pt-BR"/>
                    </a:p>
                  </a:txBody>
                  <a:tcPr/>
                </a:tc>
                <a:tc>
                  <a:txBody>
                    <a:bodyPr/>
                    <a:lstStyle/>
                    <a:p>
                      <a:pPr algn="l" fontAlgn="ctr"/>
                      <a:r>
                        <a:rPr lang="pt-BR" sz="1400" u="none" strike="noStrike" dirty="0">
                          <a:effectLst/>
                        </a:rPr>
                        <a:t>Entrevista semiestruturada</a:t>
                      </a:r>
                      <a:endParaRPr lang="pt-BR" sz="1400" b="0" i="0" u="none" strike="noStrike" dirty="0">
                        <a:solidFill>
                          <a:srgbClr val="000000"/>
                        </a:solidFill>
                        <a:effectLst/>
                        <a:latin typeface="Arial" panose="020B0604020202020204" pitchFamily="34" charset="0"/>
                      </a:endParaRPr>
                    </a:p>
                  </a:txBody>
                  <a:tcPr marL="9525" marR="9525" marT="9525" marB="0" anchor="ctr"/>
                </a:tc>
                <a:tc vMerge="1">
                  <a:txBody>
                    <a:bodyPr/>
                    <a:lstStyle/>
                    <a:p>
                      <a:endParaRPr lang="pt-BR"/>
                    </a:p>
                  </a:txBody>
                  <a:tcPr/>
                </a:tc>
                <a:extLst>
                  <a:ext uri="{0D108BD9-81ED-4DB2-BD59-A6C34878D82A}">
                    <a16:rowId xmlns:a16="http://schemas.microsoft.com/office/drawing/2014/main" val="714995497"/>
                  </a:ext>
                </a:extLst>
              </a:tr>
              <a:tr h="434213">
                <a:tc rowSpan="2">
                  <a:txBody>
                    <a:bodyPr/>
                    <a:lstStyle/>
                    <a:p>
                      <a:pPr algn="l" fontAlgn="ctr"/>
                      <a:r>
                        <a:rPr lang="pt-BR" sz="1400" u="none" strike="noStrike">
                          <a:effectLst/>
                        </a:rPr>
                        <a:t>Geração de Casos</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Modelagem e Simulação Computacional</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Estatística Descritiva</a:t>
                      </a:r>
                      <a:endParaRPr lang="pt-BR"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217465609"/>
                  </a:ext>
                </a:extLst>
              </a:tr>
              <a:tr h="239959">
                <a:tc vMerge="1">
                  <a:txBody>
                    <a:bodyPr/>
                    <a:lstStyle/>
                    <a:p>
                      <a:endParaRPr lang="pt-BR"/>
                    </a:p>
                  </a:txBody>
                  <a:tcPr/>
                </a:tc>
                <a:tc>
                  <a:txBody>
                    <a:bodyPr/>
                    <a:lstStyle/>
                    <a:p>
                      <a:pPr algn="l" fontAlgn="ctr"/>
                      <a:r>
                        <a:rPr lang="pt-BR" sz="1400" u="none" strike="noStrike">
                          <a:effectLst/>
                        </a:rPr>
                        <a:t>Projeto de Experimentos</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Gráficos de Dispersão</a:t>
                      </a:r>
                      <a:endParaRPr lang="pt-BR"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23564104"/>
                  </a:ext>
                </a:extLst>
              </a:tr>
              <a:tr h="228533">
                <a:tc rowSpan="3">
                  <a:txBody>
                    <a:bodyPr/>
                    <a:lstStyle/>
                    <a:p>
                      <a:pPr algn="l" fontAlgn="ctr"/>
                      <a:r>
                        <a:rPr lang="pt-BR" sz="1400" u="none" strike="noStrike">
                          <a:effectLst/>
                        </a:rPr>
                        <a:t>Descoberta de Cenários</a:t>
                      </a:r>
                      <a:endParaRPr lang="pt-BR" sz="1400" b="0" i="0" u="none" strike="noStrike">
                        <a:solidFill>
                          <a:srgbClr val="000000"/>
                        </a:solidFill>
                        <a:effectLst/>
                        <a:latin typeface="Arial" panose="020B0604020202020204" pitchFamily="34" charset="0"/>
                      </a:endParaRPr>
                    </a:p>
                  </a:txBody>
                  <a:tcPr marL="9525" marR="9525" marT="9525" marB="0" anchor="ctr"/>
                </a:tc>
                <a:tc rowSpan="3">
                  <a:txBody>
                    <a:bodyPr/>
                    <a:lstStyle/>
                    <a:p>
                      <a:pPr algn="l" fontAlgn="ctr"/>
                      <a:r>
                        <a:rPr lang="pt-BR" sz="1400" u="none" strike="noStrike">
                          <a:effectLst/>
                        </a:rPr>
                        <a:t>**</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PRIM – Análise de Clusters</a:t>
                      </a:r>
                      <a:endParaRPr lang="pt-BR"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9806296"/>
                  </a:ext>
                </a:extLst>
              </a:tr>
              <a:tr h="228533">
                <a:tc vMerge="1">
                  <a:txBody>
                    <a:bodyPr/>
                    <a:lstStyle/>
                    <a:p>
                      <a:endParaRPr lang="pt-BR"/>
                    </a:p>
                  </a:txBody>
                  <a:tcPr/>
                </a:tc>
                <a:tc vMerge="1">
                  <a:txBody>
                    <a:bodyPr/>
                    <a:lstStyle/>
                    <a:p>
                      <a:endParaRPr lang="pt-BR"/>
                    </a:p>
                  </a:txBody>
                  <a:tcPr/>
                </a:tc>
                <a:tc>
                  <a:txBody>
                    <a:bodyPr/>
                    <a:lstStyle/>
                    <a:p>
                      <a:pPr algn="l" fontAlgn="ctr"/>
                      <a:r>
                        <a:rPr lang="pt-BR" sz="1400" u="none" strike="noStrike">
                          <a:effectLst/>
                        </a:rPr>
                        <a:t>Estatística Descritiva</a:t>
                      </a:r>
                      <a:endParaRPr lang="pt-BR"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362212154"/>
                  </a:ext>
                </a:extLst>
              </a:tr>
              <a:tr h="239959">
                <a:tc vMerge="1">
                  <a:txBody>
                    <a:bodyPr/>
                    <a:lstStyle/>
                    <a:p>
                      <a:endParaRPr lang="pt-BR"/>
                    </a:p>
                  </a:txBody>
                  <a:tcPr/>
                </a:tc>
                <a:tc vMerge="1">
                  <a:txBody>
                    <a:bodyPr/>
                    <a:lstStyle/>
                    <a:p>
                      <a:endParaRPr lang="pt-BR"/>
                    </a:p>
                  </a:txBody>
                  <a:tcPr/>
                </a:tc>
                <a:tc>
                  <a:txBody>
                    <a:bodyPr/>
                    <a:lstStyle/>
                    <a:p>
                      <a:pPr algn="l" fontAlgn="ctr"/>
                      <a:r>
                        <a:rPr lang="pt-BR" sz="1400" u="none" strike="noStrike">
                          <a:effectLst/>
                        </a:rPr>
                        <a:t>Gráficos de Dispersão</a:t>
                      </a:r>
                      <a:endParaRPr lang="pt-BR"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83589031"/>
                  </a:ext>
                </a:extLst>
              </a:tr>
              <a:tr h="662746">
                <a:tc>
                  <a:txBody>
                    <a:bodyPr/>
                    <a:lstStyle/>
                    <a:p>
                      <a:pPr algn="l" fontAlgn="ctr"/>
                      <a:r>
                        <a:rPr lang="pt-BR" sz="1400" u="none" strike="noStrike">
                          <a:effectLst/>
                        </a:rPr>
                        <a:t>Análise de Tradeoffs</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Calculo de Valor Esperado por Estratégia para formação da Fronteira de Estratégias Robustas</a:t>
                      </a:r>
                      <a:endParaRPr lang="pt-BR"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664778344"/>
                  </a:ext>
                </a:extLst>
              </a:tr>
              <a:tr h="239959">
                <a:tc>
                  <a:txBody>
                    <a:bodyPr/>
                    <a:lstStyle/>
                    <a:p>
                      <a:pPr algn="l" fontAlgn="ctr"/>
                      <a:r>
                        <a:rPr lang="pt-BR" sz="1400" u="none" strike="noStrike">
                          <a:effectLst/>
                        </a:rPr>
                        <a:t>Avaliação pós-Instanciação</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Grupo Focal Confirmatório</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a:t>
                      </a:r>
                      <a:endParaRPr lang="pt-BR"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762289854"/>
                  </a:ext>
                </a:extLst>
              </a:tr>
              <a:tr h="445640">
                <a:tc>
                  <a:txBody>
                    <a:bodyPr/>
                    <a:lstStyle/>
                    <a:p>
                      <a:pPr algn="l" fontAlgn="ctr"/>
                      <a:r>
                        <a:rPr lang="pt-BR" sz="1400" u="none" strike="noStrike">
                          <a:effectLst/>
                        </a:rPr>
                        <a:t>Comparação dos Dados Pré e Pós-Instanciação</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a:effectLst/>
                        </a:rPr>
                        <a:t>**</a:t>
                      </a:r>
                      <a:endParaRPr lang="pt-BR"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pt-BR" sz="1400" u="none" strike="noStrike" dirty="0">
                          <a:effectLst/>
                        </a:rPr>
                        <a:t>Análise de Conteúdo Categórica</a:t>
                      </a:r>
                      <a:endParaRPr lang="pt-BR" sz="14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60512274"/>
                  </a:ext>
                </a:extLst>
              </a:tr>
            </a:tbl>
          </a:graphicData>
        </a:graphic>
      </p:graphicFrame>
    </p:spTree>
    <p:extLst>
      <p:ext uri="{BB962C8B-B14F-4D97-AF65-F5344CB8AC3E}">
        <p14:creationId xmlns:p14="http://schemas.microsoft.com/office/powerpoint/2010/main" val="3890919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E5E3F3-CA5C-4F08-982A-38C0C13056D6}"/>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F6F83EC9-9E95-41E4-AB18-7A02510D3C06}"/>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809569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3A51B5-89B6-46AE-BF12-DA297D147B0A}"/>
              </a:ext>
            </a:extLst>
          </p:cNvPr>
          <p:cNvSpPr>
            <a:spLocks noGrp="1"/>
          </p:cNvSpPr>
          <p:nvPr>
            <p:ph type="title"/>
          </p:nvPr>
        </p:nvSpPr>
        <p:spPr/>
        <p:txBody>
          <a:bodyPr/>
          <a:lstStyle/>
          <a:p>
            <a:r>
              <a:rPr lang="pt-BR" dirty="0"/>
              <a:t>i</a:t>
            </a:r>
          </a:p>
        </p:txBody>
      </p:sp>
      <p:sp>
        <p:nvSpPr>
          <p:cNvPr id="3" name="Espaço Reservado para Conteúdo 2">
            <a:extLst>
              <a:ext uri="{FF2B5EF4-FFF2-40B4-BE49-F238E27FC236}">
                <a16:creationId xmlns:a16="http://schemas.microsoft.com/office/drawing/2014/main" id="{68FCB457-D583-4D6A-9712-4A283D014AFC}"/>
              </a:ext>
            </a:extLst>
          </p:cNvPr>
          <p:cNvSpPr>
            <a:spLocks noGrp="1"/>
          </p:cNvSpPr>
          <p:nvPr>
            <p:ph idx="1"/>
          </p:nvPr>
        </p:nvSpPr>
        <p:spPr/>
        <p:txBody>
          <a:bodyPr/>
          <a:lstStyle/>
          <a:p>
            <a:pPr marL="514350" indent="-514350">
              <a:buFont typeface="+mj-lt"/>
              <a:buAutoNum type="arabicPeriod"/>
            </a:pPr>
            <a:r>
              <a:rPr lang="pt-BR" dirty="0"/>
              <a:t>Estruturação do Problema (XLRM);</a:t>
            </a:r>
          </a:p>
          <a:p>
            <a:pPr marL="514350" indent="-514350">
              <a:buFont typeface="+mj-lt"/>
              <a:buAutoNum type="arabicPeriod"/>
            </a:pPr>
            <a:r>
              <a:rPr lang="pt-BR" dirty="0"/>
              <a:t>O Modelo de Dinâmica de Sistemas;</a:t>
            </a:r>
          </a:p>
          <a:p>
            <a:pPr marL="514350" indent="-514350">
              <a:buFont typeface="+mj-lt"/>
              <a:buAutoNum type="arabicPeriod"/>
            </a:pPr>
            <a:r>
              <a:rPr lang="pt-BR" dirty="0"/>
              <a:t>Implementação e Testes;</a:t>
            </a:r>
          </a:p>
          <a:p>
            <a:pPr marL="514350" indent="-514350">
              <a:buFont typeface="+mj-lt"/>
              <a:buAutoNum type="arabicPeriod"/>
            </a:pPr>
            <a:r>
              <a:rPr lang="pt-BR" dirty="0"/>
              <a:t>Análise RDM:</a:t>
            </a:r>
          </a:p>
          <a:p>
            <a:pPr marL="971550" lvl="1" indent="-514350">
              <a:buFont typeface="+mj-lt"/>
              <a:buAutoNum type="arabicPeriod"/>
            </a:pPr>
            <a:r>
              <a:rPr lang="pt-BR" dirty="0"/>
              <a:t>Geração de Casos;</a:t>
            </a:r>
          </a:p>
          <a:p>
            <a:pPr marL="971550" lvl="1" indent="-514350">
              <a:buFont typeface="+mj-lt"/>
              <a:buAutoNum type="arabicPeriod"/>
            </a:pPr>
            <a:r>
              <a:rPr lang="pt-BR" dirty="0"/>
              <a:t>Análise de Vulnerabilidade;</a:t>
            </a:r>
          </a:p>
          <a:p>
            <a:pPr marL="971550" lvl="1" indent="-514350">
              <a:buFont typeface="+mj-lt"/>
              <a:buAutoNum type="arabicPeriod"/>
            </a:pPr>
            <a:r>
              <a:rPr lang="pt-BR" dirty="0"/>
              <a:t>Análise de Tradeoff.</a:t>
            </a:r>
          </a:p>
          <a:p>
            <a:pPr marL="514350" indent="-514350">
              <a:buFont typeface="+mj-lt"/>
              <a:buAutoNum type="arabicPeriod"/>
            </a:pPr>
            <a:endParaRPr lang="pt-BR" dirty="0"/>
          </a:p>
        </p:txBody>
      </p:sp>
    </p:spTree>
    <p:extLst>
      <p:ext uri="{BB962C8B-B14F-4D97-AF65-F5344CB8AC3E}">
        <p14:creationId xmlns:p14="http://schemas.microsoft.com/office/powerpoint/2010/main" val="2335956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F8DAD91-DA6E-4442-817A-8D90B29A39C3}"/>
              </a:ext>
            </a:extLst>
          </p:cNvPr>
          <p:cNvSpPr/>
          <p:nvPr/>
        </p:nvSpPr>
        <p:spPr>
          <a:xfrm>
            <a:off x="467544" y="548680"/>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Fabricantes de Sistemas de Impressão 3D</a:t>
            </a:r>
          </a:p>
        </p:txBody>
      </p:sp>
      <p:sp>
        <p:nvSpPr>
          <p:cNvPr id="33" name="Retângulo 32">
            <a:extLst>
              <a:ext uri="{FF2B5EF4-FFF2-40B4-BE49-F238E27FC236}">
                <a16:creationId xmlns:a16="http://schemas.microsoft.com/office/drawing/2014/main" id="{C0C34B57-6ACC-4B2F-8959-C4B648438CB2}"/>
              </a:ext>
            </a:extLst>
          </p:cNvPr>
          <p:cNvSpPr/>
          <p:nvPr/>
        </p:nvSpPr>
        <p:spPr>
          <a:xfrm>
            <a:off x="467544" y="1772816"/>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Fornecedores de Materiais</a:t>
            </a:r>
          </a:p>
        </p:txBody>
      </p:sp>
      <p:sp>
        <p:nvSpPr>
          <p:cNvPr id="34" name="Retângulo 33">
            <a:extLst>
              <a:ext uri="{FF2B5EF4-FFF2-40B4-BE49-F238E27FC236}">
                <a16:creationId xmlns:a16="http://schemas.microsoft.com/office/drawing/2014/main" id="{DEDB4C2B-BDFF-40E3-91FA-350D4EC6BBAB}"/>
              </a:ext>
            </a:extLst>
          </p:cNvPr>
          <p:cNvSpPr/>
          <p:nvPr/>
        </p:nvSpPr>
        <p:spPr>
          <a:xfrm>
            <a:off x="467544" y="2924944"/>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Desenvolvedores de Software</a:t>
            </a:r>
          </a:p>
        </p:txBody>
      </p:sp>
      <p:sp>
        <p:nvSpPr>
          <p:cNvPr id="35" name="Retângulo 34">
            <a:extLst>
              <a:ext uri="{FF2B5EF4-FFF2-40B4-BE49-F238E27FC236}">
                <a16:creationId xmlns:a16="http://schemas.microsoft.com/office/drawing/2014/main" id="{86E66012-2DC0-43A2-8535-F817E0C9BBDA}"/>
              </a:ext>
            </a:extLst>
          </p:cNvPr>
          <p:cNvSpPr/>
          <p:nvPr/>
        </p:nvSpPr>
        <p:spPr>
          <a:xfrm>
            <a:off x="467544" y="4077072"/>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Fabricantes de Sistema de Escaneamento 3D</a:t>
            </a:r>
          </a:p>
        </p:txBody>
      </p:sp>
      <p:sp>
        <p:nvSpPr>
          <p:cNvPr id="36" name="Retângulo 35">
            <a:extLst>
              <a:ext uri="{FF2B5EF4-FFF2-40B4-BE49-F238E27FC236}">
                <a16:creationId xmlns:a16="http://schemas.microsoft.com/office/drawing/2014/main" id="{5CACED1D-C629-47F1-BFC3-C8833A7DE02E}"/>
              </a:ext>
            </a:extLst>
          </p:cNvPr>
          <p:cNvSpPr/>
          <p:nvPr/>
        </p:nvSpPr>
        <p:spPr>
          <a:xfrm>
            <a:off x="3779912" y="4077072"/>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Fornecedores de Serviço de Impressão 3D</a:t>
            </a:r>
          </a:p>
        </p:txBody>
      </p:sp>
      <p:sp>
        <p:nvSpPr>
          <p:cNvPr id="37" name="Retângulo 36">
            <a:extLst>
              <a:ext uri="{FF2B5EF4-FFF2-40B4-BE49-F238E27FC236}">
                <a16:creationId xmlns:a16="http://schemas.microsoft.com/office/drawing/2014/main" id="{42E04F9F-61B8-46CD-857E-9F638E00EC66}"/>
              </a:ext>
            </a:extLst>
          </p:cNvPr>
          <p:cNvSpPr/>
          <p:nvPr/>
        </p:nvSpPr>
        <p:spPr>
          <a:xfrm>
            <a:off x="3779912" y="548680"/>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Empresas de Manufatura</a:t>
            </a:r>
          </a:p>
        </p:txBody>
      </p:sp>
      <p:sp>
        <p:nvSpPr>
          <p:cNvPr id="38" name="Retângulo 37">
            <a:extLst>
              <a:ext uri="{FF2B5EF4-FFF2-40B4-BE49-F238E27FC236}">
                <a16:creationId xmlns:a16="http://schemas.microsoft.com/office/drawing/2014/main" id="{73497646-3489-4F17-8663-1E16CE900554}"/>
              </a:ext>
            </a:extLst>
          </p:cNvPr>
          <p:cNvSpPr/>
          <p:nvPr/>
        </p:nvSpPr>
        <p:spPr>
          <a:xfrm>
            <a:off x="6516216" y="2168860"/>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Consumidor Final</a:t>
            </a:r>
          </a:p>
        </p:txBody>
      </p:sp>
      <p:cxnSp>
        <p:nvCxnSpPr>
          <p:cNvPr id="5" name="Conector de Seta Reta 4">
            <a:extLst>
              <a:ext uri="{FF2B5EF4-FFF2-40B4-BE49-F238E27FC236}">
                <a16:creationId xmlns:a16="http://schemas.microsoft.com/office/drawing/2014/main" id="{A779167C-4A2E-4EA2-A478-52ED2BAC35AB}"/>
              </a:ext>
            </a:extLst>
          </p:cNvPr>
          <p:cNvCxnSpPr>
            <a:cxnSpLocks/>
            <a:stCxn id="33" idx="3"/>
            <a:endCxn id="36" idx="1"/>
          </p:cNvCxnSpPr>
          <p:nvPr/>
        </p:nvCxnSpPr>
        <p:spPr>
          <a:xfrm>
            <a:off x="2483768" y="2204864"/>
            <a:ext cx="1296144" cy="2304256"/>
          </a:xfrm>
          <a:prstGeom prst="straightConnector1">
            <a:avLst/>
          </a:prstGeom>
          <a:ln>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Conector de Seta Reta 40">
            <a:extLst>
              <a:ext uri="{FF2B5EF4-FFF2-40B4-BE49-F238E27FC236}">
                <a16:creationId xmlns:a16="http://schemas.microsoft.com/office/drawing/2014/main" id="{E59F7269-90A1-4B3F-A451-A51A49E3495E}"/>
              </a:ext>
            </a:extLst>
          </p:cNvPr>
          <p:cNvCxnSpPr>
            <a:cxnSpLocks/>
            <a:stCxn id="2" idx="3"/>
            <a:endCxn id="36" idx="1"/>
          </p:cNvCxnSpPr>
          <p:nvPr/>
        </p:nvCxnSpPr>
        <p:spPr>
          <a:xfrm>
            <a:off x="2483768" y="980728"/>
            <a:ext cx="1296144" cy="3528392"/>
          </a:xfrm>
          <a:prstGeom prst="straightConnector1">
            <a:avLst/>
          </a:prstGeom>
          <a:ln>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Conector de Seta Reta 42">
            <a:extLst>
              <a:ext uri="{FF2B5EF4-FFF2-40B4-BE49-F238E27FC236}">
                <a16:creationId xmlns:a16="http://schemas.microsoft.com/office/drawing/2014/main" id="{FC7A590B-2E59-40DC-BA4B-851182F38763}"/>
              </a:ext>
            </a:extLst>
          </p:cNvPr>
          <p:cNvCxnSpPr>
            <a:cxnSpLocks/>
            <a:stCxn id="34" idx="3"/>
            <a:endCxn id="36" idx="1"/>
          </p:cNvCxnSpPr>
          <p:nvPr/>
        </p:nvCxnSpPr>
        <p:spPr>
          <a:xfrm>
            <a:off x="2483768" y="3356992"/>
            <a:ext cx="1296144" cy="1152128"/>
          </a:xfrm>
          <a:prstGeom prst="straightConnector1">
            <a:avLst/>
          </a:prstGeom>
          <a:ln>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Conector de Seta Reta 48">
            <a:extLst>
              <a:ext uri="{FF2B5EF4-FFF2-40B4-BE49-F238E27FC236}">
                <a16:creationId xmlns:a16="http://schemas.microsoft.com/office/drawing/2014/main" id="{C3F6F90A-38BE-4BFD-BB35-4696683EB6AB}"/>
              </a:ext>
            </a:extLst>
          </p:cNvPr>
          <p:cNvCxnSpPr>
            <a:cxnSpLocks/>
            <a:stCxn id="35" idx="3"/>
            <a:endCxn id="36" idx="1"/>
          </p:cNvCxnSpPr>
          <p:nvPr/>
        </p:nvCxnSpPr>
        <p:spPr>
          <a:xfrm>
            <a:off x="2483768" y="4509120"/>
            <a:ext cx="1296144" cy="0"/>
          </a:xfrm>
          <a:prstGeom prst="straightConnector1">
            <a:avLst/>
          </a:prstGeom>
          <a:ln>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Conector de Seta Reta 55">
            <a:extLst>
              <a:ext uri="{FF2B5EF4-FFF2-40B4-BE49-F238E27FC236}">
                <a16:creationId xmlns:a16="http://schemas.microsoft.com/office/drawing/2014/main" id="{4C95AA6A-43B5-4435-8B45-6988A35A6185}"/>
              </a:ext>
            </a:extLst>
          </p:cNvPr>
          <p:cNvCxnSpPr>
            <a:cxnSpLocks/>
          </p:cNvCxnSpPr>
          <p:nvPr/>
        </p:nvCxnSpPr>
        <p:spPr>
          <a:xfrm>
            <a:off x="4421729" y="5559492"/>
            <a:ext cx="332927" cy="0"/>
          </a:xfrm>
          <a:prstGeom prst="straightConnector1">
            <a:avLst/>
          </a:prstGeom>
          <a:ln>
            <a:solidFill>
              <a:schemeClr val="tx1">
                <a:lumMod val="65000"/>
                <a:lumOff val="35000"/>
              </a:schemeClr>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60" name="Conector de Seta Reta 59">
            <a:extLst>
              <a:ext uri="{FF2B5EF4-FFF2-40B4-BE49-F238E27FC236}">
                <a16:creationId xmlns:a16="http://schemas.microsoft.com/office/drawing/2014/main" id="{F2724D26-B5CE-4B45-9892-F0EB31272765}"/>
              </a:ext>
            </a:extLst>
          </p:cNvPr>
          <p:cNvCxnSpPr>
            <a:cxnSpLocks/>
            <a:stCxn id="33" idx="3"/>
            <a:endCxn id="37" idx="1"/>
          </p:cNvCxnSpPr>
          <p:nvPr/>
        </p:nvCxnSpPr>
        <p:spPr>
          <a:xfrm flipV="1">
            <a:off x="2483768" y="980728"/>
            <a:ext cx="1296144" cy="1224136"/>
          </a:xfrm>
          <a:prstGeom prst="straightConnector1">
            <a:avLst/>
          </a:prstGeom>
          <a:ln>
            <a:solidFill>
              <a:schemeClr val="tx1">
                <a:lumMod val="65000"/>
                <a:lumOff val="35000"/>
              </a:schemeClr>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63" name="Conector de Seta Reta 62">
            <a:extLst>
              <a:ext uri="{FF2B5EF4-FFF2-40B4-BE49-F238E27FC236}">
                <a16:creationId xmlns:a16="http://schemas.microsoft.com/office/drawing/2014/main" id="{24FCC5D0-68BD-44C4-AB5E-0F617C99821D}"/>
              </a:ext>
            </a:extLst>
          </p:cNvPr>
          <p:cNvCxnSpPr>
            <a:cxnSpLocks/>
            <a:stCxn id="34" idx="3"/>
            <a:endCxn id="37" idx="1"/>
          </p:cNvCxnSpPr>
          <p:nvPr/>
        </p:nvCxnSpPr>
        <p:spPr>
          <a:xfrm flipV="1">
            <a:off x="2483768" y="980728"/>
            <a:ext cx="1296144" cy="2376264"/>
          </a:xfrm>
          <a:prstGeom prst="straightConnector1">
            <a:avLst/>
          </a:prstGeom>
          <a:ln>
            <a:solidFill>
              <a:schemeClr val="tx1">
                <a:lumMod val="65000"/>
                <a:lumOff val="35000"/>
              </a:schemeClr>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67" name="Conector de Seta Reta 66">
            <a:extLst>
              <a:ext uri="{FF2B5EF4-FFF2-40B4-BE49-F238E27FC236}">
                <a16:creationId xmlns:a16="http://schemas.microsoft.com/office/drawing/2014/main" id="{80D0E6F6-9754-47BA-BC48-7BA6F145DF5B}"/>
              </a:ext>
            </a:extLst>
          </p:cNvPr>
          <p:cNvCxnSpPr>
            <a:cxnSpLocks/>
            <a:stCxn id="35" idx="3"/>
            <a:endCxn id="37" idx="1"/>
          </p:cNvCxnSpPr>
          <p:nvPr/>
        </p:nvCxnSpPr>
        <p:spPr>
          <a:xfrm flipV="1">
            <a:off x="2483768" y="980728"/>
            <a:ext cx="1296144" cy="3528392"/>
          </a:xfrm>
          <a:prstGeom prst="straightConnector1">
            <a:avLst/>
          </a:prstGeom>
          <a:ln>
            <a:solidFill>
              <a:schemeClr val="tx1">
                <a:lumMod val="65000"/>
                <a:lumOff val="35000"/>
              </a:schemeClr>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71" name="Conector de Seta Reta 70">
            <a:extLst>
              <a:ext uri="{FF2B5EF4-FFF2-40B4-BE49-F238E27FC236}">
                <a16:creationId xmlns:a16="http://schemas.microsoft.com/office/drawing/2014/main" id="{892740CE-4590-4F83-BD6F-F204C051E8E5}"/>
              </a:ext>
            </a:extLst>
          </p:cNvPr>
          <p:cNvCxnSpPr>
            <a:cxnSpLocks/>
            <a:stCxn id="36" idx="0"/>
            <a:endCxn id="37" idx="2"/>
          </p:cNvCxnSpPr>
          <p:nvPr/>
        </p:nvCxnSpPr>
        <p:spPr>
          <a:xfrm flipV="1">
            <a:off x="4788024" y="1412776"/>
            <a:ext cx="0" cy="2664296"/>
          </a:xfrm>
          <a:prstGeom prst="straightConnector1">
            <a:avLst/>
          </a:prstGeom>
          <a:ln>
            <a:tailEnd type="triangle"/>
          </a:ln>
          <a:effectLst/>
        </p:spPr>
        <p:style>
          <a:lnRef idx="2">
            <a:schemeClr val="accent6"/>
          </a:lnRef>
          <a:fillRef idx="0">
            <a:schemeClr val="accent6"/>
          </a:fillRef>
          <a:effectRef idx="1">
            <a:schemeClr val="accent6"/>
          </a:effectRef>
          <a:fontRef idx="minor">
            <a:schemeClr val="tx1"/>
          </a:fontRef>
        </p:style>
      </p:cxnSp>
      <p:cxnSp>
        <p:nvCxnSpPr>
          <p:cNvPr id="73" name="Conector de Seta Reta 72">
            <a:extLst>
              <a:ext uri="{FF2B5EF4-FFF2-40B4-BE49-F238E27FC236}">
                <a16:creationId xmlns:a16="http://schemas.microsoft.com/office/drawing/2014/main" id="{F8C8A167-F411-408B-A29F-E7794E3B8836}"/>
              </a:ext>
            </a:extLst>
          </p:cNvPr>
          <p:cNvCxnSpPr>
            <a:cxnSpLocks/>
            <a:stCxn id="37" idx="3"/>
            <a:endCxn id="38" idx="0"/>
          </p:cNvCxnSpPr>
          <p:nvPr/>
        </p:nvCxnSpPr>
        <p:spPr>
          <a:xfrm>
            <a:off x="5796136" y="980728"/>
            <a:ext cx="1728192" cy="1188132"/>
          </a:xfrm>
          <a:prstGeom prst="straightConnector1">
            <a:avLst/>
          </a:prstGeom>
          <a:ln>
            <a:tailEnd type="triangle"/>
          </a:ln>
          <a:effectLst/>
        </p:spPr>
        <p:style>
          <a:lnRef idx="2">
            <a:schemeClr val="accent6"/>
          </a:lnRef>
          <a:fillRef idx="0">
            <a:schemeClr val="accent6"/>
          </a:fillRef>
          <a:effectRef idx="1">
            <a:schemeClr val="accent6"/>
          </a:effectRef>
          <a:fontRef idx="minor">
            <a:schemeClr val="tx1"/>
          </a:fontRef>
        </p:style>
      </p:cxnSp>
      <p:cxnSp>
        <p:nvCxnSpPr>
          <p:cNvPr id="88" name="Conector de Seta Reta 87">
            <a:extLst>
              <a:ext uri="{FF2B5EF4-FFF2-40B4-BE49-F238E27FC236}">
                <a16:creationId xmlns:a16="http://schemas.microsoft.com/office/drawing/2014/main" id="{AF682188-4A4B-467F-ACE9-13B0075A1BCE}"/>
              </a:ext>
            </a:extLst>
          </p:cNvPr>
          <p:cNvCxnSpPr>
            <a:cxnSpLocks/>
            <a:stCxn id="36" idx="3"/>
            <a:endCxn id="38" idx="2"/>
          </p:cNvCxnSpPr>
          <p:nvPr/>
        </p:nvCxnSpPr>
        <p:spPr>
          <a:xfrm flipV="1">
            <a:off x="5796136" y="3032956"/>
            <a:ext cx="1728192" cy="1476164"/>
          </a:xfrm>
          <a:prstGeom prst="straightConnector1">
            <a:avLst/>
          </a:prstGeom>
          <a:ln>
            <a:tailEnd type="triangle"/>
          </a:ln>
          <a:effectLst/>
        </p:spPr>
        <p:style>
          <a:lnRef idx="2">
            <a:schemeClr val="accent6"/>
          </a:lnRef>
          <a:fillRef idx="0">
            <a:schemeClr val="accent6"/>
          </a:fillRef>
          <a:effectRef idx="1">
            <a:schemeClr val="accent6"/>
          </a:effectRef>
          <a:fontRef idx="minor">
            <a:schemeClr val="tx1"/>
          </a:fontRef>
        </p:style>
      </p:cxnSp>
      <p:cxnSp>
        <p:nvCxnSpPr>
          <p:cNvPr id="109" name="Conector de Seta Reta 108">
            <a:extLst>
              <a:ext uri="{FF2B5EF4-FFF2-40B4-BE49-F238E27FC236}">
                <a16:creationId xmlns:a16="http://schemas.microsoft.com/office/drawing/2014/main" id="{5C8483EF-BDB3-480B-9C67-20298FA10DC9}"/>
              </a:ext>
            </a:extLst>
          </p:cNvPr>
          <p:cNvCxnSpPr>
            <a:cxnSpLocks/>
            <a:stCxn id="2" idx="3"/>
            <a:endCxn id="38" idx="1"/>
          </p:cNvCxnSpPr>
          <p:nvPr/>
        </p:nvCxnSpPr>
        <p:spPr>
          <a:xfrm>
            <a:off x="2483768" y="980728"/>
            <a:ext cx="4032448" cy="1620180"/>
          </a:xfrm>
          <a:prstGeom prst="straightConnector1">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Conector de Seta Reta 111">
            <a:extLst>
              <a:ext uri="{FF2B5EF4-FFF2-40B4-BE49-F238E27FC236}">
                <a16:creationId xmlns:a16="http://schemas.microsoft.com/office/drawing/2014/main" id="{A61B0459-CC77-4F39-AACF-6BEA1C2153A3}"/>
              </a:ext>
            </a:extLst>
          </p:cNvPr>
          <p:cNvCxnSpPr>
            <a:cxnSpLocks/>
            <a:stCxn id="33" idx="3"/>
            <a:endCxn id="38" idx="1"/>
          </p:cNvCxnSpPr>
          <p:nvPr/>
        </p:nvCxnSpPr>
        <p:spPr>
          <a:xfrm>
            <a:off x="2483768" y="2204864"/>
            <a:ext cx="4032448" cy="396044"/>
          </a:xfrm>
          <a:prstGeom prst="straightConnector1">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5" name="Conector de Seta Reta 114">
            <a:extLst>
              <a:ext uri="{FF2B5EF4-FFF2-40B4-BE49-F238E27FC236}">
                <a16:creationId xmlns:a16="http://schemas.microsoft.com/office/drawing/2014/main" id="{37DFE811-962F-4629-A5C3-502639B0B960}"/>
              </a:ext>
            </a:extLst>
          </p:cNvPr>
          <p:cNvCxnSpPr>
            <a:cxnSpLocks/>
            <a:stCxn id="34" idx="3"/>
            <a:endCxn id="38" idx="1"/>
          </p:cNvCxnSpPr>
          <p:nvPr/>
        </p:nvCxnSpPr>
        <p:spPr>
          <a:xfrm flipV="1">
            <a:off x="2483768" y="2600908"/>
            <a:ext cx="4032448" cy="756084"/>
          </a:xfrm>
          <a:prstGeom prst="straightConnector1">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8" name="Conector de Seta Reta 117">
            <a:extLst>
              <a:ext uri="{FF2B5EF4-FFF2-40B4-BE49-F238E27FC236}">
                <a16:creationId xmlns:a16="http://schemas.microsoft.com/office/drawing/2014/main" id="{CEEB2A3E-BE0E-4D71-AB39-4172B56EAAAA}"/>
              </a:ext>
            </a:extLst>
          </p:cNvPr>
          <p:cNvCxnSpPr>
            <a:cxnSpLocks/>
            <a:stCxn id="35" idx="3"/>
            <a:endCxn id="38" idx="1"/>
          </p:cNvCxnSpPr>
          <p:nvPr/>
        </p:nvCxnSpPr>
        <p:spPr>
          <a:xfrm flipV="1">
            <a:off x="2483768" y="2600908"/>
            <a:ext cx="4032448" cy="1908212"/>
          </a:xfrm>
          <a:prstGeom prst="straightConnector1">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2" name="Conector de Seta Reta 121">
            <a:extLst>
              <a:ext uri="{FF2B5EF4-FFF2-40B4-BE49-F238E27FC236}">
                <a16:creationId xmlns:a16="http://schemas.microsoft.com/office/drawing/2014/main" id="{8B026CB8-DFED-437B-94FB-0317C9AE7115}"/>
              </a:ext>
            </a:extLst>
          </p:cNvPr>
          <p:cNvCxnSpPr>
            <a:cxnSpLocks/>
          </p:cNvCxnSpPr>
          <p:nvPr/>
        </p:nvCxnSpPr>
        <p:spPr>
          <a:xfrm flipV="1">
            <a:off x="4442622" y="5399924"/>
            <a:ext cx="332927" cy="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77" name="CaixaDeTexto 76">
            <a:extLst>
              <a:ext uri="{FF2B5EF4-FFF2-40B4-BE49-F238E27FC236}">
                <a16:creationId xmlns:a16="http://schemas.microsoft.com/office/drawing/2014/main" id="{9E60A0BC-0A91-485B-8F01-5BA15935E630}"/>
              </a:ext>
            </a:extLst>
          </p:cNvPr>
          <p:cNvSpPr txBox="1"/>
          <p:nvPr/>
        </p:nvSpPr>
        <p:spPr>
          <a:xfrm>
            <a:off x="4733764" y="5307305"/>
            <a:ext cx="3564904" cy="707886"/>
          </a:xfrm>
          <a:prstGeom prst="rect">
            <a:avLst/>
          </a:prstGeom>
          <a:noFill/>
        </p:spPr>
        <p:txBody>
          <a:bodyPr wrap="square" rtlCol="0">
            <a:spAutoFit/>
          </a:bodyPr>
          <a:lstStyle/>
          <a:p>
            <a:r>
              <a:rPr lang="pt-BR" sz="1000" dirty="0">
                <a:latin typeface="Arial" panose="020B0604020202020204" pitchFamily="34" charset="0"/>
                <a:cs typeface="Arial" panose="020B0604020202020204" pitchFamily="34" charset="0"/>
              </a:rPr>
              <a:t>Fornecimento para Empresas de Manufatura</a:t>
            </a:r>
          </a:p>
          <a:p>
            <a:r>
              <a:rPr lang="pt-BR" sz="1000" dirty="0">
                <a:latin typeface="Arial" panose="020B0604020202020204" pitchFamily="34" charset="0"/>
                <a:cs typeface="Arial" panose="020B0604020202020204" pitchFamily="34" charset="0"/>
              </a:rPr>
              <a:t>Fornecimento para Provedores de Serviço de Impressão 3D</a:t>
            </a:r>
          </a:p>
          <a:p>
            <a:r>
              <a:rPr lang="pt-BR" sz="1000" dirty="0">
                <a:latin typeface="Arial" panose="020B0604020202020204" pitchFamily="34" charset="0"/>
                <a:cs typeface="Arial" panose="020B0604020202020204" pitchFamily="34" charset="0"/>
              </a:rPr>
              <a:t>Fornecimento para Consumidores Finais</a:t>
            </a:r>
          </a:p>
          <a:p>
            <a:r>
              <a:rPr lang="pt-BR" sz="1000" dirty="0">
                <a:latin typeface="Arial" panose="020B0604020202020204" pitchFamily="34" charset="0"/>
                <a:cs typeface="Arial" panose="020B0604020202020204" pitchFamily="34" charset="0"/>
              </a:rPr>
              <a:t>Fornecimento de Produtos Impressos em 3D</a:t>
            </a:r>
          </a:p>
        </p:txBody>
      </p:sp>
      <p:cxnSp>
        <p:nvCxnSpPr>
          <p:cNvPr id="133" name="Conector de Seta Reta 132">
            <a:extLst>
              <a:ext uri="{FF2B5EF4-FFF2-40B4-BE49-F238E27FC236}">
                <a16:creationId xmlns:a16="http://schemas.microsoft.com/office/drawing/2014/main" id="{DBFFE061-4ED5-4258-9AC1-BD66C7554AAB}"/>
              </a:ext>
            </a:extLst>
          </p:cNvPr>
          <p:cNvCxnSpPr>
            <a:cxnSpLocks/>
          </p:cNvCxnSpPr>
          <p:nvPr/>
        </p:nvCxnSpPr>
        <p:spPr>
          <a:xfrm>
            <a:off x="4442622" y="5760167"/>
            <a:ext cx="291142" cy="0"/>
          </a:xfrm>
          <a:prstGeom prst="straightConnector1">
            <a:avLst/>
          </a:prstGeom>
          <a:ln>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9" name="Conector de Seta Reta 138">
            <a:extLst>
              <a:ext uri="{FF2B5EF4-FFF2-40B4-BE49-F238E27FC236}">
                <a16:creationId xmlns:a16="http://schemas.microsoft.com/office/drawing/2014/main" id="{1CAF27B5-D931-4282-BF2B-D65639208511}"/>
              </a:ext>
            </a:extLst>
          </p:cNvPr>
          <p:cNvCxnSpPr>
            <a:cxnSpLocks/>
          </p:cNvCxnSpPr>
          <p:nvPr/>
        </p:nvCxnSpPr>
        <p:spPr>
          <a:xfrm>
            <a:off x="4482244" y="5904183"/>
            <a:ext cx="280457" cy="0"/>
          </a:xfrm>
          <a:prstGeom prst="straightConnector1">
            <a:avLst/>
          </a:prstGeom>
          <a:ln>
            <a:tailEnd type="triangle"/>
          </a:ln>
          <a:effectLst/>
        </p:spPr>
        <p:style>
          <a:lnRef idx="2">
            <a:schemeClr val="accent6"/>
          </a:lnRef>
          <a:fillRef idx="0">
            <a:schemeClr val="accent6"/>
          </a:fillRef>
          <a:effectRef idx="1">
            <a:schemeClr val="accent6"/>
          </a:effectRef>
          <a:fontRef idx="minor">
            <a:schemeClr val="tx1"/>
          </a:fontRef>
        </p:style>
      </p:cxnSp>
      <p:sp>
        <p:nvSpPr>
          <p:cNvPr id="3" name="Retângulo 2">
            <a:extLst>
              <a:ext uri="{FF2B5EF4-FFF2-40B4-BE49-F238E27FC236}">
                <a16:creationId xmlns:a16="http://schemas.microsoft.com/office/drawing/2014/main" id="{4EFC9D42-3831-499A-9EA9-AB9AF2D4CF25}"/>
              </a:ext>
            </a:extLst>
          </p:cNvPr>
          <p:cNvSpPr/>
          <p:nvPr/>
        </p:nvSpPr>
        <p:spPr>
          <a:xfrm>
            <a:off x="323528" y="476672"/>
            <a:ext cx="2232248" cy="100811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45017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AA9B71-0749-4F34-8C73-41B60664FEF1}"/>
              </a:ext>
            </a:extLst>
          </p:cNvPr>
          <p:cNvSpPr>
            <a:spLocks noGrp="1"/>
          </p:cNvSpPr>
          <p:nvPr>
            <p:ph type="title"/>
          </p:nvPr>
        </p:nvSpPr>
        <p:spPr/>
        <p:txBody>
          <a:bodyPr/>
          <a:lstStyle/>
          <a:p>
            <a:r>
              <a:rPr lang="pt-BR" dirty="0"/>
              <a:t>Contextualização</a:t>
            </a:r>
          </a:p>
        </p:txBody>
      </p:sp>
      <p:sp>
        <p:nvSpPr>
          <p:cNvPr id="3" name="Espaço Reservado para Conteúdo 2">
            <a:extLst>
              <a:ext uri="{FF2B5EF4-FFF2-40B4-BE49-F238E27FC236}">
                <a16:creationId xmlns:a16="http://schemas.microsoft.com/office/drawing/2014/main" id="{A031EAFF-CD04-431D-81BB-051647065C34}"/>
              </a:ext>
            </a:extLst>
          </p:cNvPr>
          <p:cNvSpPr>
            <a:spLocks noGrp="1"/>
          </p:cNvSpPr>
          <p:nvPr>
            <p:ph idx="1"/>
          </p:nvPr>
        </p:nvSpPr>
        <p:spPr/>
        <p:txBody>
          <a:bodyPr/>
          <a:lstStyle/>
          <a:p>
            <a:r>
              <a:rPr lang="pt-BR" b="1" dirty="0"/>
              <a:t>Decisões Estratégicas</a:t>
            </a:r>
            <a:r>
              <a:rPr lang="pt-BR" dirty="0"/>
              <a:t>: Aspecto Central da Estratégia que molda o Futuro das Empresas. (EISENHARDT; ZBARACKI, 1992; WILSON, 2015).</a:t>
            </a:r>
          </a:p>
          <a:p>
            <a:r>
              <a:rPr lang="pt-BR" dirty="0"/>
              <a:t>Decisões Relacionadas a Novos Produtos: Suportam a Difusão de Novos Produtos.</a:t>
            </a:r>
          </a:p>
          <a:p>
            <a:r>
              <a:rPr lang="pt-BR" dirty="0"/>
              <a:t>Contexto: Impressão 3D.</a:t>
            </a:r>
          </a:p>
        </p:txBody>
      </p:sp>
    </p:spTree>
    <p:extLst>
      <p:ext uri="{BB962C8B-B14F-4D97-AF65-F5344CB8AC3E}">
        <p14:creationId xmlns:p14="http://schemas.microsoft.com/office/powerpoint/2010/main" val="4058455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CA33AB-62A0-4E8C-8002-929F7D145735}"/>
              </a:ext>
            </a:extLst>
          </p:cNvPr>
          <p:cNvSpPr>
            <a:spLocks noGrp="1"/>
          </p:cNvSpPr>
          <p:nvPr>
            <p:ph type="title"/>
          </p:nvPr>
        </p:nvSpPr>
        <p:spPr/>
        <p:txBody>
          <a:bodyPr/>
          <a:lstStyle/>
          <a:p>
            <a:r>
              <a:rPr lang="pt-BR" dirty="0"/>
              <a:t>Estruturação do Problema (XLRM)</a:t>
            </a:r>
          </a:p>
        </p:txBody>
      </p:sp>
      <p:graphicFrame>
        <p:nvGraphicFramePr>
          <p:cNvPr id="6" name="Tabela 5">
            <a:extLst>
              <a:ext uri="{FF2B5EF4-FFF2-40B4-BE49-F238E27FC236}">
                <a16:creationId xmlns:a16="http://schemas.microsoft.com/office/drawing/2014/main" id="{E0BBB46C-5A06-495E-A9D1-24FF5B11C7A3}"/>
              </a:ext>
            </a:extLst>
          </p:cNvPr>
          <p:cNvGraphicFramePr>
            <a:graphicFrameLocks noGrp="1"/>
          </p:cNvGraphicFramePr>
          <p:nvPr>
            <p:extLst>
              <p:ext uri="{D42A27DB-BD31-4B8C-83A1-F6EECF244321}">
                <p14:modId xmlns:p14="http://schemas.microsoft.com/office/powerpoint/2010/main" val="1343708254"/>
              </p:ext>
            </p:extLst>
          </p:nvPr>
        </p:nvGraphicFramePr>
        <p:xfrm>
          <a:off x="683568" y="1628800"/>
          <a:ext cx="7416824" cy="3888432"/>
        </p:xfrm>
        <a:graphic>
          <a:graphicData uri="http://schemas.openxmlformats.org/drawingml/2006/table">
            <a:tbl>
              <a:tblPr firstRow="1" firstCol="1" bandRow="1"/>
              <a:tblGrid>
                <a:gridCol w="3708003">
                  <a:extLst>
                    <a:ext uri="{9D8B030D-6E8A-4147-A177-3AD203B41FA5}">
                      <a16:colId xmlns:a16="http://schemas.microsoft.com/office/drawing/2014/main" val="3660634793"/>
                    </a:ext>
                  </a:extLst>
                </a:gridCol>
                <a:gridCol w="3708821">
                  <a:extLst>
                    <a:ext uri="{9D8B030D-6E8A-4147-A177-3AD203B41FA5}">
                      <a16:colId xmlns:a16="http://schemas.microsoft.com/office/drawing/2014/main" val="1148902815"/>
                    </a:ext>
                  </a:extLst>
                </a:gridCol>
              </a:tblGrid>
              <a:tr h="353494">
                <a:tc>
                  <a:txBody>
                    <a:bodyPr/>
                    <a:lstStyle/>
                    <a:p>
                      <a:pPr indent="450215" algn="l">
                        <a:lnSpc>
                          <a:spcPct val="150000"/>
                        </a:lnSpc>
                        <a:spcAft>
                          <a:spcPts val="0"/>
                        </a:spcAft>
                      </a:pPr>
                      <a:r>
                        <a:rPr lang="pt-BR" sz="1400" b="1">
                          <a:effectLst/>
                          <a:latin typeface="Arial" panose="020B0604020202020204" pitchFamily="34" charset="0"/>
                          <a:ea typeface="Times New Roman" panose="02020603050405020304" pitchFamily="18" charset="0"/>
                          <a:cs typeface="Times New Roman" panose="02020603050405020304" pitchFamily="18" charset="0"/>
                        </a:rPr>
                        <a:t>X – Incertezas</a:t>
                      </a:r>
                      <a:endParaRPr lang="pt-BR"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l">
                        <a:lnSpc>
                          <a:spcPct val="150000"/>
                        </a:lnSpc>
                        <a:spcAft>
                          <a:spcPts val="0"/>
                        </a:spcAft>
                      </a:pPr>
                      <a:r>
                        <a:rPr lang="pt-BR" sz="1400" b="1">
                          <a:effectLst/>
                          <a:latin typeface="Arial" panose="020B0604020202020204" pitchFamily="34" charset="0"/>
                          <a:ea typeface="Times New Roman" panose="02020603050405020304" pitchFamily="18" charset="0"/>
                          <a:cs typeface="Times New Roman" panose="02020603050405020304" pitchFamily="18" charset="0"/>
                        </a:rPr>
                        <a:t>L – Decisões Estratégicas</a:t>
                      </a:r>
                      <a:endParaRPr lang="pt-BR"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884139"/>
                  </a:ext>
                </a:extLst>
              </a:tr>
              <a:tr h="2120962">
                <a:tc>
                  <a:txBody>
                    <a:bodyPr/>
                    <a:lstStyle/>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Tamanho do Mercado Potencial das Impressoras Profissionais</a:t>
                      </a:r>
                    </a:p>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Velocidade de Difusão das Impressoras</a:t>
                      </a:r>
                    </a:p>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Maturidade da Tecnologia</a:t>
                      </a:r>
                    </a:p>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Preços da Impressão 3D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l">
                        <a:lnSpc>
                          <a:spcPct val="150000"/>
                        </a:lnSpc>
                        <a:spcAft>
                          <a:spcPts val="0"/>
                        </a:spcAft>
                      </a:pPr>
                      <a:r>
                        <a:rPr lang="pt-BR" sz="1400">
                          <a:effectLst/>
                          <a:latin typeface="Arial" panose="020B0604020202020204" pitchFamily="34" charset="0"/>
                          <a:ea typeface="Times New Roman" panose="02020603050405020304" pitchFamily="18" charset="0"/>
                          <a:cs typeface="Times New Roman" panose="02020603050405020304" pitchFamily="18" charset="0"/>
                        </a:rPr>
                        <a:t>Agressividade de Apropriação do Market Share.</a:t>
                      </a:r>
                    </a:p>
                    <a:p>
                      <a:pPr indent="450215" algn="l">
                        <a:lnSpc>
                          <a:spcPct val="150000"/>
                        </a:lnSpc>
                        <a:spcAft>
                          <a:spcPts val="0"/>
                        </a:spcAft>
                      </a:pPr>
                      <a:r>
                        <a:rPr lang="pt-BR" sz="1400">
                          <a:effectLst/>
                          <a:latin typeface="Arial" panose="020B0604020202020204" pitchFamily="34" charset="0"/>
                          <a:ea typeface="Times New Roman" panose="02020603050405020304" pitchFamily="18" charset="0"/>
                          <a:cs typeface="Times New Roman" panose="02020603050405020304" pitchFamily="18" charset="0"/>
                        </a:rPr>
                        <a:t>Intensidade de Investimentos em P&amp; D.</a:t>
                      </a:r>
                    </a:p>
                    <a:p>
                      <a:pPr indent="450215" algn="l">
                        <a:lnSpc>
                          <a:spcPct val="150000"/>
                        </a:lnSpc>
                        <a:spcAft>
                          <a:spcPts val="0"/>
                        </a:spcAft>
                      </a:pPr>
                      <a:r>
                        <a:rPr lang="pt-BR" sz="1400">
                          <a:effectLst/>
                          <a:latin typeface="Arial" panose="020B0604020202020204" pitchFamily="34" charset="0"/>
                          <a:ea typeface="Times New Roman" panose="02020603050405020304" pitchFamily="18" charset="0"/>
                          <a:cs typeface="Times New Roman" panose="02020603050405020304" pitchFamily="18" charset="0"/>
                        </a:rPr>
                        <a:t>Investimento em PeD Aberto ou Fechado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343419"/>
                  </a:ext>
                </a:extLst>
              </a:tr>
              <a:tr h="353494">
                <a:tc>
                  <a:txBody>
                    <a:bodyPr/>
                    <a:lstStyle/>
                    <a:p>
                      <a:pPr indent="450215" algn="l">
                        <a:lnSpc>
                          <a:spcPct val="150000"/>
                        </a:lnSpc>
                        <a:spcAft>
                          <a:spcPts val="0"/>
                        </a:spcAft>
                      </a:pPr>
                      <a:r>
                        <a:rPr lang="pt-BR" sz="1400" b="1">
                          <a:effectLst/>
                          <a:latin typeface="Arial" panose="020B0604020202020204" pitchFamily="34" charset="0"/>
                          <a:ea typeface="Times New Roman" panose="02020603050405020304" pitchFamily="18" charset="0"/>
                          <a:cs typeface="Times New Roman" panose="02020603050405020304" pitchFamily="18" charset="0"/>
                        </a:rPr>
                        <a:t>R – Relações</a:t>
                      </a:r>
                      <a:endParaRPr lang="pt-BR"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l">
                        <a:lnSpc>
                          <a:spcPct val="150000"/>
                        </a:lnSpc>
                        <a:spcAft>
                          <a:spcPts val="0"/>
                        </a:spcAft>
                      </a:pPr>
                      <a:r>
                        <a:rPr lang="pt-BR" sz="1400" b="1">
                          <a:effectLst/>
                          <a:latin typeface="Arial" panose="020B0604020202020204" pitchFamily="34" charset="0"/>
                          <a:ea typeface="Times New Roman" panose="02020603050405020304" pitchFamily="18" charset="0"/>
                          <a:cs typeface="Times New Roman" panose="02020603050405020304" pitchFamily="18" charset="0"/>
                        </a:rPr>
                        <a:t>M – Métricas</a:t>
                      </a:r>
                      <a:endParaRPr lang="pt-BR"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3549295"/>
                  </a:ext>
                </a:extLst>
              </a:tr>
              <a:tr h="1060482">
                <a:tc>
                  <a:txBody>
                    <a:bodyPr/>
                    <a:lstStyle/>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Modelo de Dinâmica de Sistemas detalhado na seção 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Perda de Oportunidade do Valor Presente Líquido da Firma.</a:t>
                      </a:r>
                    </a:p>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3349706"/>
                  </a:ext>
                </a:extLst>
              </a:tr>
            </a:tbl>
          </a:graphicData>
        </a:graphic>
      </p:graphicFrame>
    </p:spTree>
    <p:extLst>
      <p:ext uri="{BB962C8B-B14F-4D97-AF65-F5344CB8AC3E}">
        <p14:creationId xmlns:p14="http://schemas.microsoft.com/office/powerpoint/2010/main" val="2361331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5089C019-4E81-43F5-B67E-0B01297298DB}"/>
              </a:ext>
            </a:extLst>
          </p:cNvPr>
          <p:cNvSpPr/>
          <p:nvPr/>
        </p:nvSpPr>
        <p:spPr>
          <a:xfrm>
            <a:off x="2085979" y="3537747"/>
            <a:ext cx="1239425" cy="627387"/>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Valor Presente Líquido</a:t>
            </a:r>
          </a:p>
          <a:p>
            <a:r>
              <a:rPr lang="pt-BR" sz="800" dirty="0">
                <a:latin typeface="Arial" panose="020B0604020202020204" pitchFamily="34" charset="0"/>
                <a:cs typeface="Arial" panose="020B0604020202020204" pitchFamily="34" charset="0"/>
              </a:rPr>
              <a:t>F(Produção, Custos)</a:t>
            </a:r>
          </a:p>
        </p:txBody>
      </p:sp>
      <p:sp>
        <p:nvSpPr>
          <p:cNvPr id="5" name="Retângulo 4">
            <a:extLst>
              <a:ext uri="{FF2B5EF4-FFF2-40B4-BE49-F238E27FC236}">
                <a16:creationId xmlns:a16="http://schemas.microsoft.com/office/drawing/2014/main" id="{2AF7F612-1ED0-4E8E-8294-B193054352C8}"/>
              </a:ext>
            </a:extLst>
          </p:cNvPr>
          <p:cNvSpPr/>
          <p:nvPr/>
        </p:nvSpPr>
        <p:spPr>
          <a:xfrm>
            <a:off x="3856788" y="4818514"/>
            <a:ext cx="1239425" cy="627387"/>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Capacidade</a:t>
            </a:r>
          </a:p>
          <a:p>
            <a:r>
              <a:rPr lang="pt-BR" sz="800" dirty="0">
                <a:latin typeface="Arial" panose="020B0604020202020204" pitchFamily="34" charset="0"/>
                <a:cs typeface="Arial" panose="020B0604020202020204" pitchFamily="34" charset="0"/>
              </a:rPr>
              <a:t>f(Estratégia de Cap., Previsão de Demanda)</a:t>
            </a:r>
          </a:p>
        </p:txBody>
      </p:sp>
      <p:sp>
        <p:nvSpPr>
          <p:cNvPr id="6" name="Retângulo 5">
            <a:extLst>
              <a:ext uri="{FF2B5EF4-FFF2-40B4-BE49-F238E27FC236}">
                <a16:creationId xmlns:a16="http://schemas.microsoft.com/office/drawing/2014/main" id="{037CAF85-BB4C-4E2B-9C1E-6B3B75C709C3}"/>
              </a:ext>
            </a:extLst>
          </p:cNvPr>
          <p:cNvSpPr/>
          <p:nvPr/>
        </p:nvSpPr>
        <p:spPr>
          <a:xfrm>
            <a:off x="3851920" y="2420888"/>
            <a:ext cx="1239425" cy="570352"/>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Market </a:t>
            </a:r>
            <a:r>
              <a:rPr lang="pt-BR" sz="1000" dirty="0" err="1">
                <a:latin typeface="Arial" panose="020B0604020202020204" pitchFamily="34" charset="0"/>
                <a:cs typeface="Arial" panose="020B0604020202020204" pitchFamily="34" charset="0"/>
              </a:rPr>
              <a:t>Share</a:t>
            </a:r>
            <a:endParaRPr lang="pt-BR" sz="1000" dirty="0">
              <a:latin typeface="Arial" panose="020B0604020202020204" pitchFamily="34" charset="0"/>
              <a:cs typeface="Arial" panose="020B0604020202020204" pitchFamily="34" charset="0"/>
            </a:endParaRPr>
          </a:p>
          <a:p>
            <a:r>
              <a:rPr lang="pt-BR" sz="800" dirty="0">
                <a:latin typeface="Arial" panose="020B0604020202020204" pitchFamily="34" charset="0"/>
                <a:cs typeface="Arial" panose="020B0604020202020204" pitchFamily="34" charset="0"/>
              </a:rPr>
              <a:t>f(Preço, Tempo de Entrega)</a:t>
            </a:r>
          </a:p>
        </p:txBody>
      </p:sp>
      <p:sp>
        <p:nvSpPr>
          <p:cNvPr id="7" name="Retângulo 6">
            <a:extLst>
              <a:ext uri="{FF2B5EF4-FFF2-40B4-BE49-F238E27FC236}">
                <a16:creationId xmlns:a16="http://schemas.microsoft.com/office/drawing/2014/main" id="{9AD2E13B-B86B-41BD-A76F-194072C6BDFC}"/>
              </a:ext>
            </a:extLst>
          </p:cNvPr>
          <p:cNvSpPr/>
          <p:nvPr/>
        </p:nvSpPr>
        <p:spPr>
          <a:xfrm>
            <a:off x="3851921" y="1636281"/>
            <a:ext cx="1239425" cy="570352"/>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Preço</a:t>
            </a:r>
          </a:p>
          <a:p>
            <a:r>
              <a:rPr lang="pt-BR" sz="800" dirty="0">
                <a:latin typeface="Arial" panose="020B0604020202020204" pitchFamily="34" charset="0"/>
                <a:cs typeface="Arial" panose="020B0604020202020204" pitchFamily="34" charset="0"/>
              </a:rPr>
              <a:t>f(Custo, Utilização da Capacidade)</a:t>
            </a:r>
          </a:p>
        </p:txBody>
      </p:sp>
      <p:sp>
        <p:nvSpPr>
          <p:cNvPr id="8" name="Retângulo 7">
            <a:extLst>
              <a:ext uri="{FF2B5EF4-FFF2-40B4-BE49-F238E27FC236}">
                <a16:creationId xmlns:a16="http://schemas.microsoft.com/office/drawing/2014/main" id="{7FA61D5E-6443-4F97-A64A-DF122425DA41}"/>
              </a:ext>
            </a:extLst>
          </p:cNvPr>
          <p:cNvSpPr/>
          <p:nvPr/>
        </p:nvSpPr>
        <p:spPr>
          <a:xfrm>
            <a:off x="5493283" y="3785565"/>
            <a:ext cx="1239425" cy="759138"/>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Difusão do Produto</a:t>
            </a:r>
          </a:p>
          <a:p>
            <a:r>
              <a:rPr lang="pt-BR" sz="800" dirty="0">
                <a:latin typeface="Arial" panose="020B0604020202020204" pitchFamily="34" charset="0"/>
                <a:cs typeface="Arial" panose="020B0604020202020204" pitchFamily="34" charset="0"/>
              </a:rPr>
              <a:t>f(Velocidade da Industria, Demanda)</a:t>
            </a:r>
          </a:p>
        </p:txBody>
      </p:sp>
      <p:sp>
        <p:nvSpPr>
          <p:cNvPr id="9" name="Retângulo 8">
            <a:extLst>
              <a:ext uri="{FF2B5EF4-FFF2-40B4-BE49-F238E27FC236}">
                <a16:creationId xmlns:a16="http://schemas.microsoft.com/office/drawing/2014/main" id="{D87FAC26-F864-4B62-BC88-536297A04AF8}"/>
              </a:ext>
            </a:extLst>
          </p:cNvPr>
          <p:cNvSpPr/>
          <p:nvPr/>
        </p:nvSpPr>
        <p:spPr>
          <a:xfrm>
            <a:off x="5493283" y="2793826"/>
            <a:ext cx="1239425" cy="759138"/>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Demanda Global</a:t>
            </a:r>
          </a:p>
          <a:p>
            <a:r>
              <a:rPr lang="pt-BR" sz="800" dirty="0">
                <a:latin typeface="Arial" panose="020B0604020202020204" pitchFamily="34" charset="0"/>
                <a:cs typeface="Arial" panose="020B0604020202020204" pitchFamily="34" charset="0"/>
              </a:rPr>
              <a:t>f(Preço, Tamanho Estimado do Mercado</a:t>
            </a:r>
            <a:r>
              <a:rPr lang="pt-BR" sz="1000" dirty="0">
                <a:latin typeface="Arial" panose="020B0604020202020204" pitchFamily="34" charset="0"/>
                <a:cs typeface="Arial" panose="020B0604020202020204" pitchFamily="34" charset="0"/>
              </a:rPr>
              <a:t>)</a:t>
            </a:r>
          </a:p>
        </p:txBody>
      </p:sp>
      <p:sp>
        <p:nvSpPr>
          <p:cNvPr id="10" name="Retângulo 9">
            <a:extLst>
              <a:ext uri="{FF2B5EF4-FFF2-40B4-BE49-F238E27FC236}">
                <a16:creationId xmlns:a16="http://schemas.microsoft.com/office/drawing/2014/main" id="{9CCF5AB9-1DA8-4A5F-A562-5D06F34D7DDB}"/>
              </a:ext>
            </a:extLst>
          </p:cNvPr>
          <p:cNvSpPr/>
          <p:nvPr/>
        </p:nvSpPr>
        <p:spPr>
          <a:xfrm>
            <a:off x="3856787" y="3561202"/>
            <a:ext cx="1239425" cy="570352"/>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Produção</a:t>
            </a:r>
          </a:p>
          <a:p>
            <a:r>
              <a:rPr lang="pt-BR" sz="800" dirty="0">
                <a:latin typeface="Arial" panose="020B0604020202020204" pitchFamily="34" charset="0"/>
                <a:cs typeface="Arial" panose="020B0604020202020204" pitchFamily="34" charset="0"/>
              </a:rPr>
              <a:t>f(</a:t>
            </a:r>
            <a:r>
              <a:rPr lang="pt-BR" sz="800" dirty="0" err="1">
                <a:latin typeface="Arial" panose="020B0604020202020204" pitchFamily="34" charset="0"/>
                <a:cs typeface="Arial" panose="020B0604020202020204" pitchFamily="34" charset="0"/>
              </a:rPr>
              <a:t>Mkt</a:t>
            </a:r>
            <a:r>
              <a:rPr lang="pt-BR" sz="800" dirty="0">
                <a:latin typeface="Arial" panose="020B0604020202020204" pitchFamily="34" charset="0"/>
                <a:cs typeface="Arial" panose="020B0604020202020204" pitchFamily="34" charset="0"/>
              </a:rPr>
              <a:t> </a:t>
            </a:r>
            <a:r>
              <a:rPr lang="pt-BR" sz="800" dirty="0" err="1">
                <a:latin typeface="Arial" panose="020B0604020202020204" pitchFamily="34" charset="0"/>
                <a:cs typeface="Arial" panose="020B0604020202020204" pitchFamily="34" charset="0"/>
              </a:rPr>
              <a:t>Share</a:t>
            </a:r>
            <a:r>
              <a:rPr lang="pt-BR" sz="800" dirty="0">
                <a:latin typeface="Arial" panose="020B0604020202020204" pitchFamily="34" charset="0"/>
                <a:cs typeface="Arial" panose="020B0604020202020204" pitchFamily="34" charset="0"/>
              </a:rPr>
              <a:t>, Capacidade)</a:t>
            </a:r>
          </a:p>
        </p:txBody>
      </p:sp>
      <p:sp>
        <p:nvSpPr>
          <p:cNvPr id="11" name="Retângulo 10">
            <a:extLst>
              <a:ext uri="{FF2B5EF4-FFF2-40B4-BE49-F238E27FC236}">
                <a16:creationId xmlns:a16="http://schemas.microsoft.com/office/drawing/2014/main" id="{43F76FE2-472B-443C-A576-0B422322961E}"/>
              </a:ext>
            </a:extLst>
          </p:cNvPr>
          <p:cNvSpPr/>
          <p:nvPr/>
        </p:nvSpPr>
        <p:spPr>
          <a:xfrm>
            <a:off x="2085979" y="4825318"/>
            <a:ext cx="1239425" cy="627387"/>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Demanda Prevista</a:t>
            </a:r>
          </a:p>
          <a:p>
            <a:r>
              <a:rPr lang="pt-BR" sz="800" dirty="0">
                <a:latin typeface="Arial" panose="020B0604020202020204" pitchFamily="34" charset="0"/>
                <a:cs typeface="Arial" panose="020B0604020202020204" pitchFamily="34" charset="0"/>
              </a:rPr>
              <a:t>f(Produção)</a:t>
            </a:r>
          </a:p>
        </p:txBody>
      </p:sp>
      <p:sp>
        <p:nvSpPr>
          <p:cNvPr id="12" name="Retângulo 11">
            <a:extLst>
              <a:ext uri="{FF2B5EF4-FFF2-40B4-BE49-F238E27FC236}">
                <a16:creationId xmlns:a16="http://schemas.microsoft.com/office/drawing/2014/main" id="{FAD29AFD-DC26-4335-9704-A25CF7EBCA40}"/>
              </a:ext>
            </a:extLst>
          </p:cNvPr>
          <p:cNvSpPr/>
          <p:nvPr/>
        </p:nvSpPr>
        <p:spPr>
          <a:xfrm>
            <a:off x="745700" y="3430396"/>
            <a:ext cx="1185352" cy="690126"/>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Market </a:t>
            </a:r>
            <a:r>
              <a:rPr lang="pt-BR" sz="1000" dirty="0" err="1">
                <a:latin typeface="Arial" panose="020B0604020202020204" pitchFamily="34" charset="0"/>
                <a:cs typeface="Arial" panose="020B0604020202020204" pitchFamily="34" charset="0"/>
              </a:rPr>
              <a:t>Share</a:t>
            </a:r>
            <a:r>
              <a:rPr lang="pt-BR" sz="1000" dirty="0">
                <a:latin typeface="Arial" panose="020B0604020202020204" pitchFamily="34" charset="0"/>
                <a:cs typeface="Arial" panose="020B0604020202020204" pitchFamily="34" charset="0"/>
              </a:rPr>
              <a:t> Alvo; Postura Agressiva / Conservadora</a:t>
            </a:r>
          </a:p>
        </p:txBody>
      </p:sp>
      <p:sp>
        <p:nvSpPr>
          <p:cNvPr id="13" name="Retângulo 12">
            <a:extLst>
              <a:ext uri="{FF2B5EF4-FFF2-40B4-BE49-F238E27FC236}">
                <a16:creationId xmlns:a16="http://schemas.microsoft.com/office/drawing/2014/main" id="{B5FCBF28-DCA1-489E-AE7A-AF5ADF492945}"/>
              </a:ext>
            </a:extLst>
          </p:cNvPr>
          <p:cNvSpPr/>
          <p:nvPr/>
        </p:nvSpPr>
        <p:spPr>
          <a:xfrm>
            <a:off x="2090947" y="2455023"/>
            <a:ext cx="1239425" cy="627387"/>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Custo</a:t>
            </a:r>
          </a:p>
          <a:p>
            <a:r>
              <a:rPr lang="pt-BR" sz="700" dirty="0">
                <a:latin typeface="Arial" panose="020B0604020202020204" pitchFamily="34" charset="0"/>
                <a:cs typeface="Arial" panose="020B0604020202020204" pitchFamily="34" charset="0"/>
              </a:rPr>
              <a:t>f(Experiência de Produção, escala mínima).</a:t>
            </a:r>
          </a:p>
        </p:txBody>
      </p:sp>
      <p:cxnSp>
        <p:nvCxnSpPr>
          <p:cNvPr id="14" name="Conector: Curvo 17">
            <a:extLst>
              <a:ext uri="{FF2B5EF4-FFF2-40B4-BE49-F238E27FC236}">
                <a16:creationId xmlns:a16="http://schemas.microsoft.com/office/drawing/2014/main" id="{CFE5F247-D7FF-498B-9B9D-F7EDE32172F3}"/>
              </a:ext>
            </a:extLst>
          </p:cNvPr>
          <p:cNvCxnSpPr>
            <a:stCxn id="7" idx="3"/>
            <a:endCxn id="9" idx="0"/>
          </p:cNvCxnSpPr>
          <p:nvPr/>
        </p:nvCxnSpPr>
        <p:spPr>
          <a:xfrm>
            <a:off x="5091346" y="1921457"/>
            <a:ext cx="1021650" cy="872369"/>
          </a:xfrm>
          <a:prstGeom prst="bentConnector2">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5" name="Conector: Curvo 41">
            <a:extLst>
              <a:ext uri="{FF2B5EF4-FFF2-40B4-BE49-F238E27FC236}">
                <a16:creationId xmlns:a16="http://schemas.microsoft.com/office/drawing/2014/main" id="{1E022F88-A85E-4DF8-BB2E-27639FEF14D4}"/>
              </a:ext>
            </a:extLst>
          </p:cNvPr>
          <p:cNvCxnSpPr>
            <a:cxnSpLocks/>
          </p:cNvCxnSpPr>
          <p:nvPr/>
        </p:nvCxnSpPr>
        <p:spPr>
          <a:xfrm flipV="1">
            <a:off x="4781489" y="4130774"/>
            <a:ext cx="0" cy="68232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6" name="Conector: Curvo 15">
            <a:extLst>
              <a:ext uri="{FF2B5EF4-FFF2-40B4-BE49-F238E27FC236}">
                <a16:creationId xmlns:a16="http://schemas.microsoft.com/office/drawing/2014/main" id="{4331D65A-940C-4172-B280-AA28D52C615E}"/>
              </a:ext>
            </a:extLst>
          </p:cNvPr>
          <p:cNvCxnSpPr>
            <a:cxnSpLocks/>
            <a:stCxn id="7" idx="2"/>
            <a:endCxn id="6" idx="0"/>
          </p:cNvCxnSpPr>
          <p:nvPr/>
        </p:nvCxnSpPr>
        <p:spPr>
          <a:xfrm rot="5400000">
            <a:off x="4364506" y="2313760"/>
            <a:ext cx="214256" cy="1"/>
          </a:xfrm>
          <a:prstGeom prst="curvedConnector3">
            <a:avLst>
              <a:gd name="adj1" fmla="val 50000"/>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7" name="Conector: Curvo 53">
            <a:extLst>
              <a:ext uri="{FF2B5EF4-FFF2-40B4-BE49-F238E27FC236}">
                <a16:creationId xmlns:a16="http://schemas.microsoft.com/office/drawing/2014/main" id="{E01DDEDD-780B-4D00-B2E1-811C643F7B1E}"/>
              </a:ext>
            </a:extLst>
          </p:cNvPr>
          <p:cNvCxnSpPr>
            <a:cxnSpLocks/>
            <a:stCxn id="13" idx="0"/>
            <a:endCxn id="7" idx="1"/>
          </p:cNvCxnSpPr>
          <p:nvPr/>
        </p:nvCxnSpPr>
        <p:spPr>
          <a:xfrm rot="5400000" flipH="1" flipV="1">
            <a:off x="3014507" y="1617610"/>
            <a:ext cx="533566" cy="1141261"/>
          </a:xfrm>
          <a:prstGeom prst="bentConnector2">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8" name="Conector: Curvo 58">
            <a:extLst>
              <a:ext uri="{FF2B5EF4-FFF2-40B4-BE49-F238E27FC236}">
                <a16:creationId xmlns:a16="http://schemas.microsoft.com/office/drawing/2014/main" id="{0D0BE832-3F33-4941-838F-CDB8C283750C}"/>
              </a:ext>
            </a:extLst>
          </p:cNvPr>
          <p:cNvCxnSpPr>
            <a:cxnSpLocks/>
            <a:stCxn id="6" idx="2"/>
            <a:endCxn id="10" idx="0"/>
          </p:cNvCxnSpPr>
          <p:nvPr/>
        </p:nvCxnSpPr>
        <p:spPr>
          <a:xfrm>
            <a:off x="4471632" y="2991240"/>
            <a:ext cx="4867" cy="569962"/>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9" name="Conector: Curvo 65">
            <a:extLst>
              <a:ext uri="{FF2B5EF4-FFF2-40B4-BE49-F238E27FC236}">
                <a16:creationId xmlns:a16="http://schemas.microsoft.com/office/drawing/2014/main" id="{2150F8FA-B198-47D7-9B12-156BADF41388}"/>
              </a:ext>
            </a:extLst>
          </p:cNvPr>
          <p:cNvCxnSpPr>
            <a:cxnSpLocks/>
            <a:stCxn id="13" idx="2"/>
            <a:endCxn id="4" idx="0"/>
          </p:cNvCxnSpPr>
          <p:nvPr/>
        </p:nvCxnSpPr>
        <p:spPr>
          <a:xfrm flipH="1">
            <a:off x="2705691" y="3082410"/>
            <a:ext cx="4968" cy="455337"/>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0" name="Conector: Curvo 69">
            <a:extLst>
              <a:ext uri="{FF2B5EF4-FFF2-40B4-BE49-F238E27FC236}">
                <a16:creationId xmlns:a16="http://schemas.microsoft.com/office/drawing/2014/main" id="{2933D48F-3816-480C-8F8D-160BC573DCE4}"/>
              </a:ext>
            </a:extLst>
          </p:cNvPr>
          <p:cNvCxnSpPr>
            <a:cxnSpLocks/>
            <a:stCxn id="10" idx="1"/>
            <a:endCxn id="13" idx="3"/>
          </p:cNvCxnSpPr>
          <p:nvPr/>
        </p:nvCxnSpPr>
        <p:spPr>
          <a:xfrm rot="10800000">
            <a:off x="3330372" y="2768717"/>
            <a:ext cx="526415" cy="1077661"/>
          </a:xfrm>
          <a:prstGeom prst="bentConnector3">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1" name="Conector: Curvo 85">
            <a:extLst>
              <a:ext uri="{FF2B5EF4-FFF2-40B4-BE49-F238E27FC236}">
                <a16:creationId xmlns:a16="http://schemas.microsoft.com/office/drawing/2014/main" id="{C72A6EF6-622F-4B22-98BD-4143ECF1FE8D}"/>
              </a:ext>
            </a:extLst>
          </p:cNvPr>
          <p:cNvCxnSpPr>
            <a:cxnSpLocks/>
            <a:stCxn id="10" idx="2"/>
            <a:endCxn id="11" idx="0"/>
          </p:cNvCxnSpPr>
          <p:nvPr/>
        </p:nvCxnSpPr>
        <p:spPr>
          <a:xfrm rot="5400000">
            <a:off x="3244213" y="3593032"/>
            <a:ext cx="693765" cy="1770808"/>
          </a:xfrm>
          <a:prstGeom prst="bentConnector3">
            <a:avLst>
              <a:gd name="adj1" fmla="val 50000"/>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2" name="Conector: Curvo 89">
            <a:extLst>
              <a:ext uri="{FF2B5EF4-FFF2-40B4-BE49-F238E27FC236}">
                <a16:creationId xmlns:a16="http://schemas.microsoft.com/office/drawing/2014/main" id="{C2FD76F0-524A-4F25-9DEC-49BD12B98978}"/>
              </a:ext>
            </a:extLst>
          </p:cNvPr>
          <p:cNvCxnSpPr>
            <a:cxnSpLocks/>
            <a:stCxn id="11" idx="3"/>
            <a:endCxn id="5" idx="1"/>
          </p:cNvCxnSpPr>
          <p:nvPr/>
        </p:nvCxnSpPr>
        <p:spPr>
          <a:xfrm flipV="1">
            <a:off x="3325404" y="5132207"/>
            <a:ext cx="531384" cy="680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3" name="Conector: Curvo 99">
            <a:extLst>
              <a:ext uri="{FF2B5EF4-FFF2-40B4-BE49-F238E27FC236}">
                <a16:creationId xmlns:a16="http://schemas.microsoft.com/office/drawing/2014/main" id="{5E8DDE07-4441-4DFD-A6AF-8F7E39495E0E}"/>
              </a:ext>
            </a:extLst>
          </p:cNvPr>
          <p:cNvCxnSpPr>
            <a:cxnSpLocks/>
            <a:stCxn id="5" idx="3"/>
            <a:endCxn id="6" idx="3"/>
          </p:cNvCxnSpPr>
          <p:nvPr/>
        </p:nvCxnSpPr>
        <p:spPr>
          <a:xfrm flipH="1" flipV="1">
            <a:off x="5091345" y="2706065"/>
            <a:ext cx="4868" cy="2426143"/>
          </a:xfrm>
          <a:prstGeom prst="bentConnector3">
            <a:avLst>
              <a:gd name="adj1" fmla="val -39598200"/>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4" name="Conector: Curvo 106">
            <a:extLst>
              <a:ext uri="{FF2B5EF4-FFF2-40B4-BE49-F238E27FC236}">
                <a16:creationId xmlns:a16="http://schemas.microsoft.com/office/drawing/2014/main" id="{5D5DC67B-7D6C-43D8-9846-8E7312E6F775}"/>
              </a:ext>
            </a:extLst>
          </p:cNvPr>
          <p:cNvCxnSpPr>
            <a:cxnSpLocks/>
            <a:stCxn id="9" idx="2"/>
            <a:endCxn id="8" idx="0"/>
          </p:cNvCxnSpPr>
          <p:nvPr/>
        </p:nvCxnSpPr>
        <p:spPr>
          <a:xfrm>
            <a:off x="6112996" y="3552964"/>
            <a:ext cx="0" cy="23260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5" name="Conector: Curvo 110">
            <a:extLst>
              <a:ext uri="{FF2B5EF4-FFF2-40B4-BE49-F238E27FC236}">
                <a16:creationId xmlns:a16="http://schemas.microsoft.com/office/drawing/2014/main" id="{28ABD703-98A4-4912-9A74-E31B2AF8E4B8}"/>
              </a:ext>
            </a:extLst>
          </p:cNvPr>
          <p:cNvCxnSpPr>
            <a:cxnSpLocks/>
            <a:stCxn id="8" idx="1"/>
            <a:endCxn id="10" idx="3"/>
          </p:cNvCxnSpPr>
          <p:nvPr/>
        </p:nvCxnSpPr>
        <p:spPr>
          <a:xfrm rot="10800000">
            <a:off x="5096213" y="3846378"/>
            <a:ext cx="397071" cy="318756"/>
          </a:xfrm>
          <a:prstGeom prst="bentConnector3">
            <a:avLst>
              <a:gd name="adj1" fmla="val 50000"/>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6" name="Conector: Curvo 120">
            <a:extLst>
              <a:ext uri="{FF2B5EF4-FFF2-40B4-BE49-F238E27FC236}">
                <a16:creationId xmlns:a16="http://schemas.microsoft.com/office/drawing/2014/main" id="{0C794412-6F13-4892-8C7A-903CA85B2883}"/>
              </a:ext>
            </a:extLst>
          </p:cNvPr>
          <p:cNvCxnSpPr>
            <a:cxnSpLocks/>
            <a:stCxn id="10" idx="1"/>
            <a:endCxn id="4" idx="3"/>
          </p:cNvCxnSpPr>
          <p:nvPr/>
        </p:nvCxnSpPr>
        <p:spPr>
          <a:xfrm flipH="1">
            <a:off x="3325404" y="3846378"/>
            <a:ext cx="531383" cy="5063"/>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7" name="Conector: Curvo 69">
            <a:extLst>
              <a:ext uri="{FF2B5EF4-FFF2-40B4-BE49-F238E27FC236}">
                <a16:creationId xmlns:a16="http://schemas.microsoft.com/office/drawing/2014/main" id="{22A7920A-9C1D-4A60-8930-E148A88D151D}"/>
              </a:ext>
            </a:extLst>
          </p:cNvPr>
          <p:cNvCxnSpPr>
            <a:cxnSpLocks/>
            <a:stCxn id="12" idx="0"/>
            <a:endCxn id="7" idx="0"/>
          </p:cNvCxnSpPr>
          <p:nvPr/>
        </p:nvCxnSpPr>
        <p:spPr>
          <a:xfrm rot="5400000" flipH="1" flipV="1">
            <a:off x="2007948" y="966710"/>
            <a:ext cx="1794115" cy="3133258"/>
          </a:xfrm>
          <a:prstGeom prst="bentConnector3">
            <a:avLst>
              <a:gd name="adj1" fmla="val 112742"/>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8" name="Conector: Curvo 69">
            <a:extLst>
              <a:ext uri="{FF2B5EF4-FFF2-40B4-BE49-F238E27FC236}">
                <a16:creationId xmlns:a16="http://schemas.microsoft.com/office/drawing/2014/main" id="{8D78FD0F-070A-4C6A-81A5-191FB1A4E945}"/>
              </a:ext>
            </a:extLst>
          </p:cNvPr>
          <p:cNvCxnSpPr>
            <a:cxnSpLocks/>
            <a:stCxn id="12" idx="2"/>
            <a:endCxn id="5" idx="2"/>
          </p:cNvCxnSpPr>
          <p:nvPr/>
        </p:nvCxnSpPr>
        <p:spPr>
          <a:xfrm rot="16200000" flipH="1">
            <a:off x="2244749" y="3214148"/>
            <a:ext cx="1325379" cy="3138125"/>
          </a:xfrm>
          <a:prstGeom prst="bentConnector3">
            <a:avLst>
              <a:gd name="adj1" fmla="val 117248"/>
            </a:avLst>
          </a:prstGeom>
          <a:ln>
            <a:tailEnd type="triangle"/>
          </a:ln>
          <a:effectLst/>
        </p:spPr>
        <p:style>
          <a:lnRef idx="3">
            <a:schemeClr val="dk1"/>
          </a:lnRef>
          <a:fillRef idx="0">
            <a:schemeClr val="dk1"/>
          </a:fillRef>
          <a:effectRef idx="2">
            <a:schemeClr val="dk1"/>
          </a:effectRef>
          <a:fontRef idx="minor">
            <a:schemeClr val="tx1"/>
          </a:fontRef>
        </p:style>
      </p:cxnSp>
      <p:sp>
        <p:nvSpPr>
          <p:cNvPr id="29" name="CaixaDeTexto 28">
            <a:extLst>
              <a:ext uri="{FF2B5EF4-FFF2-40B4-BE49-F238E27FC236}">
                <a16:creationId xmlns:a16="http://schemas.microsoft.com/office/drawing/2014/main" id="{95B04F61-280C-493D-BA58-4C802AFBDA98}"/>
              </a:ext>
            </a:extLst>
          </p:cNvPr>
          <p:cNvSpPr txBox="1"/>
          <p:nvPr/>
        </p:nvSpPr>
        <p:spPr>
          <a:xfrm>
            <a:off x="5196638" y="2080611"/>
            <a:ext cx="811065" cy="338554"/>
          </a:xfrm>
          <a:prstGeom prst="rect">
            <a:avLst/>
          </a:prstGeom>
          <a:noFill/>
        </p:spPr>
        <p:txBody>
          <a:bodyPr wrap="square" rtlCol="0">
            <a:spAutoFit/>
          </a:bodyPr>
          <a:lstStyle/>
          <a:p>
            <a:r>
              <a:rPr lang="pt-BR" sz="800" dirty="0">
                <a:latin typeface="Arial" panose="020B0604020202020204" pitchFamily="34" charset="0"/>
                <a:cs typeface="Arial" panose="020B0604020202020204" pitchFamily="34" charset="0"/>
              </a:rPr>
              <a:t>R1 -</a:t>
            </a:r>
            <a:r>
              <a:rPr lang="pt-BR" sz="800" dirty="0" err="1">
                <a:latin typeface="Arial" panose="020B0604020202020204" pitchFamily="34" charset="0"/>
                <a:cs typeface="Arial" panose="020B0604020202020204" pitchFamily="34" charset="0"/>
              </a:rPr>
              <a:t>Crescim</a:t>
            </a:r>
            <a:r>
              <a:rPr lang="pt-BR" sz="800" dirty="0">
                <a:latin typeface="Arial" panose="020B0604020202020204" pitchFamily="34" charset="0"/>
                <a:cs typeface="Arial" panose="020B0604020202020204" pitchFamily="34" charset="0"/>
              </a:rPr>
              <a:t>. Demanda</a:t>
            </a:r>
          </a:p>
        </p:txBody>
      </p:sp>
      <p:sp>
        <p:nvSpPr>
          <p:cNvPr id="30" name="CaixaDeTexto 29">
            <a:extLst>
              <a:ext uri="{FF2B5EF4-FFF2-40B4-BE49-F238E27FC236}">
                <a16:creationId xmlns:a16="http://schemas.microsoft.com/office/drawing/2014/main" id="{A873776B-F2AC-471B-A3D0-8CBF112696CB}"/>
              </a:ext>
            </a:extLst>
          </p:cNvPr>
          <p:cNvSpPr txBox="1"/>
          <p:nvPr/>
        </p:nvSpPr>
        <p:spPr>
          <a:xfrm>
            <a:off x="2924840" y="2078532"/>
            <a:ext cx="811065" cy="338554"/>
          </a:xfrm>
          <a:prstGeom prst="rect">
            <a:avLst/>
          </a:prstGeom>
          <a:noFill/>
        </p:spPr>
        <p:txBody>
          <a:bodyPr wrap="square" rtlCol="0">
            <a:spAutoFit/>
          </a:bodyPr>
          <a:lstStyle/>
          <a:p>
            <a:r>
              <a:rPr lang="pt-BR" sz="800" dirty="0">
                <a:latin typeface="Arial" panose="020B0604020202020204" pitchFamily="34" charset="0"/>
                <a:cs typeface="Arial" panose="020B0604020202020204" pitchFamily="34" charset="0"/>
              </a:rPr>
              <a:t>R2 -</a:t>
            </a:r>
            <a:r>
              <a:rPr lang="pt-BR" sz="800" dirty="0" err="1">
                <a:latin typeface="Arial" panose="020B0604020202020204" pitchFamily="34" charset="0"/>
                <a:cs typeface="Arial" panose="020B0604020202020204" pitchFamily="34" charset="0"/>
              </a:rPr>
              <a:t>Crescim</a:t>
            </a:r>
            <a:r>
              <a:rPr lang="pt-BR" sz="800" dirty="0">
                <a:latin typeface="Arial" panose="020B0604020202020204" pitchFamily="34" charset="0"/>
                <a:cs typeface="Arial" panose="020B0604020202020204" pitchFamily="34" charset="0"/>
              </a:rPr>
              <a:t>. </a:t>
            </a:r>
            <a:r>
              <a:rPr lang="pt-BR" sz="800" dirty="0" err="1">
                <a:latin typeface="Arial" panose="020B0604020202020204" pitchFamily="34" charset="0"/>
                <a:cs typeface="Arial" panose="020B0604020202020204" pitchFamily="34" charset="0"/>
              </a:rPr>
              <a:t>Share</a:t>
            </a:r>
            <a:endParaRPr lang="pt-BR" sz="800" dirty="0">
              <a:latin typeface="Arial" panose="020B0604020202020204" pitchFamily="34" charset="0"/>
              <a:cs typeface="Arial" panose="020B0604020202020204" pitchFamily="34" charset="0"/>
            </a:endParaRPr>
          </a:p>
        </p:txBody>
      </p:sp>
      <p:sp>
        <p:nvSpPr>
          <p:cNvPr id="31" name="CaixaDeTexto 30">
            <a:extLst>
              <a:ext uri="{FF2B5EF4-FFF2-40B4-BE49-F238E27FC236}">
                <a16:creationId xmlns:a16="http://schemas.microsoft.com/office/drawing/2014/main" id="{0F31621F-1D1E-43CD-8DF3-7BD49619C708}"/>
              </a:ext>
            </a:extLst>
          </p:cNvPr>
          <p:cNvSpPr txBox="1"/>
          <p:nvPr/>
        </p:nvSpPr>
        <p:spPr>
          <a:xfrm>
            <a:off x="3316942" y="4538401"/>
            <a:ext cx="811065" cy="338554"/>
          </a:xfrm>
          <a:prstGeom prst="rect">
            <a:avLst/>
          </a:prstGeom>
          <a:noFill/>
        </p:spPr>
        <p:txBody>
          <a:bodyPr wrap="square" rtlCol="0">
            <a:spAutoFit/>
          </a:bodyPr>
          <a:lstStyle/>
          <a:p>
            <a:r>
              <a:rPr lang="pt-BR" sz="800" dirty="0">
                <a:latin typeface="Arial" panose="020B0604020202020204" pitchFamily="34" charset="0"/>
                <a:cs typeface="Arial" panose="020B0604020202020204" pitchFamily="34" charset="0"/>
              </a:rPr>
              <a:t>R3 -</a:t>
            </a:r>
            <a:r>
              <a:rPr lang="pt-BR" sz="800" dirty="0" err="1">
                <a:latin typeface="Arial" panose="020B0604020202020204" pitchFamily="34" charset="0"/>
                <a:cs typeface="Arial" panose="020B0604020202020204" pitchFamily="34" charset="0"/>
              </a:rPr>
              <a:t>Crescim</a:t>
            </a:r>
            <a:r>
              <a:rPr lang="pt-BR" sz="800" dirty="0">
                <a:latin typeface="Arial" panose="020B0604020202020204" pitchFamily="34" charset="0"/>
                <a:cs typeface="Arial" panose="020B0604020202020204" pitchFamily="34" charset="0"/>
              </a:rPr>
              <a:t>. </a:t>
            </a:r>
            <a:r>
              <a:rPr lang="pt-BR" sz="800" dirty="0" err="1">
                <a:latin typeface="Arial" panose="020B0604020202020204" pitchFamily="34" charset="0"/>
                <a:cs typeface="Arial" panose="020B0604020202020204" pitchFamily="34" charset="0"/>
              </a:rPr>
              <a:t>Capacid</a:t>
            </a:r>
            <a:r>
              <a:rPr lang="pt-BR" sz="800" dirty="0">
                <a:latin typeface="Arial" panose="020B0604020202020204" pitchFamily="34" charset="0"/>
                <a:cs typeface="Arial" panose="020B0604020202020204" pitchFamily="34" charset="0"/>
              </a:rPr>
              <a:t>.</a:t>
            </a:r>
          </a:p>
        </p:txBody>
      </p:sp>
      <p:sp>
        <p:nvSpPr>
          <p:cNvPr id="33" name="Retângulo 32">
            <a:extLst>
              <a:ext uri="{FF2B5EF4-FFF2-40B4-BE49-F238E27FC236}">
                <a16:creationId xmlns:a16="http://schemas.microsoft.com/office/drawing/2014/main" id="{FC106101-57B5-4C56-8CE9-A96A953D56B6}"/>
              </a:ext>
            </a:extLst>
          </p:cNvPr>
          <p:cNvSpPr/>
          <p:nvPr/>
        </p:nvSpPr>
        <p:spPr>
          <a:xfrm>
            <a:off x="7221475" y="3374719"/>
            <a:ext cx="1239425" cy="570352"/>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solidFill>
                  <a:schemeClr val="dk1"/>
                </a:solidFill>
                <a:latin typeface="Arial" panose="020B0604020202020204" pitchFamily="34" charset="0"/>
                <a:cs typeface="Arial" panose="020B0604020202020204" pitchFamily="34" charset="0"/>
              </a:rPr>
              <a:t>P&amp;D</a:t>
            </a:r>
          </a:p>
          <a:p>
            <a:r>
              <a:rPr lang="pt-BR" sz="800" dirty="0">
                <a:solidFill>
                  <a:schemeClr val="dk1"/>
                </a:solidFill>
                <a:latin typeface="Arial" panose="020B0604020202020204" pitchFamily="34" charset="0"/>
                <a:cs typeface="Arial" panose="020B0604020202020204" pitchFamily="34" charset="0"/>
              </a:rPr>
              <a:t>f(Receita, Orçamento relativo à receita)</a:t>
            </a:r>
          </a:p>
        </p:txBody>
      </p:sp>
      <p:cxnSp>
        <p:nvCxnSpPr>
          <p:cNvPr id="34" name="Conector: Curvo 17">
            <a:extLst>
              <a:ext uri="{FF2B5EF4-FFF2-40B4-BE49-F238E27FC236}">
                <a16:creationId xmlns:a16="http://schemas.microsoft.com/office/drawing/2014/main" id="{683BADE8-9078-4CB3-82DE-19270A08129C}"/>
              </a:ext>
            </a:extLst>
          </p:cNvPr>
          <p:cNvCxnSpPr>
            <a:cxnSpLocks/>
            <a:stCxn id="33" idx="0"/>
            <a:endCxn id="6" idx="3"/>
          </p:cNvCxnSpPr>
          <p:nvPr/>
        </p:nvCxnSpPr>
        <p:spPr>
          <a:xfrm rot="16200000" flipV="1">
            <a:off x="6131940" y="1665470"/>
            <a:ext cx="668655" cy="2749843"/>
          </a:xfrm>
          <a:prstGeom prst="bentConnector2">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39" name="Conector: Curvo 85">
            <a:extLst>
              <a:ext uri="{FF2B5EF4-FFF2-40B4-BE49-F238E27FC236}">
                <a16:creationId xmlns:a16="http://schemas.microsoft.com/office/drawing/2014/main" id="{EE943D1B-1963-4015-810D-B941CEF43C83}"/>
              </a:ext>
            </a:extLst>
          </p:cNvPr>
          <p:cNvCxnSpPr>
            <a:cxnSpLocks/>
            <a:stCxn id="10" idx="2"/>
            <a:endCxn id="33" idx="2"/>
          </p:cNvCxnSpPr>
          <p:nvPr/>
        </p:nvCxnSpPr>
        <p:spPr>
          <a:xfrm rot="5400000" flipH="1" flipV="1">
            <a:off x="6065602" y="2355969"/>
            <a:ext cx="186483" cy="3364688"/>
          </a:xfrm>
          <a:prstGeom prst="bentConnector3">
            <a:avLst>
              <a:gd name="adj1" fmla="val -300245"/>
            </a:avLst>
          </a:prstGeom>
          <a:ln>
            <a:tailEnd type="triangle"/>
          </a:ln>
          <a:effectLst/>
        </p:spPr>
        <p:style>
          <a:lnRef idx="3">
            <a:schemeClr val="dk1"/>
          </a:lnRef>
          <a:fillRef idx="0">
            <a:schemeClr val="dk1"/>
          </a:fillRef>
          <a:effectRef idx="2">
            <a:schemeClr val="dk1"/>
          </a:effectRef>
          <a:fontRef idx="minor">
            <a:schemeClr val="tx1"/>
          </a:fontRef>
        </p:style>
      </p:cxnSp>
      <p:sp>
        <p:nvSpPr>
          <p:cNvPr id="3" name="Retângulo 2">
            <a:extLst>
              <a:ext uri="{FF2B5EF4-FFF2-40B4-BE49-F238E27FC236}">
                <a16:creationId xmlns:a16="http://schemas.microsoft.com/office/drawing/2014/main" id="{1B2B80FB-266D-4012-921C-57F0477FD1CD}"/>
              </a:ext>
            </a:extLst>
          </p:cNvPr>
          <p:cNvSpPr/>
          <p:nvPr/>
        </p:nvSpPr>
        <p:spPr>
          <a:xfrm>
            <a:off x="377727" y="981295"/>
            <a:ext cx="8309073" cy="496798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Arial" panose="020B0604020202020204" pitchFamily="34" charset="0"/>
              <a:cs typeface="Arial" panose="020B0604020202020204" pitchFamily="34" charset="0"/>
            </a:endParaRPr>
          </a:p>
        </p:txBody>
      </p:sp>
      <p:sp>
        <p:nvSpPr>
          <p:cNvPr id="36" name="Retângulo 35">
            <a:extLst>
              <a:ext uri="{FF2B5EF4-FFF2-40B4-BE49-F238E27FC236}">
                <a16:creationId xmlns:a16="http://schemas.microsoft.com/office/drawing/2014/main" id="{7B202B07-CE48-426B-8EB7-9DA5525133EC}"/>
              </a:ext>
            </a:extLst>
          </p:cNvPr>
          <p:cNvSpPr/>
          <p:nvPr/>
        </p:nvSpPr>
        <p:spPr>
          <a:xfrm>
            <a:off x="467544" y="1045256"/>
            <a:ext cx="870832" cy="36684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pt-BR" sz="1050" dirty="0">
                <a:latin typeface="Arial" panose="020B0604020202020204" pitchFamily="34" charset="0"/>
                <a:cs typeface="Arial" panose="020B0604020202020204" pitchFamily="34" charset="0"/>
              </a:rPr>
              <a:t>Modelo</a:t>
            </a:r>
          </a:p>
        </p:txBody>
      </p:sp>
      <p:sp>
        <p:nvSpPr>
          <p:cNvPr id="38" name="Retângulo 37">
            <a:extLst>
              <a:ext uri="{FF2B5EF4-FFF2-40B4-BE49-F238E27FC236}">
                <a16:creationId xmlns:a16="http://schemas.microsoft.com/office/drawing/2014/main" id="{8DA45935-3F72-4D84-AEFB-EF0243F7014E}"/>
              </a:ext>
            </a:extLst>
          </p:cNvPr>
          <p:cNvSpPr/>
          <p:nvPr/>
        </p:nvSpPr>
        <p:spPr>
          <a:xfrm>
            <a:off x="377727" y="347525"/>
            <a:ext cx="1129295" cy="27414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pt-BR" sz="1050" dirty="0">
                <a:latin typeface="Arial" panose="020B0604020202020204" pitchFamily="34" charset="0"/>
                <a:cs typeface="Arial" panose="020B0604020202020204" pitchFamily="34" charset="0"/>
              </a:rPr>
              <a:t>Elementos não inseridos no modelo.</a:t>
            </a:r>
          </a:p>
        </p:txBody>
      </p:sp>
      <p:sp>
        <p:nvSpPr>
          <p:cNvPr id="40" name="Retângulo 39">
            <a:extLst>
              <a:ext uri="{FF2B5EF4-FFF2-40B4-BE49-F238E27FC236}">
                <a16:creationId xmlns:a16="http://schemas.microsoft.com/office/drawing/2014/main" id="{C2CE86B7-3945-4B6E-95F5-BA4866497972}"/>
              </a:ext>
            </a:extLst>
          </p:cNvPr>
          <p:cNvSpPr/>
          <p:nvPr/>
        </p:nvSpPr>
        <p:spPr>
          <a:xfrm>
            <a:off x="1584750" y="122924"/>
            <a:ext cx="7223776" cy="737113"/>
          </a:xfrm>
          <a:prstGeom prst="rect">
            <a:avLst/>
          </a:prstGeom>
          <a:ln>
            <a:noFill/>
          </a:ln>
        </p:spPr>
        <p:style>
          <a:lnRef idx="2">
            <a:schemeClr val="dk1"/>
          </a:lnRef>
          <a:fillRef idx="1">
            <a:schemeClr val="lt1"/>
          </a:fillRef>
          <a:effectRef idx="0">
            <a:schemeClr val="dk1"/>
          </a:effectRef>
          <a:fontRef idx="minor">
            <a:schemeClr val="dk1"/>
          </a:fontRef>
        </p:style>
        <p:txBody>
          <a:bodyPr numCol="3" rtlCol="0" anchor="ctr"/>
          <a:lstStyle/>
          <a:p>
            <a:pPr marL="171450" indent="-171450">
              <a:buFont typeface="Arial" panose="020B0604020202020204" pitchFamily="34" charset="0"/>
              <a:buChar char="•"/>
            </a:pPr>
            <a:r>
              <a:rPr lang="pt-BR" sz="1050" dirty="0">
                <a:latin typeface="Arial" panose="020B0604020202020204" pitchFamily="34" charset="0"/>
                <a:cs typeface="Arial" panose="020B0604020202020204" pitchFamily="34" charset="0"/>
              </a:rPr>
              <a:t>Dinâmica de Substituição de Novos Modelos;</a:t>
            </a:r>
          </a:p>
          <a:p>
            <a:pPr marL="171450" indent="-171450">
              <a:buFont typeface="Arial" panose="020B0604020202020204" pitchFamily="34" charset="0"/>
              <a:buChar char="•"/>
            </a:pPr>
            <a:r>
              <a:rPr lang="pt-BR" sz="1050" dirty="0">
                <a:latin typeface="Arial" panose="020B0604020202020204" pitchFamily="34" charset="0"/>
                <a:cs typeface="Arial" panose="020B0604020202020204" pitchFamily="34" charset="0"/>
              </a:rPr>
              <a:t>Aquisições entre Players;</a:t>
            </a:r>
          </a:p>
          <a:p>
            <a:pPr marL="171450" indent="-171450">
              <a:buFont typeface="Arial" panose="020B0604020202020204" pitchFamily="34" charset="0"/>
              <a:buChar char="•"/>
            </a:pPr>
            <a:r>
              <a:rPr lang="pt-BR" sz="1050" dirty="0">
                <a:latin typeface="Arial" panose="020B0604020202020204" pitchFamily="34" charset="0"/>
                <a:cs typeface="Arial" panose="020B0604020202020204" pitchFamily="34" charset="0"/>
              </a:rPr>
              <a:t>Licenciamento de Patentes;</a:t>
            </a:r>
          </a:p>
          <a:p>
            <a:pPr marL="171450" indent="-171450">
              <a:buFont typeface="Arial" panose="020B0604020202020204" pitchFamily="34" charset="0"/>
              <a:buChar char="•"/>
            </a:pPr>
            <a:r>
              <a:rPr lang="pt-BR" sz="1050" dirty="0">
                <a:latin typeface="Arial" panose="020B0604020202020204" pitchFamily="34" charset="0"/>
                <a:cs typeface="Arial" panose="020B0604020202020204" pitchFamily="34" charset="0"/>
              </a:rPr>
              <a:t>Entrada de Novos Players;</a:t>
            </a:r>
          </a:p>
          <a:p>
            <a:pPr marL="171450" indent="-171450">
              <a:buFont typeface="Arial" panose="020B0604020202020204" pitchFamily="34" charset="0"/>
              <a:buChar char="•"/>
            </a:pPr>
            <a:r>
              <a:rPr lang="pt-BR" sz="1050" dirty="0">
                <a:latin typeface="Arial" panose="020B0604020202020204" pitchFamily="34" charset="0"/>
                <a:cs typeface="Arial" panose="020B0604020202020204" pitchFamily="34" charset="0"/>
              </a:rPr>
              <a:t>Mercado de Serviços de Impressão 3D;</a:t>
            </a:r>
          </a:p>
          <a:p>
            <a:pPr marL="171450" indent="-171450">
              <a:buFont typeface="Arial" panose="020B0604020202020204" pitchFamily="34" charset="0"/>
              <a:buChar char="•"/>
            </a:pPr>
            <a:r>
              <a:rPr lang="pt-BR" sz="1050" dirty="0">
                <a:latin typeface="Arial" panose="020B0604020202020204" pitchFamily="34" charset="0"/>
                <a:cs typeface="Arial" panose="020B0604020202020204" pitchFamily="34" charset="0"/>
              </a:rPr>
              <a:t>Interferência do Mercado Financeiro sobre a indústria</a:t>
            </a:r>
          </a:p>
          <a:p>
            <a:pPr marL="171450" indent="-171450">
              <a:buFont typeface="Arial" panose="020B0604020202020204" pitchFamily="34" charset="0"/>
              <a:buChar char="•"/>
            </a:pPr>
            <a:r>
              <a:rPr lang="pt-BR" sz="1050" dirty="0">
                <a:latin typeface="Arial" panose="020B0604020202020204" pitchFamily="34" charset="0"/>
                <a:cs typeface="Arial" panose="020B0604020202020204" pitchFamily="34" charset="0"/>
              </a:rPr>
              <a:t>Venda de Matéria Prima para impressoras 3D.</a:t>
            </a:r>
          </a:p>
          <a:p>
            <a:pPr marL="171450" indent="-171450">
              <a:buFont typeface="Arial" panose="020B0604020202020204" pitchFamily="34" charset="0"/>
              <a:buChar char="•"/>
            </a:pPr>
            <a:r>
              <a:rPr lang="pt-BR" sz="1050" dirty="0">
                <a:latin typeface="Arial" panose="020B0604020202020204" pitchFamily="34" charset="0"/>
                <a:cs typeface="Arial" panose="020B0604020202020204" pitchFamily="34" charset="0"/>
              </a:rPr>
              <a:t>Mercado de Imp. 3D não-industriais.</a:t>
            </a:r>
          </a:p>
        </p:txBody>
      </p:sp>
    </p:spTree>
    <p:extLst>
      <p:ext uri="{BB962C8B-B14F-4D97-AF65-F5344CB8AC3E}">
        <p14:creationId xmlns:p14="http://schemas.microsoft.com/office/powerpoint/2010/main" val="4291606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037DA7-9C73-456E-81D7-6B1ADD5E0A64}"/>
              </a:ext>
            </a:extLst>
          </p:cNvPr>
          <p:cNvSpPr>
            <a:spLocks noGrp="1"/>
          </p:cNvSpPr>
          <p:nvPr>
            <p:ph type="title"/>
          </p:nvPr>
        </p:nvSpPr>
        <p:spPr/>
        <p:txBody>
          <a:bodyPr/>
          <a:lstStyle/>
          <a:p>
            <a:r>
              <a:rPr lang="pt-BR" dirty="0"/>
              <a:t>Implementação e Testes</a:t>
            </a:r>
          </a:p>
        </p:txBody>
      </p:sp>
      <p:sp>
        <p:nvSpPr>
          <p:cNvPr id="3" name="Espaço Reservado para Conteúdo 2">
            <a:extLst>
              <a:ext uri="{FF2B5EF4-FFF2-40B4-BE49-F238E27FC236}">
                <a16:creationId xmlns:a16="http://schemas.microsoft.com/office/drawing/2014/main" id="{9DED1540-5BA0-4473-811B-4BBEC8FC702A}"/>
              </a:ext>
            </a:extLst>
          </p:cNvPr>
          <p:cNvSpPr>
            <a:spLocks noGrp="1"/>
          </p:cNvSpPr>
          <p:nvPr>
            <p:ph idx="1"/>
          </p:nvPr>
        </p:nvSpPr>
        <p:spPr>
          <a:xfrm>
            <a:off x="457200" y="1600200"/>
            <a:ext cx="8229600" cy="1143001"/>
          </a:xfrm>
        </p:spPr>
        <p:txBody>
          <a:bodyPr>
            <a:normAutofit fontScale="55000" lnSpcReduction="20000"/>
          </a:bodyPr>
          <a:lstStyle/>
          <a:p>
            <a:r>
              <a:rPr lang="pt-BR" dirty="0"/>
              <a:t>O modelo é capaz de explicar o comportamento da demanda passada?</a:t>
            </a:r>
          </a:p>
          <a:p>
            <a:pPr lvl="1"/>
            <a:r>
              <a:rPr lang="pt-BR" dirty="0"/>
              <a:t>Sim, dentre os valores considerados plausíveis para os parâmetros, há um conjunto de parâmetros considerado plausível. Foram calculadas as estatísticas de teste recomendadas por Morecroft (2007) (Erro quadrado médio, erro médio percentual, Índice de Viés, Variância e Covariância de </a:t>
            </a:r>
            <a:r>
              <a:rPr lang="pt-BR" dirty="0" err="1"/>
              <a:t>Thiel</a:t>
            </a:r>
            <a:r>
              <a:rPr lang="pt-BR" dirty="0"/>
              <a:t>). O caso com menor erro quadrado médio é o exibido à direita.</a:t>
            </a:r>
          </a:p>
        </p:txBody>
      </p:sp>
      <p:pic>
        <p:nvPicPr>
          <p:cNvPr id="5" name="Imagem 4">
            <a:extLst>
              <a:ext uri="{FF2B5EF4-FFF2-40B4-BE49-F238E27FC236}">
                <a16:creationId xmlns:a16="http://schemas.microsoft.com/office/drawing/2014/main" id="{E81E675E-F955-407A-9EA4-6DCD7FBDC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2040" y="3089849"/>
            <a:ext cx="3875747" cy="2214712"/>
          </a:xfrm>
          <a:prstGeom prst="rect">
            <a:avLst/>
          </a:prstGeom>
        </p:spPr>
      </p:pic>
      <p:pic>
        <p:nvPicPr>
          <p:cNvPr id="7" name="Imagem 6">
            <a:extLst>
              <a:ext uri="{FF2B5EF4-FFF2-40B4-BE49-F238E27FC236}">
                <a16:creationId xmlns:a16="http://schemas.microsoft.com/office/drawing/2014/main" id="{6C53B133-9C83-44F8-853A-6425D84CE5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52" y="3112222"/>
            <a:ext cx="3754761" cy="2145578"/>
          </a:xfrm>
          <a:prstGeom prst="rect">
            <a:avLst/>
          </a:prstGeom>
        </p:spPr>
      </p:pic>
      <p:cxnSp>
        <p:nvCxnSpPr>
          <p:cNvPr id="9" name="Conector de Seta Reta 8">
            <a:extLst>
              <a:ext uri="{FF2B5EF4-FFF2-40B4-BE49-F238E27FC236}">
                <a16:creationId xmlns:a16="http://schemas.microsoft.com/office/drawing/2014/main" id="{C105DA6C-C9F7-4881-BD47-A201B9F43EEF}"/>
              </a:ext>
            </a:extLst>
          </p:cNvPr>
          <p:cNvCxnSpPr>
            <a:cxnSpLocks/>
          </p:cNvCxnSpPr>
          <p:nvPr/>
        </p:nvCxnSpPr>
        <p:spPr>
          <a:xfrm>
            <a:off x="4355976" y="4135688"/>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1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D70515-F91F-4C37-9AA5-697BA88EBA0B}"/>
              </a:ext>
            </a:extLst>
          </p:cNvPr>
          <p:cNvSpPr>
            <a:spLocks noGrp="1"/>
          </p:cNvSpPr>
          <p:nvPr>
            <p:ph type="title"/>
          </p:nvPr>
        </p:nvSpPr>
        <p:spPr/>
        <p:txBody>
          <a:bodyPr/>
          <a:lstStyle/>
          <a:p>
            <a:r>
              <a:rPr lang="pt-BR" dirty="0"/>
              <a:t>Análise RDM – Geração de Casos</a:t>
            </a:r>
          </a:p>
        </p:txBody>
      </p:sp>
      <p:sp>
        <p:nvSpPr>
          <p:cNvPr id="3" name="Espaço Reservado para Conteúdo 2">
            <a:extLst>
              <a:ext uri="{FF2B5EF4-FFF2-40B4-BE49-F238E27FC236}">
                <a16:creationId xmlns:a16="http://schemas.microsoft.com/office/drawing/2014/main" id="{2D7AB916-C411-418B-A4B0-1A400583161A}"/>
              </a:ext>
            </a:extLst>
          </p:cNvPr>
          <p:cNvSpPr>
            <a:spLocks noGrp="1"/>
          </p:cNvSpPr>
          <p:nvPr>
            <p:ph idx="1"/>
          </p:nvPr>
        </p:nvSpPr>
        <p:spPr>
          <a:xfrm>
            <a:off x="457200" y="1600201"/>
            <a:ext cx="8229600" cy="2764904"/>
          </a:xfrm>
        </p:spPr>
        <p:txBody>
          <a:bodyPr>
            <a:normAutofit fontScale="92500" lnSpcReduction="10000"/>
          </a:bodyPr>
          <a:lstStyle/>
          <a:p>
            <a:r>
              <a:rPr lang="pt-BR" dirty="0"/>
              <a:t>Decisões:</a:t>
            </a:r>
          </a:p>
          <a:p>
            <a:pPr lvl="1"/>
            <a:r>
              <a:rPr lang="pt-BR" dirty="0"/>
              <a:t>Estratégia Agressiva X Estratégia Conservadora;</a:t>
            </a:r>
          </a:p>
          <a:p>
            <a:pPr lvl="1"/>
            <a:r>
              <a:rPr lang="pt-BR" dirty="0"/>
              <a:t>Nível de Market </a:t>
            </a:r>
            <a:r>
              <a:rPr lang="pt-BR" dirty="0" err="1"/>
              <a:t>Share</a:t>
            </a:r>
            <a:r>
              <a:rPr lang="pt-BR" dirty="0"/>
              <a:t> Desejado;</a:t>
            </a:r>
          </a:p>
          <a:p>
            <a:pPr lvl="1"/>
            <a:r>
              <a:rPr lang="pt-BR" dirty="0"/>
              <a:t>Orçamento para Pesquisa e Desenvolvimento;</a:t>
            </a:r>
          </a:p>
          <a:p>
            <a:pPr lvl="1"/>
            <a:r>
              <a:rPr lang="pt-BR" dirty="0"/>
              <a:t>% do Orçamento em P&amp;D “Aberto” ou “Fechado”;</a:t>
            </a:r>
          </a:p>
          <a:p>
            <a:r>
              <a:rPr lang="pt-BR" dirty="0"/>
              <a:t>Níveis: (resultando em 54 combinações).</a:t>
            </a:r>
          </a:p>
        </p:txBody>
      </p:sp>
      <p:pic>
        <p:nvPicPr>
          <p:cNvPr id="4" name="Imagem 3">
            <a:extLst>
              <a:ext uri="{FF2B5EF4-FFF2-40B4-BE49-F238E27FC236}">
                <a16:creationId xmlns:a16="http://schemas.microsoft.com/office/drawing/2014/main" id="{8825CC41-A17D-4296-BC14-A449D4F8B63E}"/>
              </a:ext>
            </a:extLst>
          </p:cNvPr>
          <p:cNvPicPr>
            <a:picLocks noChangeAspect="1"/>
          </p:cNvPicPr>
          <p:nvPr/>
        </p:nvPicPr>
        <p:blipFill>
          <a:blip r:embed="rId2"/>
          <a:stretch>
            <a:fillRect/>
          </a:stretch>
        </p:blipFill>
        <p:spPr>
          <a:xfrm>
            <a:off x="1403648" y="4555651"/>
            <a:ext cx="5596746" cy="779073"/>
          </a:xfrm>
          <a:prstGeom prst="rect">
            <a:avLst/>
          </a:prstGeom>
        </p:spPr>
      </p:pic>
    </p:spTree>
    <p:extLst>
      <p:ext uri="{BB962C8B-B14F-4D97-AF65-F5344CB8AC3E}">
        <p14:creationId xmlns:p14="http://schemas.microsoft.com/office/powerpoint/2010/main" val="4000579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A7789F-594C-4F58-80ED-A5FAD87AB452}"/>
              </a:ext>
            </a:extLst>
          </p:cNvPr>
          <p:cNvSpPr>
            <a:spLocks noGrp="1"/>
          </p:cNvSpPr>
          <p:nvPr>
            <p:ph type="title"/>
          </p:nvPr>
        </p:nvSpPr>
        <p:spPr>
          <a:xfrm>
            <a:off x="457200" y="274639"/>
            <a:ext cx="8229600" cy="706089"/>
          </a:xfrm>
        </p:spPr>
        <p:txBody>
          <a:bodyPr>
            <a:normAutofit fontScale="90000"/>
          </a:bodyPr>
          <a:lstStyle/>
          <a:p>
            <a:r>
              <a:rPr lang="pt-BR" dirty="0"/>
              <a:t>Combinações de Levers</a:t>
            </a:r>
          </a:p>
        </p:txBody>
      </p:sp>
      <p:graphicFrame>
        <p:nvGraphicFramePr>
          <p:cNvPr id="4" name="Espaço Reservado para Conteúdo 3">
            <a:extLst>
              <a:ext uri="{FF2B5EF4-FFF2-40B4-BE49-F238E27FC236}">
                <a16:creationId xmlns:a16="http://schemas.microsoft.com/office/drawing/2014/main" id="{2A1A30C1-483C-4679-B5B9-78D58139FACC}"/>
              </a:ext>
            </a:extLst>
          </p:cNvPr>
          <p:cNvGraphicFramePr>
            <a:graphicFrameLocks noGrp="1"/>
          </p:cNvGraphicFramePr>
          <p:nvPr>
            <p:ph idx="1"/>
            <p:extLst>
              <p:ext uri="{D42A27DB-BD31-4B8C-83A1-F6EECF244321}">
                <p14:modId xmlns:p14="http://schemas.microsoft.com/office/powerpoint/2010/main" val="3514459024"/>
              </p:ext>
            </p:extLst>
          </p:nvPr>
        </p:nvGraphicFramePr>
        <p:xfrm>
          <a:off x="1619672" y="1268760"/>
          <a:ext cx="5040561" cy="4525950"/>
        </p:xfrm>
        <a:graphic>
          <a:graphicData uri="http://schemas.openxmlformats.org/drawingml/2006/table">
            <a:tbl>
              <a:tblPr/>
              <a:tblGrid>
                <a:gridCol w="306236">
                  <a:extLst>
                    <a:ext uri="{9D8B030D-6E8A-4147-A177-3AD203B41FA5}">
                      <a16:colId xmlns:a16="http://schemas.microsoft.com/office/drawing/2014/main" val="289953468"/>
                    </a:ext>
                  </a:extLst>
                </a:gridCol>
                <a:gridCol w="484052">
                  <a:extLst>
                    <a:ext uri="{9D8B030D-6E8A-4147-A177-3AD203B41FA5}">
                      <a16:colId xmlns:a16="http://schemas.microsoft.com/office/drawing/2014/main" val="47762463"/>
                    </a:ext>
                  </a:extLst>
                </a:gridCol>
                <a:gridCol w="1402762">
                  <a:extLst>
                    <a:ext uri="{9D8B030D-6E8A-4147-A177-3AD203B41FA5}">
                      <a16:colId xmlns:a16="http://schemas.microsoft.com/office/drawing/2014/main" val="15167290"/>
                    </a:ext>
                  </a:extLst>
                </a:gridCol>
                <a:gridCol w="869318">
                  <a:extLst>
                    <a:ext uri="{9D8B030D-6E8A-4147-A177-3AD203B41FA5}">
                      <a16:colId xmlns:a16="http://schemas.microsoft.com/office/drawing/2014/main" val="2676108582"/>
                    </a:ext>
                  </a:extLst>
                </a:gridCol>
                <a:gridCol w="1118754">
                  <a:extLst>
                    <a:ext uri="{9D8B030D-6E8A-4147-A177-3AD203B41FA5}">
                      <a16:colId xmlns:a16="http://schemas.microsoft.com/office/drawing/2014/main" val="1153788994"/>
                    </a:ext>
                  </a:extLst>
                </a:gridCol>
                <a:gridCol w="859439">
                  <a:extLst>
                    <a:ext uri="{9D8B030D-6E8A-4147-A177-3AD203B41FA5}">
                      <a16:colId xmlns:a16="http://schemas.microsoft.com/office/drawing/2014/main" val="2248276425"/>
                    </a:ext>
                  </a:extLst>
                </a:gridCol>
              </a:tblGrid>
              <a:tr h="82290">
                <a:tc>
                  <a:txBody>
                    <a:bodyPr/>
                    <a:lstStyle/>
                    <a:p>
                      <a:pPr algn="l" fontAlgn="b"/>
                      <a:r>
                        <a:rPr lang="pt-BR" sz="500" b="0" i="0" u="none" strike="noStrike">
                          <a:solidFill>
                            <a:srgbClr val="000000"/>
                          </a:solidFill>
                          <a:effectLst/>
                          <a:latin typeface="Calibri" panose="020F0502020204030204" pitchFamily="34" charset="0"/>
                        </a:rPr>
                        <a:t>Lever</a:t>
                      </a:r>
                    </a:p>
                  </a:txBody>
                  <a:tcPr marL="4115" marR="4115" marT="4115" marB="0" anchor="b">
                    <a:lnL>
                      <a:noFill/>
                    </a:lnL>
                    <a:lnR>
                      <a:noFill/>
                    </a:lnR>
                    <a:lnT>
                      <a:noFill/>
                    </a:lnT>
                    <a:lnB>
                      <a:noFill/>
                    </a:lnB>
                  </a:tcPr>
                </a:tc>
                <a:tc>
                  <a:txBody>
                    <a:bodyPr/>
                    <a:lstStyle/>
                    <a:p>
                      <a:pPr algn="l" fontAlgn="b"/>
                      <a:r>
                        <a:rPr lang="pt-BR" sz="500" b="0" i="0" u="none" strike="noStrike">
                          <a:solidFill>
                            <a:srgbClr val="000000"/>
                          </a:solidFill>
                          <a:effectLst/>
                          <a:latin typeface="Calibri" panose="020F0502020204030204" pitchFamily="34" charset="0"/>
                        </a:rPr>
                        <a:t>CasoBase</a:t>
                      </a:r>
                    </a:p>
                  </a:txBody>
                  <a:tcPr marL="4115" marR="4115" marT="4115" marB="0" anchor="b">
                    <a:lnL>
                      <a:noFill/>
                    </a:lnL>
                    <a:lnR>
                      <a:noFill/>
                    </a:lnR>
                    <a:lnT>
                      <a:noFill/>
                    </a:lnT>
                    <a:lnB>
                      <a:noFill/>
                    </a:lnB>
                  </a:tcPr>
                </a:tc>
                <a:tc>
                  <a:txBody>
                    <a:bodyPr/>
                    <a:lstStyle/>
                    <a:p>
                      <a:pPr algn="l" fontAlgn="b"/>
                      <a:r>
                        <a:rPr lang="pt-BR" sz="500" b="0" i="0" u="none" strike="noStrike">
                          <a:solidFill>
                            <a:srgbClr val="000000"/>
                          </a:solidFill>
                          <a:effectLst/>
                          <a:latin typeface="Calibri" panose="020F0502020204030204" pitchFamily="34" charset="0"/>
                        </a:rPr>
                        <a:t>aSwitchForCapacityStrategy1</a:t>
                      </a:r>
                    </a:p>
                  </a:txBody>
                  <a:tcPr marL="4115" marR="4115" marT="4115" marB="0" anchor="b">
                    <a:lnL>
                      <a:noFill/>
                    </a:lnL>
                    <a:lnR>
                      <a:noFill/>
                    </a:lnR>
                    <a:lnT>
                      <a:noFill/>
                    </a:lnT>
                    <a:lnB>
                      <a:noFill/>
                    </a:lnB>
                  </a:tcPr>
                </a:tc>
                <a:tc>
                  <a:txBody>
                    <a:bodyPr/>
                    <a:lstStyle/>
                    <a:p>
                      <a:pPr algn="l" fontAlgn="b"/>
                      <a:r>
                        <a:rPr lang="pt-BR" sz="500" b="0" i="0" u="none" strike="noStrike">
                          <a:solidFill>
                            <a:srgbClr val="000000"/>
                          </a:solidFill>
                          <a:effectLst/>
                          <a:latin typeface="Calibri" panose="020F0502020204030204" pitchFamily="34" charset="0"/>
                        </a:rPr>
                        <a:t>aPercPeDAberto1</a:t>
                      </a:r>
                    </a:p>
                  </a:txBody>
                  <a:tcPr marL="4115" marR="4115" marT="4115" marB="0" anchor="b">
                    <a:lnL>
                      <a:noFill/>
                    </a:lnL>
                    <a:lnR>
                      <a:noFill/>
                    </a:lnR>
                    <a:lnT>
                      <a:noFill/>
                    </a:lnT>
                    <a:lnB>
                      <a:noFill/>
                    </a:lnB>
                  </a:tcPr>
                </a:tc>
                <a:tc>
                  <a:txBody>
                    <a:bodyPr/>
                    <a:lstStyle/>
                    <a:p>
                      <a:pPr algn="l" fontAlgn="b"/>
                      <a:r>
                        <a:rPr lang="pt-BR" sz="500" b="0" i="0" u="none" strike="noStrike">
                          <a:solidFill>
                            <a:srgbClr val="000000"/>
                          </a:solidFill>
                          <a:effectLst/>
                          <a:latin typeface="Calibri" panose="020F0502020204030204" pitchFamily="34" charset="0"/>
                        </a:rPr>
                        <a:t>aDesiredMarketShare1</a:t>
                      </a:r>
                    </a:p>
                  </a:txBody>
                  <a:tcPr marL="4115" marR="4115" marT="4115" marB="0" anchor="b">
                    <a:lnL>
                      <a:noFill/>
                    </a:lnL>
                    <a:lnR>
                      <a:noFill/>
                    </a:lnR>
                    <a:lnT>
                      <a:noFill/>
                    </a:lnT>
                    <a:lnB>
                      <a:noFill/>
                    </a:lnB>
                  </a:tcPr>
                </a:tc>
                <a:tc>
                  <a:txBody>
                    <a:bodyPr/>
                    <a:lstStyle/>
                    <a:p>
                      <a:pPr algn="l" fontAlgn="b"/>
                      <a:r>
                        <a:rPr lang="pt-BR" sz="500" b="0" i="0" u="none" strike="noStrike">
                          <a:solidFill>
                            <a:srgbClr val="000000"/>
                          </a:solidFill>
                          <a:effectLst/>
                          <a:latin typeface="Calibri" panose="020F0502020204030204" pitchFamily="34" charset="0"/>
                        </a:rPr>
                        <a:t>aOrcamentoPeD1</a:t>
                      </a:r>
                    </a:p>
                  </a:txBody>
                  <a:tcPr marL="4115" marR="4115" marT="4115" marB="0" anchor="b">
                    <a:lnL>
                      <a:noFill/>
                    </a:lnL>
                    <a:lnR>
                      <a:noFill/>
                    </a:lnR>
                    <a:lnT>
                      <a:noFill/>
                    </a:lnT>
                    <a:lnB>
                      <a:noFill/>
                    </a:lnB>
                  </a:tcPr>
                </a:tc>
                <a:extLst>
                  <a:ext uri="{0D108BD9-81ED-4DB2-BD59-A6C34878D82A}">
                    <a16:rowId xmlns:a16="http://schemas.microsoft.com/office/drawing/2014/main" val="1045919024"/>
                  </a:ext>
                </a:extLst>
              </a:tr>
              <a:tr h="82290">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318329655"/>
                  </a:ext>
                </a:extLst>
              </a:tr>
              <a:tr h="82290">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3043854406"/>
                  </a:ext>
                </a:extLst>
              </a:tr>
              <a:tr h="82290">
                <a:tc>
                  <a:txBody>
                    <a:bodyPr/>
                    <a:lstStyle/>
                    <a:p>
                      <a:pPr algn="r" fontAlgn="b"/>
                      <a:r>
                        <a:rPr lang="pt-BR" sz="500" b="0" i="0" u="none" strike="noStrike">
                          <a:solidFill>
                            <a:srgbClr val="000000"/>
                          </a:solidFill>
                          <a:effectLst/>
                          <a:latin typeface="Calibri" panose="020F0502020204030204" pitchFamily="34" charset="0"/>
                        </a:rPr>
                        <a:t>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264457411"/>
                  </a:ext>
                </a:extLst>
              </a:tr>
              <a:tr h="82290">
                <a:tc>
                  <a:txBody>
                    <a:bodyPr/>
                    <a:lstStyle/>
                    <a:p>
                      <a:pPr algn="r" fontAlgn="b"/>
                      <a:r>
                        <a:rPr lang="pt-BR" sz="500" b="0" i="0" u="none" strike="noStrike">
                          <a:solidFill>
                            <a:srgbClr val="000000"/>
                          </a:solidFill>
                          <a:effectLst/>
                          <a:latin typeface="Calibri" panose="020F0502020204030204" pitchFamily="34" charset="0"/>
                        </a:rPr>
                        <a:t>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3359012241"/>
                  </a:ext>
                </a:extLst>
              </a:tr>
              <a:tr h="82290">
                <a:tc>
                  <a:txBody>
                    <a:bodyPr/>
                    <a:lstStyle/>
                    <a:p>
                      <a:pPr algn="r" fontAlgn="b"/>
                      <a:r>
                        <a:rPr lang="pt-BR" sz="500" b="0" i="0" u="none" strike="noStrike">
                          <a:solidFill>
                            <a:srgbClr val="000000"/>
                          </a:solidFill>
                          <a:effectLst/>
                          <a:latin typeface="Calibri" panose="020F0502020204030204" pitchFamily="34" charset="0"/>
                        </a:rPr>
                        <a:t>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441893453"/>
                  </a:ext>
                </a:extLst>
              </a:tr>
              <a:tr h="82290">
                <a:tc>
                  <a:txBody>
                    <a:bodyPr/>
                    <a:lstStyle/>
                    <a:p>
                      <a:pPr algn="r" fontAlgn="b"/>
                      <a:r>
                        <a:rPr lang="pt-BR" sz="500" b="0" i="0" u="none" strike="noStrike">
                          <a:solidFill>
                            <a:srgbClr val="000000"/>
                          </a:solidFill>
                          <a:effectLst/>
                          <a:latin typeface="Calibri" panose="020F0502020204030204" pitchFamily="34" charset="0"/>
                        </a:rPr>
                        <a:t>6</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342469574"/>
                  </a:ext>
                </a:extLst>
              </a:tr>
              <a:tr h="82290">
                <a:tc>
                  <a:txBody>
                    <a:bodyPr/>
                    <a:lstStyle/>
                    <a:p>
                      <a:pPr algn="r" fontAlgn="b"/>
                      <a:r>
                        <a:rPr lang="pt-BR" sz="500" b="0" i="0" u="none" strike="noStrike">
                          <a:solidFill>
                            <a:srgbClr val="000000"/>
                          </a:solidFill>
                          <a:effectLst/>
                          <a:latin typeface="Calibri" panose="020F0502020204030204" pitchFamily="34" charset="0"/>
                        </a:rPr>
                        <a:t>7</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3703226390"/>
                  </a:ext>
                </a:extLst>
              </a:tr>
              <a:tr h="82290">
                <a:tc>
                  <a:txBody>
                    <a:bodyPr/>
                    <a:lstStyle/>
                    <a:p>
                      <a:pPr algn="r" fontAlgn="b"/>
                      <a:r>
                        <a:rPr lang="pt-BR" sz="500" b="0" i="0" u="none" strike="noStrike">
                          <a:solidFill>
                            <a:srgbClr val="000000"/>
                          </a:solidFill>
                          <a:effectLst/>
                          <a:latin typeface="Calibri" panose="020F0502020204030204" pitchFamily="34" charset="0"/>
                        </a:rPr>
                        <a:t>8</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56746353"/>
                  </a:ext>
                </a:extLst>
              </a:tr>
              <a:tr h="82290">
                <a:tc>
                  <a:txBody>
                    <a:bodyPr/>
                    <a:lstStyle/>
                    <a:p>
                      <a:pPr algn="r" fontAlgn="b"/>
                      <a:r>
                        <a:rPr lang="pt-BR" sz="500" b="0" i="0" u="none" strike="noStrike">
                          <a:solidFill>
                            <a:srgbClr val="000000"/>
                          </a:solidFill>
                          <a:effectLst/>
                          <a:latin typeface="Calibri" panose="020F0502020204030204" pitchFamily="34" charset="0"/>
                        </a:rPr>
                        <a:t>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762739280"/>
                  </a:ext>
                </a:extLst>
              </a:tr>
              <a:tr h="82290">
                <a:tc>
                  <a:txBody>
                    <a:bodyPr/>
                    <a:lstStyle/>
                    <a:p>
                      <a:pPr algn="r" fontAlgn="b"/>
                      <a:r>
                        <a:rPr lang="pt-BR" sz="500" b="0" i="0" u="none" strike="noStrike">
                          <a:solidFill>
                            <a:srgbClr val="000000"/>
                          </a:solidFill>
                          <a:effectLst/>
                          <a:latin typeface="Calibri" panose="020F0502020204030204" pitchFamily="34" charset="0"/>
                        </a:rPr>
                        <a:t>10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2218738587"/>
                  </a:ext>
                </a:extLst>
              </a:tr>
              <a:tr h="82290">
                <a:tc>
                  <a:txBody>
                    <a:bodyPr/>
                    <a:lstStyle/>
                    <a:p>
                      <a:pPr algn="r" fontAlgn="b"/>
                      <a:r>
                        <a:rPr lang="pt-BR" sz="500" b="0" i="0" u="none" strike="noStrike">
                          <a:solidFill>
                            <a:srgbClr val="000000"/>
                          </a:solidFill>
                          <a:effectLst/>
                          <a:latin typeface="Calibri" panose="020F0502020204030204" pitchFamily="34" charset="0"/>
                        </a:rPr>
                        <a:t>11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834428804"/>
                  </a:ext>
                </a:extLst>
              </a:tr>
              <a:tr h="82290">
                <a:tc>
                  <a:txBody>
                    <a:bodyPr/>
                    <a:lstStyle/>
                    <a:p>
                      <a:pPr algn="r" fontAlgn="b"/>
                      <a:r>
                        <a:rPr lang="pt-BR" sz="500" b="0" i="0" u="none" strike="noStrike">
                          <a:solidFill>
                            <a:srgbClr val="000000"/>
                          </a:solidFill>
                          <a:effectLst/>
                          <a:latin typeface="Calibri" panose="020F0502020204030204" pitchFamily="34" charset="0"/>
                        </a:rPr>
                        <a:t>12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3809776441"/>
                  </a:ext>
                </a:extLst>
              </a:tr>
              <a:tr h="82290">
                <a:tc>
                  <a:txBody>
                    <a:bodyPr/>
                    <a:lstStyle/>
                    <a:p>
                      <a:pPr algn="r" fontAlgn="b"/>
                      <a:r>
                        <a:rPr lang="pt-BR" sz="500" b="0" i="0" u="none" strike="noStrike">
                          <a:solidFill>
                            <a:srgbClr val="000000"/>
                          </a:solidFill>
                          <a:effectLst/>
                          <a:latin typeface="Calibri" panose="020F0502020204030204" pitchFamily="34" charset="0"/>
                        </a:rPr>
                        <a:t>13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486286454"/>
                  </a:ext>
                </a:extLst>
              </a:tr>
              <a:tr h="82290">
                <a:tc>
                  <a:txBody>
                    <a:bodyPr/>
                    <a:lstStyle/>
                    <a:p>
                      <a:pPr algn="r" fontAlgn="b"/>
                      <a:r>
                        <a:rPr lang="pt-BR" sz="500" b="0" i="0" u="none" strike="noStrike">
                          <a:solidFill>
                            <a:srgbClr val="000000"/>
                          </a:solidFill>
                          <a:effectLst/>
                          <a:latin typeface="Calibri" panose="020F0502020204030204" pitchFamily="34" charset="0"/>
                        </a:rPr>
                        <a:t>14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2449016925"/>
                  </a:ext>
                </a:extLst>
              </a:tr>
              <a:tr h="82290">
                <a:tc>
                  <a:txBody>
                    <a:bodyPr/>
                    <a:lstStyle/>
                    <a:p>
                      <a:pPr algn="r" fontAlgn="b"/>
                      <a:r>
                        <a:rPr lang="pt-BR" sz="500" b="0" i="0" u="none" strike="noStrike">
                          <a:solidFill>
                            <a:srgbClr val="000000"/>
                          </a:solidFill>
                          <a:effectLst/>
                          <a:latin typeface="Calibri" panose="020F0502020204030204" pitchFamily="34" charset="0"/>
                        </a:rPr>
                        <a:t>15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886345727"/>
                  </a:ext>
                </a:extLst>
              </a:tr>
              <a:tr h="82290">
                <a:tc>
                  <a:txBody>
                    <a:bodyPr/>
                    <a:lstStyle/>
                    <a:p>
                      <a:pPr algn="r" fontAlgn="b"/>
                      <a:r>
                        <a:rPr lang="pt-BR" sz="500" b="0" i="0" u="none" strike="noStrike">
                          <a:solidFill>
                            <a:srgbClr val="000000"/>
                          </a:solidFill>
                          <a:effectLst/>
                          <a:latin typeface="Calibri" panose="020F0502020204030204" pitchFamily="34" charset="0"/>
                        </a:rPr>
                        <a:t>16</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2191292653"/>
                  </a:ext>
                </a:extLst>
              </a:tr>
              <a:tr h="82290">
                <a:tc>
                  <a:txBody>
                    <a:bodyPr/>
                    <a:lstStyle/>
                    <a:p>
                      <a:pPr algn="r" fontAlgn="b"/>
                      <a:r>
                        <a:rPr lang="pt-BR" sz="500" b="0" i="0" u="none" strike="noStrike">
                          <a:solidFill>
                            <a:srgbClr val="000000"/>
                          </a:solidFill>
                          <a:effectLst/>
                          <a:latin typeface="Calibri" panose="020F0502020204030204" pitchFamily="34" charset="0"/>
                        </a:rPr>
                        <a:t>17</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2276067378"/>
                  </a:ext>
                </a:extLst>
              </a:tr>
              <a:tr h="82290">
                <a:tc>
                  <a:txBody>
                    <a:bodyPr/>
                    <a:lstStyle/>
                    <a:p>
                      <a:pPr algn="r" fontAlgn="b"/>
                      <a:r>
                        <a:rPr lang="pt-BR" sz="500" b="0" i="0" u="none" strike="noStrike">
                          <a:solidFill>
                            <a:srgbClr val="000000"/>
                          </a:solidFill>
                          <a:effectLst/>
                          <a:latin typeface="Calibri" panose="020F0502020204030204" pitchFamily="34" charset="0"/>
                        </a:rPr>
                        <a:t>18</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496530936"/>
                  </a:ext>
                </a:extLst>
              </a:tr>
              <a:tr h="82290">
                <a:tc>
                  <a:txBody>
                    <a:bodyPr/>
                    <a:lstStyle/>
                    <a:p>
                      <a:pPr algn="r" fontAlgn="b"/>
                      <a:r>
                        <a:rPr lang="pt-BR" sz="500" b="0" i="0" u="none" strike="noStrike">
                          <a:solidFill>
                            <a:srgbClr val="000000"/>
                          </a:solidFill>
                          <a:effectLst/>
                          <a:latin typeface="Calibri" panose="020F0502020204030204" pitchFamily="34" charset="0"/>
                        </a:rPr>
                        <a:t>19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4219442463"/>
                  </a:ext>
                </a:extLst>
              </a:tr>
              <a:tr h="82290">
                <a:tc>
                  <a:txBody>
                    <a:bodyPr/>
                    <a:lstStyle/>
                    <a:p>
                      <a:pPr algn="r" fontAlgn="b"/>
                      <a:r>
                        <a:rPr lang="pt-BR" sz="500" b="0" i="0" u="none" strike="noStrike">
                          <a:solidFill>
                            <a:srgbClr val="000000"/>
                          </a:solidFill>
                          <a:effectLst/>
                          <a:latin typeface="Calibri" panose="020F0502020204030204" pitchFamily="34" charset="0"/>
                        </a:rPr>
                        <a:t>20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365858489"/>
                  </a:ext>
                </a:extLst>
              </a:tr>
              <a:tr h="82290">
                <a:tc>
                  <a:txBody>
                    <a:bodyPr/>
                    <a:lstStyle/>
                    <a:p>
                      <a:pPr algn="r" fontAlgn="b"/>
                      <a:r>
                        <a:rPr lang="pt-BR" sz="500" b="0" i="0" u="none" strike="noStrike">
                          <a:solidFill>
                            <a:srgbClr val="000000"/>
                          </a:solidFill>
                          <a:effectLst/>
                          <a:latin typeface="Calibri" panose="020F0502020204030204" pitchFamily="34" charset="0"/>
                        </a:rPr>
                        <a:t>21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1850051204"/>
                  </a:ext>
                </a:extLst>
              </a:tr>
              <a:tr h="82290">
                <a:tc>
                  <a:txBody>
                    <a:bodyPr/>
                    <a:lstStyle/>
                    <a:p>
                      <a:pPr algn="r" fontAlgn="b"/>
                      <a:r>
                        <a:rPr lang="pt-BR" sz="500" b="0" i="0" u="none" strike="noStrike">
                          <a:solidFill>
                            <a:srgbClr val="000000"/>
                          </a:solidFill>
                          <a:effectLst/>
                          <a:latin typeface="Calibri" panose="020F0502020204030204" pitchFamily="34" charset="0"/>
                        </a:rPr>
                        <a:t>22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757509965"/>
                  </a:ext>
                </a:extLst>
              </a:tr>
              <a:tr h="82290">
                <a:tc>
                  <a:txBody>
                    <a:bodyPr/>
                    <a:lstStyle/>
                    <a:p>
                      <a:pPr algn="r" fontAlgn="b"/>
                      <a:r>
                        <a:rPr lang="pt-BR" sz="500" b="0" i="0" u="none" strike="noStrike">
                          <a:solidFill>
                            <a:srgbClr val="000000"/>
                          </a:solidFill>
                          <a:effectLst/>
                          <a:latin typeface="Calibri" panose="020F0502020204030204" pitchFamily="34" charset="0"/>
                        </a:rPr>
                        <a:t>23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1347332684"/>
                  </a:ext>
                </a:extLst>
              </a:tr>
              <a:tr h="82290">
                <a:tc>
                  <a:txBody>
                    <a:bodyPr/>
                    <a:lstStyle/>
                    <a:p>
                      <a:pPr algn="r" fontAlgn="b"/>
                      <a:r>
                        <a:rPr lang="pt-BR" sz="500" b="0" i="0" u="none" strike="noStrike">
                          <a:solidFill>
                            <a:srgbClr val="000000"/>
                          </a:solidFill>
                          <a:effectLst/>
                          <a:latin typeface="Calibri" panose="020F0502020204030204" pitchFamily="34" charset="0"/>
                        </a:rPr>
                        <a:t>24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4188956153"/>
                  </a:ext>
                </a:extLst>
              </a:tr>
              <a:tr h="82290">
                <a:tc>
                  <a:txBody>
                    <a:bodyPr/>
                    <a:lstStyle/>
                    <a:p>
                      <a:pPr algn="r" fontAlgn="b"/>
                      <a:r>
                        <a:rPr lang="pt-BR" sz="500" b="0" i="0" u="none" strike="noStrike">
                          <a:solidFill>
                            <a:srgbClr val="000000"/>
                          </a:solidFill>
                          <a:effectLst/>
                          <a:latin typeface="Calibri" panose="020F0502020204030204" pitchFamily="34" charset="0"/>
                        </a:rPr>
                        <a:t>25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964217156"/>
                  </a:ext>
                </a:extLst>
              </a:tr>
              <a:tr h="82290">
                <a:tc>
                  <a:txBody>
                    <a:bodyPr/>
                    <a:lstStyle/>
                    <a:p>
                      <a:pPr algn="r" fontAlgn="b"/>
                      <a:r>
                        <a:rPr lang="pt-BR" sz="500" b="0" i="0" u="none" strike="noStrike">
                          <a:solidFill>
                            <a:srgbClr val="000000"/>
                          </a:solidFill>
                          <a:effectLst/>
                          <a:latin typeface="Calibri" panose="020F0502020204030204" pitchFamily="34" charset="0"/>
                        </a:rPr>
                        <a:t>26</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3162581689"/>
                  </a:ext>
                </a:extLst>
              </a:tr>
              <a:tr h="82290">
                <a:tc>
                  <a:txBody>
                    <a:bodyPr/>
                    <a:lstStyle/>
                    <a:p>
                      <a:pPr algn="r" fontAlgn="b"/>
                      <a:r>
                        <a:rPr lang="pt-BR" sz="500" b="0" i="0" u="none" strike="noStrike">
                          <a:solidFill>
                            <a:srgbClr val="000000"/>
                          </a:solidFill>
                          <a:effectLst/>
                          <a:latin typeface="Calibri" panose="020F0502020204030204" pitchFamily="34" charset="0"/>
                        </a:rPr>
                        <a:t>27</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130293251"/>
                  </a:ext>
                </a:extLst>
              </a:tr>
              <a:tr h="82290">
                <a:tc>
                  <a:txBody>
                    <a:bodyPr/>
                    <a:lstStyle/>
                    <a:p>
                      <a:pPr algn="r" fontAlgn="b"/>
                      <a:r>
                        <a:rPr lang="pt-BR" sz="500" b="0" i="0" u="none" strike="noStrike">
                          <a:solidFill>
                            <a:srgbClr val="000000"/>
                          </a:solidFill>
                          <a:effectLst/>
                          <a:latin typeface="Calibri" panose="020F0502020204030204" pitchFamily="34" charset="0"/>
                        </a:rPr>
                        <a:t>28</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950428339"/>
                  </a:ext>
                </a:extLst>
              </a:tr>
              <a:tr h="82290">
                <a:tc>
                  <a:txBody>
                    <a:bodyPr/>
                    <a:lstStyle/>
                    <a:p>
                      <a:pPr algn="r" fontAlgn="b"/>
                      <a:r>
                        <a:rPr lang="pt-BR" sz="500" b="0" i="0" u="none" strike="noStrike">
                          <a:solidFill>
                            <a:srgbClr val="000000"/>
                          </a:solidFill>
                          <a:effectLst/>
                          <a:latin typeface="Calibri" panose="020F0502020204030204" pitchFamily="34" charset="0"/>
                        </a:rPr>
                        <a:t>29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883124834"/>
                  </a:ext>
                </a:extLst>
              </a:tr>
              <a:tr h="82290">
                <a:tc>
                  <a:txBody>
                    <a:bodyPr/>
                    <a:lstStyle/>
                    <a:p>
                      <a:pPr algn="r" fontAlgn="b"/>
                      <a:r>
                        <a:rPr lang="pt-BR" sz="500" b="0" i="0" u="none" strike="noStrike">
                          <a:solidFill>
                            <a:srgbClr val="000000"/>
                          </a:solidFill>
                          <a:effectLst/>
                          <a:latin typeface="Calibri" panose="020F0502020204030204" pitchFamily="34" charset="0"/>
                        </a:rPr>
                        <a:t>30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1509227066"/>
                  </a:ext>
                </a:extLst>
              </a:tr>
              <a:tr h="82290">
                <a:tc>
                  <a:txBody>
                    <a:bodyPr/>
                    <a:lstStyle/>
                    <a:p>
                      <a:pPr algn="r" fontAlgn="b"/>
                      <a:r>
                        <a:rPr lang="pt-BR" sz="500" b="0" i="0" u="none" strike="noStrike">
                          <a:solidFill>
                            <a:srgbClr val="000000"/>
                          </a:solidFill>
                          <a:effectLst/>
                          <a:latin typeface="Calibri" panose="020F0502020204030204" pitchFamily="34" charset="0"/>
                        </a:rPr>
                        <a:t>31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042349728"/>
                  </a:ext>
                </a:extLst>
              </a:tr>
              <a:tr h="82290">
                <a:tc>
                  <a:txBody>
                    <a:bodyPr/>
                    <a:lstStyle/>
                    <a:p>
                      <a:pPr algn="r" fontAlgn="b"/>
                      <a:r>
                        <a:rPr lang="pt-BR" sz="500" b="0" i="0" u="none" strike="noStrike">
                          <a:solidFill>
                            <a:srgbClr val="000000"/>
                          </a:solidFill>
                          <a:effectLst/>
                          <a:latin typeface="Calibri" panose="020F0502020204030204" pitchFamily="34" charset="0"/>
                        </a:rPr>
                        <a:t>32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847004197"/>
                  </a:ext>
                </a:extLst>
              </a:tr>
              <a:tr h="82290">
                <a:tc>
                  <a:txBody>
                    <a:bodyPr/>
                    <a:lstStyle/>
                    <a:p>
                      <a:pPr algn="r" fontAlgn="b"/>
                      <a:r>
                        <a:rPr lang="pt-BR" sz="500" b="0" i="0" u="none" strike="noStrike">
                          <a:solidFill>
                            <a:srgbClr val="000000"/>
                          </a:solidFill>
                          <a:effectLst/>
                          <a:latin typeface="Calibri" panose="020F0502020204030204" pitchFamily="34" charset="0"/>
                        </a:rPr>
                        <a:t>33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1063560819"/>
                  </a:ext>
                </a:extLst>
              </a:tr>
              <a:tr h="82290">
                <a:tc>
                  <a:txBody>
                    <a:bodyPr/>
                    <a:lstStyle/>
                    <a:p>
                      <a:pPr algn="r" fontAlgn="b"/>
                      <a:r>
                        <a:rPr lang="pt-BR" sz="500" b="0" i="0" u="none" strike="noStrike">
                          <a:solidFill>
                            <a:srgbClr val="000000"/>
                          </a:solidFill>
                          <a:effectLst/>
                          <a:latin typeface="Calibri" panose="020F0502020204030204" pitchFamily="34" charset="0"/>
                        </a:rPr>
                        <a:t>34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53830558"/>
                  </a:ext>
                </a:extLst>
              </a:tr>
              <a:tr h="82290">
                <a:tc>
                  <a:txBody>
                    <a:bodyPr/>
                    <a:lstStyle/>
                    <a:p>
                      <a:pPr algn="r" fontAlgn="b"/>
                      <a:r>
                        <a:rPr lang="pt-BR" sz="500" b="0" i="0" u="none" strike="noStrike">
                          <a:solidFill>
                            <a:srgbClr val="000000"/>
                          </a:solidFill>
                          <a:effectLst/>
                          <a:latin typeface="Calibri" panose="020F0502020204030204" pitchFamily="34" charset="0"/>
                        </a:rPr>
                        <a:t>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367548603"/>
                  </a:ext>
                </a:extLst>
              </a:tr>
              <a:tr h="82290">
                <a:tc>
                  <a:txBody>
                    <a:bodyPr/>
                    <a:lstStyle/>
                    <a:p>
                      <a:pPr algn="r" fontAlgn="b"/>
                      <a:r>
                        <a:rPr lang="pt-BR" sz="500" b="0" i="0" u="none" strike="noStrike">
                          <a:solidFill>
                            <a:srgbClr val="000000"/>
                          </a:solidFill>
                          <a:effectLst/>
                          <a:latin typeface="Calibri" panose="020F0502020204030204" pitchFamily="34" charset="0"/>
                        </a:rPr>
                        <a:t>36</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87331989"/>
                  </a:ext>
                </a:extLst>
              </a:tr>
              <a:tr h="82290">
                <a:tc>
                  <a:txBody>
                    <a:bodyPr/>
                    <a:lstStyle/>
                    <a:p>
                      <a:pPr algn="r" fontAlgn="b"/>
                      <a:r>
                        <a:rPr lang="pt-BR" sz="500" b="0" i="0" u="none" strike="noStrike">
                          <a:solidFill>
                            <a:srgbClr val="000000"/>
                          </a:solidFill>
                          <a:effectLst/>
                          <a:latin typeface="Calibri" panose="020F0502020204030204" pitchFamily="34" charset="0"/>
                        </a:rPr>
                        <a:t>37</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766376464"/>
                  </a:ext>
                </a:extLst>
              </a:tr>
              <a:tr h="82290">
                <a:tc>
                  <a:txBody>
                    <a:bodyPr/>
                    <a:lstStyle/>
                    <a:p>
                      <a:pPr algn="r" fontAlgn="b"/>
                      <a:r>
                        <a:rPr lang="pt-BR" sz="500" b="0" i="0" u="none" strike="noStrike">
                          <a:solidFill>
                            <a:srgbClr val="000000"/>
                          </a:solidFill>
                          <a:effectLst/>
                          <a:latin typeface="Calibri" panose="020F0502020204030204" pitchFamily="34" charset="0"/>
                        </a:rPr>
                        <a:t>38</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1610562916"/>
                  </a:ext>
                </a:extLst>
              </a:tr>
              <a:tr h="82290">
                <a:tc>
                  <a:txBody>
                    <a:bodyPr/>
                    <a:lstStyle/>
                    <a:p>
                      <a:pPr algn="r" fontAlgn="b"/>
                      <a:r>
                        <a:rPr lang="pt-BR" sz="500" b="0" i="0" u="none" strike="noStrike">
                          <a:solidFill>
                            <a:srgbClr val="000000"/>
                          </a:solidFill>
                          <a:effectLst/>
                          <a:latin typeface="Calibri" panose="020F0502020204030204" pitchFamily="34" charset="0"/>
                        </a:rPr>
                        <a:t>39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528460563"/>
                  </a:ext>
                </a:extLst>
              </a:tr>
              <a:tr h="82290">
                <a:tc>
                  <a:txBody>
                    <a:bodyPr/>
                    <a:lstStyle/>
                    <a:p>
                      <a:pPr algn="r" fontAlgn="b"/>
                      <a:r>
                        <a:rPr lang="pt-BR" sz="500" b="0" i="0" u="none" strike="noStrike">
                          <a:solidFill>
                            <a:srgbClr val="000000"/>
                          </a:solidFill>
                          <a:effectLst/>
                          <a:latin typeface="Calibri" panose="020F0502020204030204" pitchFamily="34" charset="0"/>
                        </a:rPr>
                        <a:t>40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356586510"/>
                  </a:ext>
                </a:extLst>
              </a:tr>
              <a:tr h="82290">
                <a:tc>
                  <a:txBody>
                    <a:bodyPr/>
                    <a:lstStyle/>
                    <a:p>
                      <a:pPr algn="r" fontAlgn="b"/>
                      <a:r>
                        <a:rPr lang="pt-BR" sz="500" b="0" i="0" u="none" strike="noStrike">
                          <a:solidFill>
                            <a:srgbClr val="000000"/>
                          </a:solidFill>
                          <a:effectLst/>
                          <a:latin typeface="Calibri" panose="020F0502020204030204" pitchFamily="34" charset="0"/>
                        </a:rPr>
                        <a:t>41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400248869"/>
                  </a:ext>
                </a:extLst>
              </a:tr>
              <a:tr h="82290">
                <a:tc>
                  <a:txBody>
                    <a:bodyPr/>
                    <a:lstStyle/>
                    <a:p>
                      <a:pPr algn="r" fontAlgn="b"/>
                      <a:r>
                        <a:rPr lang="pt-BR" sz="500" b="0" i="0" u="none" strike="noStrike">
                          <a:solidFill>
                            <a:srgbClr val="000000"/>
                          </a:solidFill>
                          <a:effectLst/>
                          <a:latin typeface="Calibri" panose="020F0502020204030204" pitchFamily="34" charset="0"/>
                        </a:rPr>
                        <a:t>42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2782194437"/>
                  </a:ext>
                </a:extLst>
              </a:tr>
              <a:tr h="82290">
                <a:tc>
                  <a:txBody>
                    <a:bodyPr/>
                    <a:lstStyle/>
                    <a:p>
                      <a:pPr algn="r" fontAlgn="b"/>
                      <a:r>
                        <a:rPr lang="pt-BR" sz="500" b="0" i="0" u="none" strike="noStrike">
                          <a:solidFill>
                            <a:srgbClr val="000000"/>
                          </a:solidFill>
                          <a:effectLst/>
                          <a:latin typeface="Calibri" panose="020F0502020204030204" pitchFamily="34" charset="0"/>
                        </a:rPr>
                        <a:t>43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2072116689"/>
                  </a:ext>
                </a:extLst>
              </a:tr>
              <a:tr h="82290">
                <a:tc>
                  <a:txBody>
                    <a:bodyPr/>
                    <a:lstStyle/>
                    <a:p>
                      <a:pPr algn="r" fontAlgn="b"/>
                      <a:r>
                        <a:rPr lang="pt-BR" sz="500" b="0" i="0" u="none" strike="noStrike">
                          <a:solidFill>
                            <a:srgbClr val="000000"/>
                          </a:solidFill>
                          <a:effectLst/>
                          <a:latin typeface="Calibri" panose="020F0502020204030204" pitchFamily="34" charset="0"/>
                        </a:rPr>
                        <a:t>44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163875727"/>
                  </a:ext>
                </a:extLst>
              </a:tr>
              <a:tr h="82290">
                <a:tc>
                  <a:txBody>
                    <a:bodyPr/>
                    <a:lstStyle/>
                    <a:p>
                      <a:pPr algn="r" fontAlgn="b"/>
                      <a:r>
                        <a:rPr lang="pt-BR" sz="500" b="0" i="0" u="none" strike="noStrike">
                          <a:solidFill>
                            <a:srgbClr val="000000"/>
                          </a:solidFill>
                          <a:effectLst/>
                          <a:latin typeface="Calibri" panose="020F0502020204030204" pitchFamily="34" charset="0"/>
                        </a:rPr>
                        <a:t>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771691999"/>
                  </a:ext>
                </a:extLst>
              </a:tr>
              <a:tr h="82290">
                <a:tc>
                  <a:txBody>
                    <a:bodyPr/>
                    <a:lstStyle/>
                    <a:p>
                      <a:pPr algn="r" fontAlgn="b"/>
                      <a:r>
                        <a:rPr lang="pt-BR" sz="500" b="0" i="0" u="none" strike="noStrike">
                          <a:solidFill>
                            <a:srgbClr val="000000"/>
                          </a:solidFill>
                          <a:effectLst/>
                          <a:latin typeface="Calibri" panose="020F0502020204030204" pitchFamily="34" charset="0"/>
                        </a:rPr>
                        <a:t>46</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1422628578"/>
                  </a:ext>
                </a:extLst>
              </a:tr>
              <a:tr h="82290">
                <a:tc>
                  <a:txBody>
                    <a:bodyPr/>
                    <a:lstStyle/>
                    <a:p>
                      <a:pPr algn="r" fontAlgn="b"/>
                      <a:r>
                        <a:rPr lang="pt-BR" sz="500" b="0" i="0" u="none" strike="noStrike">
                          <a:solidFill>
                            <a:srgbClr val="000000"/>
                          </a:solidFill>
                          <a:effectLst/>
                          <a:latin typeface="Calibri" panose="020F0502020204030204" pitchFamily="34" charset="0"/>
                        </a:rPr>
                        <a:t>47</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2359811203"/>
                  </a:ext>
                </a:extLst>
              </a:tr>
              <a:tr h="82290">
                <a:tc>
                  <a:txBody>
                    <a:bodyPr/>
                    <a:lstStyle/>
                    <a:p>
                      <a:pPr algn="r" fontAlgn="b"/>
                      <a:r>
                        <a:rPr lang="pt-BR" sz="500" b="0" i="0" u="none" strike="noStrike">
                          <a:solidFill>
                            <a:srgbClr val="000000"/>
                          </a:solidFill>
                          <a:effectLst/>
                          <a:latin typeface="Calibri" panose="020F0502020204030204" pitchFamily="34" charset="0"/>
                        </a:rPr>
                        <a:t>48</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823399231"/>
                  </a:ext>
                </a:extLst>
              </a:tr>
              <a:tr h="82290">
                <a:tc>
                  <a:txBody>
                    <a:bodyPr/>
                    <a:lstStyle/>
                    <a:p>
                      <a:pPr algn="r" fontAlgn="b"/>
                      <a:r>
                        <a:rPr lang="pt-BR" sz="500" b="0" i="0" u="none" strike="noStrike">
                          <a:solidFill>
                            <a:srgbClr val="000000"/>
                          </a:solidFill>
                          <a:effectLst/>
                          <a:latin typeface="Calibri" panose="020F0502020204030204" pitchFamily="34" charset="0"/>
                        </a:rPr>
                        <a:t>49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1484248462"/>
                  </a:ext>
                </a:extLst>
              </a:tr>
              <a:tr h="82290">
                <a:tc>
                  <a:txBody>
                    <a:bodyPr/>
                    <a:lstStyle/>
                    <a:p>
                      <a:pPr algn="r" fontAlgn="b"/>
                      <a:r>
                        <a:rPr lang="pt-BR" sz="500" b="0" i="0" u="none" strike="noStrike">
                          <a:solidFill>
                            <a:srgbClr val="000000"/>
                          </a:solidFill>
                          <a:effectLst/>
                          <a:latin typeface="Calibri" panose="020F0502020204030204" pitchFamily="34" charset="0"/>
                        </a:rPr>
                        <a:t>50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524225576"/>
                  </a:ext>
                </a:extLst>
              </a:tr>
              <a:tr h="82290">
                <a:tc>
                  <a:txBody>
                    <a:bodyPr/>
                    <a:lstStyle/>
                    <a:p>
                      <a:pPr algn="r" fontAlgn="b"/>
                      <a:r>
                        <a:rPr lang="pt-BR" sz="500" b="0" i="0" u="none" strike="noStrike">
                          <a:solidFill>
                            <a:srgbClr val="000000"/>
                          </a:solidFill>
                          <a:effectLst/>
                          <a:latin typeface="Calibri" panose="020F0502020204030204" pitchFamily="34" charset="0"/>
                        </a:rPr>
                        <a:t>51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1285758134"/>
                  </a:ext>
                </a:extLst>
              </a:tr>
              <a:tr h="82290">
                <a:tc>
                  <a:txBody>
                    <a:bodyPr/>
                    <a:lstStyle/>
                    <a:p>
                      <a:pPr algn="r" fontAlgn="b"/>
                      <a:r>
                        <a:rPr lang="pt-BR" sz="500" b="0" i="0" u="none" strike="noStrike">
                          <a:solidFill>
                            <a:srgbClr val="000000"/>
                          </a:solidFill>
                          <a:effectLst/>
                          <a:latin typeface="Calibri" panose="020F0502020204030204" pitchFamily="34" charset="0"/>
                        </a:rPr>
                        <a:t>52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741573985"/>
                  </a:ext>
                </a:extLst>
              </a:tr>
              <a:tr h="82290">
                <a:tc>
                  <a:txBody>
                    <a:bodyPr/>
                    <a:lstStyle/>
                    <a:p>
                      <a:pPr algn="r" fontAlgn="b"/>
                      <a:r>
                        <a:rPr lang="pt-BR" sz="500" b="0" i="0" u="none" strike="noStrike">
                          <a:solidFill>
                            <a:srgbClr val="000000"/>
                          </a:solidFill>
                          <a:effectLst/>
                          <a:latin typeface="Calibri" panose="020F0502020204030204" pitchFamily="34" charset="0"/>
                        </a:rPr>
                        <a:t>53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725506233"/>
                  </a:ext>
                </a:extLst>
              </a:tr>
              <a:tr h="82290">
                <a:tc>
                  <a:txBody>
                    <a:bodyPr/>
                    <a:lstStyle/>
                    <a:p>
                      <a:pPr algn="r" fontAlgn="b"/>
                      <a:r>
                        <a:rPr lang="pt-BR" sz="500" b="0" i="0" u="none" strike="noStrike">
                          <a:solidFill>
                            <a:srgbClr val="000000"/>
                          </a:solidFill>
                          <a:effectLst/>
                          <a:latin typeface="Calibri" panose="020F0502020204030204" pitchFamily="34" charset="0"/>
                        </a:rPr>
                        <a:t>54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dirty="0">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1496072032"/>
                  </a:ext>
                </a:extLst>
              </a:tr>
            </a:tbl>
          </a:graphicData>
        </a:graphic>
      </p:graphicFrame>
    </p:spTree>
    <p:extLst>
      <p:ext uri="{BB962C8B-B14F-4D97-AF65-F5344CB8AC3E}">
        <p14:creationId xmlns:p14="http://schemas.microsoft.com/office/powerpoint/2010/main" val="1911762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BCD2A-43E2-467E-B709-2689FE89B4BF}"/>
              </a:ext>
            </a:extLst>
          </p:cNvPr>
          <p:cNvSpPr>
            <a:spLocks noGrp="1"/>
          </p:cNvSpPr>
          <p:nvPr>
            <p:ph type="title"/>
          </p:nvPr>
        </p:nvSpPr>
        <p:spPr/>
        <p:txBody>
          <a:bodyPr>
            <a:normAutofit/>
          </a:bodyPr>
          <a:lstStyle/>
          <a:p>
            <a:r>
              <a:rPr lang="pt-BR" dirty="0"/>
              <a:t>Experimento Fatorial Completo</a:t>
            </a:r>
          </a:p>
        </p:txBody>
      </p:sp>
      <p:sp>
        <p:nvSpPr>
          <p:cNvPr id="3" name="Espaço Reservado para Conteúdo 2">
            <a:extLst>
              <a:ext uri="{FF2B5EF4-FFF2-40B4-BE49-F238E27FC236}">
                <a16:creationId xmlns:a16="http://schemas.microsoft.com/office/drawing/2014/main" id="{F85C2ED2-51AE-46B1-B444-9AD654191BC5}"/>
              </a:ext>
            </a:extLst>
          </p:cNvPr>
          <p:cNvSpPr>
            <a:spLocks noGrp="1"/>
          </p:cNvSpPr>
          <p:nvPr>
            <p:ph idx="1"/>
          </p:nvPr>
        </p:nvSpPr>
        <p:spPr/>
        <p:txBody>
          <a:bodyPr/>
          <a:lstStyle/>
          <a:p>
            <a:r>
              <a:rPr lang="pt-BR" dirty="0"/>
              <a:t>54 Estratégias X 100 Casos: 5400 simulações.</a:t>
            </a:r>
          </a:p>
        </p:txBody>
      </p:sp>
      <p:pic>
        <p:nvPicPr>
          <p:cNvPr id="7" name="Imagem 6">
            <a:extLst>
              <a:ext uri="{FF2B5EF4-FFF2-40B4-BE49-F238E27FC236}">
                <a16:creationId xmlns:a16="http://schemas.microsoft.com/office/drawing/2014/main" id="{6CA3BB22-98A4-4D28-B36C-38F083E162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2656289"/>
            <a:ext cx="4250567" cy="2428896"/>
          </a:xfrm>
          <a:prstGeom prst="rect">
            <a:avLst/>
          </a:prstGeom>
        </p:spPr>
      </p:pic>
      <p:sp>
        <p:nvSpPr>
          <p:cNvPr id="8" name="CaixaDeTexto 7">
            <a:extLst>
              <a:ext uri="{FF2B5EF4-FFF2-40B4-BE49-F238E27FC236}">
                <a16:creationId xmlns:a16="http://schemas.microsoft.com/office/drawing/2014/main" id="{57185DAA-8B00-4394-A6D8-A9BB5F773803}"/>
              </a:ext>
            </a:extLst>
          </p:cNvPr>
          <p:cNvSpPr txBox="1"/>
          <p:nvPr/>
        </p:nvSpPr>
        <p:spPr>
          <a:xfrm>
            <a:off x="1835696" y="5517232"/>
            <a:ext cx="6120680" cy="369332"/>
          </a:xfrm>
          <a:prstGeom prst="rect">
            <a:avLst/>
          </a:prstGeom>
          <a:noFill/>
        </p:spPr>
        <p:txBody>
          <a:bodyPr wrap="square" rtlCol="0">
            <a:spAutoFit/>
          </a:bodyPr>
          <a:lstStyle/>
          <a:p>
            <a:r>
              <a:rPr lang="pt-BR" dirty="0"/>
              <a:t>Trajetórias do VPL e preço simulados com a estratégia 19.</a:t>
            </a:r>
          </a:p>
        </p:txBody>
      </p:sp>
      <p:pic>
        <p:nvPicPr>
          <p:cNvPr id="12" name="Imagem 11">
            <a:extLst>
              <a:ext uri="{FF2B5EF4-FFF2-40B4-BE49-F238E27FC236}">
                <a16:creationId xmlns:a16="http://schemas.microsoft.com/office/drawing/2014/main" id="{ED26D4CE-7EED-4D4E-9CA2-19DBF45BEB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3" y="2656289"/>
            <a:ext cx="4250569" cy="2428896"/>
          </a:xfrm>
          <a:prstGeom prst="rect">
            <a:avLst/>
          </a:prstGeom>
        </p:spPr>
      </p:pic>
    </p:spTree>
    <p:extLst>
      <p:ext uri="{BB962C8B-B14F-4D97-AF65-F5344CB8AC3E}">
        <p14:creationId xmlns:p14="http://schemas.microsoft.com/office/powerpoint/2010/main" val="1716269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83FB0-9636-4C42-8510-C8CCA38C11AD}"/>
              </a:ext>
            </a:extLst>
          </p:cNvPr>
          <p:cNvSpPr>
            <a:spLocks noGrp="1"/>
          </p:cNvSpPr>
          <p:nvPr>
            <p:ph type="title"/>
          </p:nvPr>
        </p:nvSpPr>
        <p:spPr/>
        <p:txBody>
          <a:bodyPr>
            <a:normAutofit fontScale="90000"/>
          </a:bodyPr>
          <a:lstStyle/>
          <a:p>
            <a:r>
              <a:rPr lang="pt-BR" dirty="0"/>
              <a:t>O Comportamento dos Players foi Simulado Individualmente</a:t>
            </a:r>
          </a:p>
        </p:txBody>
      </p:sp>
      <p:pic>
        <p:nvPicPr>
          <p:cNvPr id="5" name="Espaço Reservado para Conteúdo 4">
            <a:extLst>
              <a:ext uri="{FF2B5EF4-FFF2-40B4-BE49-F238E27FC236}">
                <a16:creationId xmlns:a16="http://schemas.microsoft.com/office/drawing/2014/main" id="{F1DA7C45-1EAC-475C-A06F-6F302D188A2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1593" y="1844824"/>
            <a:ext cx="6400813" cy="3657607"/>
          </a:xfrm>
        </p:spPr>
      </p:pic>
      <p:sp>
        <p:nvSpPr>
          <p:cNvPr id="6" name="CaixaDeTexto 5">
            <a:extLst>
              <a:ext uri="{FF2B5EF4-FFF2-40B4-BE49-F238E27FC236}">
                <a16:creationId xmlns:a16="http://schemas.microsoft.com/office/drawing/2014/main" id="{7079CC38-F73D-4821-A14A-88C2B85BC35A}"/>
              </a:ext>
            </a:extLst>
          </p:cNvPr>
          <p:cNvSpPr txBox="1"/>
          <p:nvPr/>
        </p:nvSpPr>
        <p:spPr>
          <a:xfrm>
            <a:off x="1835696" y="5517232"/>
            <a:ext cx="6120680" cy="276999"/>
          </a:xfrm>
          <a:prstGeom prst="rect">
            <a:avLst/>
          </a:prstGeom>
          <a:noFill/>
        </p:spPr>
        <p:txBody>
          <a:bodyPr wrap="square" rtlCol="0">
            <a:spAutoFit/>
          </a:bodyPr>
          <a:lstStyle/>
          <a:p>
            <a:pPr algn="ctr"/>
            <a:r>
              <a:rPr lang="pt-BR" sz="1200" dirty="0"/>
              <a:t>Comportamento do Market </a:t>
            </a:r>
            <a:r>
              <a:rPr lang="pt-BR" sz="1200" dirty="0" err="1"/>
              <a:t>Share</a:t>
            </a:r>
            <a:r>
              <a:rPr lang="pt-BR" sz="1200" dirty="0"/>
              <a:t> no Cenário 1, com a Estratégia Candidata.</a:t>
            </a:r>
          </a:p>
        </p:txBody>
      </p:sp>
    </p:spTree>
    <p:extLst>
      <p:ext uri="{BB962C8B-B14F-4D97-AF65-F5344CB8AC3E}">
        <p14:creationId xmlns:p14="http://schemas.microsoft.com/office/powerpoint/2010/main" val="3654819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BCD2A-43E2-467E-B709-2689FE89B4BF}"/>
              </a:ext>
            </a:extLst>
          </p:cNvPr>
          <p:cNvSpPr>
            <a:spLocks noGrp="1"/>
          </p:cNvSpPr>
          <p:nvPr>
            <p:ph type="title"/>
          </p:nvPr>
        </p:nvSpPr>
        <p:spPr/>
        <p:txBody>
          <a:bodyPr>
            <a:normAutofit fontScale="90000"/>
          </a:bodyPr>
          <a:lstStyle/>
          <a:p>
            <a:r>
              <a:rPr lang="pt-BR" dirty="0"/>
              <a:t>Quais são as Estratégias que Levam a Mais VPL?</a:t>
            </a:r>
          </a:p>
        </p:txBody>
      </p:sp>
      <p:sp>
        <p:nvSpPr>
          <p:cNvPr id="8" name="CaixaDeTexto 7">
            <a:extLst>
              <a:ext uri="{FF2B5EF4-FFF2-40B4-BE49-F238E27FC236}">
                <a16:creationId xmlns:a16="http://schemas.microsoft.com/office/drawing/2014/main" id="{57185DAA-8B00-4394-A6D8-A9BB5F773803}"/>
              </a:ext>
            </a:extLst>
          </p:cNvPr>
          <p:cNvSpPr txBox="1"/>
          <p:nvPr/>
        </p:nvSpPr>
        <p:spPr>
          <a:xfrm>
            <a:off x="2195736" y="5652462"/>
            <a:ext cx="6120680" cy="369332"/>
          </a:xfrm>
          <a:prstGeom prst="rect">
            <a:avLst/>
          </a:prstGeom>
          <a:noFill/>
        </p:spPr>
        <p:txBody>
          <a:bodyPr wrap="square" rtlCol="0">
            <a:spAutoFit/>
          </a:bodyPr>
          <a:lstStyle/>
          <a:p>
            <a:r>
              <a:rPr lang="pt-BR" dirty="0"/>
              <a:t>Síntese do Valor final do VPL em 5400 Simulações.</a:t>
            </a:r>
          </a:p>
        </p:txBody>
      </p:sp>
      <p:pic>
        <p:nvPicPr>
          <p:cNvPr id="5" name="Imagem 4">
            <a:extLst>
              <a:ext uri="{FF2B5EF4-FFF2-40B4-BE49-F238E27FC236}">
                <a16:creationId xmlns:a16="http://schemas.microsoft.com/office/drawing/2014/main" id="{086A8C07-D78D-4AC0-B051-D5FC51A1CA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553" y="1523366"/>
            <a:ext cx="7040894" cy="4023368"/>
          </a:xfrm>
          <a:prstGeom prst="rect">
            <a:avLst/>
          </a:prstGeom>
        </p:spPr>
      </p:pic>
    </p:spTree>
    <p:extLst>
      <p:ext uri="{BB962C8B-B14F-4D97-AF65-F5344CB8AC3E}">
        <p14:creationId xmlns:p14="http://schemas.microsoft.com/office/powerpoint/2010/main" val="2645736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BCD2A-43E2-467E-B709-2689FE89B4BF}"/>
              </a:ext>
            </a:extLst>
          </p:cNvPr>
          <p:cNvSpPr>
            <a:spLocks noGrp="1"/>
          </p:cNvSpPr>
          <p:nvPr>
            <p:ph type="title"/>
          </p:nvPr>
        </p:nvSpPr>
        <p:spPr/>
        <p:txBody>
          <a:bodyPr>
            <a:normAutofit fontScale="90000"/>
          </a:bodyPr>
          <a:lstStyle/>
          <a:p>
            <a:r>
              <a:rPr lang="pt-BR" dirty="0"/>
              <a:t>Quais são as Estratégias que Levam a menor Perda de Oportunidade?</a:t>
            </a:r>
          </a:p>
        </p:txBody>
      </p:sp>
      <p:sp>
        <p:nvSpPr>
          <p:cNvPr id="8" name="CaixaDeTexto 7">
            <a:extLst>
              <a:ext uri="{FF2B5EF4-FFF2-40B4-BE49-F238E27FC236}">
                <a16:creationId xmlns:a16="http://schemas.microsoft.com/office/drawing/2014/main" id="{57185DAA-8B00-4394-A6D8-A9BB5F773803}"/>
              </a:ext>
            </a:extLst>
          </p:cNvPr>
          <p:cNvSpPr txBox="1"/>
          <p:nvPr/>
        </p:nvSpPr>
        <p:spPr>
          <a:xfrm>
            <a:off x="1633509" y="5517232"/>
            <a:ext cx="6120680" cy="369332"/>
          </a:xfrm>
          <a:prstGeom prst="rect">
            <a:avLst/>
          </a:prstGeom>
          <a:noFill/>
        </p:spPr>
        <p:txBody>
          <a:bodyPr wrap="square" rtlCol="0">
            <a:spAutoFit/>
          </a:bodyPr>
          <a:lstStyle/>
          <a:p>
            <a:pPr algn="ctr"/>
            <a:r>
              <a:rPr lang="pt-BR" dirty="0"/>
              <a:t>Análise da Perda de Oportunidade em 5400 Simulações.</a:t>
            </a:r>
          </a:p>
        </p:txBody>
      </p:sp>
      <p:pic>
        <p:nvPicPr>
          <p:cNvPr id="4" name="Imagem 3">
            <a:extLst>
              <a:ext uri="{FF2B5EF4-FFF2-40B4-BE49-F238E27FC236}">
                <a16:creationId xmlns:a16="http://schemas.microsoft.com/office/drawing/2014/main" id="{4BA5CBD6-D317-4945-B24E-87B6B4A293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1772816"/>
            <a:ext cx="6400813" cy="3657607"/>
          </a:xfrm>
          <a:prstGeom prst="rect">
            <a:avLst/>
          </a:prstGeom>
        </p:spPr>
      </p:pic>
      <p:sp>
        <p:nvSpPr>
          <p:cNvPr id="6" name="Retângulo 5">
            <a:extLst>
              <a:ext uri="{FF2B5EF4-FFF2-40B4-BE49-F238E27FC236}">
                <a16:creationId xmlns:a16="http://schemas.microsoft.com/office/drawing/2014/main" id="{97CD9E24-DF50-4931-9889-71A6D9DF70ED}"/>
              </a:ext>
            </a:extLst>
          </p:cNvPr>
          <p:cNvSpPr/>
          <p:nvPr/>
        </p:nvSpPr>
        <p:spPr>
          <a:xfrm>
            <a:off x="3707904" y="3861048"/>
            <a:ext cx="216024" cy="1569375"/>
          </a:xfrm>
          <a:prstGeom prst="rect">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Tree>
    <p:extLst>
      <p:ext uri="{BB962C8B-B14F-4D97-AF65-F5344CB8AC3E}">
        <p14:creationId xmlns:p14="http://schemas.microsoft.com/office/powerpoint/2010/main" val="2642875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98241-BA0E-4FAE-A204-4F9E275BA31E}"/>
              </a:ext>
            </a:extLst>
          </p:cNvPr>
          <p:cNvSpPr>
            <a:spLocks noGrp="1"/>
          </p:cNvSpPr>
          <p:nvPr>
            <p:ph type="title"/>
          </p:nvPr>
        </p:nvSpPr>
        <p:spPr/>
        <p:txBody>
          <a:bodyPr>
            <a:normAutofit fontScale="90000"/>
          </a:bodyPr>
          <a:lstStyle/>
          <a:p>
            <a:r>
              <a:rPr lang="pt-BR" dirty="0"/>
              <a:t>Gerando um Ranking de Estratégias</a:t>
            </a:r>
            <a:br>
              <a:rPr lang="pt-BR" dirty="0"/>
            </a:br>
            <a:r>
              <a:rPr lang="pt-BR" sz="2000" dirty="0"/>
              <a:t>Primeiras 20 Estratégias do Ranking</a:t>
            </a:r>
            <a:endParaRPr lang="pt-BR" dirty="0"/>
          </a:p>
        </p:txBody>
      </p:sp>
      <p:graphicFrame>
        <p:nvGraphicFramePr>
          <p:cNvPr id="4" name="Espaço Reservado para Conteúdo 3">
            <a:extLst>
              <a:ext uri="{FF2B5EF4-FFF2-40B4-BE49-F238E27FC236}">
                <a16:creationId xmlns:a16="http://schemas.microsoft.com/office/drawing/2014/main" id="{F0A922DD-D872-459B-B280-0E63C2FC30A7}"/>
              </a:ext>
            </a:extLst>
          </p:cNvPr>
          <p:cNvGraphicFramePr>
            <a:graphicFrameLocks noGrp="1"/>
          </p:cNvGraphicFramePr>
          <p:nvPr>
            <p:ph idx="1"/>
            <p:extLst>
              <p:ext uri="{D42A27DB-BD31-4B8C-83A1-F6EECF244321}">
                <p14:modId xmlns:p14="http://schemas.microsoft.com/office/powerpoint/2010/main" val="2321806096"/>
              </p:ext>
            </p:extLst>
          </p:nvPr>
        </p:nvGraphicFramePr>
        <p:xfrm>
          <a:off x="323528" y="1628800"/>
          <a:ext cx="8229600" cy="3336333"/>
        </p:xfrm>
        <a:graphic>
          <a:graphicData uri="http://schemas.openxmlformats.org/drawingml/2006/table">
            <a:tbl>
              <a:tblPr/>
              <a:tblGrid>
                <a:gridCol w="508229">
                  <a:extLst>
                    <a:ext uri="{9D8B030D-6E8A-4147-A177-3AD203B41FA5}">
                      <a16:colId xmlns:a16="http://schemas.microsoft.com/office/drawing/2014/main" val="478613455"/>
                    </a:ext>
                  </a:extLst>
                </a:gridCol>
                <a:gridCol w="508229">
                  <a:extLst>
                    <a:ext uri="{9D8B030D-6E8A-4147-A177-3AD203B41FA5}">
                      <a16:colId xmlns:a16="http://schemas.microsoft.com/office/drawing/2014/main" val="512476039"/>
                    </a:ext>
                  </a:extLst>
                </a:gridCol>
                <a:gridCol w="1567038">
                  <a:extLst>
                    <a:ext uri="{9D8B030D-6E8A-4147-A177-3AD203B41FA5}">
                      <a16:colId xmlns:a16="http://schemas.microsoft.com/office/drawing/2014/main" val="2124777243"/>
                    </a:ext>
                  </a:extLst>
                </a:gridCol>
                <a:gridCol w="582345">
                  <a:extLst>
                    <a:ext uri="{9D8B030D-6E8A-4147-A177-3AD203B41FA5}">
                      <a16:colId xmlns:a16="http://schemas.microsoft.com/office/drawing/2014/main" val="229535519"/>
                    </a:ext>
                  </a:extLst>
                </a:gridCol>
                <a:gridCol w="508229">
                  <a:extLst>
                    <a:ext uri="{9D8B030D-6E8A-4147-A177-3AD203B41FA5}">
                      <a16:colId xmlns:a16="http://schemas.microsoft.com/office/drawing/2014/main" val="293702772"/>
                    </a:ext>
                  </a:extLst>
                </a:gridCol>
                <a:gridCol w="1503510">
                  <a:extLst>
                    <a:ext uri="{9D8B030D-6E8A-4147-A177-3AD203B41FA5}">
                      <a16:colId xmlns:a16="http://schemas.microsoft.com/office/drawing/2014/main" val="1728685504"/>
                    </a:ext>
                  </a:extLst>
                </a:gridCol>
                <a:gridCol w="931753">
                  <a:extLst>
                    <a:ext uri="{9D8B030D-6E8A-4147-A177-3AD203B41FA5}">
                      <a16:colId xmlns:a16="http://schemas.microsoft.com/office/drawing/2014/main" val="1800776486"/>
                    </a:ext>
                  </a:extLst>
                </a:gridCol>
                <a:gridCol w="1199102">
                  <a:extLst>
                    <a:ext uri="{9D8B030D-6E8A-4147-A177-3AD203B41FA5}">
                      <a16:colId xmlns:a16="http://schemas.microsoft.com/office/drawing/2014/main" val="3809530857"/>
                    </a:ext>
                  </a:extLst>
                </a:gridCol>
                <a:gridCol w="921165">
                  <a:extLst>
                    <a:ext uri="{9D8B030D-6E8A-4147-A177-3AD203B41FA5}">
                      <a16:colId xmlns:a16="http://schemas.microsoft.com/office/drawing/2014/main" val="322776069"/>
                    </a:ext>
                  </a:extLst>
                </a:gridCol>
              </a:tblGrid>
              <a:tr h="158873">
                <a:tc>
                  <a:txBody>
                    <a:bodyPr/>
                    <a:lstStyle/>
                    <a:p>
                      <a:pPr algn="l" fontAlgn="b"/>
                      <a:r>
                        <a:rPr lang="pt-BR" sz="900" b="1" i="0" u="none" strike="noStrike">
                          <a:solidFill>
                            <a:srgbClr val="000000"/>
                          </a:solidFill>
                          <a:effectLst/>
                          <a:latin typeface="Calibri" panose="020F0502020204030204" pitchFamily="34" charset="0"/>
                        </a:rPr>
                        <a:t>Posição</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Lever</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sNPVProfit1RegretPercentil75</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LeverCode</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CasoBase</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aSwitchForCapacityStrategy1</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aPercPeDAberto1</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aDesiredMarketShare1</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aOrcamentoPeD1</a:t>
                      </a:r>
                    </a:p>
                  </a:txBody>
                  <a:tcPr marL="7944" marR="7944" marT="7944" marB="0" anchor="b">
                    <a:lnL>
                      <a:noFill/>
                    </a:lnL>
                    <a:lnR>
                      <a:noFill/>
                    </a:lnR>
                    <a:lnT>
                      <a:noFill/>
                    </a:lnT>
                    <a:lnB>
                      <a:noFill/>
                    </a:lnB>
                  </a:tcPr>
                </a:tc>
                <a:extLst>
                  <a:ext uri="{0D108BD9-81ED-4DB2-BD59-A6C34878D82A}">
                    <a16:rowId xmlns:a16="http://schemas.microsoft.com/office/drawing/2014/main" val="2627444236"/>
                  </a:ext>
                </a:extLst>
              </a:tr>
              <a:tr h="158873">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19</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257M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19</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2977923850"/>
                  </a:ext>
                </a:extLst>
              </a:tr>
              <a:tr h="158873">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25</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264M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1412355746"/>
                  </a:ext>
                </a:extLst>
              </a:tr>
              <a:tr h="158873">
                <a:tc>
                  <a:txBody>
                    <a:bodyPr/>
                    <a:lstStyle/>
                    <a:p>
                      <a:pPr algn="r" fontAlgn="b"/>
                      <a:r>
                        <a:rPr lang="pt-BR" sz="900" b="0" i="0" u="none" strike="noStrike">
                          <a:solidFill>
                            <a:srgbClr val="000000"/>
                          </a:solidFill>
                          <a:effectLst/>
                          <a:latin typeface="Calibri" panose="020F0502020204030204" pitchFamily="34" charset="0"/>
                        </a:rPr>
                        <a:t>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31</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288M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1209670732"/>
                  </a:ext>
                </a:extLst>
              </a:tr>
              <a:tr h="158873">
                <a:tc>
                  <a:txBody>
                    <a:bodyPr/>
                    <a:lstStyle/>
                    <a:p>
                      <a:pPr algn="r" fontAlgn="b"/>
                      <a:r>
                        <a:rPr lang="pt-BR" sz="900" b="0" i="0" u="none" strike="noStrike">
                          <a:solidFill>
                            <a:srgbClr val="000000"/>
                          </a:solidFill>
                          <a:effectLst/>
                          <a:latin typeface="Calibri" panose="020F0502020204030204" pitchFamily="34" charset="0"/>
                        </a:rPr>
                        <a:t>4</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49</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290M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49</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4126312017"/>
                  </a:ext>
                </a:extLst>
              </a:tr>
              <a:tr h="158873">
                <a:tc>
                  <a:txBody>
                    <a:bodyPr/>
                    <a:lstStyle/>
                    <a:p>
                      <a:pPr algn="r" fontAlgn="b"/>
                      <a:r>
                        <a:rPr lang="pt-BR" sz="900" b="0" i="0" u="none" strike="noStrike">
                          <a:solidFill>
                            <a:srgbClr val="000000"/>
                          </a:solidFill>
                          <a:effectLst/>
                          <a:latin typeface="Calibri" panose="020F0502020204030204" pitchFamily="34" charset="0"/>
                        </a:rPr>
                        <a:t>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43</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298M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3312210253"/>
                  </a:ext>
                </a:extLst>
              </a:tr>
              <a:tr h="158873">
                <a:tc>
                  <a:txBody>
                    <a:bodyPr/>
                    <a:lstStyle/>
                    <a:p>
                      <a:pPr algn="r" fontAlgn="b"/>
                      <a:r>
                        <a:rPr lang="pt-BR" sz="900" b="0" i="0" u="none" strike="noStrike">
                          <a:solidFill>
                            <a:srgbClr val="000000"/>
                          </a:solidFill>
                          <a:effectLst/>
                          <a:latin typeface="Calibri" panose="020F0502020204030204" pitchFamily="34" charset="0"/>
                        </a:rPr>
                        <a:t>6</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37</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301M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37</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501987998"/>
                  </a:ext>
                </a:extLst>
              </a:tr>
              <a:tr h="158873">
                <a:tc>
                  <a:txBody>
                    <a:bodyPr/>
                    <a:lstStyle/>
                    <a:p>
                      <a:pPr algn="r" fontAlgn="b"/>
                      <a:r>
                        <a:rPr lang="pt-BR" sz="900" b="0" i="0" u="none" strike="noStrike">
                          <a:solidFill>
                            <a:srgbClr val="000000"/>
                          </a:solidFill>
                          <a:effectLst/>
                          <a:latin typeface="Calibri" panose="020F0502020204030204" pitchFamily="34" charset="0"/>
                        </a:rPr>
                        <a:t>7</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7</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375M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7</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1180309010"/>
                  </a:ext>
                </a:extLst>
              </a:tr>
              <a:tr h="158873">
                <a:tc>
                  <a:txBody>
                    <a:bodyPr/>
                    <a:lstStyle/>
                    <a:p>
                      <a:pPr algn="r" fontAlgn="b"/>
                      <a:r>
                        <a:rPr lang="pt-BR" sz="900" b="0" i="0" u="none" strike="noStrike">
                          <a:solidFill>
                            <a:srgbClr val="000000"/>
                          </a:solidFill>
                          <a:effectLst/>
                          <a:latin typeface="Calibri" panose="020F0502020204030204" pitchFamily="34" charset="0"/>
                        </a:rPr>
                        <a:t>8</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26</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378M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26</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2723270383"/>
                  </a:ext>
                </a:extLst>
              </a:tr>
              <a:tr h="158873">
                <a:tc>
                  <a:txBody>
                    <a:bodyPr/>
                    <a:lstStyle/>
                    <a:p>
                      <a:pPr algn="r" fontAlgn="b"/>
                      <a:r>
                        <a:rPr lang="pt-BR" sz="900" b="0" i="0" u="none" strike="noStrike">
                          <a:solidFill>
                            <a:srgbClr val="000000"/>
                          </a:solidFill>
                          <a:effectLst/>
                          <a:latin typeface="Calibri" panose="020F0502020204030204" pitchFamily="34" charset="0"/>
                        </a:rPr>
                        <a:t>9</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32</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378M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562235901"/>
                  </a:ext>
                </a:extLst>
              </a:tr>
              <a:tr h="158873">
                <a:tc>
                  <a:txBody>
                    <a:bodyPr/>
                    <a:lstStyle/>
                    <a:p>
                      <a:pPr algn="r" fontAlgn="b"/>
                      <a:r>
                        <a:rPr lang="pt-BR" sz="900" b="0" i="0" u="none" strike="noStrike">
                          <a:solidFill>
                            <a:srgbClr val="000000"/>
                          </a:solidFill>
                          <a:effectLst/>
                          <a:latin typeface="Calibri" panose="020F0502020204030204" pitchFamily="34" charset="0"/>
                        </a:rPr>
                        <a:t>10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20</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378M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155806156"/>
                  </a:ext>
                </a:extLst>
              </a:tr>
              <a:tr h="158873">
                <a:tc>
                  <a:txBody>
                    <a:bodyPr/>
                    <a:lstStyle/>
                    <a:p>
                      <a:pPr algn="r" fontAlgn="b"/>
                      <a:r>
                        <a:rPr lang="pt-BR" sz="900" b="0" i="0" u="none" strike="noStrike">
                          <a:solidFill>
                            <a:srgbClr val="000000"/>
                          </a:solidFill>
                          <a:effectLst/>
                          <a:latin typeface="Calibri" panose="020F0502020204030204" pitchFamily="34" charset="0"/>
                        </a:rPr>
                        <a:t>11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382M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1070599871"/>
                  </a:ext>
                </a:extLst>
              </a:tr>
              <a:tr h="158873">
                <a:tc>
                  <a:txBody>
                    <a:bodyPr/>
                    <a:lstStyle/>
                    <a:p>
                      <a:pPr algn="r" fontAlgn="b"/>
                      <a:r>
                        <a:rPr lang="pt-BR" sz="900" b="0" i="0" u="none" strike="noStrike">
                          <a:solidFill>
                            <a:srgbClr val="000000"/>
                          </a:solidFill>
                          <a:effectLst/>
                          <a:latin typeface="Calibri" panose="020F0502020204030204" pitchFamily="34" charset="0"/>
                        </a:rPr>
                        <a:t>12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8</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465M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8</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2733971287"/>
                  </a:ext>
                </a:extLst>
              </a:tr>
              <a:tr h="158873">
                <a:tc>
                  <a:txBody>
                    <a:bodyPr/>
                    <a:lstStyle/>
                    <a:p>
                      <a:pPr algn="r" fontAlgn="b"/>
                      <a:r>
                        <a:rPr lang="pt-BR" sz="900" b="0" i="0" u="none" strike="noStrike">
                          <a:solidFill>
                            <a:srgbClr val="000000"/>
                          </a:solidFill>
                          <a:effectLst/>
                          <a:latin typeface="Calibri" panose="020F0502020204030204" pitchFamily="34" charset="0"/>
                        </a:rPr>
                        <a:t>13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14</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465M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14</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2983953523"/>
                  </a:ext>
                </a:extLst>
              </a:tr>
              <a:tr h="158873">
                <a:tc>
                  <a:txBody>
                    <a:bodyPr/>
                    <a:lstStyle/>
                    <a:p>
                      <a:pPr algn="r" fontAlgn="b"/>
                      <a:r>
                        <a:rPr lang="pt-BR" sz="900" b="0" i="0" u="none" strike="noStrike">
                          <a:solidFill>
                            <a:srgbClr val="000000"/>
                          </a:solidFill>
                          <a:effectLst/>
                          <a:latin typeface="Calibri" panose="020F0502020204030204" pitchFamily="34" charset="0"/>
                        </a:rPr>
                        <a:t>14</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478M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3880456138"/>
                  </a:ext>
                </a:extLst>
              </a:tr>
              <a:tr h="158873">
                <a:tc>
                  <a:txBody>
                    <a:bodyPr/>
                    <a:lstStyle/>
                    <a:p>
                      <a:pPr algn="r" fontAlgn="b"/>
                      <a:r>
                        <a:rPr lang="pt-BR" sz="900" b="0" i="0" u="none" strike="noStrike">
                          <a:solidFill>
                            <a:srgbClr val="000000"/>
                          </a:solidFill>
                          <a:effectLst/>
                          <a:latin typeface="Calibri" panose="020F0502020204030204" pitchFamily="34" charset="0"/>
                        </a:rPr>
                        <a:t>15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38</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506M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38</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3218129345"/>
                  </a:ext>
                </a:extLst>
              </a:tr>
              <a:tr h="158873">
                <a:tc>
                  <a:txBody>
                    <a:bodyPr/>
                    <a:lstStyle/>
                    <a:p>
                      <a:pPr algn="r" fontAlgn="b"/>
                      <a:r>
                        <a:rPr lang="pt-BR" sz="900" b="0" i="0" u="none" strike="noStrike">
                          <a:solidFill>
                            <a:srgbClr val="000000"/>
                          </a:solidFill>
                          <a:effectLst/>
                          <a:latin typeface="Calibri" panose="020F0502020204030204" pitchFamily="34" charset="0"/>
                        </a:rPr>
                        <a:t>16</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44</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506M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44</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3863103641"/>
                  </a:ext>
                </a:extLst>
              </a:tr>
              <a:tr h="158873">
                <a:tc>
                  <a:txBody>
                    <a:bodyPr/>
                    <a:lstStyle/>
                    <a:p>
                      <a:pPr algn="r" fontAlgn="b"/>
                      <a:r>
                        <a:rPr lang="pt-BR" sz="900" b="0" i="0" u="none" strike="noStrike">
                          <a:solidFill>
                            <a:srgbClr val="000000"/>
                          </a:solidFill>
                          <a:effectLst/>
                          <a:latin typeface="Calibri" panose="020F0502020204030204" pitchFamily="34" charset="0"/>
                        </a:rPr>
                        <a:t>17</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50</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506M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50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2317839611"/>
                  </a:ext>
                </a:extLst>
              </a:tr>
              <a:tr h="158873">
                <a:tc>
                  <a:txBody>
                    <a:bodyPr/>
                    <a:lstStyle/>
                    <a:p>
                      <a:pPr algn="r" fontAlgn="b"/>
                      <a:r>
                        <a:rPr lang="pt-BR" sz="900" b="0" i="0" u="none" strike="noStrike">
                          <a:solidFill>
                            <a:srgbClr val="000000"/>
                          </a:solidFill>
                          <a:effectLst/>
                          <a:latin typeface="Calibri" panose="020F0502020204030204" pitchFamily="34" charset="0"/>
                        </a:rPr>
                        <a:t>18</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13</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512M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300716387"/>
                  </a:ext>
                </a:extLst>
              </a:tr>
              <a:tr h="158873">
                <a:tc>
                  <a:txBody>
                    <a:bodyPr/>
                    <a:lstStyle/>
                    <a:p>
                      <a:pPr algn="r" fontAlgn="b"/>
                      <a:r>
                        <a:rPr lang="pt-BR" sz="900" b="0" i="0" u="none" strike="noStrike">
                          <a:solidFill>
                            <a:srgbClr val="000000"/>
                          </a:solidFill>
                          <a:effectLst/>
                          <a:latin typeface="Calibri" panose="020F0502020204030204" pitchFamily="34" charset="0"/>
                        </a:rPr>
                        <a:t>19</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10</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584M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906270980"/>
                  </a:ext>
                </a:extLst>
              </a:tr>
              <a:tr h="158873">
                <a:tc>
                  <a:txBody>
                    <a:bodyPr/>
                    <a:lstStyle/>
                    <a:p>
                      <a:pPr algn="r" fontAlgn="b"/>
                      <a:r>
                        <a:rPr lang="pt-BR" sz="900" b="0" i="0" u="none" strike="noStrike">
                          <a:solidFill>
                            <a:srgbClr val="000000"/>
                          </a:solidFill>
                          <a:effectLst/>
                          <a:latin typeface="Calibri" panose="020F0502020204030204" pitchFamily="34" charset="0"/>
                        </a:rPr>
                        <a:t>20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16</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584M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16</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dirty="0">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1369279650"/>
                  </a:ext>
                </a:extLst>
              </a:tr>
            </a:tbl>
          </a:graphicData>
        </a:graphic>
      </p:graphicFrame>
    </p:spTree>
    <p:extLst>
      <p:ext uri="{BB962C8B-B14F-4D97-AF65-F5344CB8AC3E}">
        <p14:creationId xmlns:p14="http://schemas.microsoft.com/office/powerpoint/2010/main" val="2185235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FBD9F9-4C1A-43D3-8869-5550D7FC5DF1}"/>
              </a:ext>
            </a:extLst>
          </p:cNvPr>
          <p:cNvSpPr>
            <a:spLocks noGrp="1"/>
          </p:cNvSpPr>
          <p:nvPr>
            <p:ph type="title"/>
          </p:nvPr>
        </p:nvSpPr>
        <p:spPr/>
        <p:txBody>
          <a:bodyPr>
            <a:noAutofit/>
          </a:bodyPr>
          <a:lstStyle/>
          <a:p>
            <a:r>
              <a:rPr lang="pt-BR" sz="3600" dirty="0"/>
              <a:t>Contexto de Aplicação</a:t>
            </a:r>
            <a:br>
              <a:rPr lang="pt-BR" sz="3600" dirty="0"/>
            </a:br>
            <a:r>
              <a:rPr lang="pt-BR" sz="2400" i="1" dirty="0"/>
              <a:t>Incerteza no Contexto da Impressão 3D</a:t>
            </a:r>
            <a:endParaRPr lang="pt-BR" sz="3600" i="1" dirty="0"/>
          </a:p>
        </p:txBody>
      </p:sp>
      <p:sp>
        <p:nvSpPr>
          <p:cNvPr id="3" name="Espaço Reservado para Conteúdo 2">
            <a:extLst>
              <a:ext uri="{FF2B5EF4-FFF2-40B4-BE49-F238E27FC236}">
                <a16:creationId xmlns:a16="http://schemas.microsoft.com/office/drawing/2014/main" id="{46D55D25-2B57-4654-8410-D1E78A00DC18}"/>
              </a:ext>
            </a:extLst>
          </p:cNvPr>
          <p:cNvSpPr>
            <a:spLocks noGrp="1"/>
          </p:cNvSpPr>
          <p:nvPr>
            <p:ph idx="1"/>
          </p:nvPr>
        </p:nvSpPr>
        <p:spPr>
          <a:xfrm>
            <a:off x="323528" y="2492896"/>
            <a:ext cx="3816424" cy="3345235"/>
          </a:xfrm>
        </p:spPr>
        <p:txBody>
          <a:bodyPr>
            <a:normAutofit/>
          </a:bodyPr>
          <a:lstStyle/>
          <a:p>
            <a:r>
              <a:rPr lang="pt-BR" sz="2000" dirty="0"/>
              <a:t>Indústria da Impressão 3D cresceu à uma taxa anual de 26,2 % ao ano;</a:t>
            </a:r>
          </a:p>
          <a:p>
            <a:r>
              <a:rPr lang="pt-BR" sz="2000" dirty="0"/>
              <a:t>Tem o potencial de reconfigurar cadeias de suprimentos reduzir tempo de desenvolvimento de produtos, permitir a manufatura de alta complexidade.</a:t>
            </a:r>
          </a:p>
        </p:txBody>
      </p:sp>
      <p:sp>
        <p:nvSpPr>
          <p:cNvPr id="4" name="Retângulo 3">
            <a:extLst>
              <a:ext uri="{FF2B5EF4-FFF2-40B4-BE49-F238E27FC236}">
                <a16:creationId xmlns:a16="http://schemas.microsoft.com/office/drawing/2014/main" id="{F2FC34A5-9751-484C-A3B6-E1CA586A12CA}"/>
              </a:ext>
            </a:extLst>
          </p:cNvPr>
          <p:cNvSpPr/>
          <p:nvPr/>
        </p:nvSpPr>
        <p:spPr>
          <a:xfrm>
            <a:off x="323528" y="1705671"/>
            <a:ext cx="3816424" cy="576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pt-BR" dirty="0"/>
              <a:t>Sintomas “Positivos”</a:t>
            </a:r>
          </a:p>
        </p:txBody>
      </p:sp>
      <p:sp>
        <p:nvSpPr>
          <p:cNvPr id="5" name="Retângulo 4">
            <a:extLst>
              <a:ext uri="{FF2B5EF4-FFF2-40B4-BE49-F238E27FC236}">
                <a16:creationId xmlns:a16="http://schemas.microsoft.com/office/drawing/2014/main" id="{43535EB0-E3AF-4BA7-A65A-CBF1B0266706}"/>
              </a:ext>
            </a:extLst>
          </p:cNvPr>
          <p:cNvSpPr/>
          <p:nvPr/>
        </p:nvSpPr>
        <p:spPr>
          <a:xfrm>
            <a:off x="4852661" y="1705671"/>
            <a:ext cx="3816424" cy="57606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pt-BR" dirty="0"/>
              <a:t>Sintomas “Negativos”</a:t>
            </a:r>
          </a:p>
        </p:txBody>
      </p:sp>
      <p:sp>
        <p:nvSpPr>
          <p:cNvPr id="6" name="Espaço Reservado para Conteúdo 2">
            <a:extLst>
              <a:ext uri="{FF2B5EF4-FFF2-40B4-BE49-F238E27FC236}">
                <a16:creationId xmlns:a16="http://schemas.microsoft.com/office/drawing/2014/main" id="{B4A48175-A317-4A6B-9018-3C4EF620EE41}"/>
              </a:ext>
            </a:extLst>
          </p:cNvPr>
          <p:cNvSpPr txBox="1">
            <a:spLocks/>
          </p:cNvSpPr>
          <p:nvPr/>
        </p:nvSpPr>
        <p:spPr>
          <a:xfrm>
            <a:off x="4852661" y="2492896"/>
            <a:ext cx="3816424" cy="3345235"/>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000" dirty="0"/>
              <a:t>Estimativas sobre o impacto econômico da manufatura aditiva variam entre 21 bilhões de USD em 2020 a 550 bilhões em 2025;</a:t>
            </a:r>
          </a:p>
          <a:p>
            <a:r>
              <a:rPr lang="pt-BR" sz="2000" dirty="0"/>
              <a:t>Houve uma bolha financeira da impressão 3D em 2014, ações de empresas caíram mais do que 70%;</a:t>
            </a:r>
          </a:p>
          <a:p>
            <a:r>
              <a:rPr lang="pt-BR" sz="2000" dirty="0"/>
              <a:t>Lucratividade dos Fabricantes de Sistemas de Impressão 3D tem caiu entre 2011 e 2015 para patamares negativos.</a:t>
            </a:r>
          </a:p>
        </p:txBody>
      </p:sp>
    </p:spTree>
    <p:extLst>
      <p:ext uri="{BB962C8B-B14F-4D97-AF65-F5344CB8AC3E}">
        <p14:creationId xmlns:p14="http://schemas.microsoft.com/office/powerpoint/2010/main" val="3034229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3F8B9-E8DA-450B-A6EE-23E1E90D8A46}"/>
              </a:ext>
            </a:extLst>
          </p:cNvPr>
          <p:cNvSpPr>
            <a:spLocks noGrp="1"/>
          </p:cNvSpPr>
          <p:nvPr>
            <p:ph type="title"/>
          </p:nvPr>
        </p:nvSpPr>
        <p:spPr/>
        <p:txBody>
          <a:bodyPr>
            <a:normAutofit fontScale="90000"/>
          </a:bodyPr>
          <a:lstStyle/>
          <a:p>
            <a:r>
              <a:rPr lang="pt-BR" dirty="0"/>
              <a:t>Análise de Vulnerabilidade da Estratégia Candidata</a:t>
            </a:r>
          </a:p>
        </p:txBody>
      </p:sp>
      <p:sp>
        <p:nvSpPr>
          <p:cNvPr id="3" name="Espaço Reservado para Conteúdo 2">
            <a:extLst>
              <a:ext uri="{FF2B5EF4-FFF2-40B4-BE49-F238E27FC236}">
                <a16:creationId xmlns:a16="http://schemas.microsoft.com/office/drawing/2014/main" id="{79980A8A-5DEB-4723-8815-7C854300DFD2}"/>
              </a:ext>
            </a:extLst>
          </p:cNvPr>
          <p:cNvSpPr>
            <a:spLocks noGrp="1"/>
          </p:cNvSpPr>
          <p:nvPr>
            <p:ph idx="1"/>
          </p:nvPr>
        </p:nvSpPr>
        <p:spPr>
          <a:xfrm>
            <a:off x="251520" y="2276872"/>
            <a:ext cx="4402832" cy="3273227"/>
          </a:xfrm>
        </p:spPr>
        <p:txBody>
          <a:bodyPr>
            <a:normAutofit/>
          </a:bodyPr>
          <a:lstStyle/>
          <a:p>
            <a:r>
              <a:rPr lang="pt-BR" sz="2000" dirty="0"/>
              <a:t>Estratégia Candidata: 19</a:t>
            </a:r>
          </a:p>
          <a:p>
            <a:pPr lvl="1"/>
            <a:r>
              <a:rPr lang="pt-BR" sz="1800" dirty="0"/>
              <a:t>Comportamento Agressivo;</a:t>
            </a:r>
          </a:p>
          <a:p>
            <a:pPr lvl="1"/>
            <a:r>
              <a:rPr lang="pt-BR" sz="1800" dirty="0"/>
              <a:t>P&amp;D Aberto = 0%;</a:t>
            </a:r>
          </a:p>
          <a:p>
            <a:pPr lvl="1"/>
            <a:r>
              <a:rPr lang="pt-BR" sz="1800" dirty="0"/>
              <a:t>Market </a:t>
            </a:r>
            <a:r>
              <a:rPr lang="pt-BR" sz="1800" dirty="0" err="1"/>
              <a:t>Share</a:t>
            </a:r>
            <a:r>
              <a:rPr lang="pt-BR" sz="1800" dirty="0"/>
              <a:t> Desejado = 30 %;</a:t>
            </a:r>
          </a:p>
          <a:p>
            <a:pPr lvl="1"/>
            <a:r>
              <a:rPr lang="pt-BR" sz="1800" dirty="0"/>
              <a:t>Orçamento P&amp;D = 10 %.</a:t>
            </a:r>
          </a:p>
          <a:p>
            <a:pPr lvl="1"/>
            <a:endParaRPr lang="pt-BR" sz="1800" dirty="0"/>
          </a:p>
          <a:p>
            <a:pPr lvl="1"/>
            <a:r>
              <a:rPr lang="pt-BR" sz="1800" dirty="0"/>
              <a:t>Quais são as variáveis que explicam as condições nas quais há mais do que ~ 250 M em perda de oportunidade desta estratégia?</a:t>
            </a:r>
          </a:p>
          <a:p>
            <a:pPr lvl="1"/>
            <a:endParaRPr lang="pt-BR" sz="1800" dirty="0"/>
          </a:p>
        </p:txBody>
      </p:sp>
      <p:pic>
        <p:nvPicPr>
          <p:cNvPr id="5" name="Imagem 4">
            <a:extLst>
              <a:ext uri="{FF2B5EF4-FFF2-40B4-BE49-F238E27FC236}">
                <a16:creationId xmlns:a16="http://schemas.microsoft.com/office/drawing/2014/main" id="{3F40C130-0E01-451C-BDE0-57243311B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928" y="2276872"/>
            <a:ext cx="3915321" cy="2762636"/>
          </a:xfrm>
          <a:prstGeom prst="rect">
            <a:avLst/>
          </a:prstGeom>
        </p:spPr>
      </p:pic>
    </p:spTree>
    <p:extLst>
      <p:ext uri="{BB962C8B-B14F-4D97-AF65-F5344CB8AC3E}">
        <p14:creationId xmlns:p14="http://schemas.microsoft.com/office/powerpoint/2010/main" val="10617983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2A487-E9A0-4EF6-9A6B-6DC4AA39A4B4}"/>
              </a:ext>
            </a:extLst>
          </p:cNvPr>
          <p:cNvSpPr>
            <a:spLocks noGrp="1"/>
          </p:cNvSpPr>
          <p:nvPr>
            <p:ph type="title"/>
          </p:nvPr>
        </p:nvSpPr>
        <p:spPr/>
        <p:txBody>
          <a:bodyPr/>
          <a:lstStyle/>
          <a:p>
            <a:r>
              <a:rPr lang="pt-BR" dirty="0"/>
              <a:t>Análise de Vulnerabilidade</a:t>
            </a:r>
          </a:p>
        </p:txBody>
      </p:sp>
      <p:sp>
        <p:nvSpPr>
          <p:cNvPr id="3" name="Espaço Reservado para Conteúdo 2">
            <a:extLst>
              <a:ext uri="{FF2B5EF4-FFF2-40B4-BE49-F238E27FC236}">
                <a16:creationId xmlns:a16="http://schemas.microsoft.com/office/drawing/2014/main" id="{D247CF81-B726-4D9C-8E8C-51F29BE68840}"/>
              </a:ext>
            </a:extLst>
          </p:cNvPr>
          <p:cNvSpPr>
            <a:spLocks noGrp="1"/>
          </p:cNvSpPr>
          <p:nvPr>
            <p:ph idx="1"/>
          </p:nvPr>
        </p:nvSpPr>
        <p:spPr/>
        <p:txBody>
          <a:bodyPr>
            <a:normAutofit fontScale="85000" lnSpcReduction="10000"/>
          </a:bodyPr>
          <a:lstStyle/>
          <a:p>
            <a:r>
              <a:rPr lang="pt-BR" b="1" dirty="0"/>
              <a:t>Variável Dependente: </a:t>
            </a:r>
            <a:r>
              <a:rPr lang="pt-BR" dirty="0"/>
              <a:t>Caso é de Interesse ou não (0 ou 1); 1 – Estratégia “Falha”, 0 – “Estratégia não Falha”.</a:t>
            </a:r>
          </a:p>
          <a:p>
            <a:r>
              <a:rPr lang="pt-BR" b="1" dirty="0"/>
              <a:t>Variáveis Independentes: </a:t>
            </a:r>
            <a:r>
              <a:rPr lang="pt-BR" dirty="0"/>
              <a:t>38 Parâmetros de Incertezas.</a:t>
            </a:r>
          </a:p>
          <a:p>
            <a:r>
              <a:rPr lang="pt-BR" dirty="0"/>
              <a:t>Técnicas Empregadas para a Análise:</a:t>
            </a:r>
          </a:p>
          <a:p>
            <a:pPr lvl="1"/>
            <a:r>
              <a:rPr lang="pt-BR" dirty="0"/>
              <a:t>Algoritmos de </a:t>
            </a:r>
            <a:r>
              <a:rPr lang="pt-BR" dirty="0" err="1"/>
              <a:t>Feature</a:t>
            </a:r>
            <a:r>
              <a:rPr lang="pt-BR" dirty="0"/>
              <a:t> </a:t>
            </a:r>
            <a:r>
              <a:rPr lang="pt-BR" dirty="0" err="1"/>
              <a:t>Selection</a:t>
            </a:r>
            <a:r>
              <a:rPr lang="pt-BR" dirty="0"/>
              <a:t>:</a:t>
            </a:r>
          </a:p>
          <a:p>
            <a:pPr lvl="2"/>
            <a:r>
              <a:rPr lang="pt-BR" dirty="0" err="1"/>
              <a:t>Random</a:t>
            </a:r>
            <a:r>
              <a:rPr lang="pt-BR" dirty="0"/>
              <a:t> Forest (importância da variável);</a:t>
            </a:r>
          </a:p>
          <a:p>
            <a:pPr lvl="2"/>
            <a:r>
              <a:rPr lang="pt-BR" dirty="0"/>
              <a:t>Algoritmo </a:t>
            </a:r>
            <a:r>
              <a:rPr lang="pt-BR" dirty="0" err="1"/>
              <a:t>Boruta</a:t>
            </a:r>
            <a:r>
              <a:rPr lang="pt-BR" dirty="0"/>
              <a:t> (Algoritmo dedicado para definir a importância de variáveis em modelos preditivos);</a:t>
            </a:r>
          </a:p>
          <a:p>
            <a:pPr lvl="1"/>
            <a:r>
              <a:rPr lang="pt-BR" dirty="0"/>
              <a:t>Observação da Diferença entre as médias dos parâmetros;</a:t>
            </a:r>
          </a:p>
          <a:p>
            <a:pPr lvl="1"/>
            <a:r>
              <a:rPr lang="pt-BR" dirty="0"/>
              <a:t>Algoritmo PRIM.</a:t>
            </a:r>
          </a:p>
        </p:txBody>
      </p:sp>
    </p:spTree>
    <p:extLst>
      <p:ext uri="{BB962C8B-B14F-4D97-AF65-F5344CB8AC3E}">
        <p14:creationId xmlns:p14="http://schemas.microsoft.com/office/powerpoint/2010/main" val="3130154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5A95B9-B140-462D-8CD3-CF2E6FDE46FA}"/>
              </a:ext>
            </a:extLst>
          </p:cNvPr>
          <p:cNvSpPr>
            <a:spLocks noGrp="1"/>
          </p:cNvSpPr>
          <p:nvPr>
            <p:ph type="title"/>
          </p:nvPr>
        </p:nvSpPr>
        <p:spPr/>
        <p:txBody>
          <a:bodyPr>
            <a:normAutofit fontScale="90000"/>
          </a:bodyPr>
          <a:lstStyle/>
          <a:p>
            <a:r>
              <a:rPr lang="pt-BR" dirty="0" err="1"/>
              <a:t>Random</a:t>
            </a:r>
            <a:r>
              <a:rPr lang="pt-BR" dirty="0"/>
              <a:t> Forest</a:t>
            </a:r>
            <a:br>
              <a:rPr lang="pt-BR" dirty="0"/>
            </a:br>
            <a:r>
              <a:rPr lang="pt-BR" sz="2200" dirty="0"/>
              <a:t>Ranking de Importância das Variáveis Incertas para o Insucesso da Estratégia 19</a:t>
            </a:r>
            <a:endParaRPr lang="pt-BR" dirty="0"/>
          </a:p>
        </p:txBody>
      </p:sp>
      <p:graphicFrame>
        <p:nvGraphicFramePr>
          <p:cNvPr id="5" name="Tabela 4">
            <a:extLst>
              <a:ext uri="{FF2B5EF4-FFF2-40B4-BE49-F238E27FC236}">
                <a16:creationId xmlns:a16="http://schemas.microsoft.com/office/drawing/2014/main" id="{A76FB4F6-DF7F-4EA3-8467-91D9D4B6764F}"/>
              </a:ext>
            </a:extLst>
          </p:cNvPr>
          <p:cNvGraphicFramePr>
            <a:graphicFrameLocks noGrp="1"/>
          </p:cNvGraphicFramePr>
          <p:nvPr>
            <p:extLst>
              <p:ext uri="{D42A27DB-BD31-4B8C-83A1-F6EECF244321}">
                <p14:modId xmlns:p14="http://schemas.microsoft.com/office/powerpoint/2010/main" val="2692784294"/>
              </p:ext>
            </p:extLst>
          </p:nvPr>
        </p:nvGraphicFramePr>
        <p:xfrm>
          <a:off x="755576" y="1772816"/>
          <a:ext cx="3456383" cy="2847654"/>
        </p:xfrm>
        <a:graphic>
          <a:graphicData uri="http://schemas.openxmlformats.org/drawingml/2006/table">
            <a:tbl>
              <a:tblPr/>
              <a:tblGrid>
                <a:gridCol w="317307">
                  <a:extLst>
                    <a:ext uri="{9D8B030D-6E8A-4147-A177-3AD203B41FA5}">
                      <a16:colId xmlns:a16="http://schemas.microsoft.com/office/drawing/2014/main" val="3226830769"/>
                    </a:ext>
                  </a:extLst>
                </a:gridCol>
                <a:gridCol w="2062498">
                  <a:extLst>
                    <a:ext uri="{9D8B030D-6E8A-4147-A177-3AD203B41FA5}">
                      <a16:colId xmlns:a16="http://schemas.microsoft.com/office/drawing/2014/main" val="2116730017"/>
                    </a:ext>
                  </a:extLst>
                </a:gridCol>
                <a:gridCol w="1076578">
                  <a:extLst>
                    <a:ext uri="{9D8B030D-6E8A-4147-A177-3AD203B41FA5}">
                      <a16:colId xmlns:a16="http://schemas.microsoft.com/office/drawing/2014/main" val="750110122"/>
                    </a:ext>
                  </a:extLst>
                </a:gridCol>
              </a:tblGrid>
              <a:tr h="116050">
                <a:tc>
                  <a:txBody>
                    <a:bodyPr/>
                    <a:lstStyle/>
                    <a:p>
                      <a:pPr algn="l" fontAlgn="b"/>
                      <a:r>
                        <a:rPr lang="pt-BR" sz="1000" b="1" i="0" u="none" strike="noStrike" dirty="0" err="1">
                          <a:solidFill>
                            <a:srgbClr val="000000"/>
                          </a:solidFill>
                          <a:effectLst/>
                          <a:latin typeface="Calibri" panose="020F0502020204030204" pitchFamily="34" charset="0"/>
                        </a:rPr>
                        <a:t>Rank</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l" fontAlgn="b"/>
                      <a:r>
                        <a:rPr lang="pt-BR" sz="1000" b="1" i="0" u="none" strike="noStrike" dirty="0" err="1">
                          <a:solidFill>
                            <a:srgbClr val="000000"/>
                          </a:solidFill>
                          <a:effectLst/>
                          <a:latin typeface="Calibri" panose="020F0502020204030204" pitchFamily="34" charset="0"/>
                        </a:rPr>
                        <a:t>Variavel</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l" fontAlgn="b"/>
                      <a:r>
                        <a:rPr lang="pt-BR" sz="1000" b="1" i="0" u="none" strike="noStrike" dirty="0" err="1">
                          <a:solidFill>
                            <a:srgbClr val="000000"/>
                          </a:solidFill>
                          <a:effectLst/>
                          <a:latin typeface="Calibri" panose="020F0502020204030204" pitchFamily="34" charset="0"/>
                        </a:rPr>
                        <a:t>MeanDecreaseGini</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406413224"/>
                  </a:ext>
                </a:extLst>
              </a:tr>
              <a:tr h="116050">
                <a:tc>
                  <a:txBody>
                    <a:bodyPr/>
                    <a:lstStyle/>
                    <a:p>
                      <a:pPr algn="r" fontAlgn="b"/>
                      <a:r>
                        <a:rPr lang="pt-BR" sz="1000" b="0" i="0" u="none" strike="noStrike">
                          <a:solidFill>
                            <a:srgbClr val="000000"/>
                          </a:solidFill>
                          <a:effectLst/>
                          <a:latin typeface="Calibri" panose="020F0502020204030204" pitchFamily="34" charset="0"/>
                        </a:rPr>
                        <a:t>1</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aReferencePopulation</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3,479319833</a:t>
                      </a:r>
                    </a:p>
                  </a:txBody>
                  <a:tcPr marL="5803" marR="5803" marT="5803" marB="0" anchor="b">
                    <a:lnL>
                      <a:noFill/>
                    </a:lnL>
                    <a:lnR>
                      <a:noFill/>
                    </a:lnR>
                    <a:lnT>
                      <a:noFill/>
                    </a:lnT>
                    <a:lnB>
                      <a:noFill/>
                    </a:lnB>
                  </a:tcPr>
                </a:tc>
                <a:extLst>
                  <a:ext uri="{0D108BD9-81ED-4DB2-BD59-A6C34878D82A}">
                    <a16:rowId xmlns:a16="http://schemas.microsoft.com/office/drawing/2014/main" val="371421484"/>
                  </a:ext>
                </a:extLst>
              </a:tr>
              <a:tr h="116050">
                <a:tc>
                  <a:txBody>
                    <a:bodyPr/>
                    <a:lstStyle/>
                    <a:p>
                      <a:pPr algn="r" fontAlgn="b"/>
                      <a:r>
                        <a:rPr lang="pt-BR" sz="1000" b="0" i="0" u="none" strike="noStrike">
                          <a:solidFill>
                            <a:srgbClr val="000000"/>
                          </a:solidFill>
                          <a:effectLst/>
                          <a:latin typeface="Calibri" panose="020F0502020204030204" pitchFamily="34" charset="0"/>
                        </a:rPr>
                        <a:t>2</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aInitialReorderShare</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2,466922072</a:t>
                      </a:r>
                    </a:p>
                  </a:txBody>
                  <a:tcPr marL="5803" marR="5803" marT="5803" marB="0" anchor="b">
                    <a:lnL>
                      <a:noFill/>
                    </a:lnL>
                    <a:lnR>
                      <a:noFill/>
                    </a:lnR>
                    <a:lnT>
                      <a:noFill/>
                    </a:lnT>
                    <a:lnB>
                      <a:noFill/>
                    </a:lnB>
                  </a:tcPr>
                </a:tc>
                <a:extLst>
                  <a:ext uri="{0D108BD9-81ED-4DB2-BD59-A6C34878D82A}">
                    <a16:rowId xmlns:a16="http://schemas.microsoft.com/office/drawing/2014/main" val="3609636435"/>
                  </a:ext>
                </a:extLst>
              </a:tr>
              <a:tr h="116050">
                <a:tc>
                  <a:txBody>
                    <a:bodyPr/>
                    <a:lstStyle/>
                    <a:p>
                      <a:pPr algn="r" fontAlgn="b"/>
                      <a:r>
                        <a:rPr lang="pt-BR" sz="1000" b="0" i="0" u="none" strike="noStrike">
                          <a:solidFill>
                            <a:srgbClr val="000000"/>
                          </a:solidFill>
                          <a:effectLst/>
                          <a:latin typeface="Calibri" panose="020F0502020204030204" pitchFamily="34" charset="0"/>
                        </a:rPr>
                        <a:t>3</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aFractionalDiscardRate</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1,907252751</a:t>
                      </a:r>
                    </a:p>
                  </a:txBody>
                  <a:tcPr marL="5803" marR="5803" marT="5803" marB="0" anchor="b">
                    <a:lnL>
                      <a:noFill/>
                    </a:lnL>
                    <a:lnR>
                      <a:noFill/>
                    </a:lnR>
                    <a:lnT>
                      <a:noFill/>
                    </a:lnT>
                    <a:lnB>
                      <a:noFill/>
                    </a:lnB>
                  </a:tcPr>
                </a:tc>
                <a:extLst>
                  <a:ext uri="{0D108BD9-81ED-4DB2-BD59-A6C34878D82A}">
                    <a16:rowId xmlns:a16="http://schemas.microsoft.com/office/drawing/2014/main" val="2382173869"/>
                  </a:ext>
                </a:extLst>
              </a:tr>
              <a:tr h="116050">
                <a:tc>
                  <a:txBody>
                    <a:bodyPr/>
                    <a:lstStyle/>
                    <a:p>
                      <a:pPr algn="r" fontAlgn="b"/>
                      <a:r>
                        <a:rPr lang="pt-BR" sz="1000" b="0" i="0" u="none" strike="noStrike">
                          <a:solidFill>
                            <a:srgbClr val="000000"/>
                          </a:solidFill>
                          <a:effectLst/>
                          <a:latin typeface="Calibri" panose="020F0502020204030204" pitchFamily="34" charset="0"/>
                        </a:rPr>
                        <a:t>4</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aNormalProfitMargin</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1,424002894</a:t>
                      </a:r>
                    </a:p>
                  </a:txBody>
                  <a:tcPr marL="5803" marR="5803" marT="5803" marB="0" anchor="b">
                    <a:lnL>
                      <a:noFill/>
                    </a:lnL>
                    <a:lnR>
                      <a:noFill/>
                    </a:lnR>
                    <a:lnT>
                      <a:noFill/>
                    </a:lnT>
                    <a:lnB>
                      <a:noFill/>
                    </a:lnB>
                  </a:tcPr>
                </a:tc>
                <a:extLst>
                  <a:ext uri="{0D108BD9-81ED-4DB2-BD59-A6C34878D82A}">
                    <a16:rowId xmlns:a16="http://schemas.microsoft.com/office/drawing/2014/main" val="2468279250"/>
                  </a:ext>
                </a:extLst>
              </a:tr>
              <a:tr h="116050">
                <a:tc>
                  <a:txBody>
                    <a:bodyPr/>
                    <a:lstStyle/>
                    <a:p>
                      <a:pPr algn="r" fontAlgn="b"/>
                      <a:r>
                        <a:rPr lang="pt-BR" sz="1000" b="0" i="0" u="none" strike="noStrike">
                          <a:solidFill>
                            <a:srgbClr val="000000"/>
                          </a:solidFill>
                          <a:effectLst/>
                          <a:latin typeface="Calibri" panose="020F0502020204030204" pitchFamily="34" charset="0"/>
                        </a:rPr>
                        <a:t>5</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aReferenceIndustryDemandElasticity</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1,221706921</a:t>
                      </a:r>
                    </a:p>
                  </a:txBody>
                  <a:tcPr marL="5803" marR="5803" marT="5803" marB="0" anchor="b">
                    <a:lnL>
                      <a:noFill/>
                    </a:lnL>
                    <a:lnR>
                      <a:noFill/>
                    </a:lnR>
                    <a:lnT>
                      <a:noFill/>
                    </a:lnT>
                    <a:lnB>
                      <a:noFill/>
                    </a:lnB>
                  </a:tcPr>
                </a:tc>
                <a:extLst>
                  <a:ext uri="{0D108BD9-81ED-4DB2-BD59-A6C34878D82A}">
                    <a16:rowId xmlns:a16="http://schemas.microsoft.com/office/drawing/2014/main" val="4005410020"/>
                  </a:ext>
                </a:extLst>
              </a:tr>
              <a:tr h="116050">
                <a:tc>
                  <a:txBody>
                    <a:bodyPr/>
                    <a:lstStyle/>
                    <a:p>
                      <a:pPr algn="r" fontAlgn="b"/>
                      <a:r>
                        <a:rPr lang="pt-BR" sz="1000" b="0" i="0" u="none" strike="noStrike">
                          <a:solidFill>
                            <a:srgbClr val="000000"/>
                          </a:solidFill>
                          <a:effectLst/>
                          <a:latin typeface="Calibri" panose="020F0502020204030204" pitchFamily="34" charset="0"/>
                        </a:rPr>
                        <a:t>6</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aTempoMedioRealizacaoPeD</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1,213261989</a:t>
                      </a:r>
                    </a:p>
                  </a:txBody>
                  <a:tcPr marL="5803" marR="5803" marT="5803" marB="0" anchor="b">
                    <a:lnL>
                      <a:noFill/>
                    </a:lnL>
                    <a:lnR>
                      <a:noFill/>
                    </a:lnR>
                    <a:lnT>
                      <a:noFill/>
                    </a:lnT>
                    <a:lnB>
                      <a:noFill/>
                    </a:lnB>
                  </a:tcPr>
                </a:tc>
                <a:extLst>
                  <a:ext uri="{0D108BD9-81ED-4DB2-BD59-A6C34878D82A}">
                    <a16:rowId xmlns:a16="http://schemas.microsoft.com/office/drawing/2014/main" val="911254654"/>
                  </a:ext>
                </a:extLst>
              </a:tr>
              <a:tr h="116050">
                <a:tc>
                  <a:txBody>
                    <a:bodyPr/>
                    <a:lstStyle/>
                    <a:p>
                      <a:pPr algn="r" fontAlgn="b"/>
                      <a:r>
                        <a:rPr lang="pt-BR" sz="1000" b="0" i="0" u="none" strike="noStrike">
                          <a:solidFill>
                            <a:srgbClr val="000000"/>
                          </a:solidFill>
                          <a:effectLst/>
                          <a:latin typeface="Calibri" panose="020F0502020204030204" pitchFamily="34" charset="0"/>
                        </a:rPr>
                        <a:t>7</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aPopulation</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1,210559029</a:t>
                      </a:r>
                    </a:p>
                  </a:txBody>
                  <a:tcPr marL="5803" marR="5803" marT="5803" marB="0" anchor="b">
                    <a:lnL>
                      <a:noFill/>
                    </a:lnL>
                    <a:lnR>
                      <a:noFill/>
                    </a:lnR>
                    <a:lnT>
                      <a:noFill/>
                    </a:lnT>
                    <a:lnB>
                      <a:noFill/>
                    </a:lnB>
                  </a:tcPr>
                </a:tc>
                <a:extLst>
                  <a:ext uri="{0D108BD9-81ED-4DB2-BD59-A6C34878D82A}">
                    <a16:rowId xmlns:a16="http://schemas.microsoft.com/office/drawing/2014/main" val="3356649108"/>
                  </a:ext>
                </a:extLst>
              </a:tr>
              <a:tr h="116050">
                <a:tc>
                  <a:txBody>
                    <a:bodyPr/>
                    <a:lstStyle/>
                    <a:p>
                      <a:pPr algn="r" fontAlgn="b"/>
                      <a:r>
                        <a:rPr lang="pt-BR" sz="1000" b="0" i="0" u="none" strike="noStrike">
                          <a:solidFill>
                            <a:srgbClr val="000000"/>
                          </a:solidFill>
                          <a:effectLst/>
                          <a:latin typeface="Calibri" panose="020F0502020204030204" pitchFamily="34" charset="0"/>
                        </a:rPr>
                        <a:t>8</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aDesiredMarketShare4</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1,191872318</a:t>
                      </a:r>
                    </a:p>
                  </a:txBody>
                  <a:tcPr marL="5803" marR="5803" marT="5803" marB="0" anchor="b">
                    <a:lnL>
                      <a:noFill/>
                    </a:lnL>
                    <a:lnR>
                      <a:noFill/>
                    </a:lnR>
                    <a:lnT>
                      <a:noFill/>
                    </a:lnT>
                    <a:lnB>
                      <a:noFill/>
                    </a:lnB>
                  </a:tcPr>
                </a:tc>
                <a:extLst>
                  <a:ext uri="{0D108BD9-81ED-4DB2-BD59-A6C34878D82A}">
                    <a16:rowId xmlns:a16="http://schemas.microsoft.com/office/drawing/2014/main" val="3936636792"/>
                  </a:ext>
                </a:extLst>
              </a:tr>
              <a:tr h="116050">
                <a:tc>
                  <a:txBody>
                    <a:bodyPr/>
                    <a:lstStyle/>
                    <a:p>
                      <a:pPr algn="r" fontAlgn="b"/>
                      <a:r>
                        <a:rPr lang="pt-BR" sz="1000" b="0" i="0" u="none" strike="noStrike">
                          <a:solidFill>
                            <a:srgbClr val="000000"/>
                          </a:solidFill>
                          <a:effectLst/>
                          <a:latin typeface="Calibri" panose="020F0502020204030204" pitchFamily="34" charset="0"/>
                        </a:rPr>
                        <a:t>9</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aPercPeDAberto3</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1,189822318</a:t>
                      </a:r>
                    </a:p>
                  </a:txBody>
                  <a:tcPr marL="5803" marR="5803" marT="5803" marB="0" anchor="b">
                    <a:lnL>
                      <a:noFill/>
                    </a:lnL>
                    <a:lnR>
                      <a:noFill/>
                    </a:lnR>
                    <a:lnT>
                      <a:noFill/>
                    </a:lnT>
                    <a:lnB>
                      <a:noFill/>
                    </a:lnB>
                  </a:tcPr>
                </a:tc>
                <a:extLst>
                  <a:ext uri="{0D108BD9-81ED-4DB2-BD59-A6C34878D82A}">
                    <a16:rowId xmlns:a16="http://schemas.microsoft.com/office/drawing/2014/main" val="1078808190"/>
                  </a:ext>
                </a:extLst>
              </a:tr>
              <a:tr h="116050">
                <a:tc>
                  <a:txBody>
                    <a:bodyPr/>
                    <a:lstStyle/>
                    <a:p>
                      <a:pPr algn="r" fontAlgn="b"/>
                      <a:r>
                        <a:rPr lang="pt-BR" sz="1000" b="0" i="0" u="none" strike="noStrike">
                          <a:solidFill>
                            <a:srgbClr val="000000"/>
                          </a:solidFill>
                          <a:effectLst/>
                          <a:latin typeface="Calibri" panose="020F0502020204030204" pitchFamily="34" charset="0"/>
                        </a:rPr>
                        <a:t>10</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aSensOfPriceToShare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1,117435024</a:t>
                      </a:r>
                    </a:p>
                  </a:txBody>
                  <a:tcPr marL="5803" marR="5803" marT="5803" marB="0" anchor="b">
                    <a:lnL>
                      <a:noFill/>
                    </a:lnL>
                    <a:lnR>
                      <a:noFill/>
                    </a:lnR>
                    <a:lnT>
                      <a:noFill/>
                    </a:lnT>
                    <a:lnB>
                      <a:noFill/>
                    </a:lnB>
                  </a:tcPr>
                </a:tc>
                <a:extLst>
                  <a:ext uri="{0D108BD9-81ED-4DB2-BD59-A6C34878D82A}">
                    <a16:rowId xmlns:a16="http://schemas.microsoft.com/office/drawing/2014/main" val="2490968120"/>
                  </a:ext>
                </a:extLst>
              </a:tr>
              <a:tr h="116050">
                <a:tc>
                  <a:txBody>
                    <a:bodyPr/>
                    <a:lstStyle/>
                    <a:p>
                      <a:pPr algn="r" fontAlgn="b"/>
                      <a:r>
                        <a:rPr lang="pt-BR" sz="1000" b="0" i="0" u="none" strike="noStrike">
                          <a:solidFill>
                            <a:srgbClr val="000000"/>
                          </a:solidFill>
                          <a:effectLst/>
                          <a:latin typeface="Calibri" panose="020F0502020204030204" pitchFamily="34" charset="0"/>
                        </a:rPr>
                        <a:t>11</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aSwitchForCapacityStrategy3</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1,115626547</a:t>
                      </a:r>
                    </a:p>
                  </a:txBody>
                  <a:tcPr marL="5803" marR="5803" marT="5803" marB="0" anchor="b">
                    <a:lnL>
                      <a:noFill/>
                    </a:lnL>
                    <a:lnR>
                      <a:noFill/>
                    </a:lnR>
                    <a:lnT>
                      <a:noFill/>
                    </a:lnT>
                    <a:lnB>
                      <a:noFill/>
                    </a:lnB>
                  </a:tcPr>
                </a:tc>
                <a:extLst>
                  <a:ext uri="{0D108BD9-81ED-4DB2-BD59-A6C34878D82A}">
                    <a16:rowId xmlns:a16="http://schemas.microsoft.com/office/drawing/2014/main" val="861178042"/>
                  </a:ext>
                </a:extLst>
              </a:tr>
              <a:tr h="116050">
                <a:tc>
                  <a:txBody>
                    <a:bodyPr/>
                    <a:lstStyle/>
                    <a:p>
                      <a:pPr algn="r" fontAlgn="b"/>
                      <a:r>
                        <a:rPr lang="pt-BR" sz="1000" b="0" i="0" u="none" strike="noStrike">
                          <a:solidFill>
                            <a:srgbClr val="000000"/>
                          </a:solidFill>
                          <a:effectLst/>
                          <a:latin typeface="Calibri" panose="020F0502020204030204" pitchFamily="34" charset="0"/>
                        </a:rPr>
                        <a:t>12</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aSensOfPriceToCosts</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1,112489313</a:t>
                      </a:r>
                    </a:p>
                  </a:txBody>
                  <a:tcPr marL="5803" marR="5803" marT="5803" marB="0" anchor="b">
                    <a:lnL>
                      <a:noFill/>
                    </a:lnL>
                    <a:lnR>
                      <a:noFill/>
                    </a:lnR>
                    <a:lnT>
                      <a:noFill/>
                    </a:lnT>
                    <a:lnB>
                      <a:noFill/>
                    </a:lnB>
                  </a:tcPr>
                </a:tc>
                <a:extLst>
                  <a:ext uri="{0D108BD9-81ED-4DB2-BD59-A6C34878D82A}">
                    <a16:rowId xmlns:a16="http://schemas.microsoft.com/office/drawing/2014/main" val="1408275103"/>
                  </a:ext>
                </a:extLst>
              </a:tr>
              <a:tr h="116050">
                <a:tc>
                  <a:txBody>
                    <a:bodyPr/>
                    <a:lstStyle/>
                    <a:p>
                      <a:pPr algn="r" fontAlgn="b"/>
                      <a:r>
                        <a:rPr lang="pt-BR" sz="1000" b="0" i="0" u="none" strike="noStrike">
                          <a:solidFill>
                            <a:srgbClr val="000000"/>
                          </a:solidFill>
                          <a:effectLst/>
                          <a:latin typeface="Calibri" panose="020F0502020204030204" pitchFamily="34" charset="0"/>
                        </a:rPr>
                        <a:t>13</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aTaxaRejeicao</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1,054144778</a:t>
                      </a:r>
                    </a:p>
                  </a:txBody>
                  <a:tcPr marL="5803" marR="5803" marT="5803" marB="0" anchor="b">
                    <a:lnL>
                      <a:noFill/>
                    </a:lnL>
                    <a:lnR>
                      <a:noFill/>
                    </a:lnR>
                    <a:lnT>
                      <a:noFill/>
                    </a:lnT>
                    <a:lnB>
                      <a:noFill/>
                    </a:lnB>
                  </a:tcPr>
                </a:tc>
                <a:extLst>
                  <a:ext uri="{0D108BD9-81ED-4DB2-BD59-A6C34878D82A}">
                    <a16:rowId xmlns:a16="http://schemas.microsoft.com/office/drawing/2014/main" val="3745871606"/>
                  </a:ext>
                </a:extLst>
              </a:tr>
              <a:tr h="116050">
                <a:tc>
                  <a:txBody>
                    <a:bodyPr/>
                    <a:lstStyle/>
                    <a:p>
                      <a:pPr algn="r" fontAlgn="b"/>
                      <a:r>
                        <a:rPr lang="pt-BR" sz="1000" b="0" i="0" u="none" strike="noStrike">
                          <a:solidFill>
                            <a:srgbClr val="000000"/>
                          </a:solidFill>
                          <a:effectLst/>
                          <a:latin typeface="Calibri" panose="020F0502020204030204" pitchFamily="34" charset="0"/>
                        </a:rPr>
                        <a:t>14</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aSensOfAttractToPerformance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1,03052317</a:t>
                      </a:r>
                    </a:p>
                  </a:txBody>
                  <a:tcPr marL="5803" marR="5803" marT="5803" marB="0" anchor="b">
                    <a:lnL>
                      <a:noFill/>
                    </a:lnL>
                    <a:lnR>
                      <a:noFill/>
                    </a:lnR>
                    <a:lnT>
                      <a:noFill/>
                    </a:lnT>
                    <a:lnB>
                      <a:noFill/>
                    </a:lnB>
                  </a:tcPr>
                </a:tc>
                <a:extLst>
                  <a:ext uri="{0D108BD9-81ED-4DB2-BD59-A6C34878D82A}">
                    <a16:rowId xmlns:a16="http://schemas.microsoft.com/office/drawing/2014/main" val="3303233645"/>
                  </a:ext>
                </a:extLst>
              </a:tr>
              <a:tr h="116050">
                <a:tc>
                  <a:txBody>
                    <a:bodyPr/>
                    <a:lstStyle/>
                    <a:p>
                      <a:pPr algn="r" fontAlgn="b"/>
                      <a:r>
                        <a:rPr lang="pt-BR" sz="1000" b="0" i="0" u="none" strike="noStrike">
                          <a:solidFill>
                            <a:srgbClr val="000000"/>
                          </a:solidFill>
                          <a:effectLst/>
                          <a:latin typeface="Calibri" panose="020F0502020204030204" pitchFamily="34" charset="0"/>
                        </a:rPr>
                        <a:t>15</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aOrcamentoPeD4</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1,006280833</a:t>
                      </a:r>
                    </a:p>
                  </a:txBody>
                  <a:tcPr marL="5803" marR="5803" marT="5803" marB="0" anchor="b">
                    <a:lnL>
                      <a:noFill/>
                    </a:lnL>
                    <a:lnR>
                      <a:noFill/>
                    </a:lnR>
                    <a:lnT>
                      <a:noFill/>
                    </a:lnT>
                    <a:lnB>
                      <a:noFill/>
                    </a:lnB>
                  </a:tcPr>
                </a:tc>
                <a:extLst>
                  <a:ext uri="{0D108BD9-81ED-4DB2-BD59-A6C34878D82A}">
                    <a16:rowId xmlns:a16="http://schemas.microsoft.com/office/drawing/2014/main" val="2437774233"/>
                  </a:ext>
                </a:extLst>
              </a:tr>
              <a:tr h="116050">
                <a:tc>
                  <a:txBody>
                    <a:bodyPr/>
                    <a:lstStyle/>
                    <a:p>
                      <a:pPr algn="r" fontAlgn="b"/>
                      <a:r>
                        <a:rPr lang="pt-BR" sz="1000" b="0" i="0" u="none" strike="noStrike">
                          <a:solidFill>
                            <a:srgbClr val="000000"/>
                          </a:solidFill>
                          <a:effectLst/>
                          <a:latin typeface="Calibri" panose="020F0502020204030204" pitchFamily="34" charset="0"/>
                        </a:rPr>
                        <a:t>16</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aOrcamentoPeD2</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0,917384127</a:t>
                      </a:r>
                    </a:p>
                  </a:txBody>
                  <a:tcPr marL="5803" marR="5803" marT="5803" marB="0" anchor="b">
                    <a:lnL>
                      <a:noFill/>
                    </a:lnL>
                    <a:lnR>
                      <a:noFill/>
                    </a:lnR>
                    <a:lnT>
                      <a:noFill/>
                    </a:lnT>
                    <a:lnB>
                      <a:noFill/>
                    </a:lnB>
                  </a:tcPr>
                </a:tc>
                <a:extLst>
                  <a:ext uri="{0D108BD9-81ED-4DB2-BD59-A6C34878D82A}">
                    <a16:rowId xmlns:a16="http://schemas.microsoft.com/office/drawing/2014/main" val="1323202501"/>
                  </a:ext>
                </a:extLst>
              </a:tr>
              <a:tr h="116050">
                <a:tc>
                  <a:txBody>
                    <a:bodyPr/>
                    <a:lstStyle/>
                    <a:p>
                      <a:pPr algn="r" fontAlgn="b"/>
                      <a:r>
                        <a:rPr lang="pt-BR" sz="1000" b="0" i="0" u="none" strike="noStrike">
                          <a:solidFill>
                            <a:srgbClr val="000000"/>
                          </a:solidFill>
                          <a:effectLst/>
                          <a:latin typeface="Calibri" panose="020F0502020204030204" pitchFamily="34" charset="0"/>
                        </a:rPr>
                        <a:t>17</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aLCStrength</a:t>
                      </a: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0,902786702</a:t>
                      </a:r>
                    </a:p>
                  </a:txBody>
                  <a:tcPr marL="5803" marR="5803" marT="5803" marB="0" anchor="b">
                    <a:lnL>
                      <a:noFill/>
                    </a:lnL>
                    <a:lnR>
                      <a:noFill/>
                    </a:lnR>
                    <a:lnT>
                      <a:noFill/>
                    </a:lnT>
                    <a:lnB>
                      <a:noFill/>
                    </a:lnB>
                  </a:tcPr>
                </a:tc>
                <a:extLst>
                  <a:ext uri="{0D108BD9-81ED-4DB2-BD59-A6C34878D82A}">
                    <a16:rowId xmlns:a16="http://schemas.microsoft.com/office/drawing/2014/main" val="3520107897"/>
                  </a:ext>
                </a:extLst>
              </a:tr>
            </a:tbl>
          </a:graphicData>
        </a:graphic>
      </p:graphicFrame>
      <p:graphicFrame>
        <p:nvGraphicFramePr>
          <p:cNvPr id="10" name="Tabela 9">
            <a:extLst>
              <a:ext uri="{FF2B5EF4-FFF2-40B4-BE49-F238E27FC236}">
                <a16:creationId xmlns:a16="http://schemas.microsoft.com/office/drawing/2014/main" id="{AEF89475-F382-42EF-8E07-9A3E2D45274C}"/>
              </a:ext>
            </a:extLst>
          </p:cNvPr>
          <p:cNvGraphicFramePr>
            <a:graphicFrameLocks noGrp="1"/>
          </p:cNvGraphicFramePr>
          <p:nvPr>
            <p:extLst>
              <p:ext uri="{D42A27DB-BD31-4B8C-83A1-F6EECF244321}">
                <p14:modId xmlns:p14="http://schemas.microsoft.com/office/powerpoint/2010/main" val="3713500869"/>
              </p:ext>
            </p:extLst>
          </p:nvPr>
        </p:nvGraphicFramePr>
        <p:xfrm>
          <a:off x="5220072" y="1772816"/>
          <a:ext cx="3312368" cy="3480466"/>
        </p:xfrm>
        <a:graphic>
          <a:graphicData uri="http://schemas.openxmlformats.org/drawingml/2006/table">
            <a:tbl>
              <a:tblPr/>
              <a:tblGrid>
                <a:gridCol w="304086">
                  <a:extLst>
                    <a:ext uri="{9D8B030D-6E8A-4147-A177-3AD203B41FA5}">
                      <a16:colId xmlns:a16="http://schemas.microsoft.com/office/drawing/2014/main" val="3226830769"/>
                    </a:ext>
                  </a:extLst>
                </a:gridCol>
                <a:gridCol w="1976561">
                  <a:extLst>
                    <a:ext uri="{9D8B030D-6E8A-4147-A177-3AD203B41FA5}">
                      <a16:colId xmlns:a16="http://schemas.microsoft.com/office/drawing/2014/main" val="2116730017"/>
                    </a:ext>
                  </a:extLst>
                </a:gridCol>
                <a:gridCol w="1031721">
                  <a:extLst>
                    <a:ext uri="{9D8B030D-6E8A-4147-A177-3AD203B41FA5}">
                      <a16:colId xmlns:a16="http://schemas.microsoft.com/office/drawing/2014/main" val="750110122"/>
                    </a:ext>
                  </a:extLst>
                </a:gridCol>
              </a:tblGrid>
              <a:tr h="116050">
                <a:tc>
                  <a:txBody>
                    <a:bodyPr/>
                    <a:lstStyle/>
                    <a:p>
                      <a:pPr algn="l" fontAlgn="b"/>
                      <a:r>
                        <a:rPr lang="pt-BR" sz="1000" b="1" i="0" u="none" strike="noStrike">
                          <a:solidFill>
                            <a:srgbClr val="000000"/>
                          </a:solidFill>
                          <a:effectLst/>
                          <a:latin typeface="Calibri" panose="020F0502020204030204" pitchFamily="34" charset="0"/>
                        </a:rPr>
                        <a:t>Rank</a:t>
                      </a:r>
                    </a:p>
                  </a:txBody>
                  <a:tcPr marL="5803" marR="5803" marT="5803" marB="0" anchor="b">
                    <a:lnL>
                      <a:noFill/>
                    </a:lnL>
                    <a:lnR>
                      <a:noFill/>
                    </a:lnR>
                    <a:lnT>
                      <a:noFill/>
                    </a:lnT>
                    <a:lnB>
                      <a:noFill/>
                    </a:lnB>
                  </a:tcPr>
                </a:tc>
                <a:tc>
                  <a:txBody>
                    <a:bodyPr/>
                    <a:lstStyle/>
                    <a:p>
                      <a:pPr algn="l" fontAlgn="b"/>
                      <a:r>
                        <a:rPr lang="pt-BR" sz="1000" b="1" i="0" u="none" strike="noStrike" dirty="0" err="1">
                          <a:solidFill>
                            <a:srgbClr val="000000"/>
                          </a:solidFill>
                          <a:effectLst/>
                          <a:latin typeface="Calibri" panose="020F0502020204030204" pitchFamily="34" charset="0"/>
                        </a:rPr>
                        <a:t>Variavel</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l" fontAlgn="b"/>
                      <a:r>
                        <a:rPr lang="pt-BR" sz="1000" b="1" i="0" u="none" strike="noStrike" dirty="0" err="1">
                          <a:solidFill>
                            <a:srgbClr val="000000"/>
                          </a:solidFill>
                          <a:effectLst/>
                          <a:latin typeface="Calibri" panose="020F0502020204030204" pitchFamily="34" charset="0"/>
                        </a:rPr>
                        <a:t>MeanDecreaseGini</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406413224"/>
                  </a:ext>
                </a:extLst>
              </a:tr>
              <a:tr h="116050">
                <a:tc>
                  <a:txBody>
                    <a:bodyPr/>
                    <a:lstStyle/>
                    <a:p>
                      <a:pPr algn="r" fontAlgn="b"/>
                      <a:r>
                        <a:rPr lang="pt-BR" sz="1000" b="0" i="0" u="none" strike="noStrike">
                          <a:solidFill>
                            <a:srgbClr val="000000"/>
                          </a:solidFill>
                          <a:effectLst/>
                          <a:latin typeface="Calibri" panose="020F0502020204030204" pitchFamily="34" charset="0"/>
                        </a:rPr>
                        <a:t>18</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aPerfSlope</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0,86391727</a:t>
                      </a:r>
                    </a:p>
                  </a:txBody>
                  <a:tcPr marL="5803" marR="5803" marT="5803" marB="0" anchor="b">
                    <a:lnL>
                      <a:noFill/>
                    </a:lnL>
                    <a:lnR>
                      <a:noFill/>
                    </a:lnR>
                    <a:lnT>
                      <a:noFill/>
                    </a:lnT>
                    <a:lnB>
                      <a:noFill/>
                    </a:lnB>
                  </a:tcPr>
                </a:tc>
                <a:extLst>
                  <a:ext uri="{0D108BD9-81ED-4DB2-BD59-A6C34878D82A}">
                    <a16:rowId xmlns:a16="http://schemas.microsoft.com/office/drawing/2014/main" val="3345301143"/>
                  </a:ext>
                </a:extLst>
              </a:tr>
              <a:tr h="116050">
                <a:tc>
                  <a:txBody>
                    <a:bodyPr/>
                    <a:lstStyle/>
                    <a:p>
                      <a:pPr algn="r" fontAlgn="b"/>
                      <a:r>
                        <a:rPr lang="pt-BR" sz="1000" b="0" i="0" u="none" strike="noStrike">
                          <a:solidFill>
                            <a:srgbClr val="000000"/>
                          </a:solidFill>
                          <a:effectLst/>
                          <a:latin typeface="Calibri" panose="020F0502020204030204" pitchFamily="34" charset="0"/>
                        </a:rPr>
                        <a:t>19</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aCapacityAcquisitionDelay</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0,859596081</a:t>
                      </a:r>
                    </a:p>
                  </a:txBody>
                  <a:tcPr marL="5803" marR="5803" marT="5803" marB="0" anchor="b">
                    <a:lnL>
                      <a:noFill/>
                    </a:lnL>
                    <a:lnR>
                      <a:noFill/>
                    </a:lnR>
                    <a:lnT>
                      <a:noFill/>
                    </a:lnT>
                    <a:lnB>
                      <a:noFill/>
                    </a:lnB>
                  </a:tcPr>
                </a:tc>
                <a:extLst>
                  <a:ext uri="{0D108BD9-81ED-4DB2-BD59-A6C34878D82A}">
                    <a16:rowId xmlns:a16="http://schemas.microsoft.com/office/drawing/2014/main" val="1693690540"/>
                  </a:ext>
                </a:extLst>
              </a:tr>
              <a:tr h="116050">
                <a:tc>
                  <a:txBody>
                    <a:bodyPr/>
                    <a:lstStyle/>
                    <a:p>
                      <a:pPr algn="r" fontAlgn="b"/>
                      <a:r>
                        <a:rPr lang="pt-BR" sz="1000" b="0" i="0" u="none" strike="noStrike">
                          <a:solidFill>
                            <a:srgbClr val="000000"/>
                          </a:solidFill>
                          <a:effectLst/>
                          <a:latin typeface="Calibri" panose="020F0502020204030204" pitchFamily="34" charset="0"/>
                        </a:rPr>
                        <a:t>20</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aDesiredMarketShare2</a:t>
                      </a: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0,844139188</a:t>
                      </a:r>
                    </a:p>
                  </a:txBody>
                  <a:tcPr marL="5803" marR="5803" marT="5803" marB="0" anchor="b">
                    <a:lnL>
                      <a:noFill/>
                    </a:lnL>
                    <a:lnR>
                      <a:noFill/>
                    </a:lnR>
                    <a:lnT>
                      <a:noFill/>
                    </a:lnT>
                    <a:lnB>
                      <a:noFill/>
                    </a:lnB>
                  </a:tcPr>
                </a:tc>
                <a:extLst>
                  <a:ext uri="{0D108BD9-81ED-4DB2-BD59-A6C34878D82A}">
                    <a16:rowId xmlns:a16="http://schemas.microsoft.com/office/drawing/2014/main" val="60417647"/>
                  </a:ext>
                </a:extLst>
              </a:tr>
              <a:tr h="116050">
                <a:tc>
                  <a:txBody>
                    <a:bodyPr/>
                    <a:lstStyle/>
                    <a:p>
                      <a:pPr algn="r" fontAlgn="b"/>
                      <a:r>
                        <a:rPr lang="pt-BR" sz="1000" b="0" i="0" u="none" strike="noStrike">
                          <a:solidFill>
                            <a:srgbClr val="000000"/>
                          </a:solidFill>
                          <a:effectLst/>
                          <a:latin typeface="Calibri" panose="020F0502020204030204" pitchFamily="34" charset="0"/>
                        </a:rPr>
                        <a:t>21</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aPercPeDAberto2</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0,805597628</a:t>
                      </a:r>
                    </a:p>
                  </a:txBody>
                  <a:tcPr marL="5803" marR="5803" marT="5803" marB="0" anchor="b">
                    <a:lnL>
                      <a:noFill/>
                    </a:lnL>
                    <a:lnR>
                      <a:noFill/>
                    </a:lnR>
                    <a:lnT>
                      <a:noFill/>
                    </a:lnT>
                    <a:lnB>
                      <a:noFill/>
                    </a:lnB>
                  </a:tcPr>
                </a:tc>
                <a:extLst>
                  <a:ext uri="{0D108BD9-81ED-4DB2-BD59-A6C34878D82A}">
                    <a16:rowId xmlns:a16="http://schemas.microsoft.com/office/drawing/2014/main" val="3779746969"/>
                  </a:ext>
                </a:extLst>
              </a:tr>
              <a:tr h="116050">
                <a:tc>
                  <a:txBody>
                    <a:bodyPr/>
                    <a:lstStyle/>
                    <a:p>
                      <a:pPr algn="r" fontAlgn="b"/>
                      <a:r>
                        <a:rPr lang="pt-BR" sz="1000" b="0" i="0" u="none" strike="noStrike">
                          <a:solidFill>
                            <a:srgbClr val="000000"/>
                          </a:solidFill>
                          <a:effectLst/>
                          <a:latin typeface="Calibri" panose="020F0502020204030204" pitchFamily="34" charset="0"/>
                        </a:rPr>
                        <a:t>22</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aSwitchForCapacityStrategy4</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0,748468452</a:t>
                      </a:r>
                    </a:p>
                  </a:txBody>
                  <a:tcPr marL="5803" marR="5803" marT="5803" marB="0" anchor="b">
                    <a:lnL>
                      <a:noFill/>
                    </a:lnL>
                    <a:lnR>
                      <a:noFill/>
                    </a:lnR>
                    <a:lnT>
                      <a:noFill/>
                    </a:lnT>
                    <a:lnB>
                      <a:noFill/>
                    </a:lnB>
                  </a:tcPr>
                </a:tc>
                <a:extLst>
                  <a:ext uri="{0D108BD9-81ED-4DB2-BD59-A6C34878D82A}">
                    <a16:rowId xmlns:a16="http://schemas.microsoft.com/office/drawing/2014/main" val="3666956857"/>
                  </a:ext>
                </a:extLst>
              </a:tr>
              <a:tr h="116050">
                <a:tc>
                  <a:txBody>
                    <a:bodyPr/>
                    <a:lstStyle/>
                    <a:p>
                      <a:pPr algn="r" fontAlgn="b"/>
                      <a:r>
                        <a:rPr lang="pt-BR" sz="1000" b="0" i="0" u="none" strike="noStrike">
                          <a:solidFill>
                            <a:srgbClr val="000000"/>
                          </a:solidFill>
                          <a:effectLst/>
                          <a:latin typeface="Calibri" panose="020F0502020204030204" pitchFamily="34" charset="0"/>
                        </a:rPr>
                        <a:t>23</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aOrcamentoPeD3</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0,744895074</a:t>
                      </a:r>
                    </a:p>
                  </a:txBody>
                  <a:tcPr marL="5803" marR="5803" marT="5803" marB="0" anchor="b">
                    <a:lnL>
                      <a:noFill/>
                    </a:lnL>
                    <a:lnR>
                      <a:noFill/>
                    </a:lnR>
                    <a:lnT>
                      <a:noFill/>
                    </a:lnT>
                    <a:lnB>
                      <a:noFill/>
                    </a:lnB>
                  </a:tcPr>
                </a:tc>
                <a:extLst>
                  <a:ext uri="{0D108BD9-81ED-4DB2-BD59-A6C34878D82A}">
                    <a16:rowId xmlns:a16="http://schemas.microsoft.com/office/drawing/2014/main" val="1649043163"/>
                  </a:ext>
                </a:extLst>
              </a:tr>
              <a:tr h="116050">
                <a:tc>
                  <a:txBody>
                    <a:bodyPr/>
                    <a:lstStyle/>
                    <a:p>
                      <a:pPr algn="r" fontAlgn="b"/>
                      <a:r>
                        <a:rPr lang="pt-BR" sz="1000" b="0" i="0" u="none" strike="noStrike">
                          <a:solidFill>
                            <a:srgbClr val="000000"/>
                          </a:solidFill>
                          <a:effectLst/>
                          <a:latin typeface="Calibri" panose="020F0502020204030204" pitchFamily="34" charset="0"/>
                        </a:rPr>
                        <a:t>24</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aVolumeReportingDelay</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0,728815637</a:t>
                      </a:r>
                    </a:p>
                  </a:txBody>
                  <a:tcPr marL="5803" marR="5803" marT="5803" marB="0" anchor="b">
                    <a:lnL>
                      <a:noFill/>
                    </a:lnL>
                    <a:lnR>
                      <a:noFill/>
                    </a:lnR>
                    <a:lnT>
                      <a:noFill/>
                    </a:lnT>
                    <a:lnB>
                      <a:noFill/>
                    </a:lnB>
                  </a:tcPr>
                </a:tc>
                <a:extLst>
                  <a:ext uri="{0D108BD9-81ED-4DB2-BD59-A6C34878D82A}">
                    <a16:rowId xmlns:a16="http://schemas.microsoft.com/office/drawing/2014/main" val="702181975"/>
                  </a:ext>
                </a:extLst>
              </a:tr>
              <a:tr h="116050">
                <a:tc>
                  <a:txBody>
                    <a:bodyPr/>
                    <a:lstStyle/>
                    <a:p>
                      <a:pPr algn="r" fontAlgn="b"/>
                      <a:r>
                        <a:rPr lang="pt-BR" sz="1000" b="0" i="0" u="none" strike="noStrike">
                          <a:solidFill>
                            <a:srgbClr val="000000"/>
                          </a:solidFill>
                          <a:effectLst/>
                          <a:latin typeface="Calibri" panose="020F0502020204030204" pitchFamily="34" charset="0"/>
                        </a:rPr>
                        <a:t>25</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aInnovatorAdoptionFraction</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0,721376058</a:t>
                      </a:r>
                    </a:p>
                  </a:txBody>
                  <a:tcPr marL="5803" marR="5803" marT="5803" marB="0" anchor="b">
                    <a:lnL>
                      <a:noFill/>
                    </a:lnL>
                    <a:lnR>
                      <a:noFill/>
                    </a:lnR>
                    <a:lnT>
                      <a:noFill/>
                    </a:lnT>
                    <a:lnB>
                      <a:noFill/>
                    </a:lnB>
                  </a:tcPr>
                </a:tc>
                <a:extLst>
                  <a:ext uri="{0D108BD9-81ED-4DB2-BD59-A6C34878D82A}">
                    <a16:rowId xmlns:a16="http://schemas.microsoft.com/office/drawing/2014/main" val="2866062585"/>
                  </a:ext>
                </a:extLst>
              </a:tr>
              <a:tr h="116050">
                <a:tc>
                  <a:txBody>
                    <a:bodyPr/>
                    <a:lstStyle/>
                    <a:p>
                      <a:pPr algn="r" fontAlgn="b"/>
                      <a:r>
                        <a:rPr lang="pt-BR" sz="1000" b="0" i="0" u="none" strike="noStrike">
                          <a:solidFill>
                            <a:srgbClr val="000000"/>
                          </a:solidFill>
                          <a:effectLst/>
                          <a:latin typeface="Calibri" panose="020F0502020204030204" pitchFamily="34" charset="0"/>
                        </a:rPr>
                        <a:t>26</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aSwitchForCapacityStrategy2</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0,711140694</a:t>
                      </a:r>
                    </a:p>
                  </a:txBody>
                  <a:tcPr marL="5803" marR="5803" marT="5803" marB="0" anchor="b">
                    <a:lnL>
                      <a:noFill/>
                    </a:lnL>
                    <a:lnR>
                      <a:noFill/>
                    </a:lnR>
                    <a:lnT>
                      <a:noFill/>
                    </a:lnT>
                    <a:lnB>
                      <a:noFill/>
                    </a:lnB>
                  </a:tcPr>
                </a:tc>
                <a:extLst>
                  <a:ext uri="{0D108BD9-81ED-4DB2-BD59-A6C34878D82A}">
                    <a16:rowId xmlns:a16="http://schemas.microsoft.com/office/drawing/2014/main" val="1656369066"/>
                  </a:ext>
                </a:extLst>
              </a:tr>
              <a:tr h="116050">
                <a:tc>
                  <a:txBody>
                    <a:bodyPr/>
                    <a:lstStyle/>
                    <a:p>
                      <a:pPr algn="r" fontAlgn="b"/>
                      <a:r>
                        <a:rPr lang="pt-BR" sz="1000" b="0" i="0" u="none" strike="noStrike">
                          <a:solidFill>
                            <a:srgbClr val="000000"/>
                          </a:solidFill>
                          <a:effectLst/>
                          <a:latin typeface="Calibri" panose="020F0502020204030204" pitchFamily="34" charset="0"/>
                        </a:rPr>
                        <a:t>27</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aWeightOnSupplyLine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0,687970366</a:t>
                      </a:r>
                    </a:p>
                  </a:txBody>
                  <a:tcPr marL="5803" marR="5803" marT="5803" marB="0" anchor="b">
                    <a:lnL>
                      <a:noFill/>
                    </a:lnL>
                    <a:lnR>
                      <a:noFill/>
                    </a:lnR>
                    <a:lnT>
                      <a:noFill/>
                    </a:lnT>
                    <a:lnB>
                      <a:noFill/>
                    </a:lnB>
                  </a:tcPr>
                </a:tc>
                <a:extLst>
                  <a:ext uri="{0D108BD9-81ED-4DB2-BD59-A6C34878D82A}">
                    <a16:rowId xmlns:a16="http://schemas.microsoft.com/office/drawing/2014/main" val="2853157334"/>
                  </a:ext>
                </a:extLst>
              </a:tr>
              <a:tr h="116050">
                <a:tc>
                  <a:txBody>
                    <a:bodyPr/>
                    <a:lstStyle/>
                    <a:p>
                      <a:pPr algn="r" fontAlgn="b"/>
                      <a:r>
                        <a:rPr lang="pt-BR" sz="1000" b="0" i="0" u="none" strike="noStrike">
                          <a:solidFill>
                            <a:srgbClr val="000000"/>
                          </a:solidFill>
                          <a:effectLst/>
                          <a:latin typeface="Calibri" panose="020F0502020204030204" pitchFamily="34" charset="0"/>
                        </a:rPr>
                        <a:t>28</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aSensOfPriceToDSBalance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0,59869892</a:t>
                      </a:r>
                    </a:p>
                  </a:txBody>
                  <a:tcPr marL="5803" marR="5803" marT="5803" marB="0" anchor="b">
                    <a:lnL>
                      <a:noFill/>
                    </a:lnL>
                    <a:lnR>
                      <a:noFill/>
                    </a:lnR>
                    <a:lnT>
                      <a:noFill/>
                    </a:lnT>
                    <a:lnB>
                      <a:noFill/>
                    </a:lnB>
                  </a:tcPr>
                </a:tc>
                <a:extLst>
                  <a:ext uri="{0D108BD9-81ED-4DB2-BD59-A6C34878D82A}">
                    <a16:rowId xmlns:a16="http://schemas.microsoft.com/office/drawing/2014/main" val="4085692136"/>
                  </a:ext>
                </a:extLst>
              </a:tr>
              <a:tr h="116050">
                <a:tc>
                  <a:txBody>
                    <a:bodyPr/>
                    <a:lstStyle/>
                    <a:p>
                      <a:pPr algn="r" fontAlgn="b"/>
                      <a:r>
                        <a:rPr lang="pt-BR" sz="1000" b="0" i="0" u="none" strike="noStrike">
                          <a:solidFill>
                            <a:srgbClr val="000000"/>
                          </a:solidFill>
                          <a:effectLst/>
                          <a:latin typeface="Calibri" panose="020F0502020204030204" pitchFamily="34" charset="0"/>
                        </a:rPr>
                        <a:t>29</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aPercPeDAberto4</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0,58171851</a:t>
                      </a:r>
                    </a:p>
                  </a:txBody>
                  <a:tcPr marL="5803" marR="5803" marT="5803" marB="0" anchor="b">
                    <a:lnL>
                      <a:noFill/>
                    </a:lnL>
                    <a:lnR>
                      <a:noFill/>
                    </a:lnR>
                    <a:lnT>
                      <a:noFill/>
                    </a:lnT>
                    <a:lnB>
                      <a:noFill/>
                    </a:lnB>
                  </a:tcPr>
                </a:tc>
                <a:extLst>
                  <a:ext uri="{0D108BD9-81ED-4DB2-BD59-A6C34878D82A}">
                    <a16:rowId xmlns:a16="http://schemas.microsoft.com/office/drawing/2014/main" val="3818035850"/>
                  </a:ext>
                </a:extLst>
              </a:tr>
              <a:tr h="116050">
                <a:tc>
                  <a:txBody>
                    <a:bodyPr/>
                    <a:lstStyle/>
                    <a:p>
                      <a:pPr algn="r" fontAlgn="b"/>
                      <a:r>
                        <a:rPr lang="pt-BR" sz="1000" b="0" i="0" u="none" strike="noStrike">
                          <a:solidFill>
                            <a:srgbClr val="000000"/>
                          </a:solidFill>
                          <a:effectLst/>
                          <a:latin typeface="Calibri" panose="020F0502020204030204" pitchFamily="34" charset="0"/>
                        </a:rPr>
                        <a:t>30</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aTempoMedioAvaliacao</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0,562044278</a:t>
                      </a:r>
                    </a:p>
                  </a:txBody>
                  <a:tcPr marL="5803" marR="5803" marT="5803" marB="0" anchor="b">
                    <a:lnL>
                      <a:noFill/>
                    </a:lnL>
                    <a:lnR>
                      <a:noFill/>
                    </a:lnR>
                    <a:lnT>
                      <a:noFill/>
                    </a:lnT>
                    <a:lnB>
                      <a:noFill/>
                    </a:lnB>
                  </a:tcPr>
                </a:tc>
                <a:extLst>
                  <a:ext uri="{0D108BD9-81ED-4DB2-BD59-A6C34878D82A}">
                    <a16:rowId xmlns:a16="http://schemas.microsoft.com/office/drawing/2014/main" val="952713117"/>
                  </a:ext>
                </a:extLst>
              </a:tr>
              <a:tr h="116050">
                <a:tc>
                  <a:txBody>
                    <a:bodyPr/>
                    <a:lstStyle/>
                    <a:p>
                      <a:pPr algn="r" fontAlgn="b"/>
                      <a:r>
                        <a:rPr lang="pt-BR" sz="1000" b="0" i="0" u="none" strike="noStrike">
                          <a:solidFill>
                            <a:srgbClr val="000000"/>
                          </a:solidFill>
                          <a:effectLst/>
                          <a:latin typeface="Calibri" panose="020F0502020204030204" pitchFamily="34" charset="0"/>
                        </a:rPr>
                        <a:t>31</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aCustoMedioPatente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0,558164059</a:t>
                      </a:r>
                    </a:p>
                  </a:txBody>
                  <a:tcPr marL="5803" marR="5803" marT="5803" marB="0" anchor="b">
                    <a:lnL>
                      <a:noFill/>
                    </a:lnL>
                    <a:lnR>
                      <a:noFill/>
                    </a:lnR>
                    <a:lnT>
                      <a:noFill/>
                    </a:lnT>
                    <a:lnB>
                      <a:noFill/>
                    </a:lnB>
                  </a:tcPr>
                </a:tc>
                <a:extLst>
                  <a:ext uri="{0D108BD9-81ED-4DB2-BD59-A6C34878D82A}">
                    <a16:rowId xmlns:a16="http://schemas.microsoft.com/office/drawing/2014/main" val="2141439793"/>
                  </a:ext>
                </a:extLst>
              </a:tr>
              <a:tr h="116050">
                <a:tc>
                  <a:txBody>
                    <a:bodyPr/>
                    <a:lstStyle/>
                    <a:p>
                      <a:pPr algn="r" fontAlgn="b"/>
                      <a:r>
                        <a:rPr lang="pt-BR" sz="1000" b="0" i="0" u="none" strike="noStrike">
                          <a:solidFill>
                            <a:srgbClr val="000000"/>
                          </a:solidFill>
                          <a:effectLst/>
                          <a:latin typeface="Calibri" panose="020F0502020204030204" pitchFamily="34" charset="0"/>
                        </a:rPr>
                        <a:t>32</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aNormalCapacityUtilization</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0,54860767</a:t>
                      </a:r>
                    </a:p>
                  </a:txBody>
                  <a:tcPr marL="5803" marR="5803" marT="5803" marB="0" anchor="b">
                    <a:lnL>
                      <a:noFill/>
                    </a:lnL>
                    <a:lnR>
                      <a:noFill/>
                    </a:lnR>
                    <a:lnT>
                      <a:noFill/>
                    </a:lnT>
                    <a:lnB>
                      <a:noFill/>
                    </a:lnB>
                  </a:tcPr>
                </a:tc>
                <a:extLst>
                  <a:ext uri="{0D108BD9-81ED-4DB2-BD59-A6C34878D82A}">
                    <a16:rowId xmlns:a16="http://schemas.microsoft.com/office/drawing/2014/main" val="349502749"/>
                  </a:ext>
                </a:extLst>
              </a:tr>
              <a:tr h="116050">
                <a:tc>
                  <a:txBody>
                    <a:bodyPr/>
                    <a:lstStyle/>
                    <a:p>
                      <a:pPr algn="r" fontAlgn="b"/>
                      <a:r>
                        <a:rPr lang="pt-BR" sz="1000" b="0" i="0" u="none" strike="noStrike">
                          <a:solidFill>
                            <a:srgbClr val="000000"/>
                          </a:solidFill>
                          <a:effectLst/>
                          <a:latin typeface="Calibri" panose="020F0502020204030204" pitchFamily="34" charset="0"/>
                        </a:rPr>
                        <a:t>33</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aWOMStrength</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0,528931099</a:t>
                      </a:r>
                    </a:p>
                  </a:txBody>
                  <a:tcPr marL="5803" marR="5803" marT="5803" marB="0" anchor="b">
                    <a:lnL>
                      <a:noFill/>
                    </a:lnL>
                    <a:lnR>
                      <a:noFill/>
                    </a:lnR>
                    <a:lnT>
                      <a:noFill/>
                    </a:lnT>
                    <a:lnB>
                      <a:noFill/>
                    </a:lnB>
                  </a:tcPr>
                </a:tc>
                <a:extLst>
                  <a:ext uri="{0D108BD9-81ED-4DB2-BD59-A6C34878D82A}">
                    <a16:rowId xmlns:a16="http://schemas.microsoft.com/office/drawing/2014/main" val="444022505"/>
                  </a:ext>
                </a:extLst>
              </a:tr>
              <a:tr h="116050">
                <a:tc>
                  <a:txBody>
                    <a:bodyPr/>
                    <a:lstStyle/>
                    <a:p>
                      <a:pPr algn="r" fontAlgn="b"/>
                      <a:r>
                        <a:rPr lang="pt-BR" sz="1000" b="0" i="0" u="none" strike="noStrike">
                          <a:solidFill>
                            <a:srgbClr val="000000"/>
                          </a:solidFill>
                          <a:effectLst/>
                          <a:latin typeface="Calibri" panose="020F0502020204030204" pitchFamily="34" charset="0"/>
                        </a:rPr>
                        <a:t>34</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aSensOfAttractToAvailability</a:t>
                      </a: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0,522272436</a:t>
                      </a:r>
                    </a:p>
                  </a:txBody>
                  <a:tcPr marL="5803" marR="5803" marT="5803" marB="0" anchor="b">
                    <a:lnL>
                      <a:noFill/>
                    </a:lnL>
                    <a:lnR>
                      <a:noFill/>
                    </a:lnR>
                    <a:lnT>
                      <a:noFill/>
                    </a:lnT>
                    <a:lnB>
                      <a:noFill/>
                    </a:lnB>
                  </a:tcPr>
                </a:tc>
                <a:extLst>
                  <a:ext uri="{0D108BD9-81ED-4DB2-BD59-A6C34878D82A}">
                    <a16:rowId xmlns:a16="http://schemas.microsoft.com/office/drawing/2014/main" val="698520587"/>
                  </a:ext>
                </a:extLst>
              </a:tr>
              <a:tr h="116050">
                <a:tc>
                  <a:txBody>
                    <a:bodyPr/>
                    <a:lstStyle/>
                    <a:p>
                      <a:pPr algn="r" fontAlgn="b"/>
                      <a:r>
                        <a:rPr lang="pt-BR" sz="1000" b="0" i="0" u="none" strike="noStrike">
                          <a:solidFill>
                            <a:srgbClr val="000000"/>
                          </a:solidFill>
                          <a:effectLst/>
                          <a:latin typeface="Calibri" panose="020F0502020204030204" pitchFamily="34" charset="0"/>
                        </a:rPr>
                        <a:t>35</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aSensOfAttractToPrice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0,489067054</a:t>
                      </a:r>
                    </a:p>
                  </a:txBody>
                  <a:tcPr marL="5803" marR="5803" marT="5803" marB="0" anchor="b">
                    <a:lnL>
                      <a:noFill/>
                    </a:lnL>
                    <a:lnR>
                      <a:noFill/>
                    </a:lnR>
                    <a:lnT>
                      <a:noFill/>
                    </a:lnT>
                    <a:lnB>
                      <a:noFill/>
                    </a:lnB>
                  </a:tcPr>
                </a:tc>
                <a:extLst>
                  <a:ext uri="{0D108BD9-81ED-4DB2-BD59-A6C34878D82A}">
                    <a16:rowId xmlns:a16="http://schemas.microsoft.com/office/drawing/2014/main" val="2353204159"/>
                  </a:ext>
                </a:extLst>
              </a:tr>
              <a:tr h="116050">
                <a:tc>
                  <a:txBody>
                    <a:bodyPr/>
                    <a:lstStyle/>
                    <a:p>
                      <a:pPr algn="r" fontAlgn="b"/>
                      <a:r>
                        <a:rPr lang="pt-BR" sz="1000" b="0" i="0" u="none" strike="noStrike">
                          <a:solidFill>
                            <a:srgbClr val="000000"/>
                          </a:solidFill>
                          <a:effectLst/>
                          <a:latin typeface="Calibri" panose="020F0502020204030204" pitchFamily="34" charset="0"/>
                        </a:rPr>
                        <a:t>36</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aTempodeInutilizacaoPatente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0,455529808</a:t>
                      </a:r>
                    </a:p>
                  </a:txBody>
                  <a:tcPr marL="5803" marR="5803" marT="5803" marB="0" anchor="b">
                    <a:lnL>
                      <a:noFill/>
                    </a:lnL>
                    <a:lnR>
                      <a:noFill/>
                    </a:lnR>
                    <a:lnT>
                      <a:noFill/>
                    </a:lnT>
                    <a:lnB>
                      <a:noFill/>
                    </a:lnB>
                  </a:tcPr>
                </a:tc>
                <a:extLst>
                  <a:ext uri="{0D108BD9-81ED-4DB2-BD59-A6C34878D82A}">
                    <a16:rowId xmlns:a16="http://schemas.microsoft.com/office/drawing/2014/main" val="1022404723"/>
                  </a:ext>
                </a:extLst>
              </a:tr>
              <a:tr h="116050">
                <a:tc>
                  <a:txBody>
                    <a:bodyPr/>
                    <a:lstStyle/>
                    <a:p>
                      <a:pPr algn="r" fontAlgn="b"/>
                      <a:r>
                        <a:rPr lang="pt-BR" sz="1000" b="0" i="0" u="none" strike="noStrike">
                          <a:solidFill>
                            <a:srgbClr val="000000"/>
                          </a:solidFill>
                          <a:effectLst/>
                          <a:latin typeface="Calibri" panose="020F0502020204030204" pitchFamily="34" charset="0"/>
                        </a:rPr>
                        <a:t>37</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aDesiredMarketShare3</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0,446395647</a:t>
                      </a:r>
                    </a:p>
                  </a:txBody>
                  <a:tcPr marL="5803" marR="5803" marT="5803" marB="0" anchor="b">
                    <a:lnL>
                      <a:noFill/>
                    </a:lnL>
                    <a:lnR>
                      <a:noFill/>
                    </a:lnR>
                    <a:lnT>
                      <a:noFill/>
                    </a:lnT>
                    <a:lnB>
                      <a:noFill/>
                    </a:lnB>
                  </a:tcPr>
                </a:tc>
                <a:extLst>
                  <a:ext uri="{0D108BD9-81ED-4DB2-BD59-A6C34878D82A}">
                    <a16:rowId xmlns:a16="http://schemas.microsoft.com/office/drawing/2014/main" val="2730076926"/>
                  </a:ext>
                </a:extLst>
              </a:tr>
              <a:tr h="116050">
                <a:tc>
                  <a:txBody>
                    <a:bodyPr/>
                    <a:lstStyle/>
                    <a:p>
                      <a:pPr algn="r" fontAlgn="b"/>
                      <a:r>
                        <a:rPr lang="pt-BR" sz="1000" b="0" i="0" u="none" strike="noStrike">
                          <a:solidFill>
                            <a:srgbClr val="000000"/>
                          </a:solidFill>
                          <a:effectLst/>
                          <a:latin typeface="Calibri" panose="020F0502020204030204" pitchFamily="34" charset="0"/>
                        </a:rPr>
                        <a:t>38</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aRatioOfFixedToVarCost</a:t>
                      </a: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0,43374345</a:t>
                      </a:r>
                    </a:p>
                  </a:txBody>
                  <a:tcPr marL="5803" marR="5803" marT="5803" marB="0" anchor="b">
                    <a:lnL>
                      <a:noFill/>
                    </a:lnL>
                    <a:lnR>
                      <a:noFill/>
                    </a:lnR>
                    <a:lnT>
                      <a:noFill/>
                    </a:lnT>
                    <a:lnB>
                      <a:noFill/>
                    </a:lnB>
                  </a:tcPr>
                </a:tc>
                <a:extLst>
                  <a:ext uri="{0D108BD9-81ED-4DB2-BD59-A6C34878D82A}">
                    <a16:rowId xmlns:a16="http://schemas.microsoft.com/office/drawing/2014/main" val="662044263"/>
                  </a:ext>
                </a:extLst>
              </a:tr>
            </a:tbl>
          </a:graphicData>
        </a:graphic>
      </p:graphicFrame>
    </p:spTree>
    <p:extLst>
      <p:ext uri="{BB962C8B-B14F-4D97-AF65-F5344CB8AC3E}">
        <p14:creationId xmlns:p14="http://schemas.microsoft.com/office/powerpoint/2010/main" val="3428936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ço Reservado para Conteúdo 8">
            <a:extLst>
              <a:ext uri="{FF2B5EF4-FFF2-40B4-BE49-F238E27FC236}">
                <a16:creationId xmlns:a16="http://schemas.microsoft.com/office/drawing/2014/main" id="{3318AA1B-8EB2-4CA3-8028-D1751D3235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4614" y="1166018"/>
            <a:ext cx="5319386" cy="4525963"/>
          </a:xfrm>
        </p:spPr>
      </p:pic>
      <p:sp>
        <p:nvSpPr>
          <p:cNvPr id="2" name="Título 1">
            <a:extLst>
              <a:ext uri="{FF2B5EF4-FFF2-40B4-BE49-F238E27FC236}">
                <a16:creationId xmlns:a16="http://schemas.microsoft.com/office/drawing/2014/main" id="{2B5A95B9-B140-462D-8CD3-CF2E6FDE46FA}"/>
              </a:ext>
            </a:extLst>
          </p:cNvPr>
          <p:cNvSpPr>
            <a:spLocks noGrp="1"/>
          </p:cNvSpPr>
          <p:nvPr>
            <p:ph type="title"/>
          </p:nvPr>
        </p:nvSpPr>
        <p:spPr/>
        <p:txBody>
          <a:bodyPr/>
          <a:lstStyle/>
          <a:p>
            <a:r>
              <a:rPr lang="pt-BR" dirty="0" err="1"/>
              <a:t>Random</a:t>
            </a:r>
            <a:r>
              <a:rPr lang="pt-BR" dirty="0"/>
              <a:t> Forest</a:t>
            </a:r>
          </a:p>
        </p:txBody>
      </p:sp>
      <p:pic>
        <p:nvPicPr>
          <p:cNvPr id="12" name="Imagem 11">
            <a:extLst>
              <a:ext uri="{FF2B5EF4-FFF2-40B4-BE49-F238E27FC236}">
                <a16:creationId xmlns:a16="http://schemas.microsoft.com/office/drawing/2014/main" id="{B2CC4BA9-1344-4ADF-8E3C-E0B986B5EA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441" y="2348879"/>
            <a:ext cx="3780420" cy="2160240"/>
          </a:xfrm>
          <a:prstGeom prst="rect">
            <a:avLst/>
          </a:prstGeom>
        </p:spPr>
      </p:pic>
      <p:sp>
        <p:nvSpPr>
          <p:cNvPr id="15" name="Retângulo 14">
            <a:extLst>
              <a:ext uri="{FF2B5EF4-FFF2-40B4-BE49-F238E27FC236}">
                <a16:creationId xmlns:a16="http://schemas.microsoft.com/office/drawing/2014/main" id="{4F19A741-903D-494A-A063-9D694E5E4CB5}"/>
              </a:ext>
            </a:extLst>
          </p:cNvPr>
          <p:cNvSpPr/>
          <p:nvPr/>
        </p:nvSpPr>
        <p:spPr>
          <a:xfrm>
            <a:off x="1403648" y="2411810"/>
            <a:ext cx="2492974" cy="1143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16" name="Balão de Fala: Retângulo 15">
            <a:extLst>
              <a:ext uri="{FF2B5EF4-FFF2-40B4-BE49-F238E27FC236}">
                <a16:creationId xmlns:a16="http://schemas.microsoft.com/office/drawing/2014/main" id="{AB2F4678-F253-4088-B8F8-9D8E26A21812}"/>
              </a:ext>
            </a:extLst>
          </p:cNvPr>
          <p:cNvSpPr/>
          <p:nvPr/>
        </p:nvSpPr>
        <p:spPr>
          <a:xfrm>
            <a:off x="5076056" y="332655"/>
            <a:ext cx="3633576" cy="928633"/>
          </a:xfrm>
          <a:prstGeom prst="wedgeRectCallout">
            <a:avLst>
              <a:gd name="adj1" fmla="val -79481"/>
              <a:gd name="adj2" fmla="val 1521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Nestes Cenários o Mercado é Maior e mais maduro, e por isso a empresa perde por não adotar um Market </a:t>
            </a:r>
            <a:r>
              <a:rPr lang="pt-BR" sz="1200" dirty="0" err="1"/>
              <a:t>share</a:t>
            </a:r>
            <a:r>
              <a:rPr lang="pt-BR" sz="1200" dirty="0"/>
              <a:t> alvo mais ousado.</a:t>
            </a:r>
          </a:p>
        </p:txBody>
      </p:sp>
    </p:spTree>
    <p:extLst>
      <p:ext uri="{BB962C8B-B14F-4D97-AF65-F5344CB8AC3E}">
        <p14:creationId xmlns:p14="http://schemas.microsoft.com/office/powerpoint/2010/main" val="1237291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AC2961-9858-4D9C-8D4F-6410838E66E0}"/>
              </a:ext>
            </a:extLst>
          </p:cNvPr>
          <p:cNvSpPr>
            <a:spLocks noGrp="1"/>
          </p:cNvSpPr>
          <p:nvPr>
            <p:ph type="title"/>
          </p:nvPr>
        </p:nvSpPr>
        <p:spPr/>
        <p:txBody>
          <a:bodyPr/>
          <a:lstStyle/>
          <a:p>
            <a:r>
              <a:rPr lang="pt-BR" dirty="0"/>
              <a:t>Algoritmo </a:t>
            </a:r>
            <a:r>
              <a:rPr lang="pt-BR" dirty="0" err="1"/>
              <a:t>Boruta</a:t>
            </a:r>
            <a:endParaRPr lang="pt-BR" dirty="0"/>
          </a:p>
        </p:txBody>
      </p:sp>
      <p:sp>
        <p:nvSpPr>
          <p:cNvPr id="3" name="Espaço Reservado para Conteúdo 2">
            <a:extLst>
              <a:ext uri="{FF2B5EF4-FFF2-40B4-BE49-F238E27FC236}">
                <a16:creationId xmlns:a16="http://schemas.microsoft.com/office/drawing/2014/main" id="{5E6AF751-4586-4374-84A6-5DF7B85FD4C0}"/>
              </a:ext>
            </a:extLst>
          </p:cNvPr>
          <p:cNvSpPr>
            <a:spLocks noGrp="1"/>
          </p:cNvSpPr>
          <p:nvPr>
            <p:ph idx="1"/>
          </p:nvPr>
        </p:nvSpPr>
        <p:spPr/>
        <p:txBody>
          <a:bodyPr/>
          <a:lstStyle/>
          <a:p>
            <a:r>
              <a:rPr lang="pt-BR" dirty="0"/>
              <a:t>Algoritmo exclusivo para Seleção de Variáveis em Modelos Preditivos.</a:t>
            </a:r>
          </a:p>
        </p:txBody>
      </p:sp>
      <p:graphicFrame>
        <p:nvGraphicFramePr>
          <p:cNvPr id="4" name="Tabela 3">
            <a:extLst>
              <a:ext uri="{FF2B5EF4-FFF2-40B4-BE49-F238E27FC236}">
                <a16:creationId xmlns:a16="http://schemas.microsoft.com/office/drawing/2014/main" id="{BC64EB22-3488-4031-8E4C-8C263A6872FC}"/>
              </a:ext>
            </a:extLst>
          </p:cNvPr>
          <p:cNvGraphicFramePr>
            <a:graphicFrameLocks noGrp="1"/>
          </p:cNvGraphicFramePr>
          <p:nvPr>
            <p:extLst>
              <p:ext uri="{D42A27DB-BD31-4B8C-83A1-F6EECF244321}">
                <p14:modId xmlns:p14="http://schemas.microsoft.com/office/powerpoint/2010/main" val="3419475305"/>
              </p:ext>
            </p:extLst>
          </p:nvPr>
        </p:nvGraphicFramePr>
        <p:xfrm>
          <a:off x="683568" y="3162300"/>
          <a:ext cx="7800032" cy="2095500"/>
        </p:xfrm>
        <a:graphic>
          <a:graphicData uri="http://schemas.openxmlformats.org/drawingml/2006/table">
            <a:tbl>
              <a:tblPr/>
              <a:tblGrid>
                <a:gridCol w="586432">
                  <a:extLst>
                    <a:ext uri="{9D8B030D-6E8A-4147-A177-3AD203B41FA5}">
                      <a16:colId xmlns:a16="http://schemas.microsoft.com/office/drawing/2014/main" val="3823982674"/>
                    </a:ext>
                  </a:extLst>
                </a:gridCol>
                <a:gridCol w="2311400">
                  <a:extLst>
                    <a:ext uri="{9D8B030D-6E8A-4147-A177-3AD203B41FA5}">
                      <a16:colId xmlns:a16="http://schemas.microsoft.com/office/drawing/2014/main" val="3226302785"/>
                    </a:ext>
                  </a:extLst>
                </a:gridCol>
                <a:gridCol w="850900">
                  <a:extLst>
                    <a:ext uri="{9D8B030D-6E8A-4147-A177-3AD203B41FA5}">
                      <a16:colId xmlns:a16="http://schemas.microsoft.com/office/drawing/2014/main" val="3784139501"/>
                    </a:ext>
                  </a:extLst>
                </a:gridCol>
                <a:gridCol w="850900">
                  <a:extLst>
                    <a:ext uri="{9D8B030D-6E8A-4147-A177-3AD203B41FA5}">
                      <a16:colId xmlns:a16="http://schemas.microsoft.com/office/drawing/2014/main" val="4056235081"/>
                    </a:ext>
                  </a:extLst>
                </a:gridCol>
                <a:gridCol w="850900">
                  <a:extLst>
                    <a:ext uri="{9D8B030D-6E8A-4147-A177-3AD203B41FA5}">
                      <a16:colId xmlns:a16="http://schemas.microsoft.com/office/drawing/2014/main" val="3856400210"/>
                    </a:ext>
                  </a:extLst>
                </a:gridCol>
                <a:gridCol w="850900">
                  <a:extLst>
                    <a:ext uri="{9D8B030D-6E8A-4147-A177-3AD203B41FA5}">
                      <a16:colId xmlns:a16="http://schemas.microsoft.com/office/drawing/2014/main" val="1572565694"/>
                    </a:ext>
                  </a:extLst>
                </a:gridCol>
                <a:gridCol w="800100">
                  <a:extLst>
                    <a:ext uri="{9D8B030D-6E8A-4147-A177-3AD203B41FA5}">
                      <a16:colId xmlns:a16="http://schemas.microsoft.com/office/drawing/2014/main" val="2529497583"/>
                    </a:ext>
                  </a:extLst>
                </a:gridCol>
                <a:gridCol w="698500">
                  <a:extLst>
                    <a:ext uri="{9D8B030D-6E8A-4147-A177-3AD203B41FA5}">
                      <a16:colId xmlns:a16="http://schemas.microsoft.com/office/drawing/2014/main" val="1778828799"/>
                    </a:ext>
                  </a:extLst>
                </a:gridCol>
              </a:tblGrid>
              <a:tr h="190500">
                <a:tc>
                  <a:txBody>
                    <a:bodyPr/>
                    <a:lstStyle/>
                    <a:p>
                      <a:pPr algn="l" fontAlgn="b"/>
                      <a:r>
                        <a:rPr lang="pt-BR" sz="1100" b="1" i="0" u="none" strike="noStrike" dirty="0" err="1">
                          <a:solidFill>
                            <a:srgbClr val="000000"/>
                          </a:solidFill>
                          <a:effectLst/>
                          <a:latin typeface="Calibri" panose="020F0502020204030204" pitchFamily="34" charset="0"/>
                        </a:rPr>
                        <a:t>Rank</a:t>
                      </a:r>
                      <a:endParaRPr lang="pt-BR"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pt-BR" sz="1100" b="1" i="0" u="none" strike="noStrike" dirty="0">
                          <a:solidFill>
                            <a:srgbClr val="000000"/>
                          </a:solidFill>
                          <a:effectLst/>
                          <a:latin typeface="Calibri" panose="020F0502020204030204" pitchFamily="34" charset="0"/>
                        </a:rPr>
                        <a:t>Variável</a:t>
                      </a:r>
                    </a:p>
                  </a:txBody>
                  <a:tcPr marL="9525" marR="9525" marT="9525" marB="0" anchor="b">
                    <a:lnL>
                      <a:noFill/>
                    </a:lnL>
                    <a:lnR>
                      <a:noFill/>
                    </a:lnR>
                    <a:lnT>
                      <a:noFill/>
                    </a:lnT>
                    <a:lnB>
                      <a:noFill/>
                    </a:lnB>
                  </a:tcPr>
                </a:tc>
                <a:tc>
                  <a:txBody>
                    <a:bodyPr/>
                    <a:lstStyle/>
                    <a:p>
                      <a:pPr algn="l" fontAlgn="b"/>
                      <a:r>
                        <a:rPr lang="pt-BR" sz="1100" b="1" i="0" u="none" strike="noStrike" dirty="0" err="1">
                          <a:solidFill>
                            <a:srgbClr val="000000"/>
                          </a:solidFill>
                          <a:effectLst/>
                          <a:latin typeface="Calibri" panose="020F0502020204030204" pitchFamily="34" charset="0"/>
                        </a:rPr>
                        <a:t>meanImp</a:t>
                      </a:r>
                      <a:endParaRPr lang="pt-BR"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medianImp</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minImp</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maxImp</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normHits</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decision</a:t>
                      </a:r>
                    </a:p>
                  </a:txBody>
                  <a:tcPr marL="9525" marR="9525" marT="9525" marB="0" anchor="b">
                    <a:lnL>
                      <a:noFill/>
                    </a:lnL>
                    <a:lnR>
                      <a:noFill/>
                    </a:lnR>
                    <a:lnT>
                      <a:noFill/>
                    </a:lnT>
                    <a:lnB>
                      <a:noFill/>
                    </a:lnB>
                  </a:tcPr>
                </a:tc>
                <a:extLst>
                  <a:ext uri="{0D108BD9-81ED-4DB2-BD59-A6C34878D82A}">
                    <a16:rowId xmlns:a16="http://schemas.microsoft.com/office/drawing/2014/main" val="3359667217"/>
                  </a:ext>
                </a:extLst>
              </a:tr>
              <a:tr h="190500">
                <a:tc>
                  <a:txBody>
                    <a:bodyPr/>
                    <a:lstStyle/>
                    <a:p>
                      <a:pPr algn="r" fontAlgn="b"/>
                      <a:r>
                        <a:rPr lang="pt-BR"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aReferencePopulation</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dirty="0">
                          <a:solidFill>
                            <a:srgbClr val="000000"/>
                          </a:solidFill>
                          <a:effectLst/>
                          <a:latin typeface="Calibri" panose="020F0502020204030204" pitchFamily="34" charset="0"/>
                        </a:rPr>
                        <a:t>12,55782558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13,05369098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4,651062297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17,7526659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Confirmed</a:t>
                      </a:r>
                    </a:p>
                  </a:txBody>
                  <a:tcPr marL="9525" marR="9525" marT="9525" marB="0" anchor="b">
                    <a:lnL>
                      <a:noFill/>
                    </a:lnL>
                    <a:lnR>
                      <a:noFill/>
                    </a:lnR>
                    <a:lnT>
                      <a:noFill/>
                    </a:lnT>
                    <a:lnB>
                      <a:noFill/>
                    </a:lnB>
                  </a:tcPr>
                </a:tc>
                <a:extLst>
                  <a:ext uri="{0D108BD9-81ED-4DB2-BD59-A6C34878D82A}">
                    <a16:rowId xmlns:a16="http://schemas.microsoft.com/office/drawing/2014/main" val="3169732306"/>
                  </a:ext>
                </a:extLst>
              </a:tr>
              <a:tr h="190500">
                <a:tc>
                  <a:txBody>
                    <a:bodyPr/>
                    <a:lstStyle/>
                    <a:p>
                      <a:pPr algn="r" fontAlgn="b"/>
                      <a:r>
                        <a:rPr lang="pt-BR"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aInitialReorderShare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8,977177275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9,303076107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2,850638905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13,8564419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0,95959596</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Confirmed</a:t>
                      </a:r>
                    </a:p>
                  </a:txBody>
                  <a:tcPr marL="9525" marR="9525" marT="9525" marB="0" anchor="b">
                    <a:lnL>
                      <a:noFill/>
                    </a:lnL>
                    <a:lnR>
                      <a:noFill/>
                    </a:lnR>
                    <a:lnT>
                      <a:noFill/>
                    </a:lnT>
                    <a:lnB>
                      <a:noFill/>
                    </a:lnB>
                  </a:tcPr>
                </a:tc>
                <a:extLst>
                  <a:ext uri="{0D108BD9-81ED-4DB2-BD59-A6C34878D82A}">
                    <a16:rowId xmlns:a16="http://schemas.microsoft.com/office/drawing/2014/main" val="2768963056"/>
                  </a:ext>
                </a:extLst>
              </a:tr>
              <a:tr h="190500">
                <a:tc>
                  <a:txBody>
                    <a:bodyPr/>
                    <a:lstStyle/>
                    <a:p>
                      <a:pPr algn="r" fontAlgn="b"/>
                      <a:r>
                        <a:rPr lang="pt-BR"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aFractionalDiscardRate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3,268646645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3,063688245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-0,419435152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7,273602493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0,636363636</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Tentative</a:t>
                      </a:r>
                    </a:p>
                  </a:txBody>
                  <a:tcPr marL="9525" marR="9525" marT="9525" marB="0" anchor="b">
                    <a:lnL>
                      <a:noFill/>
                    </a:lnL>
                    <a:lnR>
                      <a:noFill/>
                    </a:lnR>
                    <a:lnT>
                      <a:noFill/>
                    </a:lnT>
                    <a:lnB>
                      <a:noFill/>
                    </a:lnB>
                  </a:tcPr>
                </a:tc>
                <a:extLst>
                  <a:ext uri="{0D108BD9-81ED-4DB2-BD59-A6C34878D82A}">
                    <a16:rowId xmlns:a16="http://schemas.microsoft.com/office/drawing/2014/main" val="1866098508"/>
                  </a:ext>
                </a:extLst>
              </a:tr>
              <a:tr h="190500">
                <a:tc>
                  <a:txBody>
                    <a:bodyPr/>
                    <a:lstStyle/>
                    <a:p>
                      <a:pPr algn="r" fontAlgn="b"/>
                      <a:r>
                        <a:rPr lang="pt-BR"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aReferenceIndustryDemandElasticity</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1,600461494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1,702826183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-0,063039332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2,621948001</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Rejected</a:t>
                      </a:r>
                    </a:p>
                  </a:txBody>
                  <a:tcPr marL="9525" marR="9525" marT="9525" marB="0" anchor="b">
                    <a:lnL>
                      <a:noFill/>
                    </a:lnL>
                    <a:lnR>
                      <a:noFill/>
                    </a:lnR>
                    <a:lnT>
                      <a:noFill/>
                    </a:lnT>
                    <a:lnB>
                      <a:noFill/>
                    </a:lnB>
                  </a:tcPr>
                </a:tc>
                <a:extLst>
                  <a:ext uri="{0D108BD9-81ED-4DB2-BD59-A6C34878D82A}">
                    <a16:rowId xmlns:a16="http://schemas.microsoft.com/office/drawing/2014/main" val="1188776203"/>
                  </a:ext>
                </a:extLst>
              </a:tr>
              <a:tr h="190500">
                <a:tc>
                  <a:txBody>
                    <a:bodyPr/>
                    <a:lstStyle/>
                    <a:p>
                      <a:pPr algn="r" fontAlgn="b"/>
                      <a:r>
                        <a:rPr lang="pt-BR"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aPercPeDAberto3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1,688788929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1,673791052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-0,301010897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4,474923293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0,383838384</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Tentative</a:t>
                      </a:r>
                    </a:p>
                  </a:txBody>
                  <a:tcPr marL="9525" marR="9525" marT="9525" marB="0" anchor="b">
                    <a:lnL>
                      <a:noFill/>
                    </a:lnL>
                    <a:lnR>
                      <a:noFill/>
                    </a:lnR>
                    <a:lnT>
                      <a:noFill/>
                    </a:lnT>
                    <a:lnB>
                      <a:noFill/>
                    </a:lnB>
                  </a:tcPr>
                </a:tc>
                <a:extLst>
                  <a:ext uri="{0D108BD9-81ED-4DB2-BD59-A6C34878D82A}">
                    <a16:rowId xmlns:a16="http://schemas.microsoft.com/office/drawing/2014/main" val="2548604824"/>
                  </a:ext>
                </a:extLst>
              </a:tr>
              <a:tr h="190500">
                <a:tc>
                  <a:txBody>
                    <a:bodyPr/>
                    <a:lstStyle/>
                    <a:p>
                      <a:pPr algn="r" fontAlgn="b"/>
                      <a:r>
                        <a:rPr lang="pt-BR"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aSensOfPriceToShare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1,486883022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1,527127438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-0,874162898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4,484887781</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0,373737374</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Tentative</a:t>
                      </a:r>
                    </a:p>
                  </a:txBody>
                  <a:tcPr marL="9525" marR="9525" marT="9525" marB="0" anchor="b">
                    <a:lnL>
                      <a:noFill/>
                    </a:lnL>
                    <a:lnR>
                      <a:noFill/>
                    </a:lnR>
                    <a:lnT>
                      <a:noFill/>
                    </a:lnT>
                    <a:lnB>
                      <a:noFill/>
                    </a:lnB>
                  </a:tcPr>
                </a:tc>
                <a:extLst>
                  <a:ext uri="{0D108BD9-81ED-4DB2-BD59-A6C34878D82A}">
                    <a16:rowId xmlns:a16="http://schemas.microsoft.com/office/drawing/2014/main" val="1806388621"/>
                  </a:ext>
                </a:extLst>
              </a:tr>
              <a:tr h="190500">
                <a:tc>
                  <a:txBody>
                    <a:bodyPr/>
                    <a:lstStyle/>
                    <a:p>
                      <a:pPr algn="r" fontAlgn="b"/>
                      <a:r>
                        <a:rPr lang="pt-BR"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aPopulation</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1,222607209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1,289911544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-1,36426452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2,561024554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Rejected</a:t>
                      </a:r>
                    </a:p>
                  </a:txBody>
                  <a:tcPr marL="9525" marR="9525" marT="9525" marB="0" anchor="b">
                    <a:lnL>
                      <a:noFill/>
                    </a:lnL>
                    <a:lnR>
                      <a:noFill/>
                    </a:lnR>
                    <a:lnT>
                      <a:noFill/>
                    </a:lnT>
                    <a:lnB>
                      <a:noFill/>
                    </a:lnB>
                  </a:tcPr>
                </a:tc>
                <a:extLst>
                  <a:ext uri="{0D108BD9-81ED-4DB2-BD59-A6C34878D82A}">
                    <a16:rowId xmlns:a16="http://schemas.microsoft.com/office/drawing/2014/main" val="2318175083"/>
                  </a:ext>
                </a:extLst>
              </a:tr>
              <a:tr h="190500">
                <a:tc>
                  <a:txBody>
                    <a:bodyPr/>
                    <a:lstStyle/>
                    <a:p>
                      <a:pPr algn="r" fontAlgn="b"/>
                      <a:r>
                        <a:rPr lang="pt-BR"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aNormalProfitMargin</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1,039603376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0,993306493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-1,066655494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3,855272007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0,02020202</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Rejected</a:t>
                      </a:r>
                    </a:p>
                  </a:txBody>
                  <a:tcPr marL="9525" marR="9525" marT="9525" marB="0" anchor="b">
                    <a:lnL>
                      <a:noFill/>
                    </a:lnL>
                    <a:lnR>
                      <a:noFill/>
                    </a:lnR>
                    <a:lnT>
                      <a:noFill/>
                    </a:lnT>
                    <a:lnB>
                      <a:noFill/>
                    </a:lnB>
                  </a:tcPr>
                </a:tc>
                <a:extLst>
                  <a:ext uri="{0D108BD9-81ED-4DB2-BD59-A6C34878D82A}">
                    <a16:rowId xmlns:a16="http://schemas.microsoft.com/office/drawing/2014/main" val="2050608717"/>
                  </a:ext>
                </a:extLst>
              </a:tr>
              <a:tr h="190500">
                <a:tc>
                  <a:txBody>
                    <a:bodyPr/>
                    <a:lstStyle/>
                    <a:p>
                      <a:pPr algn="r" fontAlgn="b"/>
                      <a:r>
                        <a:rPr lang="pt-BR" sz="11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aTaxaRejeicao</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0,708021911</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0,891332264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-1,374309809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1,997514055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Rejected</a:t>
                      </a:r>
                    </a:p>
                  </a:txBody>
                  <a:tcPr marL="9525" marR="9525" marT="9525" marB="0" anchor="b">
                    <a:lnL>
                      <a:noFill/>
                    </a:lnL>
                    <a:lnR>
                      <a:noFill/>
                    </a:lnR>
                    <a:lnT>
                      <a:noFill/>
                    </a:lnT>
                    <a:lnB>
                      <a:noFill/>
                    </a:lnB>
                  </a:tcPr>
                </a:tc>
                <a:extLst>
                  <a:ext uri="{0D108BD9-81ED-4DB2-BD59-A6C34878D82A}">
                    <a16:rowId xmlns:a16="http://schemas.microsoft.com/office/drawing/2014/main" val="1073893489"/>
                  </a:ext>
                </a:extLst>
              </a:tr>
              <a:tr h="190500">
                <a:tc>
                  <a:txBody>
                    <a:bodyPr/>
                    <a:lstStyle/>
                    <a:p>
                      <a:pPr algn="r" fontAlgn="b"/>
                      <a:r>
                        <a:rPr lang="pt-BR" sz="11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aSensOfAttractToPerformance</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0,523453986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0,631008073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-1,489278132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1,98276823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Rejected</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152339446"/>
                  </a:ext>
                </a:extLst>
              </a:tr>
            </a:tbl>
          </a:graphicData>
        </a:graphic>
      </p:graphicFrame>
    </p:spTree>
    <p:extLst>
      <p:ext uri="{BB962C8B-B14F-4D97-AF65-F5344CB8AC3E}">
        <p14:creationId xmlns:p14="http://schemas.microsoft.com/office/powerpoint/2010/main" val="31825479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BD5B0D-477E-4C17-B8B9-0A111671D3A9}"/>
              </a:ext>
            </a:extLst>
          </p:cNvPr>
          <p:cNvSpPr>
            <a:spLocks noGrp="1"/>
          </p:cNvSpPr>
          <p:nvPr>
            <p:ph type="title"/>
          </p:nvPr>
        </p:nvSpPr>
        <p:spPr/>
        <p:txBody>
          <a:bodyPr/>
          <a:lstStyle/>
          <a:p>
            <a:r>
              <a:rPr lang="pt-BR" dirty="0"/>
              <a:t>Algoritmo </a:t>
            </a:r>
            <a:r>
              <a:rPr lang="pt-BR" dirty="0" err="1"/>
              <a:t>Boruta</a:t>
            </a:r>
            <a:endParaRPr lang="pt-BR" dirty="0"/>
          </a:p>
        </p:txBody>
      </p:sp>
      <p:pic>
        <p:nvPicPr>
          <p:cNvPr id="5" name="Espaço Reservado para Conteúdo 4">
            <a:extLst>
              <a:ext uri="{FF2B5EF4-FFF2-40B4-BE49-F238E27FC236}">
                <a16:creationId xmlns:a16="http://schemas.microsoft.com/office/drawing/2014/main" id="{14193DDE-99B6-48DD-9FE7-A524087CA7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0339" y="1268760"/>
            <a:ext cx="7183322" cy="4525963"/>
          </a:xfrm>
        </p:spPr>
      </p:pic>
    </p:spTree>
    <p:extLst>
      <p:ext uri="{BB962C8B-B14F-4D97-AF65-F5344CB8AC3E}">
        <p14:creationId xmlns:p14="http://schemas.microsoft.com/office/powerpoint/2010/main" val="1456322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A49F9E-0148-4FD0-B48F-6FEA3B95207E}"/>
              </a:ext>
            </a:extLst>
          </p:cNvPr>
          <p:cNvSpPr>
            <a:spLocks noGrp="1"/>
          </p:cNvSpPr>
          <p:nvPr>
            <p:ph type="title"/>
          </p:nvPr>
        </p:nvSpPr>
        <p:spPr/>
        <p:txBody>
          <a:bodyPr>
            <a:normAutofit fontScale="90000"/>
          </a:bodyPr>
          <a:lstStyle/>
          <a:p>
            <a:r>
              <a:rPr lang="pt-BR" dirty="0"/>
              <a:t>Observando as Médias das Variáveis Incertas</a:t>
            </a:r>
          </a:p>
        </p:txBody>
      </p:sp>
      <p:sp>
        <p:nvSpPr>
          <p:cNvPr id="3" name="Espaço Reservado para Conteúdo 2">
            <a:extLst>
              <a:ext uri="{FF2B5EF4-FFF2-40B4-BE49-F238E27FC236}">
                <a16:creationId xmlns:a16="http://schemas.microsoft.com/office/drawing/2014/main" id="{8A33F468-6903-4F39-B0AA-FE93A66F3C1D}"/>
              </a:ext>
            </a:extLst>
          </p:cNvPr>
          <p:cNvSpPr>
            <a:spLocks noGrp="1"/>
          </p:cNvSpPr>
          <p:nvPr>
            <p:ph idx="1"/>
          </p:nvPr>
        </p:nvSpPr>
        <p:spPr>
          <a:xfrm>
            <a:off x="457200" y="1600201"/>
            <a:ext cx="8229600" cy="1684784"/>
          </a:xfrm>
        </p:spPr>
        <p:txBody>
          <a:bodyPr>
            <a:normAutofit/>
          </a:bodyPr>
          <a:lstStyle/>
          <a:p>
            <a:r>
              <a:rPr lang="pt-BR" sz="2400" dirty="0"/>
              <a:t>Também é possível observar as médias das variáveis incertas em todo o ensemble e a média das variáveis incertas nos casos de interesse.</a:t>
            </a:r>
          </a:p>
        </p:txBody>
      </p:sp>
      <p:pic>
        <p:nvPicPr>
          <p:cNvPr id="5" name="Imagem 4">
            <a:extLst>
              <a:ext uri="{FF2B5EF4-FFF2-40B4-BE49-F238E27FC236}">
                <a16:creationId xmlns:a16="http://schemas.microsoft.com/office/drawing/2014/main" id="{98DCA73C-01A6-474C-AAA8-225CF05FB2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2924944"/>
            <a:ext cx="3774441" cy="2156823"/>
          </a:xfrm>
          <a:prstGeom prst="rect">
            <a:avLst/>
          </a:prstGeom>
        </p:spPr>
      </p:pic>
      <p:pic>
        <p:nvPicPr>
          <p:cNvPr id="7" name="Imagem 6">
            <a:extLst>
              <a:ext uri="{FF2B5EF4-FFF2-40B4-BE49-F238E27FC236}">
                <a16:creationId xmlns:a16="http://schemas.microsoft.com/office/drawing/2014/main" id="{29937FB4-24A0-473C-B7BD-8022526C11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4840" y="2924944"/>
            <a:ext cx="3919914" cy="2239950"/>
          </a:xfrm>
          <a:prstGeom prst="rect">
            <a:avLst/>
          </a:prstGeom>
        </p:spPr>
      </p:pic>
      <p:sp>
        <p:nvSpPr>
          <p:cNvPr id="8" name="CaixaDeTexto 7">
            <a:extLst>
              <a:ext uri="{FF2B5EF4-FFF2-40B4-BE49-F238E27FC236}">
                <a16:creationId xmlns:a16="http://schemas.microsoft.com/office/drawing/2014/main" id="{35AAD701-7326-45DC-8D3F-7D615AD23249}"/>
              </a:ext>
            </a:extLst>
          </p:cNvPr>
          <p:cNvSpPr txBox="1"/>
          <p:nvPr/>
        </p:nvSpPr>
        <p:spPr>
          <a:xfrm>
            <a:off x="683568" y="5257799"/>
            <a:ext cx="7920880" cy="646331"/>
          </a:xfrm>
          <a:prstGeom prst="rect">
            <a:avLst/>
          </a:prstGeom>
          <a:noFill/>
        </p:spPr>
        <p:txBody>
          <a:bodyPr wrap="square" rtlCol="0">
            <a:spAutoFit/>
          </a:bodyPr>
          <a:lstStyle/>
          <a:p>
            <a:r>
              <a:rPr lang="pt-BR" dirty="0"/>
              <a:t>A Variável da Esquerda possivelmente mais importante para o fracasso da estratégia 19 do que a variável da direita.</a:t>
            </a:r>
          </a:p>
        </p:txBody>
      </p:sp>
    </p:spTree>
    <p:extLst>
      <p:ext uri="{BB962C8B-B14F-4D97-AF65-F5344CB8AC3E}">
        <p14:creationId xmlns:p14="http://schemas.microsoft.com/office/powerpoint/2010/main" val="1412689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A49F9E-0148-4FD0-B48F-6FEA3B95207E}"/>
              </a:ext>
            </a:extLst>
          </p:cNvPr>
          <p:cNvSpPr>
            <a:spLocks noGrp="1"/>
          </p:cNvSpPr>
          <p:nvPr>
            <p:ph type="title"/>
          </p:nvPr>
        </p:nvSpPr>
        <p:spPr/>
        <p:txBody>
          <a:bodyPr>
            <a:normAutofit fontScale="90000"/>
          </a:bodyPr>
          <a:lstStyle/>
          <a:p>
            <a:r>
              <a:rPr lang="pt-BR" dirty="0"/>
              <a:t>Observando as Médias das Variáveis Incertas</a:t>
            </a:r>
          </a:p>
        </p:txBody>
      </p:sp>
      <p:sp>
        <p:nvSpPr>
          <p:cNvPr id="3" name="Espaço Reservado para Conteúdo 2">
            <a:extLst>
              <a:ext uri="{FF2B5EF4-FFF2-40B4-BE49-F238E27FC236}">
                <a16:creationId xmlns:a16="http://schemas.microsoft.com/office/drawing/2014/main" id="{8A33F468-6903-4F39-B0AA-FE93A66F3C1D}"/>
              </a:ext>
            </a:extLst>
          </p:cNvPr>
          <p:cNvSpPr>
            <a:spLocks noGrp="1"/>
          </p:cNvSpPr>
          <p:nvPr>
            <p:ph idx="1"/>
          </p:nvPr>
        </p:nvSpPr>
        <p:spPr>
          <a:xfrm>
            <a:off x="457200" y="1600201"/>
            <a:ext cx="8229600" cy="1684784"/>
          </a:xfrm>
        </p:spPr>
        <p:txBody>
          <a:bodyPr>
            <a:normAutofit/>
          </a:bodyPr>
          <a:lstStyle/>
          <a:p>
            <a:r>
              <a:rPr lang="pt-BR" sz="2400" dirty="0"/>
              <a:t>Também é possível observar as médias das variáveis incertas em todo o ensemble e a média das variáveis incertas nos casos de interesse.</a:t>
            </a:r>
          </a:p>
        </p:txBody>
      </p:sp>
      <p:graphicFrame>
        <p:nvGraphicFramePr>
          <p:cNvPr id="4" name="Tabela 3">
            <a:extLst>
              <a:ext uri="{FF2B5EF4-FFF2-40B4-BE49-F238E27FC236}">
                <a16:creationId xmlns:a16="http://schemas.microsoft.com/office/drawing/2014/main" id="{876AF272-7008-4407-A204-A25246E5AB3C}"/>
              </a:ext>
            </a:extLst>
          </p:cNvPr>
          <p:cNvGraphicFramePr>
            <a:graphicFrameLocks noGrp="1"/>
          </p:cNvGraphicFramePr>
          <p:nvPr>
            <p:extLst>
              <p:ext uri="{D42A27DB-BD31-4B8C-83A1-F6EECF244321}">
                <p14:modId xmlns:p14="http://schemas.microsoft.com/office/powerpoint/2010/main" val="2037652044"/>
              </p:ext>
            </p:extLst>
          </p:nvPr>
        </p:nvGraphicFramePr>
        <p:xfrm>
          <a:off x="827584" y="2924944"/>
          <a:ext cx="6934201" cy="2667000"/>
        </p:xfrm>
        <a:graphic>
          <a:graphicData uri="http://schemas.openxmlformats.org/drawingml/2006/table">
            <a:tbl>
              <a:tblPr/>
              <a:tblGrid>
                <a:gridCol w="533156">
                  <a:extLst>
                    <a:ext uri="{9D8B030D-6E8A-4147-A177-3AD203B41FA5}">
                      <a16:colId xmlns:a16="http://schemas.microsoft.com/office/drawing/2014/main" val="355581014"/>
                    </a:ext>
                  </a:extLst>
                </a:gridCol>
                <a:gridCol w="2310342">
                  <a:extLst>
                    <a:ext uri="{9D8B030D-6E8A-4147-A177-3AD203B41FA5}">
                      <a16:colId xmlns:a16="http://schemas.microsoft.com/office/drawing/2014/main" val="3041702160"/>
                    </a:ext>
                  </a:extLst>
                </a:gridCol>
                <a:gridCol w="1094874">
                  <a:extLst>
                    <a:ext uri="{9D8B030D-6E8A-4147-A177-3AD203B41FA5}">
                      <a16:colId xmlns:a16="http://schemas.microsoft.com/office/drawing/2014/main" val="3037983878"/>
                    </a:ext>
                  </a:extLst>
                </a:gridCol>
                <a:gridCol w="1345584">
                  <a:extLst>
                    <a:ext uri="{9D8B030D-6E8A-4147-A177-3AD203B41FA5}">
                      <a16:colId xmlns:a16="http://schemas.microsoft.com/office/drawing/2014/main" val="3610640335"/>
                    </a:ext>
                  </a:extLst>
                </a:gridCol>
                <a:gridCol w="850511">
                  <a:extLst>
                    <a:ext uri="{9D8B030D-6E8A-4147-A177-3AD203B41FA5}">
                      <a16:colId xmlns:a16="http://schemas.microsoft.com/office/drawing/2014/main" val="1896681755"/>
                    </a:ext>
                  </a:extLst>
                </a:gridCol>
                <a:gridCol w="799734">
                  <a:extLst>
                    <a:ext uri="{9D8B030D-6E8A-4147-A177-3AD203B41FA5}">
                      <a16:colId xmlns:a16="http://schemas.microsoft.com/office/drawing/2014/main" val="2086213626"/>
                    </a:ext>
                  </a:extLst>
                </a:gridCol>
              </a:tblGrid>
              <a:tr h="190500">
                <a:tc>
                  <a:txBody>
                    <a:bodyPr/>
                    <a:lstStyle/>
                    <a:p>
                      <a:pPr algn="l" fontAlgn="b"/>
                      <a:r>
                        <a:rPr lang="pt-BR" sz="1100" b="1" i="0" u="none" strike="noStrike" dirty="0">
                          <a:solidFill>
                            <a:srgbClr val="000000"/>
                          </a:solidFill>
                          <a:effectLst/>
                          <a:latin typeface="Calibri" panose="020F0502020204030204" pitchFamily="34" charset="0"/>
                        </a:rPr>
                        <a:t>Ranking</a:t>
                      </a:r>
                    </a:p>
                  </a:txBody>
                  <a:tcPr marL="9525" marR="9525" marT="9525" marB="0" anchor="b">
                    <a:lnL>
                      <a:noFill/>
                    </a:lnL>
                    <a:lnR>
                      <a:noFill/>
                    </a:lnR>
                    <a:lnT>
                      <a:noFill/>
                    </a:lnT>
                    <a:lnB>
                      <a:noFill/>
                    </a:lnB>
                  </a:tcPr>
                </a:tc>
                <a:tc>
                  <a:txBody>
                    <a:bodyPr/>
                    <a:lstStyle/>
                    <a:p>
                      <a:pPr algn="l" fontAlgn="b"/>
                      <a:r>
                        <a:rPr lang="pt-BR" sz="1100" b="1" i="0" u="none" strike="noStrike" dirty="0" err="1">
                          <a:solidFill>
                            <a:srgbClr val="000000"/>
                          </a:solidFill>
                          <a:effectLst/>
                          <a:latin typeface="Calibri" panose="020F0502020204030204" pitchFamily="34" charset="0"/>
                        </a:rPr>
                        <a:t>Variavel</a:t>
                      </a:r>
                      <a:endParaRPr lang="pt-BR"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DifMediaRelativa</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MediaCasosInteresse</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MediaGlobal</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Range</a:t>
                      </a:r>
                    </a:p>
                  </a:txBody>
                  <a:tcPr marL="9525" marR="9525" marT="9525" marB="0" anchor="b">
                    <a:lnL>
                      <a:noFill/>
                    </a:lnL>
                    <a:lnR>
                      <a:noFill/>
                    </a:lnR>
                    <a:lnT>
                      <a:noFill/>
                    </a:lnT>
                    <a:lnB>
                      <a:noFill/>
                    </a:lnB>
                  </a:tcPr>
                </a:tc>
                <a:extLst>
                  <a:ext uri="{0D108BD9-81ED-4DB2-BD59-A6C34878D82A}">
                    <a16:rowId xmlns:a16="http://schemas.microsoft.com/office/drawing/2014/main" val="456270823"/>
                  </a:ext>
                </a:extLst>
              </a:tr>
              <a:tr h="190500">
                <a:tc>
                  <a:txBody>
                    <a:bodyPr/>
                    <a:lstStyle/>
                    <a:p>
                      <a:pPr algn="r" fontAlgn="b"/>
                      <a:r>
                        <a:rPr lang="pt-BR"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aReferencePopulation</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0,202324552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77462,27298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62506,59045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73919,26676</a:t>
                      </a:r>
                    </a:p>
                  </a:txBody>
                  <a:tcPr marL="9525" marR="9525" marT="9525" marB="0" anchor="b">
                    <a:lnL>
                      <a:noFill/>
                    </a:lnL>
                    <a:lnR>
                      <a:noFill/>
                    </a:lnR>
                    <a:lnT>
                      <a:noFill/>
                    </a:lnT>
                    <a:lnB>
                      <a:noFill/>
                    </a:lnB>
                  </a:tcPr>
                </a:tc>
                <a:extLst>
                  <a:ext uri="{0D108BD9-81ED-4DB2-BD59-A6C34878D82A}">
                    <a16:rowId xmlns:a16="http://schemas.microsoft.com/office/drawing/2014/main" val="1549871086"/>
                  </a:ext>
                </a:extLst>
              </a:tr>
              <a:tr h="190500">
                <a:tc>
                  <a:txBody>
                    <a:bodyPr/>
                    <a:lstStyle/>
                    <a:p>
                      <a:pPr algn="r" fontAlgn="b"/>
                      <a:r>
                        <a:rPr lang="pt-BR"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aInitialReorderShare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0,151234912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0,594554316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0,465008685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0,856585482</a:t>
                      </a:r>
                    </a:p>
                  </a:txBody>
                  <a:tcPr marL="9525" marR="9525" marT="9525" marB="0" anchor="b">
                    <a:lnL>
                      <a:noFill/>
                    </a:lnL>
                    <a:lnR>
                      <a:noFill/>
                    </a:lnR>
                    <a:lnT>
                      <a:noFill/>
                    </a:lnT>
                    <a:lnB>
                      <a:noFill/>
                    </a:lnB>
                  </a:tcPr>
                </a:tc>
                <a:extLst>
                  <a:ext uri="{0D108BD9-81ED-4DB2-BD59-A6C34878D82A}">
                    <a16:rowId xmlns:a16="http://schemas.microsoft.com/office/drawing/2014/main" val="3761312731"/>
                  </a:ext>
                </a:extLst>
              </a:tr>
              <a:tr h="190500">
                <a:tc>
                  <a:txBody>
                    <a:bodyPr/>
                    <a:lstStyle/>
                    <a:p>
                      <a:pPr algn="r" fontAlgn="b"/>
                      <a:r>
                        <a:rPr lang="pt-BR"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aPercPeDAberto3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0,0971091</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0,595267456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0,499930742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0,981748508</a:t>
                      </a:r>
                    </a:p>
                  </a:txBody>
                  <a:tcPr marL="9525" marR="9525" marT="9525" marB="0" anchor="b">
                    <a:lnL>
                      <a:noFill/>
                    </a:lnL>
                    <a:lnR>
                      <a:noFill/>
                    </a:lnR>
                    <a:lnT>
                      <a:noFill/>
                    </a:lnT>
                    <a:lnB>
                      <a:noFill/>
                    </a:lnB>
                  </a:tcPr>
                </a:tc>
                <a:extLst>
                  <a:ext uri="{0D108BD9-81ED-4DB2-BD59-A6C34878D82A}">
                    <a16:rowId xmlns:a16="http://schemas.microsoft.com/office/drawing/2014/main" val="891110418"/>
                  </a:ext>
                </a:extLst>
              </a:tr>
              <a:tr h="190500">
                <a:tc>
                  <a:txBody>
                    <a:bodyPr/>
                    <a:lstStyle/>
                    <a:p>
                      <a:pPr algn="r" fontAlgn="b"/>
                      <a:r>
                        <a:rPr lang="pt-BR"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aTempoMedioRealizacaoPeD</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-0,097091189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4,524144643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5,001949433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4,921196177</a:t>
                      </a:r>
                    </a:p>
                  </a:txBody>
                  <a:tcPr marL="9525" marR="9525" marT="9525" marB="0" anchor="b">
                    <a:lnL>
                      <a:noFill/>
                    </a:lnL>
                    <a:lnR>
                      <a:noFill/>
                    </a:lnR>
                    <a:lnT>
                      <a:noFill/>
                    </a:lnT>
                    <a:lnB>
                      <a:noFill/>
                    </a:lnB>
                  </a:tcPr>
                </a:tc>
                <a:extLst>
                  <a:ext uri="{0D108BD9-81ED-4DB2-BD59-A6C34878D82A}">
                    <a16:rowId xmlns:a16="http://schemas.microsoft.com/office/drawing/2014/main" val="4050752550"/>
                  </a:ext>
                </a:extLst>
              </a:tr>
              <a:tr h="190500">
                <a:tc>
                  <a:txBody>
                    <a:bodyPr/>
                    <a:lstStyle/>
                    <a:p>
                      <a:pPr algn="r" fontAlgn="b"/>
                      <a:r>
                        <a:rPr lang="pt-BR"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aSwitchForCapacityStrategy3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-0,095451939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1,317610858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1,505453504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1,967929072</a:t>
                      </a:r>
                    </a:p>
                  </a:txBody>
                  <a:tcPr marL="9525" marR="9525" marT="9525" marB="0" anchor="b">
                    <a:lnL>
                      <a:noFill/>
                    </a:lnL>
                    <a:lnR>
                      <a:noFill/>
                    </a:lnR>
                    <a:lnT>
                      <a:noFill/>
                    </a:lnT>
                    <a:lnB>
                      <a:noFill/>
                    </a:lnB>
                  </a:tcPr>
                </a:tc>
                <a:extLst>
                  <a:ext uri="{0D108BD9-81ED-4DB2-BD59-A6C34878D82A}">
                    <a16:rowId xmlns:a16="http://schemas.microsoft.com/office/drawing/2014/main" val="2357726285"/>
                  </a:ext>
                </a:extLst>
              </a:tr>
              <a:tr h="190500">
                <a:tc>
                  <a:txBody>
                    <a:bodyPr/>
                    <a:lstStyle/>
                    <a:p>
                      <a:pPr algn="r" fontAlgn="b"/>
                      <a:r>
                        <a:rPr lang="pt-BR"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aNormalProfitMargin</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0,090355984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0,158916455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0,15001352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0,09853177</a:t>
                      </a:r>
                    </a:p>
                  </a:txBody>
                  <a:tcPr marL="9525" marR="9525" marT="9525" marB="0" anchor="b">
                    <a:lnL>
                      <a:noFill/>
                    </a:lnL>
                    <a:lnR>
                      <a:noFill/>
                    </a:lnR>
                    <a:lnT>
                      <a:noFill/>
                    </a:lnT>
                    <a:lnB>
                      <a:noFill/>
                    </a:lnB>
                  </a:tcPr>
                </a:tc>
                <a:extLst>
                  <a:ext uri="{0D108BD9-81ED-4DB2-BD59-A6C34878D82A}">
                    <a16:rowId xmlns:a16="http://schemas.microsoft.com/office/drawing/2014/main" val="190052873"/>
                  </a:ext>
                </a:extLst>
              </a:tr>
              <a:tr h="190500">
                <a:tc>
                  <a:txBody>
                    <a:bodyPr/>
                    <a:lstStyle/>
                    <a:p>
                      <a:pPr algn="r" fontAlgn="b"/>
                      <a:r>
                        <a:rPr lang="pt-BR"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aReferenceIndustryDemandElasticity</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-0,08857533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0,412527489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0,499647133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0,983565557</a:t>
                      </a:r>
                    </a:p>
                  </a:txBody>
                  <a:tcPr marL="9525" marR="9525" marT="9525" marB="0" anchor="b">
                    <a:lnL>
                      <a:noFill/>
                    </a:lnL>
                    <a:lnR>
                      <a:noFill/>
                    </a:lnR>
                    <a:lnT>
                      <a:noFill/>
                    </a:lnT>
                    <a:lnB>
                      <a:noFill/>
                    </a:lnB>
                  </a:tcPr>
                </a:tc>
                <a:extLst>
                  <a:ext uri="{0D108BD9-81ED-4DB2-BD59-A6C34878D82A}">
                    <a16:rowId xmlns:a16="http://schemas.microsoft.com/office/drawing/2014/main" val="3429692983"/>
                  </a:ext>
                </a:extLst>
              </a:tr>
              <a:tr h="190500">
                <a:tc>
                  <a:txBody>
                    <a:bodyPr/>
                    <a:lstStyle/>
                    <a:p>
                      <a:pPr algn="r" fontAlgn="b"/>
                      <a:r>
                        <a:rPr lang="pt-BR"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aFractionalDiscardRate</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0,086696391</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0,15853073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0,15000886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0,098295554</a:t>
                      </a:r>
                    </a:p>
                  </a:txBody>
                  <a:tcPr marL="9525" marR="9525" marT="9525" marB="0" anchor="b">
                    <a:lnL>
                      <a:noFill/>
                    </a:lnL>
                    <a:lnR>
                      <a:noFill/>
                    </a:lnR>
                    <a:lnT>
                      <a:noFill/>
                    </a:lnT>
                    <a:lnB>
                      <a:noFill/>
                    </a:lnB>
                  </a:tcPr>
                </a:tc>
                <a:extLst>
                  <a:ext uri="{0D108BD9-81ED-4DB2-BD59-A6C34878D82A}">
                    <a16:rowId xmlns:a16="http://schemas.microsoft.com/office/drawing/2014/main" val="1384797415"/>
                  </a:ext>
                </a:extLst>
              </a:tr>
              <a:tr h="190500">
                <a:tc>
                  <a:txBody>
                    <a:bodyPr/>
                    <a:lstStyle/>
                    <a:p>
                      <a:pPr algn="r" fontAlgn="b"/>
                      <a:r>
                        <a:rPr lang="pt-BR" sz="11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aSensOfPriceToShare</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-0,086239324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-0,108524047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-0,100014792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0,098670243</a:t>
                      </a:r>
                    </a:p>
                  </a:txBody>
                  <a:tcPr marL="9525" marR="9525" marT="9525" marB="0" anchor="b">
                    <a:lnL>
                      <a:noFill/>
                    </a:lnL>
                    <a:lnR>
                      <a:noFill/>
                    </a:lnR>
                    <a:lnT>
                      <a:noFill/>
                    </a:lnT>
                    <a:lnB>
                      <a:noFill/>
                    </a:lnB>
                  </a:tcPr>
                </a:tc>
                <a:extLst>
                  <a:ext uri="{0D108BD9-81ED-4DB2-BD59-A6C34878D82A}">
                    <a16:rowId xmlns:a16="http://schemas.microsoft.com/office/drawing/2014/main" val="488714961"/>
                  </a:ext>
                </a:extLst>
              </a:tr>
              <a:tr h="190500">
                <a:tc>
                  <a:txBody>
                    <a:bodyPr/>
                    <a:lstStyle/>
                    <a:p>
                      <a:pPr algn="r" fontAlgn="b"/>
                      <a:r>
                        <a:rPr lang="pt-BR" sz="11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aPopulation</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-0,085217385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162195,7996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182087,9653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233428,4916</a:t>
                      </a:r>
                    </a:p>
                  </a:txBody>
                  <a:tcPr marL="9525" marR="9525" marT="9525" marB="0" anchor="b">
                    <a:lnL>
                      <a:noFill/>
                    </a:lnL>
                    <a:lnR>
                      <a:noFill/>
                    </a:lnR>
                    <a:lnT>
                      <a:noFill/>
                    </a:lnT>
                    <a:lnB>
                      <a:noFill/>
                    </a:lnB>
                  </a:tcPr>
                </a:tc>
                <a:extLst>
                  <a:ext uri="{0D108BD9-81ED-4DB2-BD59-A6C34878D82A}">
                    <a16:rowId xmlns:a16="http://schemas.microsoft.com/office/drawing/2014/main" val="238547977"/>
                  </a:ext>
                </a:extLst>
              </a:tr>
              <a:tr h="190500">
                <a:tc>
                  <a:txBody>
                    <a:bodyPr/>
                    <a:lstStyle/>
                    <a:p>
                      <a:pPr algn="r" fontAlgn="b"/>
                      <a:r>
                        <a:rPr lang="pt-BR" sz="1100" b="0" i="0" u="none" strike="noStrike">
                          <a:solidFill>
                            <a:srgbClr val="000000"/>
                          </a:solidFill>
                          <a:effectLst/>
                          <a:latin typeface="Calibri" panose="020F0502020204030204" pitchFamily="34" charset="0"/>
                        </a:rPr>
                        <a:t>11</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aCapacityAcquisitionDelay</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-0,082276762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0,918084364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1,000186452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0,997877006</a:t>
                      </a:r>
                    </a:p>
                  </a:txBody>
                  <a:tcPr marL="9525" marR="9525" marT="9525" marB="0" anchor="b">
                    <a:lnL>
                      <a:noFill/>
                    </a:lnL>
                    <a:lnR>
                      <a:noFill/>
                    </a:lnR>
                    <a:lnT>
                      <a:noFill/>
                    </a:lnT>
                    <a:lnB>
                      <a:noFill/>
                    </a:lnB>
                  </a:tcPr>
                </a:tc>
                <a:extLst>
                  <a:ext uri="{0D108BD9-81ED-4DB2-BD59-A6C34878D82A}">
                    <a16:rowId xmlns:a16="http://schemas.microsoft.com/office/drawing/2014/main" val="2126198929"/>
                  </a:ext>
                </a:extLst>
              </a:tr>
              <a:tr h="190500">
                <a:tc>
                  <a:txBody>
                    <a:bodyPr/>
                    <a:lstStyle/>
                    <a:p>
                      <a:pPr algn="r" fontAlgn="b"/>
                      <a:r>
                        <a:rPr lang="pt-BR" sz="11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aSensOfAttractToPerformance</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-0,068661128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-4,272388344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-4,000333833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3,962278493</a:t>
                      </a:r>
                    </a:p>
                  </a:txBody>
                  <a:tcPr marL="9525" marR="9525" marT="9525" marB="0" anchor="b">
                    <a:lnL>
                      <a:noFill/>
                    </a:lnL>
                    <a:lnR>
                      <a:noFill/>
                    </a:lnR>
                    <a:lnT>
                      <a:noFill/>
                    </a:lnT>
                    <a:lnB>
                      <a:noFill/>
                    </a:lnB>
                  </a:tcPr>
                </a:tc>
                <a:extLst>
                  <a:ext uri="{0D108BD9-81ED-4DB2-BD59-A6C34878D82A}">
                    <a16:rowId xmlns:a16="http://schemas.microsoft.com/office/drawing/2014/main" val="3558650488"/>
                  </a:ext>
                </a:extLst>
              </a:tr>
              <a:tr h="190500">
                <a:tc>
                  <a:txBody>
                    <a:bodyPr/>
                    <a:lstStyle/>
                    <a:p>
                      <a:pPr algn="r" fontAlgn="b"/>
                      <a:r>
                        <a:rPr lang="pt-BR" sz="1100" b="0" i="0" u="none" strike="noStrike">
                          <a:solidFill>
                            <a:srgbClr val="000000"/>
                          </a:solidFill>
                          <a:effectLst/>
                          <a:latin typeface="Calibri" panose="020F0502020204030204" pitchFamily="34" charset="0"/>
                        </a:rPr>
                        <a:t>13</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aOrcamentoPeD2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-0,066044867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0,093493818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0,099994465</a:t>
                      </a:r>
                    </a:p>
                  </a:txBody>
                  <a:tcPr marL="9525" marR="9525" marT="9525" marB="0" anchor="b">
                    <a:lnL>
                      <a:noFill/>
                    </a:lnL>
                    <a:lnR>
                      <a:noFill/>
                    </a:lnR>
                    <a:lnT>
                      <a:noFill/>
                    </a:lnT>
                    <a:lnB>
                      <a:noFill/>
                    </a:lnB>
                  </a:tcPr>
                </a:tc>
                <a:tc>
                  <a:txBody>
                    <a:bodyPr/>
                    <a:lstStyle/>
                    <a:p>
                      <a:pPr algn="r" fontAlgn="b"/>
                      <a:r>
                        <a:rPr lang="pt-BR" sz="1100" b="0" i="0" u="none" strike="noStrike" dirty="0">
                          <a:solidFill>
                            <a:srgbClr val="000000"/>
                          </a:solidFill>
                          <a:effectLst/>
                          <a:latin typeface="Calibri" panose="020F0502020204030204" pitchFamily="34" charset="0"/>
                        </a:rPr>
                        <a:t>0,098427743</a:t>
                      </a:r>
                    </a:p>
                  </a:txBody>
                  <a:tcPr marL="9525" marR="9525" marT="9525" marB="0" anchor="b">
                    <a:lnL>
                      <a:noFill/>
                    </a:lnL>
                    <a:lnR>
                      <a:noFill/>
                    </a:lnR>
                    <a:lnT>
                      <a:noFill/>
                    </a:lnT>
                    <a:lnB>
                      <a:noFill/>
                    </a:lnB>
                  </a:tcPr>
                </a:tc>
                <a:extLst>
                  <a:ext uri="{0D108BD9-81ED-4DB2-BD59-A6C34878D82A}">
                    <a16:rowId xmlns:a16="http://schemas.microsoft.com/office/drawing/2014/main" val="2299670855"/>
                  </a:ext>
                </a:extLst>
              </a:tr>
            </a:tbl>
          </a:graphicData>
        </a:graphic>
      </p:graphicFrame>
    </p:spTree>
    <p:extLst>
      <p:ext uri="{BB962C8B-B14F-4D97-AF65-F5344CB8AC3E}">
        <p14:creationId xmlns:p14="http://schemas.microsoft.com/office/powerpoint/2010/main" val="3070850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DA0CF5-3A21-4E47-BFAF-E4399A79B076}"/>
              </a:ext>
            </a:extLst>
          </p:cNvPr>
          <p:cNvSpPr>
            <a:spLocks noGrp="1"/>
          </p:cNvSpPr>
          <p:nvPr>
            <p:ph type="title"/>
          </p:nvPr>
        </p:nvSpPr>
        <p:spPr/>
        <p:txBody>
          <a:bodyPr/>
          <a:lstStyle/>
          <a:p>
            <a:r>
              <a:rPr lang="pt-BR" dirty="0"/>
              <a:t>Comparando Resultados</a:t>
            </a:r>
          </a:p>
        </p:txBody>
      </p:sp>
      <p:graphicFrame>
        <p:nvGraphicFramePr>
          <p:cNvPr id="4" name="Tabela 3">
            <a:extLst>
              <a:ext uri="{FF2B5EF4-FFF2-40B4-BE49-F238E27FC236}">
                <a16:creationId xmlns:a16="http://schemas.microsoft.com/office/drawing/2014/main" id="{E670A775-2796-4EC5-82F4-C39AB2289DA1}"/>
              </a:ext>
            </a:extLst>
          </p:cNvPr>
          <p:cNvGraphicFramePr>
            <a:graphicFrameLocks noGrp="1"/>
          </p:cNvGraphicFramePr>
          <p:nvPr>
            <p:extLst>
              <p:ext uri="{D42A27DB-BD31-4B8C-83A1-F6EECF244321}">
                <p14:modId xmlns:p14="http://schemas.microsoft.com/office/powerpoint/2010/main" val="2728165906"/>
              </p:ext>
            </p:extLst>
          </p:nvPr>
        </p:nvGraphicFramePr>
        <p:xfrm>
          <a:off x="422896" y="3001516"/>
          <a:ext cx="2843498" cy="1143000"/>
        </p:xfrm>
        <a:graphic>
          <a:graphicData uri="http://schemas.openxmlformats.org/drawingml/2006/table">
            <a:tbl>
              <a:tblPr/>
              <a:tblGrid>
                <a:gridCol w="533156">
                  <a:extLst>
                    <a:ext uri="{9D8B030D-6E8A-4147-A177-3AD203B41FA5}">
                      <a16:colId xmlns:a16="http://schemas.microsoft.com/office/drawing/2014/main" val="3780200284"/>
                    </a:ext>
                  </a:extLst>
                </a:gridCol>
                <a:gridCol w="2310342">
                  <a:extLst>
                    <a:ext uri="{9D8B030D-6E8A-4147-A177-3AD203B41FA5}">
                      <a16:colId xmlns:a16="http://schemas.microsoft.com/office/drawing/2014/main" val="2984059359"/>
                    </a:ext>
                  </a:extLst>
                </a:gridCol>
              </a:tblGrid>
              <a:tr h="190500">
                <a:tc>
                  <a:txBody>
                    <a:bodyPr/>
                    <a:lstStyle/>
                    <a:p>
                      <a:pPr algn="l" fontAlgn="b"/>
                      <a:r>
                        <a:rPr lang="pt-BR" sz="1100" b="1" i="0" u="none" strike="noStrike" dirty="0">
                          <a:solidFill>
                            <a:srgbClr val="000000"/>
                          </a:solidFill>
                          <a:effectLst/>
                          <a:latin typeface="Calibri" panose="020F0502020204030204" pitchFamily="34" charset="0"/>
                        </a:rPr>
                        <a:t>Ranking</a:t>
                      </a:r>
                    </a:p>
                  </a:txBody>
                  <a:tcPr marL="9525" marR="9525" marT="9525" marB="0" anchor="b">
                    <a:lnL>
                      <a:noFill/>
                    </a:lnL>
                    <a:lnR>
                      <a:noFill/>
                    </a:lnR>
                    <a:lnT>
                      <a:noFill/>
                    </a:lnT>
                    <a:lnB>
                      <a:noFill/>
                    </a:lnB>
                  </a:tcPr>
                </a:tc>
                <a:tc>
                  <a:txBody>
                    <a:bodyPr/>
                    <a:lstStyle/>
                    <a:p>
                      <a:pPr algn="l" fontAlgn="b"/>
                      <a:r>
                        <a:rPr lang="pt-BR" sz="1100" b="1" i="0" u="none" strike="noStrike" dirty="0" err="1">
                          <a:solidFill>
                            <a:srgbClr val="000000"/>
                          </a:solidFill>
                          <a:effectLst/>
                          <a:latin typeface="Calibri" panose="020F0502020204030204" pitchFamily="34" charset="0"/>
                        </a:rPr>
                        <a:t>Variavel</a:t>
                      </a:r>
                      <a:endParaRPr lang="pt-BR"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904584158"/>
                  </a:ext>
                </a:extLst>
              </a:tr>
              <a:tr h="190500">
                <a:tc>
                  <a:txBody>
                    <a:bodyPr/>
                    <a:lstStyle/>
                    <a:p>
                      <a:pPr algn="r" fontAlgn="b"/>
                      <a:r>
                        <a:rPr lang="pt-BR"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aReferencePopulation</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352918283"/>
                  </a:ext>
                </a:extLst>
              </a:tr>
              <a:tr h="190500">
                <a:tc>
                  <a:txBody>
                    <a:bodyPr/>
                    <a:lstStyle/>
                    <a:p>
                      <a:pPr algn="r" fontAlgn="b"/>
                      <a:r>
                        <a:rPr lang="pt-BR"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aInitialReorderShare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987423220"/>
                  </a:ext>
                </a:extLst>
              </a:tr>
              <a:tr h="190500">
                <a:tc>
                  <a:txBody>
                    <a:bodyPr/>
                    <a:lstStyle/>
                    <a:p>
                      <a:pPr algn="r" fontAlgn="b"/>
                      <a:r>
                        <a:rPr lang="pt-BR"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aPercPeDAberto3</a:t>
                      </a:r>
                    </a:p>
                  </a:txBody>
                  <a:tcPr marL="9525" marR="9525" marT="9525" marB="0" anchor="b">
                    <a:lnL>
                      <a:noFill/>
                    </a:lnL>
                    <a:lnR>
                      <a:noFill/>
                    </a:lnR>
                    <a:lnT>
                      <a:noFill/>
                    </a:lnT>
                    <a:lnB>
                      <a:noFill/>
                    </a:lnB>
                  </a:tcPr>
                </a:tc>
                <a:extLst>
                  <a:ext uri="{0D108BD9-81ED-4DB2-BD59-A6C34878D82A}">
                    <a16:rowId xmlns:a16="http://schemas.microsoft.com/office/drawing/2014/main" val="4088923578"/>
                  </a:ext>
                </a:extLst>
              </a:tr>
              <a:tr h="190500">
                <a:tc>
                  <a:txBody>
                    <a:bodyPr/>
                    <a:lstStyle/>
                    <a:p>
                      <a:pPr algn="r" fontAlgn="b"/>
                      <a:r>
                        <a:rPr lang="pt-BR"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aTempoMedioRealizacaoPeD</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891956870"/>
                  </a:ext>
                </a:extLst>
              </a:tr>
              <a:tr h="190500">
                <a:tc>
                  <a:txBody>
                    <a:bodyPr/>
                    <a:lstStyle/>
                    <a:p>
                      <a:pPr algn="r" fontAlgn="b"/>
                      <a:r>
                        <a:rPr lang="pt-BR"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aSwitchForCapacityStrategy3</a:t>
                      </a:r>
                    </a:p>
                  </a:txBody>
                  <a:tcPr marL="9525" marR="9525" marT="9525" marB="0" anchor="b">
                    <a:lnL>
                      <a:noFill/>
                    </a:lnL>
                    <a:lnR>
                      <a:noFill/>
                    </a:lnR>
                    <a:lnT>
                      <a:noFill/>
                    </a:lnT>
                    <a:lnB>
                      <a:noFill/>
                    </a:lnB>
                  </a:tcPr>
                </a:tc>
                <a:extLst>
                  <a:ext uri="{0D108BD9-81ED-4DB2-BD59-A6C34878D82A}">
                    <a16:rowId xmlns:a16="http://schemas.microsoft.com/office/drawing/2014/main" val="2667685218"/>
                  </a:ext>
                </a:extLst>
              </a:tr>
            </a:tbl>
          </a:graphicData>
        </a:graphic>
      </p:graphicFrame>
      <p:graphicFrame>
        <p:nvGraphicFramePr>
          <p:cNvPr id="5" name="Tabela 4">
            <a:extLst>
              <a:ext uri="{FF2B5EF4-FFF2-40B4-BE49-F238E27FC236}">
                <a16:creationId xmlns:a16="http://schemas.microsoft.com/office/drawing/2014/main" id="{EFBD5AA4-48A5-4095-89A0-FFE774489EA0}"/>
              </a:ext>
            </a:extLst>
          </p:cNvPr>
          <p:cNvGraphicFramePr>
            <a:graphicFrameLocks noGrp="1"/>
          </p:cNvGraphicFramePr>
          <p:nvPr>
            <p:extLst>
              <p:ext uri="{D42A27DB-BD31-4B8C-83A1-F6EECF244321}">
                <p14:modId xmlns:p14="http://schemas.microsoft.com/office/powerpoint/2010/main" val="201474198"/>
              </p:ext>
            </p:extLst>
          </p:nvPr>
        </p:nvGraphicFramePr>
        <p:xfrm>
          <a:off x="3123084" y="3003812"/>
          <a:ext cx="2897832" cy="1143000"/>
        </p:xfrm>
        <a:graphic>
          <a:graphicData uri="http://schemas.openxmlformats.org/drawingml/2006/table">
            <a:tbl>
              <a:tblPr/>
              <a:tblGrid>
                <a:gridCol w="586432">
                  <a:extLst>
                    <a:ext uri="{9D8B030D-6E8A-4147-A177-3AD203B41FA5}">
                      <a16:colId xmlns:a16="http://schemas.microsoft.com/office/drawing/2014/main" val="1709974762"/>
                    </a:ext>
                  </a:extLst>
                </a:gridCol>
                <a:gridCol w="2311400">
                  <a:extLst>
                    <a:ext uri="{9D8B030D-6E8A-4147-A177-3AD203B41FA5}">
                      <a16:colId xmlns:a16="http://schemas.microsoft.com/office/drawing/2014/main" val="3900876662"/>
                    </a:ext>
                  </a:extLst>
                </a:gridCol>
              </a:tblGrid>
              <a:tr h="190500">
                <a:tc>
                  <a:txBody>
                    <a:bodyPr/>
                    <a:lstStyle/>
                    <a:p>
                      <a:pPr algn="l" fontAlgn="b"/>
                      <a:r>
                        <a:rPr lang="pt-BR" sz="1100" b="1" i="0" u="none" strike="noStrike" dirty="0" err="1">
                          <a:solidFill>
                            <a:srgbClr val="000000"/>
                          </a:solidFill>
                          <a:effectLst/>
                          <a:latin typeface="Calibri" panose="020F0502020204030204" pitchFamily="34" charset="0"/>
                        </a:rPr>
                        <a:t>Rank</a:t>
                      </a:r>
                      <a:endParaRPr lang="pt-BR"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pt-BR" sz="1100" b="1" i="0" u="none" strike="noStrike" dirty="0">
                          <a:solidFill>
                            <a:srgbClr val="000000"/>
                          </a:solidFill>
                          <a:effectLst/>
                          <a:latin typeface="Calibri" panose="020F0502020204030204" pitchFamily="34" charset="0"/>
                        </a:rPr>
                        <a:t>Variável</a:t>
                      </a:r>
                    </a:p>
                  </a:txBody>
                  <a:tcPr marL="9525" marR="9525" marT="9525" marB="0" anchor="b">
                    <a:lnL>
                      <a:noFill/>
                    </a:lnL>
                    <a:lnR>
                      <a:noFill/>
                    </a:lnR>
                    <a:lnT>
                      <a:noFill/>
                    </a:lnT>
                    <a:lnB>
                      <a:noFill/>
                    </a:lnB>
                  </a:tcPr>
                </a:tc>
                <a:extLst>
                  <a:ext uri="{0D108BD9-81ED-4DB2-BD59-A6C34878D82A}">
                    <a16:rowId xmlns:a16="http://schemas.microsoft.com/office/drawing/2014/main" val="1280891837"/>
                  </a:ext>
                </a:extLst>
              </a:tr>
              <a:tr h="190500">
                <a:tc>
                  <a:txBody>
                    <a:bodyPr/>
                    <a:lstStyle/>
                    <a:p>
                      <a:pPr algn="r" fontAlgn="b"/>
                      <a:r>
                        <a:rPr lang="pt-BR"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aReferencePopulation</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737173886"/>
                  </a:ext>
                </a:extLst>
              </a:tr>
              <a:tr h="190500">
                <a:tc>
                  <a:txBody>
                    <a:bodyPr/>
                    <a:lstStyle/>
                    <a:p>
                      <a:pPr algn="r" fontAlgn="b"/>
                      <a:r>
                        <a:rPr lang="pt-BR"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aInitialReorderShare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592537629"/>
                  </a:ext>
                </a:extLst>
              </a:tr>
              <a:tr h="190500">
                <a:tc>
                  <a:txBody>
                    <a:bodyPr/>
                    <a:lstStyle/>
                    <a:p>
                      <a:pPr algn="r" fontAlgn="b"/>
                      <a:r>
                        <a:rPr lang="pt-BR"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aFractionalDiscardRate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768907135"/>
                  </a:ext>
                </a:extLst>
              </a:tr>
              <a:tr h="190500">
                <a:tc>
                  <a:txBody>
                    <a:bodyPr/>
                    <a:lstStyle/>
                    <a:p>
                      <a:pPr algn="r" fontAlgn="b"/>
                      <a:r>
                        <a:rPr lang="pt-BR"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aReferenceIndustryDemandElasticity</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862383817"/>
                  </a:ext>
                </a:extLst>
              </a:tr>
              <a:tr h="190500">
                <a:tc>
                  <a:txBody>
                    <a:bodyPr/>
                    <a:lstStyle/>
                    <a:p>
                      <a:pPr algn="r" fontAlgn="b"/>
                      <a:r>
                        <a:rPr lang="pt-BR"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aPercPeDAberto3</a:t>
                      </a:r>
                    </a:p>
                  </a:txBody>
                  <a:tcPr marL="9525" marR="9525" marT="9525" marB="0" anchor="b">
                    <a:lnL>
                      <a:noFill/>
                    </a:lnL>
                    <a:lnR>
                      <a:noFill/>
                    </a:lnR>
                    <a:lnT>
                      <a:noFill/>
                    </a:lnT>
                    <a:lnB>
                      <a:noFill/>
                    </a:lnB>
                  </a:tcPr>
                </a:tc>
                <a:extLst>
                  <a:ext uri="{0D108BD9-81ED-4DB2-BD59-A6C34878D82A}">
                    <a16:rowId xmlns:a16="http://schemas.microsoft.com/office/drawing/2014/main" val="3977869968"/>
                  </a:ext>
                </a:extLst>
              </a:tr>
            </a:tbl>
          </a:graphicData>
        </a:graphic>
      </p:graphicFrame>
      <p:graphicFrame>
        <p:nvGraphicFramePr>
          <p:cNvPr id="6" name="Tabela 5">
            <a:extLst>
              <a:ext uri="{FF2B5EF4-FFF2-40B4-BE49-F238E27FC236}">
                <a16:creationId xmlns:a16="http://schemas.microsoft.com/office/drawing/2014/main" id="{3BE5DF4B-02CD-4092-A983-82103EAD4C9F}"/>
              </a:ext>
            </a:extLst>
          </p:cNvPr>
          <p:cNvGraphicFramePr>
            <a:graphicFrameLocks noGrp="1"/>
          </p:cNvGraphicFramePr>
          <p:nvPr>
            <p:extLst>
              <p:ext uri="{D42A27DB-BD31-4B8C-83A1-F6EECF244321}">
                <p14:modId xmlns:p14="http://schemas.microsoft.com/office/powerpoint/2010/main" val="990053859"/>
              </p:ext>
            </p:extLst>
          </p:nvPr>
        </p:nvGraphicFramePr>
        <p:xfrm>
          <a:off x="6341299" y="3098407"/>
          <a:ext cx="2379805" cy="949218"/>
        </p:xfrm>
        <a:graphic>
          <a:graphicData uri="http://schemas.openxmlformats.org/drawingml/2006/table">
            <a:tbl>
              <a:tblPr/>
              <a:tblGrid>
                <a:gridCol w="317307">
                  <a:extLst>
                    <a:ext uri="{9D8B030D-6E8A-4147-A177-3AD203B41FA5}">
                      <a16:colId xmlns:a16="http://schemas.microsoft.com/office/drawing/2014/main" val="2208273384"/>
                    </a:ext>
                  </a:extLst>
                </a:gridCol>
                <a:gridCol w="2062498">
                  <a:extLst>
                    <a:ext uri="{9D8B030D-6E8A-4147-A177-3AD203B41FA5}">
                      <a16:colId xmlns:a16="http://schemas.microsoft.com/office/drawing/2014/main" val="1900134430"/>
                    </a:ext>
                  </a:extLst>
                </a:gridCol>
              </a:tblGrid>
              <a:tr h="116050">
                <a:tc>
                  <a:txBody>
                    <a:bodyPr/>
                    <a:lstStyle/>
                    <a:p>
                      <a:pPr algn="l" fontAlgn="b"/>
                      <a:r>
                        <a:rPr lang="pt-BR" sz="1000" b="1" i="0" u="none" strike="noStrike" dirty="0" err="1">
                          <a:solidFill>
                            <a:srgbClr val="000000"/>
                          </a:solidFill>
                          <a:effectLst/>
                          <a:latin typeface="Calibri" panose="020F0502020204030204" pitchFamily="34" charset="0"/>
                        </a:rPr>
                        <a:t>Rank</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l" fontAlgn="b"/>
                      <a:r>
                        <a:rPr lang="pt-BR" sz="1000" b="1" i="0" u="none" strike="noStrike" dirty="0" err="1">
                          <a:solidFill>
                            <a:srgbClr val="000000"/>
                          </a:solidFill>
                          <a:effectLst/>
                          <a:latin typeface="Calibri" panose="020F0502020204030204" pitchFamily="34" charset="0"/>
                        </a:rPr>
                        <a:t>Variavel</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1584198468"/>
                  </a:ext>
                </a:extLst>
              </a:tr>
              <a:tr h="116050">
                <a:tc>
                  <a:txBody>
                    <a:bodyPr/>
                    <a:lstStyle/>
                    <a:p>
                      <a:pPr algn="r" fontAlgn="b"/>
                      <a:r>
                        <a:rPr lang="pt-BR" sz="1000" b="0" i="0" u="none" strike="noStrike">
                          <a:solidFill>
                            <a:srgbClr val="000000"/>
                          </a:solidFill>
                          <a:effectLst/>
                          <a:latin typeface="Calibri" panose="020F0502020204030204" pitchFamily="34" charset="0"/>
                        </a:rPr>
                        <a:t>1</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aReferencePopulation</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3306401042"/>
                  </a:ext>
                </a:extLst>
              </a:tr>
              <a:tr h="116050">
                <a:tc>
                  <a:txBody>
                    <a:bodyPr/>
                    <a:lstStyle/>
                    <a:p>
                      <a:pPr algn="r" fontAlgn="b"/>
                      <a:r>
                        <a:rPr lang="pt-BR" sz="1000" b="0" i="0" u="none" strike="noStrike">
                          <a:solidFill>
                            <a:srgbClr val="000000"/>
                          </a:solidFill>
                          <a:effectLst/>
                          <a:latin typeface="Calibri" panose="020F0502020204030204" pitchFamily="34" charset="0"/>
                        </a:rPr>
                        <a:t>2</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aInitialReorderShare</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3912452997"/>
                  </a:ext>
                </a:extLst>
              </a:tr>
              <a:tr h="116050">
                <a:tc>
                  <a:txBody>
                    <a:bodyPr/>
                    <a:lstStyle/>
                    <a:p>
                      <a:pPr algn="r" fontAlgn="b"/>
                      <a:r>
                        <a:rPr lang="pt-BR" sz="1000" b="0" i="0" u="none" strike="noStrike">
                          <a:solidFill>
                            <a:srgbClr val="000000"/>
                          </a:solidFill>
                          <a:effectLst/>
                          <a:latin typeface="Calibri" panose="020F0502020204030204" pitchFamily="34" charset="0"/>
                        </a:rPr>
                        <a:t>3</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aFractionalDiscardRate</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3804491337"/>
                  </a:ext>
                </a:extLst>
              </a:tr>
              <a:tr h="116050">
                <a:tc>
                  <a:txBody>
                    <a:bodyPr/>
                    <a:lstStyle/>
                    <a:p>
                      <a:pPr algn="r" fontAlgn="b"/>
                      <a:r>
                        <a:rPr lang="pt-BR" sz="1000" b="0" i="0" u="none" strike="noStrike">
                          <a:solidFill>
                            <a:srgbClr val="000000"/>
                          </a:solidFill>
                          <a:effectLst/>
                          <a:latin typeface="Calibri" panose="020F0502020204030204" pitchFamily="34" charset="0"/>
                        </a:rPr>
                        <a:t>4</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aNormalProfitMargin</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3928517893"/>
                  </a:ext>
                </a:extLst>
              </a:tr>
              <a:tr h="116050">
                <a:tc>
                  <a:txBody>
                    <a:bodyPr/>
                    <a:lstStyle/>
                    <a:p>
                      <a:pPr algn="r" fontAlgn="b"/>
                      <a:r>
                        <a:rPr lang="pt-BR" sz="1000" b="0" i="0" u="none" strike="noStrike">
                          <a:solidFill>
                            <a:srgbClr val="000000"/>
                          </a:solidFill>
                          <a:effectLst/>
                          <a:latin typeface="Calibri" panose="020F0502020204030204" pitchFamily="34" charset="0"/>
                        </a:rPr>
                        <a:t>5</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aReferenceIndustryDemandElasticity</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451072018"/>
                  </a:ext>
                </a:extLst>
              </a:tr>
            </a:tbl>
          </a:graphicData>
        </a:graphic>
      </p:graphicFrame>
      <p:sp>
        <p:nvSpPr>
          <p:cNvPr id="7" name="Espaço Reservado para Conteúdo 2">
            <a:extLst>
              <a:ext uri="{FF2B5EF4-FFF2-40B4-BE49-F238E27FC236}">
                <a16:creationId xmlns:a16="http://schemas.microsoft.com/office/drawing/2014/main" id="{FE0CFA3B-D384-4A3D-87CE-7EDDACA98EAB}"/>
              </a:ext>
            </a:extLst>
          </p:cNvPr>
          <p:cNvSpPr>
            <a:spLocks noGrp="1"/>
          </p:cNvSpPr>
          <p:nvPr>
            <p:ph idx="1"/>
          </p:nvPr>
        </p:nvSpPr>
        <p:spPr>
          <a:xfrm>
            <a:off x="457200" y="1600201"/>
            <a:ext cx="8229600" cy="1684784"/>
          </a:xfrm>
        </p:spPr>
        <p:txBody>
          <a:bodyPr>
            <a:normAutofit/>
          </a:bodyPr>
          <a:lstStyle/>
          <a:p>
            <a:r>
              <a:rPr lang="pt-BR" sz="2400" dirty="0"/>
              <a:t>Quais são as variáveis mais importantes para indicar o fracasso da estratégia 19?</a:t>
            </a:r>
          </a:p>
        </p:txBody>
      </p:sp>
      <p:sp>
        <p:nvSpPr>
          <p:cNvPr id="9" name="Retângulo 8">
            <a:extLst>
              <a:ext uri="{FF2B5EF4-FFF2-40B4-BE49-F238E27FC236}">
                <a16:creationId xmlns:a16="http://schemas.microsoft.com/office/drawing/2014/main" id="{4EAAC4A6-6319-4AAC-AFC5-1AD8E295733B}"/>
              </a:ext>
            </a:extLst>
          </p:cNvPr>
          <p:cNvSpPr/>
          <p:nvPr/>
        </p:nvSpPr>
        <p:spPr>
          <a:xfrm>
            <a:off x="539552" y="2603264"/>
            <a:ext cx="1944216" cy="21569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pt-BR" sz="1200" dirty="0"/>
              <a:t>Dif. Médias</a:t>
            </a:r>
          </a:p>
        </p:txBody>
      </p:sp>
      <p:sp>
        <p:nvSpPr>
          <p:cNvPr id="10" name="Retângulo 9">
            <a:extLst>
              <a:ext uri="{FF2B5EF4-FFF2-40B4-BE49-F238E27FC236}">
                <a16:creationId xmlns:a16="http://schemas.microsoft.com/office/drawing/2014/main" id="{0B31BBB0-9A16-4A80-B865-295D7E3237CE}"/>
              </a:ext>
            </a:extLst>
          </p:cNvPr>
          <p:cNvSpPr/>
          <p:nvPr/>
        </p:nvSpPr>
        <p:spPr>
          <a:xfrm>
            <a:off x="3419872" y="2603264"/>
            <a:ext cx="1944216" cy="21569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pt-BR" sz="1200" dirty="0" err="1"/>
              <a:t>Boruta</a:t>
            </a:r>
            <a:endParaRPr lang="pt-BR" sz="1200" dirty="0"/>
          </a:p>
        </p:txBody>
      </p:sp>
      <p:sp>
        <p:nvSpPr>
          <p:cNvPr id="11" name="Retângulo 10">
            <a:extLst>
              <a:ext uri="{FF2B5EF4-FFF2-40B4-BE49-F238E27FC236}">
                <a16:creationId xmlns:a16="http://schemas.microsoft.com/office/drawing/2014/main" id="{C0A59C23-A992-4F9F-8D04-C2402B9803CB}"/>
              </a:ext>
            </a:extLst>
          </p:cNvPr>
          <p:cNvSpPr/>
          <p:nvPr/>
        </p:nvSpPr>
        <p:spPr>
          <a:xfrm>
            <a:off x="6341299" y="2603264"/>
            <a:ext cx="1944216" cy="21569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pt-BR" sz="1200" dirty="0" err="1"/>
              <a:t>Random</a:t>
            </a:r>
            <a:r>
              <a:rPr lang="pt-BR" sz="1200" dirty="0"/>
              <a:t> Forest</a:t>
            </a:r>
          </a:p>
        </p:txBody>
      </p:sp>
    </p:spTree>
    <p:extLst>
      <p:ext uri="{BB962C8B-B14F-4D97-AF65-F5344CB8AC3E}">
        <p14:creationId xmlns:p14="http://schemas.microsoft.com/office/powerpoint/2010/main" val="1243774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0C3547-3E86-4981-9F24-C163BA5F3BA4}"/>
              </a:ext>
            </a:extLst>
          </p:cNvPr>
          <p:cNvSpPr>
            <a:spLocks noGrp="1"/>
          </p:cNvSpPr>
          <p:nvPr>
            <p:ph type="title"/>
          </p:nvPr>
        </p:nvSpPr>
        <p:spPr/>
        <p:txBody>
          <a:bodyPr/>
          <a:lstStyle/>
          <a:p>
            <a:r>
              <a:rPr lang="pt-BR" dirty="0"/>
              <a:t>Análise com o Algoritmo PRIM</a:t>
            </a:r>
          </a:p>
        </p:txBody>
      </p:sp>
      <p:sp>
        <p:nvSpPr>
          <p:cNvPr id="3" name="Espaço Reservado para Conteúdo 2">
            <a:extLst>
              <a:ext uri="{FF2B5EF4-FFF2-40B4-BE49-F238E27FC236}">
                <a16:creationId xmlns:a16="http://schemas.microsoft.com/office/drawing/2014/main" id="{5A70091C-9DDC-40BE-B716-20F9B8999508}"/>
              </a:ext>
            </a:extLst>
          </p:cNvPr>
          <p:cNvSpPr>
            <a:spLocks noGrp="1"/>
          </p:cNvSpPr>
          <p:nvPr>
            <p:ph idx="1"/>
          </p:nvPr>
        </p:nvSpPr>
        <p:spPr>
          <a:xfrm>
            <a:off x="457200" y="4868861"/>
            <a:ext cx="8229600" cy="1143000"/>
          </a:xfrm>
        </p:spPr>
        <p:txBody>
          <a:bodyPr>
            <a:normAutofit fontScale="77500" lnSpcReduction="20000"/>
          </a:bodyPr>
          <a:lstStyle/>
          <a:p>
            <a:r>
              <a:rPr lang="pt-BR" dirty="0"/>
              <a:t>Situações onde a estratégia 19 tende a falhar:</a:t>
            </a:r>
          </a:p>
          <a:p>
            <a:pPr lvl="1"/>
            <a:r>
              <a:rPr lang="pt-BR" dirty="0"/>
              <a:t>Mercado Potencial Alto;</a:t>
            </a:r>
          </a:p>
          <a:p>
            <a:pPr lvl="1"/>
            <a:r>
              <a:rPr lang="pt-BR" dirty="0" err="1"/>
              <a:t>Reorder</a:t>
            </a:r>
            <a:r>
              <a:rPr lang="pt-BR" dirty="0"/>
              <a:t> </a:t>
            </a:r>
            <a:r>
              <a:rPr lang="pt-BR" dirty="0" err="1"/>
              <a:t>Share</a:t>
            </a:r>
            <a:r>
              <a:rPr lang="pt-BR" dirty="0"/>
              <a:t> Alto.</a:t>
            </a:r>
          </a:p>
        </p:txBody>
      </p:sp>
      <p:pic>
        <p:nvPicPr>
          <p:cNvPr id="4" name="Espaço Reservado para Conteúdo 14">
            <a:extLst>
              <a:ext uri="{FF2B5EF4-FFF2-40B4-BE49-F238E27FC236}">
                <a16:creationId xmlns:a16="http://schemas.microsoft.com/office/drawing/2014/main" id="{2E069B01-ACAB-4BFA-91A4-A2C1AEF6E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417639"/>
            <a:ext cx="6203032" cy="3101516"/>
          </a:xfrm>
          <a:prstGeom prst="rect">
            <a:avLst/>
          </a:prstGeom>
        </p:spPr>
      </p:pic>
      <p:pic>
        <p:nvPicPr>
          <p:cNvPr id="6" name="Imagem 5">
            <a:extLst>
              <a:ext uri="{FF2B5EF4-FFF2-40B4-BE49-F238E27FC236}">
                <a16:creationId xmlns:a16="http://schemas.microsoft.com/office/drawing/2014/main" id="{38FE55A6-B374-43C9-BCBA-8DBA9B358E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640" y="1988840"/>
            <a:ext cx="2391962" cy="2160240"/>
          </a:xfrm>
          <a:prstGeom prst="rect">
            <a:avLst/>
          </a:prstGeom>
        </p:spPr>
      </p:pic>
    </p:spTree>
    <p:extLst>
      <p:ext uri="{BB962C8B-B14F-4D97-AF65-F5344CB8AC3E}">
        <p14:creationId xmlns:p14="http://schemas.microsoft.com/office/powerpoint/2010/main" val="2929218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F5F92-758E-4852-9817-9BD94BE483D7}"/>
              </a:ext>
            </a:extLst>
          </p:cNvPr>
          <p:cNvSpPr>
            <a:spLocks noGrp="1"/>
          </p:cNvSpPr>
          <p:nvPr>
            <p:ph type="title"/>
          </p:nvPr>
        </p:nvSpPr>
        <p:spPr/>
        <p:txBody>
          <a:bodyPr/>
          <a:lstStyle/>
          <a:p>
            <a:r>
              <a:rPr lang="pt-BR" dirty="0"/>
              <a:t>O Problema</a:t>
            </a:r>
          </a:p>
        </p:txBody>
      </p:sp>
      <p:sp>
        <p:nvSpPr>
          <p:cNvPr id="3" name="Espaço Reservado para Conteúdo 2">
            <a:extLst>
              <a:ext uri="{FF2B5EF4-FFF2-40B4-BE49-F238E27FC236}">
                <a16:creationId xmlns:a16="http://schemas.microsoft.com/office/drawing/2014/main" id="{1616480F-C5EF-4A36-BAD3-2E76E0C64549}"/>
              </a:ext>
            </a:extLst>
          </p:cNvPr>
          <p:cNvSpPr>
            <a:spLocks noGrp="1"/>
          </p:cNvSpPr>
          <p:nvPr>
            <p:ph idx="1"/>
          </p:nvPr>
        </p:nvSpPr>
        <p:spPr>
          <a:xfrm>
            <a:off x="457200" y="1417639"/>
            <a:ext cx="8229600" cy="4525963"/>
          </a:xfrm>
        </p:spPr>
        <p:txBody>
          <a:bodyPr>
            <a:normAutofit fontScale="92500" lnSpcReduction="10000"/>
          </a:bodyPr>
          <a:lstStyle/>
          <a:p>
            <a:r>
              <a:rPr lang="pt-BR" dirty="0"/>
              <a:t>A empresa deve considerar o </a:t>
            </a:r>
            <a:r>
              <a:rPr lang="pt-BR" b="1" dirty="0"/>
              <a:t>ambiente interno e externo</a:t>
            </a:r>
            <a:r>
              <a:rPr lang="pt-BR" dirty="0"/>
              <a:t> para suportar suas decisões estratégicas, mas...</a:t>
            </a:r>
          </a:p>
          <a:p>
            <a:r>
              <a:rPr lang="pt-BR" dirty="0"/>
              <a:t>O mundo é </a:t>
            </a:r>
            <a:r>
              <a:rPr lang="pt-BR" b="1" dirty="0"/>
              <a:t>dinâmico</a:t>
            </a:r>
            <a:r>
              <a:rPr lang="pt-BR" dirty="0"/>
              <a:t>, e a empresa precisa </a:t>
            </a:r>
            <a:r>
              <a:rPr lang="pt-BR" b="1" dirty="0"/>
              <a:t>se antecipar </a:t>
            </a:r>
            <a:r>
              <a:rPr lang="pt-BR" dirty="0"/>
              <a:t>à eventos futuros;</a:t>
            </a:r>
          </a:p>
          <a:p>
            <a:r>
              <a:rPr lang="pt-BR" dirty="0"/>
              <a:t>Decisões relacionadas à difusão de novos produtos são especialmente </a:t>
            </a:r>
            <a:r>
              <a:rPr lang="pt-BR" b="1" dirty="0"/>
              <a:t>vulneráveis</a:t>
            </a:r>
            <a:r>
              <a:rPr lang="pt-BR" dirty="0"/>
              <a:t>;</a:t>
            </a:r>
          </a:p>
          <a:p>
            <a:r>
              <a:rPr lang="pt-BR" dirty="0"/>
              <a:t>Quando há informação suficiente para estimar modelos com precisão, é tarde para tomar certas decisões;</a:t>
            </a:r>
          </a:p>
          <a:p>
            <a:endParaRPr lang="pt-BR" dirty="0"/>
          </a:p>
        </p:txBody>
      </p:sp>
    </p:spTree>
    <p:extLst>
      <p:ext uri="{BB962C8B-B14F-4D97-AF65-F5344CB8AC3E}">
        <p14:creationId xmlns:p14="http://schemas.microsoft.com/office/powerpoint/2010/main" val="3795527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18899-F6F0-4999-846B-E7A3DF303E83}"/>
              </a:ext>
            </a:extLst>
          </p:cNvPr>
          <p:cNvSpPr>
            <a:spLocks noGrp="1"/>
          </p:cNvSpPr>
          <p:nvPr>
            <p:ph type="title"/>
          </p:nvPr>
        </p:nvSpPr>
        <p:spPr/>
        <p:txBody>
          <a:bodyPr/>
          <a:lstStyle/>
          <a:p>
            <a:r>
              <a:rPr lang="pt-BR" dirty="0"/>
              <a:t>Análise de Tradeoff</a:t>
            </a:r>
          </a:p>
        </p:txBody>
      </p:sp>
      <p:sp>
        <p:nvSpPr>
          <p:cNvPr id="17" name="Espaço Reservado para Conteúdo 16">
            <a:extLst>
              <a:ext uri="{FF2B5EF4-FFF2-40B4-BE49-F238E27FC236}">
                <a16:creationId xmlns:a16="http://schemas.microsoft.com/office/drawing/2014/main" id="{B77F814E-F8BB-4E8B-9731-0F709D00D766}"/>
              </a:ext>
            </a:extLst>
          </p:cNvPr>
          <p:cNvSpPr>
            <a:spLocks noGrp="1"/>
          </p:cNvSpPr>
          <p:nvPr>
            <p:ph idx="1"/>
          </p:nvPr>
        </p:nvSpPr>
        <p:spPr/>
        <p:txBody>
          <a:bodyPr/>
          <a:lstStyle/>
          <a:p>
            <a:r>
              <a:rPr lang="pt-BR" dirty="0"/>
              <a:t>Nas condições de mercado potencial alto, e maduro, quais outras estratégias são melhores que a 19?</a:t>
            </a:r>
          </a:p>
        </p:txBody>
      </p:sp>
    </p:spTree>
    <p:extLst>
      <p:ext uri="{BB962C8B-B14F-4D97-AF65-F5344CB8AC3E}">
        <p14:creationId xmlns:p14="http://schemas.microsoft.com/office/powerpoint/2010/main" val="3111661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18899-F6F0-4999-846B-E7A3DF303E83}"/>
              </a:ext>
            </a:extLst>
          </p:cNvPr>
          <p:cNvSpPr>
            <a:spLocks noGrp="1"/>
          </p:cNvSpPr>
          <p:nvPr>
            <p:ph type="title"/>
          </p:nvPr>
        </p:nvSpPr>
        <p:spPr/>
        <p:txBody>
          <a:bodyPr/>
          <a:lstStyle/>
          <a:p>
            <a:r>
              <a:rPr lang="pt-BR" dirty="0"/>
              <a:t>Análise de Tradeoff</a:t>
            </a:r>
          </a:p>
        </p:txBody>
      </p:sp>
      <p:pic>
        <p:nvPicPr>
          <p:cNvPr id="6" name="Imagem 5">
            <a:extLst>
              <a:ext uri="{FF2B5EF4-FFF2-40B4-BE49-F238E27FC236}">
                <a16:creationId xmlns:a16="http://schemas.microsoft.com/office/drawing/2014/main" id="{BE45099F-47F6-4526-9CAC-40CAE4C45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557076"/>
            <a:ext cx="7708701" cy="3960156"/>
          </a:xfrm>
          <a:prstGeom prst="rect">
            <a:avLst/>
          </a:prstGeom>
        </p:spPr>
      </p:pic>
    </p:spTree>
    <p:extLst>
      <p:ext uri="{BB962C8B-B14F-4D97-AF65-F5344CB8AC3E}">
        <p14:creationId xmlns:p14="http://schemas.microsoft.com/office/powerpoint/2010/main" val="2717847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F3B055-FB0D-4BB4-A2E8-C1D6B5FFCAF9}"/>
              </a:ext>
            </a:extLst>
          </p:cNvPr>
          <p:cNvSpPr>
            <a:spLocks noGrp="1"/>
          </p:cNvSpPr>
          <p:nvPr>
            <p:ph type="title"/>
          </p:nvPr>
        </p:nvSpPr>
        <p:spPr/>
        <p:txBody>
          <a:bodyPr/>
          <a:lstStyle/>
          <a:p>
            <a:r>
              <a:rPr lang="pt-BR" dirty="0"/>
              <a:t>Conclusões / Discussões</a:t>
            </a:r>
          </a:p>
        </p:txBody>
      </p:sp>
      <p:sp>
        <p:nvSpPr>
          <p:cNvPr id="3" name="Espaço Reservado para Conteúdo 2">
            <a:extLst>
              <a:ext uri="{FF2B5EF4-FFF2-40B4-BE49-F238E27FC236}">
                <a16:creationId xmlns:a16="http://schemas.microsoft.com/office/drawing/2014/main" id="{15E64A77-E607-4042-928C-58797B0C29FA}"/>
              </a:ext>
            </a:extLst>
          </p:cNvPr>
          <p:cNvSpPr>
            <a:spLocks noGrp="1"/>
          </p:cNvSpPr>
          <p:nvPr>
            <p:ph idx="1"/>
          </p:nvPr>
        </p:nvSpPr>
        <p:spPr/>
        <p:txBody>
          <a:bodyPr/>
          <a:lstStyle/>
          <a:p>
            <a:r>
              <a:rPr lang="pt-BR" dirty="0"/>
              <a:t>Estratégia de P&amp;D Aberto foi dominada pelas estratégias de P&amp;D Fechado;</a:t>
            </a:r>
          </a:p>
          <a:p>
            <a:r>
              <a:rPr lang="pt-BR" dirty="0"/>
              <a:t>A estratégia robusta manteve um Market </a:t>
            </a:r>
            <a:r>
              <a:rPr lang="pt-BR" dirty="0" err="1"/>
              <a:t>share</a:t>
            </a:r>
            <a:r>
              <a:rPr lang="pt-BR" dirty="0"/>
              <a:t> no nível atual;</a:t>
            </a:r>
          </a:p>
          <a:p>
            <a:r>
              <a:rPr lang="pt-BR" dirty="0"/>
              <a:t>A estratégia selecionada pela análise corresponde aproximadamente à praticada pelo Player 3D Systems.</a:t>
            </a:r>
          </a:p>
          <a:p>
            <a:r>
              <a:rPr lang="pt-BR" dirty="0"/>
              <a:t>...</a:t>
            </a:r>
          </a:p>
        </p:txBody>
      </p:sp>
    </p:spTree>
    <p:extLst>
      <p:ext uri="{BB962C8B-B14F-4D97-AF65-F5344CB8AC3E}">
        <p14:creationId xmlns:p14="http://schemas.microsoft.com/office/powerpoint/2010/main" val="820858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RDM - </a:t>
            </a:r>
            <a:r>
              <a:rPr lang="pt-BR" dirty="0" err="1"/>
              <a:t>Robust</a:t>
            </a:r>
            <a:r>
              <a:rPr lang="pt-BR" dirty="0"/>
              <a:t> </a:t>
            </a:r>
            <a:r>
              <a:rPr lang="pt-BR" dirty="0" err="1"/>
              <a:t>Decision</a:t>
            </a:r>
            <a:r>
              <a:rPr lang="pt-BR" dirty="0"/>
              <a:t> </a:t>
            </a:r>
            <a:r>
              <a:rPr lang="pt-BR" dirty="0" err="1"/>
              <a:t>Making</a:t>
            </a:r>
            <a:endParaRPr lang="pt-BR" dirty="0"/>
          </a:p>
        </p:txBody>
      </p:sp>
      <p:sp>
        <p:nvSpPr>
          <p:cNvPr id="4" name="Retângulo: Cantos Arredondados 3"/>
          <p:cNvSpPr/>
          <p:nvPr/>
        </p:nvSpPr>
        <p:spPr>
          <a:xfrm>
            <a:off x="3095836" y="1502469"/>
            <a:ext cx="295232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600" dirty="0">
                <a:latin typeface="Arial" panose="020B0604020202020204" pitchFamily="34" charset="0"/>
                <a:cs typeface="Arial" panose="020B0604020202020204" pitchFamily="34" charset="0"/>
              </a:rPr>
              <a:t>1. Estruturação da Decisão</a:t>
            </a:r>
          </a:p>
        </p:txBody>
      </p:sp>
      <p:sp>
        <p:nvSpPr>
          <p:cNvPr id="5" name="Retângulo: Cantos Arredondados 4"/>
          <p:cNvSpPr/>
          <p:nvPr/>
        </p:nvSpPr>
        <p:spPr>
          <a:xfrm>
            <a:off x="6048164" y="3014637"/>
            <a:ext cx="2952328"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1600" dirty="0">
                <a:latin typeface="Arial" panose="020B0604020202020204" pitchFamily="34" charset="0"/>
                <a:cs typeface="Arial" panose="020B0604020202020204" pitchFamily="34" charset="0"/>
              </a:rPr>
              <a:t>2. Geração de “Casos”</a:t>
            </a:r>
          </a:p>
        </p:txBody>
      </p:sp>
      <p:sp>
        <p:nvSpPr>
          <p:cNvPr id="6" name="Retângulo: Cantos Arredondados 5"/>
          <p:cNvSpPr/>
          <p:nvPr/>
        </p:nvSpPr>
        <p:spPr>
          <a:xfrm>
            <a:off x="3095836" y="3930174"/>
            <a:ext cx="2952328" cy="792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600" dirty="0">
                <a:latin typeface="Arial" panose="020B0604020202020204" pitchFamily="34" charset="0"/>
                <a:cs typeface="Arial" panose="020B0604020202020204" pitchFamily="34" charset="0"/>
              </a:rPr>
              <a:t>3. Descoberta de Cenários</a:t>
            </a:r>
          </a:p>
        </p:txBody>
      </p:sp>
      <p:sp>
        <p:nvSpPr>
          <p:cNvPr id="7" name="Retângulo: Cantos Arredondados 6"/>
          <p:cNvSpPr/>
          <p:nvPr/>
        </p:nvSpPr>
        <p:spPr>
          <a:xfrm>
            <a:off x="144340" y="2665942"/>
            <a:ext cx="2952328" cy="792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600" dirty="0">
                <a:latin typeface="Arial" panose="020B0604020202020204" pitchFamily="34" charset="0"/>
                <a:cs typeface="Arial" panose="020B0604020202020204" pitchFamily="34" charset="0"/>
              </a:rPr>
              <a:t>4. Análise de </a:t>
            </a:r>
            <a:r>
              <a:rPr lang="pt-BR" sz="1600" dirty="0" err="1">
                <a:latin typeface="Arial" panose="020B0604020202020204" pitchFamily="34" charset="0"/>
                <a:cs typeface="Arial" panose="020B0604020202020204" pitchFamily="34" charset="0"/>
              </a:rPr>
              <a:t>Tradeoffs</a:t>
            </a:r>
            <a:endParaRPr lang="pt-BR" sz="1600" dirty="0">
              <a:latin typeface="Arial" panose="020B0604020202020204" pitchFamily="34" charset="0"/>
              <a:cs typeface="Arial" panose="020B0604020202020204" pitchFamily="34" charset="0"/>
            </a:endParaRPr>
          </a:p>
        </p:txBody>
      </p:sp>
      <p:cxnSp>
        <p:nvCxnSpPr>
          <p:cNvPr id="9" name="Conector de Seta Reta 8"/>
          <p:cNvCxnSpPr>
            <a:stCxn id="7" idx="0"/>
            <a:endCxn id="4" idx="1"/>
          </p:cNvCxnSpPr>
          <p:nvPr/>
        </p:nvCxnSpPr>
        <p:spPr>
          <a:xfrm flipV="1">
            <a:off x="1620504" y="1898513"/>
            <a:ext cx="1475332" cy="7674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Conector de Seta Reta 9"/>
          <p:cNvCxnSpPr>
            <a:stCxn id="4" idx="3"/>
            <a:endCxn id="5" idx="0"/>
          </p:cNvCxnSpPr>
          <p:nvPr/>
        </p:nvCxnSpPr>
        <p:spPr>
          <a:xfrm>
            <a:off x="6048164" y="1898513"/>
            <a:ext cx="1476164" cy="11161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ector de Seta Reta 12"/>
          <p:cNvCxnSpPr>
            <a:stCxn id="5" idx="2"/>
            <a:endCxn id="6" idx="3"/>
          </p:cNvCxnSpPr>
          <p:nvPr/>
        </p:nvCxnSpPr>
        <p:spPr>
          <a:xfrm flipH="1">
            <a:off x="6048164" y="3806725"/>
            <a:ext cx="1476164" cy="519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Conector de Seta Reta 15"/>
          <p:cNvCxnSpPr>
            <a:stCxn id="6" idx="0"/>
            <a:endCxn id="4" idx="2"/>
          </p:cNvCxnSpPr>
          <p:nvPr/>
        </p:nvCxnSpPr>
        <p:spPr>
          <a:xfrm flipV="1">
            <a:off x="4572000" y="2294557"/>
            <a:ext cx="0" cy="16356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Conector de Seta Reta 18"/>
          <p:cNvCxnSpPr>
            <a:stCxn id="6" idx="1"/>
            <a:endCxn id="7" idx="2"/>
          </p:cNvCxnSpPr>
          <p:nvPr/>
        </p:nvCxnSpPr>
        <p:spPr>
          <a:xfrm flipH="1" flipV="1">
            <a:off x="1620504" y="3458030"/>
            <a:ext cx="1475332" cy="8681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ector de Seta Reta 21"/>
          <p:cNvCxnSpPr/>
          <p:nvPr/>
        </p:nvCxnSpPr>
        <p:spPr>
          <a:xfrm>
            <a:off x="1043608" y="3458030"/>
            <a:ext cx="0" cy="7435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Retângulo: Cantos Arredondados 29"/>
          <p:cNvSpPr/>
          <p:nvPr/>
        </p:nvSpPr>
        <p:spPr>
          <a:xfrm>
            <a:off x="6732240" y="4534806"/>
            <a:ext cx="1091700" cy="2928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dirty="0">
              <a:latin typeface="Arial" panose="020B0604020202020204" pitchFamily="34" charset="0"/>
              <a:cs typeface="Arial" panose="020B0604020202020204" pitchFamily="34" charset="0"/>
            </a:endParaRPr>
          </a:p>
        </p:txBody>
      </p:sp>
      <p:sp>
        <p:nvSpPr>
          <p:cNvPr id="33" name="Retângulo: Cantos Arredondados 32"/>
          <p:cNvSpPr/>
          <p:nvPr/>
        </p:nvSpPr>
        <p:spPr>
          <a:xfrm>
            <a:off x="6732240" y="4945723"/>
            <a:ext cx="1091700" cy="2928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sz="1600" dirty="0">
              <a:latin typeface="Arial" panose="020B0604020202020204" pitchFamily="34" charset="0"/>
              <a:cs typeface="Arial" panose="020B0604020202020204" pitchFamily="34" charset="0"/>
            </a:endParaRPr>
          </a:p>
        </p:txBody>
      </p:sp>
      <p:sp>
        <p:nvSpPr>
          <p:cNvPr id="37" name="Retângulo: Cantos Arredondados 36"/>
          <p:cNvSpPr/>
          <p:nvPr/>
        </p:nvSpPr>
        <p:spPr>
          <a:xfrm>
            <a:off x="6732240" y="5311503"/>
            <a:ext cx="1091700" cy="2928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t-BR" sz="1600" dirty="0">
              <a:latin typeface="Arial" panose="020B0604020202020204" pitchFamily="34" charset="0"/>
              <a:cs typeface="Arial" panose="020B0604020202020204" pitchFamily="34" charset="0"/>
            </a:endParaRPr>
          </a:p>
        </p:txBody>
      </p:sp>
      <p:sp>
        <p:nvSpPr>
          <p:cNvPr id="40" name="CaixaDeTexto 39"/>
          <p:cNvSpPr txBox="1"/>
          <p:nvPr/>
        </p:nvSpPr>
        <p:spPr>
          <a:xfrm>
            <a:off x="8028384" y="4534806"/>
            <a:ext cx="972107" cy="261610"/>
          </a:xfrm>
          <a:prstGeom prst="rect">
            <a:avLst/>
          </a:prstGeom>
          <a:noFill/>
        </p:spPr>
        <p:txBody>
          <a:bodyPr wrap="square" rtlCol="0">
            <a:spAutoFit/>
          </a:bodyPr>
          <a:lstStyle/>
          <a:p>
            <a:r>
              <a:rPr lang="pt-BR" sz="1100" dirty="0">
                <a:latin typeface="Arial" panose="020B0604020202020204" pitchFamily="34" charset="0"/>
                <a:cs typeface="Arial" panose="020B0604020202020204" pitchFamily="34" charset="0"/>
              </a:rPr>
              <a:t>Deliberação</a:t>
            </a:r>
          </a:p>
        </p:txBody>
      </p:sp>
      <p:sp>
        <p:nvSpPr>
          <p:cNvPr id="41" name="CaixaDeTexto 40"/>
          <p:cNvSpPr txBox="1"/>
          <p:nvPr/>
        </p:nvSpPr>
        <p:spPr>
          <a:xfrm>
            <a:off x="8028384" y="4917293"/>
            <a:ext cx="972107" cy="261610"/>
          </a:xfrm>
          <a:prstGeom prst="rect">
            <a:avLst/>
          </a:prstGeom>
          <a:noFill/>
        </p:spPr>
        <p:txBody>
          <a:bodyPr wrap="square" rtlCol="0">
            <a:spAutoFit/>
          </a:bodyPr>
          <a:lstStyle/>
          <a:p>
            <a:r>
              <a:rPr lang="pt-BR" sz="1100" dirty="0">
                <a:latin typeface="Arial" panose="020B0604020202020204" pitchFamily="34" charset="0"/>
                <a:cs typeface="Arial" panose="020B0604020202020204" pitchFamily="34" charset="0"/>
              </a:rPr>
              <a:t>Análise</a:t>
            </a:r>
          </a:p>
        </p:txBody>
      </p:sp>
      <p:sp>
        <p:nvSpPr>
          <p:cNvPr id="42" name="CaixaDeTexto 41"/>
          <p:cNvSpPr txBox="1"/>
          <p:nvPr/>
        </p:nvSpPr>
        <p:spPr>
          <a:xfrm>
            <a:off x="8028384" y="5299780"/>
            <a:ext cx="972107" cy="430887"/>
          </a:xfrm>
          <a:prstGeom prst="rect">
            <a:avLst/>
          </a:prstGeom>
          <a:noFill/>
        </p:spPr>
        <p:txBody>
          <a:bodyPr wrap="square" rtlCol="0">
            <a:spAutoFit/>
          </a:bodyPr>
          <a:lstStyle/>
          <a:p>
            <a:r>
              <a:rPr lang="pt-BR" sz="1100" dirty="0">
                <a:latin typeface="Arial" panose="020B0604020202020204" pitchFamily="34" charset="0"/>
                <a:cs typeface="Arial" panose="020B0604020202020204" pitchFamily="34" charset="0"/>
              </a:rPr>
              <a:t>Deliberação com Análise</a:t>
            </a:r>
          </a:p>
        </p:txBody>
      </p:sp>
      <p:sp>
        <p:nvSpPr>
          <p:cNvPr id="43" name="Retângulo 42"/>
          <p:cNvSpPr/>
          <p:nvPr/>
        </p:nvSpPr>
        <p:spPr>
          <a:xfrm>
            <a:off x="107504" y="5485667"/>
            <a:ext cx="6420292" cy="553998"/>
          </a:xfrm>
          <a:prstGeom prst="rect">
            <a:avLst/>
          </a:prstGeom>
        </p:spPr>
        <p:txBody>
          <a:bodyPr wrap="square">
            <a:spAutoFit/>
          </a:bodyPr>
          <a:lstStyle/>
          <a:p>
            <a:pPr marL="304800" indent="-304800"/>
            <a:r>
              <a:rPr lang="en-US" sz="1000" dirty="0"/>
              <a:t>Rand. (2013). Making Good Decisions Without Predictions. </a:t>
            </a:r>
            <a:r>
              <a:rPr lang="en-US" sz="1000" i="1" dirty="0"/>
              <a:t>RAND Corporation Research Highlights</a:t>
            </a:r>
            <a:r>
              <a:rPr lang="en-US" sz="1000" dirty="0"/>
              <a:t>, 1–7. Retrieved from http://www.rand.org/pubs/research_briefs/RB9701/index1.html?utm_campaign=rand_socialflow_twitter&amp;utm_source=rand_socialflow_twitter&amp;utm_medium=socialflow</a:t>
            </a:r>
            <a:endParaRPr lang="en-US" sz="1000" dirty="0">
              <a:effectLst/>
            </a:endParaRPr>
          </a:p>
        </p:txBody>
      </p:sp>
      <p:sp>
        <p:nvSpPr>
          <p:cNvPr id="44" name="CaixaDeTexto 43"/>
          <p:cNvSpPr txBox="1"/>
          <p:nvPr/>
        </p:nvSpPr>
        <p:spPr>
          <a:xfrm>
            <a:off x="457200" y="4225459"/>
            <a:ext cx="1306488" cy="584775"/>
          </a:xfrm>
          <a:prstGeom prst="rect">
            <a:avLst/>
          </a:prstGeom>
          <a:noFill/>
        </p:spPr>
        <p:txBody>
          <a:bodyPr wrap="square" rtlCol="0">
            <a:spAutoFit/>
          </a:bodyPr>
          <a:lstStyle/>
          <a:p>
            <a:r>
              <a:rPr lang="pt-BR" sz="1600" dirty="0">
                <a:latin typeface="Arial" panose="020B0604020202020204" pitchFamily="34" charset="0"/>
                <a:cs typeface="Arial" panose="020B0604020202020204" pitchFamily="34" charset="0"/>
              </a:rPr>
              <a:t>Estratégia Robusta</a:t>
            </a:r>
          </a:p>
        </p:txBody>
      </p:sp>
      <p:sp>
        <p:nvSpPr>
          <p:cNvPr id="45" name="CaixaDeTexto 44"/>
          <p:cNvSpPr txBox="1"/>
          <p:nvPr/>
        </p:nvSpPr>
        <p:spPr>
          <a:xfrm>
            <a:off x="3783741" y="2829971"/>
            <a:ext cx="1576517" cy="338554"/>
          </a:xfrm>
          <a:prstGeom prst="rect">
            <a:avLst/>
          </a:prstGeom>
          <a:solidFill>
            <a:schemeClr val="bg1"/>
          </a:solidFill>
        </p:spPr>
        <p:txBody>
          <a:bodyPr wrap="square" rtlCol="0">
            <a:spAutoFit/>
          </a:bodyPr>
          <a:lstStyle/>
          <a:p>
            <a:r>
              <a:rPr lang="pt-BR" sz="1600" dirty="0">
                <a:latin typeface="Arial" panose="020B0604020202020204" pitchFamily="34" charset="0"/>
                <a:cs typeface="Arial" panose="020B0604020202020204" pitchFamily="34" charset="0"/>
              </a:rPr>
              <a:t>Novas Opções</a:t>
            </a:r>
          </a:p>
        </p:txBody>
      </p:sp>
      <p:sp>
        <p:nvSpPr>
          <p:cNvPr id="49" name="CaixaDeTexto 48"/>
          <p:cNvSpPr txBox="1"/>
          <p:nvPr/>
        </p:nvSpPr>
        <p:spPr>
          <a:xfrm>
            <a:off x="2519691" y="5009626"/>
            <a:ext cx="4089083" cy="338554"/>
          </a:xfrm>
          <a:prstGeom prst="rect">
            <a:avLst/>
          </a:prstGeom>
          <a:solidFill>
            <a:schemeClr val="bg1"/>
          </a:solidFill>
        </p:spPr>
        <p:txBody>
          <a:bodyPr wrap="square" rtlCol="0">
            <a:spAutoFit/>
          </a:bodyPr>
          <a:lstStyle/>
          <a:p>
            <a:r>
              <a:rPr lang="pt-BR" sz="1600" dirty="0">
                <a:latin typeface="Arial" panose="020B0604020202020204" pitchFamily="34" charset="0"/>
                <a:cs typeface="Arial" panose="020B0604020202020204" pitchFamily="34" charset="0"/>
              </a:rPr>
              <a:t>Cenários que </a:t>
            </a:r>
            <a:r>
              <a:rPr lang="pt-BR" sz="1600" i="1" dirty="0">
                <a:latin typeface="Arial" panose="020B0604020202020204" pitchFamily="34" charset="0"/>
                <a:cs typeface="Arial" panose="020B0604020202020204" pitchFamily="34" charset="0"/>
              </a:rPr>
              <a:t>evidenciam</a:t>
            </a:r>
            <a:r>
              <a:rPr lang="pt-BR" sz="1600" dirty="0">
                <a:latin typeface="Arial" panose="020B0604020202020204" pitchFamily="34" charset="0"/>
                <a:cs typeface="Arial" panose="020B0604020202020204" pitchFamily="34" charset="0"/>
              </a:rPr>
              <a:t> vulnerabilidades</a:t>
            </a:r>
          </a:p>
        </p:txBody>
      </p:sp>
      <p:cxnSp>
        <p:nvCxnSpPr>
          <p:cNvPr id="59" name="Conector de Seta Reta 58"/>
          <p:cNvCxnSpPr>
            <a:stCxn id="6" idx="2"/>
            <a:endCxn id="49" idx="0"/>
          </p:cNvCxnSpPr>
          <p:nvPr/>
        </p:nvCxnSpPr>
        <p:spPr>
          <a:xfrm flipH="1">
            <a:off x="4564233" y="4722262"/>
            <a:ext cx="7767" cy="2873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833154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196752"/>
            <a:ext cx="8229600" cy="4525963"/>
          </a:xfrm>
        </p:spPr>
        <p:txBody>
          <a:bodyPr anchor="ctr">
            <a:normAutofit/>
          </a:bodyPr>
          <a:lstStyle/>
          <a:p>
            <a:pPr marL="0" indent="0" algn="ctr">
              <a:buNone/>
            </a:pPr>
            <a:r>
              <a:rPr lang="pt-BR" sz="6000" b="1" dirty="0"/>
              <a:t>Obrigado!</a:t>
            </a:r>
          </a:p>
        </p:txBody>
      </p:sp>
    </p:spTree>
    <p:extLst>
      <p:ext uri="{BB962C8B-B14F-4D97-AF65-F5344CB8AC3E}">
        <p14:creationId xmlns:p14="http://schemas.microsoft.com/office/powerpoint/2010/main" val="33958532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err="1"/>
              <a:t>Bonus</a:t>
            </a:r>
            <a:r>
              <a:rPr lang="pt-BR" i="1" dirty="0"/>
              <a:t> </a:t>
            </a:r>
            <a:r>
              <a:rPr lang="pt-BR" i="1" dirty="0" err="1"/>
              <a:t>Tracks</a:t>
            </a:r>
            <a:endParaRPr lang="pt-BR" i="1" dirty="0"/>
          </a:p>
        </p:txBody>
      </p:sp>
      <p:sp>
        <p:nvSpPr>
          <p:cNvPr id="3" name="Espaço Reservado para Conteúdo 2"/>
          <p:cNvSpPr>
            <a:spLocks noGrp="1"/>
          </p:cNvSpPr>
          <p:nvPr>
            <p:ph idx="1"/>
          </p:nvPr>
        </p:nvSpPr>
        <p:spPr>
          <a:xfrm>
            <a:off x="457200" y="1600201"/>
            <a:ext cx="8229600" cy="1540768"/>
          </a:xfrm>
        </p:spPr>
        <p:txBody>
          <a:bodyPr numCol="2">
            <a:normAutofit lnSpcReduction="10000"/>
          </a:bodyPr>
          <a:lstStyle/>
          <a:p>
            <a:r>
              <a:rPr lang="pt-BR" dirty="0">
                <a:hlinkClick r:id="rId2" action="ppaction://hlinkpres?slideindex=2&amp;slidetitle=Como não falta Água em Las Vegas?"/>
              </a:rPr>
              <a:t>Exemplo Real: Como não falta água em </a:t>
            </a:r>
            <a:r>
              <a:rPr lang="pt-BR" dirty="0" err="1">
                <a:hlinkClick r:id="rId2" action="ppaction://hlinkpres?slideindex=2&amp;slidetitle=Como não falta Água em Las Vegas?"/>
              </a:rPr>
              <a:t>Las</a:t>
            </a:r>
            <a:r>
              <a:rPr lang="pt-BR" dirty="0">
                <a:hlinkClick r:id="rId2" action="ppaction://hlinkpres?slideindex=2&amp;slidetitle=Como não falta Água em Las Vegas?"/>
              </a:rPr>
              <a:t> Vegas?</a:t>
            </a:r>
            <a:endParaRPr lang="pt-BR" dirty="0"/>
          </a:p>
          <a:p>
            <a:r>
              <a:rPr lang="pt-BR" dirty="0">
                <a:hlinkClick r:id="rId3" action="ppaction://hlinkpres?slideindex=2&amp;slidetitle=Exemplo Didático - RDM"/>
              </a:rPr>
              <a:t>Exemplo Didático: Pedro e as Maçãs</a:t>
            </a:r>
            <a:r>
              <a:rPr lang="pt-BR" dirty="0"/>
              <a:t>.</a:t>
            </a:r>
          </a:p>
        </p:txBody>
      </p:sp>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3323531"/>
            <a:ext cx="3441033" cy="2360335"/>
          </a:xfrm>
          <a:prstGeom prst="rect">
            <a:avLst/>
          </a:prstGeom>
        </p:spPr>
      </p:pic>
      <p:pic>
        <p:nvPicPr>
          <p:cNvPr id="5" name="Imagem 4">
            <a:hlinkClick r:id="rId3" action="ppaction://hlinkpres?slideindex=2&amp;slidetitle=Exemplo Didático - RDM"/>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4048" y="3501008"/>
            <a:ext cx="2871471" cy="1793001"/>
          </a:xfrm>
          <a:prstGeom prst="rect">
            <a:avLst/>
          </a:prstGeom>
        </p:spPr>
      </p:pic>
    </p:spTree>
    <p:extLst>
      <p:ext uri="{BB962C8B-B14F-4D97-AF65-F5344CB8AC3E}">
        <p14:creationId xmlns:p14="http://schemas.microsoft.com/office/powerpoint/2010/main" val="376247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9"/>
            <a:ext cx="8229600" cy="858049"/>
          </a:xfrm>
        </p:spPr>
        <p:txBody>
          <a:bodyPr>
            <a:normAutofit fontScale="90000"/>
          </a:bodyPr>
          <a:lstStyle/>
          <a:p>
            <a:r>
              <a:rPr lang="pt-BR" dirty="0"/>
              <a:t>Objeto e Questão de Pesquisa</a:t>
            </a:r>
            <a:br>
              <a:rPr lang="pt-BR" dirty="0"/>
            </a:br>
            <a:r>
              <a:rPr lang="pt-BR" sz="2700" dirty="0"/>
              <a:t>Qual é o Problema?</a:t>
            </a:r>
            <a:endParaRPr lang="pt-BR" dirty="0"/>
          </a:p>
        </p:txBody>
      </p:sp>
      <p:sp>
        <p:nvSpPr>
          <p:cNvPr id="4" name="Retângulo 3"/>
          <p:cNvSpPr/>
          <p:nvPr/>
        </p:nvSpPr>
        <p:spPr>
          <a:xfrm>
            <a:off x="559627" y="3785834"/>
            <a:ext cx="7973032" cy="1803406"/>
          </a:xfrm>
          <a:prstGeom prst="rect">
            <a:avLst/>
          </a:prstGeom>
          <a:gradFill>
            <a:gsLst>
              <a:gs pos="0">
                <a:schemeClr val="accent3">
                  <a:shade val="51000"/>
                  <a:satMod val="130000"/>
                </a:schemeClr>
              </a:gs>
              <a:gs pos="100000">
                <a:schemeClr val="accent3">
                  <a:shade val="93000"/>
                  <a:satMod val="130000"/>
                  <a:alpha val="0"/>
                </a:schemeClr>
              </a:gs>
            </a:gsLst>
          </a:gradFill>
          <a:ln>
            <a:noFill/>
          </a:ln>
        </p:spPr>
        <p:style>
          <a:lnRef idx="1">
            <a:schemeClr val="accent3"/>
          </a:lnRef>
          <a:fillRef idx="3">
            <a:schemeClr val="accent3"/>
          </a:fillRef>
          <a:effectRef idx="2">
            <a:schemeClr val="accent3"/>
          </a:effectRef>
          <a:fontRef idx="minor">
            <a:schemeClr val="lt1"/>
          </a:fontRef>
        </p:style>
        <p:txBody>
          <a:bodyPr rtlCol="0" anchor="b"/>
          <a:lstStyle/>
          <a:p>
            <a:pPr algn="ctr"/>
            <a:r>
              <a:rPr lang="pt-BR" sz="1600" dirty="0">
                <a:latin typeface="Arial" panose="020B0604020202020204" pitchFamily="34" charset="0"/>
                <a:cs typeface="Arial" panose="020B0604020202020204" pitchFamily="34" charset="0"/>
              </a:rPr>
              <a:t>Ambiente Externo</a:t>
            </a:r>
          </a:p>
        </p:txBody>
      </p:sp>
      <p:sp>
        <p:nvSpPr>
          <p:cNvPr id="5" name="Retângulo 4"/>
          <p:cNvSpPr/>
          <p:nvPr/>
        </p:nvSpPr>
        <p:spPr>
          <a:xfrm>
            <a:off x="559894" y="1199961"/>
            <a:ext cx="7972545" cy="2643896"/>
          </a:xfrm>
          <a:prstGeom prst="rect">
            <a:avLst/>
          </a:prstGeom>
          <a:gradFill>
            <a:gsLst>
              <a:gs pos="0">
                <a:schemeClr val="accent1">
                  <a:shade val="93000"/>
                  <a:satMod val="130000"/>
                  <a:alpha val="0"/>
                </a:schemeClr>
              </a:gs>
              <a:gs pos="100000">
                <a:schemeClr val="accent1">
                  <a:shade val="94000"/>
                  <a:satMod val="135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pt-BR" sz="1600" dirty="0">
                <a:latin typeface="Arial" panose="020B0604020202020204" pitchFamily="34" charset="0"/>
                <a:cs typeface="Arial" panose="020B0604020202020204" pitchFamily="34" charset="0"/>
              </a:rPr>
              <a:t>Ambiente Interno</a:t>
            </a:r>
          </a:p>
          <a:p>
            <a:pPr algn="ctr"/>
            <a:r>
              <a:rPr lang="pt-BR" sz="1600" dirty="0">
                <a:latin typeface="Arial" panose="020B0604020202020204" pitchFamily="34" charset="0"/>
                <a:cs typeface="Arial" panose="020B0604020202020204" pitchFamily="34" charset="0"/>
              </a:rPr>
              <a:t> Recursos e Capacidades</a:t>
            </a:r>
          </a:p>
        </p:txBody>
      </p:sp>
      <p:sp>
        <p:nvSpPr>
          <p:cNvPr id="6" name="Retângulo 5"/>
          <p:cNvSpPr/>
          <p:nvPr/>
        </p:nvSpPr>
        <p:spPr>
          <a:xfrm>
            <a:off x="5023582" y="2516421"/>
            <a:ext cx="1968944" cy="2422940"/>
          </a:xfrm>
          <a:prstGeom prst="rect">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t"/>
          <a:lstStyle/>
          <a:p>
            <a:pPr algn="ctr"/>
            <a:r>
              <a:rPr lang="pt-BR" sz="1600" dirty="0">
                <a:latin typeface="Arial" panose="020B0604020202020204" pitchFamily="34" charset="0"/>
                <a:cs typeface="Arial" panose="020B0604020202020204" pitchFamily="34" charset="0"/>
              </a:rPr>
              <a:t>Incerteza</a:t>
            </a:r>
          </a:p>
        </p:txBody>
      </p:sp>
      <p:grpSp>
        <p:nvGrpSpPr>
          <p:cNvPr id="7" name="Agrupar 6"/>
          <p:cNvGrpSpPr/>
          <p:nvPr/>
        </p:nvGrpSpPr>
        <p:grpSpPr>
          <a:xfrm>
            <a:off x="775436" y="1704014"/>
            <a:ext cx="7402093" cy="3560395"/>
            <a:chOff x="755576" y="2486993"/>
            <a:chExt cx="7402093" cy="3560395"/>
          </a:xfrm>
        </p:grpSpPr>
        <p:sp>
          <p:nvSpPr>
            <p:cNvPr id="8" name="Retângulo 7"/>
            <p:cNvSpPr/>
            <p:nvPr/>
          </p:nvSpPr>
          <p:spPr>
            <a:xfrm>
              <a:off x="2354170" y="3405241"/>
              <a:ext cx="747471" cy="4703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800" dirty="0">
                  <a:latin typeface="Arial" panose="020B0604020202020204" pitchFamily="34" charset="0"/>
                  <a:cs typeface="Arial" panose="020B0604020202020204" pitchFamily="34" charset="0"/>
                </a:rPr>
                <a:t>Diagnóstico</a:t>
              </a:r>
            </a:p>
          </p:txBody>
        </p:sp>
        <p:sp>
          <p:nvSpPr>
            <p:cNvPr id="9" name="Retângulo 8"/>
            <p:cNvSpPr/>
            <p:nvPr/>
          </p:nvSpPr>
          <p:spPr>
            <a:xfrm>
              <a:off x="928708" y="4335375"/>
              <a:ext cx="1094373" cy="56907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800" dirty="0">
                  <a:latin typeface="Arial" panose="020B0604020202020204" pitchFamily="34" charset="0"/>
                  <a:cs typeface="Arial" panose="020B0604020202020204" pitchFamily="34" charset="0"/>
                </a:rPr>
                <a:t>Reconhecimento</a:t>
              </a:r>
            </a:p>
          </p:txBody>
        </p:sp>
        <p:cxnSp>
          <p:nvCxnSpPr>
            <p:cNvPr id="10" name="Conector: Angulado 9"/>
            <p:cNvCxnSpPr>
              <a:stCxn id="24" idx="2"/>
              <a:endCxn id="27" idx="3"/>
            </p:cNvCxnSpPr>
            <p:nvPr/>
          </p:nvCxnSpPr>
          <p:spPr>
            <a:xfrm rot="5400000">
              <a:off x="7087372" y="5088004"/>
              <a:ext cx="1084815" cy="38168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1" name="Retângulo 10"/>
            <p:cNvSpPr/>
            <p:nvPr/>
          </p:nvSpPr>
          <p:spPr>
            <a:xfrm>
              <a:off x="3793598" y="3836734"/>
              <a:ext cx="617744" cy="4703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800" dirty="0">
                  <a:latin typeface="Arial" panose="020B0604020202020204" pitchFamily="34" charset="0"/>
                  <a:cs typeface="Arial" panose="020B0604020202020204" pitchFamily="34" charset="0"/>
                </a:rPr>
                <a:t>Design</a:t>
              </a:r>
            </a:p>
          </p:txBody>
        </p:sp>
        <p:sp>
          <p:nvSpPr>
            <p:cNvPr id="12" name="Retângulo 11"/>
            <p:cNvSpPr/>
            <p:nvPr/>
          </p:nvSpPr>
          <p:spPr>
            <a:xfrm>
              <a:off x="3096541" y="2505534"/>
              <a:ext cx="1251180" cy="47030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pt-BR" sz="900" dirty="0">
                  <a:latin typeface="Arial" panose="020B0604020202020204" pitchFamily="34" charset="0"/>
                  <a:cs typeface="Arial" panose="020B0604020202020204" pitchFamily="34" charset="0"/>
                </a:rPr>
                <a:t>Desenvolvimento</a:t>
              </a:r>
            </a:p>
          </p:txBody>
        </p:sp>
        <p:sp>
          <p:nvSpPr>
            <p:cNvPr id="13" name="Retângulo 12"/>
            <p:cNvSpPr/>
            <p:nvPr/>
          </p:nvSpPr>
          <p:spPr>
            <a:xfrm>
              <a:off x="893445" y="2486993"/>
              <a:ext cx="2161531" cy="47030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pt-BR" sz="900" dirty="0">
                  <a:latin typeface="Arial" panose="020B0604020202020204" pitchFamily="34" charset="0"/>
                  <a:cs typeface="Arial" panose="020B0604020202020204" pitchFamily="34" charset="0"/>
                </a:rPr>
                <a:t>Identificação</a:t>
              </a:r>
            </a:p>
          </p:txBody>
        </p:sp>
        <p:sp>
          <p:nvSpPr>
            <p:cNvPr id="14" name="Retângulo 13"/>
            <p:cNvSpPr/>
            <p:nvPr/>
          </p:nvSpPr>
          <p:spPr>
            <a:xfrm>
              <a:off x="4349268" y="2505534"/>
              <a:ext cx="3699206" cy="47030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pt-BR" sz="900" dirty="0">
                  <a:latin typeface="Arial" panose="020B0604020202020204" pitchFamily="34" charset="0"/>
                  <a:cs typeface="Arial" panose="020B0604020202020204" pitchFamily="34" charset="0"/>
                </a:rPr>
                <a:t>Seleção</a:t>
              </a:r>
            </a:p>
          </p:txBody>
        </p:sp>
        <p:cxnSp>
          <p:nvCxnSpPr>
            <p:cNvPr id="15" name="Conector de Seta Reta 14"/>
            <p:cNvCxnSpPr>
              <a:stCxn id="20" idx="3"/>
              <a:endCxn id="11" idx="1"/>
            </p:cNvCxnSpPr>
            <p:nvPr/>
          </p:nvCxnSpPr>
          <p:spPr>
            <a:xfrm flipV="1">
              <a:off x="3672997" y="4071889"/>
              <a:ext cx="120600" cy="548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ector de Seta Reta 15"/>
            <p:cNvCxnSpPr>
              <a:stCxn id="9" idx="3"/>
              <a:endCxn id="19" idx="1"/>
            </p:cNvCxnSpPr>
            <p:nvPr/>
          </p:nvCxnSpPr>
          <p:spPr>
            <a:xfrm flipV="1">
              <a:off x="2023081" y="4619911"/>
              <a:ext cx="13102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tângulo 16"/>
            <p:cNvSpPr/>
            <p:nvPr/>
          </p:nvSpPr>
          <p:spPr>
            <a:xfrm>
              <a:off x="3734949" y="3053557"/>
              <a:ext cx="508846" cy="4703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800" dirty="0">
                  <a:latin typeface="Arial" panose="020B0604020202020204" pitchFamily="34" charset="0"/>
                  <a:cs typeface="Arial" panose="020B0604020202020204" pitchFamily="34" charset="0"/>
                </a:rPr>
                <a:t>Busca</a:t>
              </a:r>
            </a:p>
          </p:txBody>
        </p:sp>
        <p:sp>
          <p:nvSpPr>
            <p:cNvPr id="18" name="Retângulo 17"/>
            <p:cNvSpPr/>
            <p:nvPr/>
          </p:nvSpPr>
          <p:spPr>
            <a:xfrm>
              <a:off x="4247840" y="3053557"/>
              <a:ext cx="554468" cy="4703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800" dirty="0" err="1">
                  <a:latin typeface="Arial" panose="020B0604020202020204" pitchFamily="34" charset="0"/>
                  <a:cs typeface="Arial" panose="020B0604020202020204" pitchFamily="34" charset="0"/>
                </a:rPr>
                <a:t>Screen</a:t>
              </a:r>
              <a:endParaRPr lang="pt-BR" sz="800" dirty="0">
                <a:latin typeface="Arial" panose="020B0604020202020204" pitchFamily="34" charset="0"/>
                <a:cs typeface="Arial" panose="020B0604020202020204" pitchFamily="34" charset="0"/>
              </a:endParaRPr>
            </a:p>
          </p:txBody>
        </p:sp>
        <p:sp>
          <p:nvSpPr>
            <p:cNvPr id="19" name="Losango 18"/>
            <p:cNvSpPr/>
            <p:nvPr/>
          </p:nvSpPr>
          <p:spPr>
            <a:xfrm>
              <a:off x="2154101" y="4503382"/>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sp>
          <p:nvSpPr>
            <p:cNvPr id="20" name="Losango 19"/>
            <p:cNvSpPr/>
            <p:nvPr/>
          </p:nvSpPr>
          <p:spPr>
            <a:xfrm>
              <a:off x="3450279" y="4503382"/>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sp>
          <p:nvSpPr>
            <p:cNvPr id="21" name="Losango 20"/>
            <p:cNvSpPr/>
            <p:nvPr/>
          </p:nvSpPr>
          <p:spPr>
            <a:xfrm>
              <a:off x="5115423" y="4503382"/>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sp>
          <p:nvSpPr>
            <p:cNvPr id="22" name="Losango 21"/>
            <p:cNvSpPr/>
            <p:nvPr/>
          </p:nvSpPr>
          <p:spPr>
            <a:xfrm>
              <a:off x="6788771" y="4503382"/>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sp>
          <p:nvSpPr>
            <p:cNvPr id="23" name="Losango 22"/>
            <p:cNvSpPr/>
            <p:nvPr/>
          </p:nvSpPr>
          <p:spPr>
            <a:xfrm>
              <a:off x="7216216" y="4503382"/>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sp>
          <p:nvSpPr>
            <p:cNvPr id="24" name="Losango 23"/>
            <p:cNvSpPr/>
            <p:nvPr/>
          </p:nvSpPr>
          <p:spPr>
            <a:xfrm>
              <a:off x="7709263" y="4503382"/>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sp>
          <p:nvSpPr>
            <p:cNvPr id="25" name="Losango 24"/>
            <p:cNvSpPr/>
            <p:nvPr/>
          </p:nvSpPr>
          <p:spPr>
            <a:xfrm>
              <a:off x="3450279" y="5704726"/>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sp>
          <p:nvSpPr>
            <p:cNvPr id="26" name="Losango 25"/>
            <p:cNvSpPr/>
            <p:nvPr/>
          </p:nvSpPr>
          <p:spPr>
            <a:xfrm>
              <a:off x="4925352" y="5704726"/>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sp>
          <p:nvSpPr>
            <p:cNvPr id="27" name="Losango 26"/>
            <p:cNvSpPr/>
            <p:nvPr/>
          </p:nvSpPr>
          <p:spPr>
            <a:xfrm>
              <a:off x="7216216" y="5704726"/>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sp>
          <p:nvSpPr>
            <p:cNvPr id="28" name="Losango 27"/>
            <p:cNvSpPr/>
            <p:nvPr/>
          </p:nvSpPr>
          <p:spPr>
            <a:xfrm>
              <a:off x="6788771" y="5704726"/>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cxnSp>
          <p:nvCxnSpPr>
            <p:cNvPr id="29" name="Conector: Angulado 28"/>
            <p:cNvCxnSpPr>
              <a:stCxn id="19" idx="0"/>
              <a:endCxn id="8" idx="1"/>
            </p:cNvCxnSpPr>
            <p:nvPr/>
          </p:nvCxnSpPr>
          <p:spPr>
            <a:xfrm rot="5400000" flipH="1" flipV="1">
              <a:off x="1878322" y="4027535"/>
              <a:ext cx="862986" cy="8870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0" name="Losango 29"/>
            <p:cNvSpPr/>
            <p:nvPr/>
          </p:nvSpPr>
          <p:spPr>
            <a:xfrm>
              <a:off x="3096540" y="4503382"/>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cxnSp>
          <p:nvCxnSpPr>
            <p:cNvPr id="31" name="Conector: Angulado 30"/>
            <p:cNvCxnSpPr>
              <a:stCxn id="8" idx="3"/>
              <a:endCxn id="30" idx="0"/>
            </p:cNvCxnSpPr>
            <p:nvPr/>
          </p:nvCxnSpPr>
          <p:spPr>
            <a:xfrm>
              <a:off x="3101640" y="3640396"/>
              <a:ext cx="106259" cy="86298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ector de Seta Reta 31"/>
            <p:cNvCxnSpPr>
              <a:stCxn id="30" idx="3"/>
              <a:endCxn id="20" idx="1"/>
            </p:cNvCxnSpPr>
            <p:nvPr/>
          </p:nvCxnSpPr>
          <p:spPr>
            <a:xfrm>
              <a:off x="3319259" y="4619911"/>
              <a:ext cx="1310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ector de Seta Reta 32"/>
            <p:cNvCxnSpPr>
              <a:stCxn id="19" idx="3"/>
              <a:endCxn id="30" idx="1"/>
            </p:cNvCxnSpPr>
            <p:nvPr/>
          </p:nvCxnSpPr>
          <p:spPr>
            <a:xfrm>
              <a:off x="2376820" y="4619911"/>
              <a:ext cx="7197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ector: Angulado 33"/>
            <p:cNvCxnSpPr>
              <a:stCxn id="20" idx="0"/>
              <a:endCxn id="17" idx="1"/>
            </p:cNvCxnSpPr>
            <p:nvPr/>
          </p:nvCxnSpPr>
          <p:spPr>
            <a:xfrm rot="5400000" flipH="1" flipV="1">
              <a:off x="3040958" y="3809392"/>
              <a:ext cx="1214670" cy="17331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ector: Angulado 34"/>
            <p:cNvCxnSpPr>
              <a:stCxn id="18" idx="3"/>
              <a:endCxn id="65" idx="0"/>
            </p:cNvCxnSpPr>
            <p:nvPr/>
          </p:nvCxnSpPr>
          <p:spPr>
            <a:xfrm>
              <a:off x="4802307" y="3288712"/>
              <a:ext cx="70522" cy="121467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ector de Seta Reta 35"/>
            <p:cNvCxnSpPr>
              <a:stCxn id="11" idx="3"/>
              <a:endCxn id="65" idx="1"/>
            </p:cNvCxnSpPr>
            <p:nvPr/>
          </p:nvCxnSpPr>
          <p:spPr>
            <a:xfrm>
              <a:off x="4411342" y="4071889"/>
              <a:ext cx="350129" cy="548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Conector de Seta Reta 36"/>
            <p:cNvCxnSpPr>
              <a:stCxn id="20" idx="3"/>
              <a:endCxn id="65" idx="1"/>
            </p:cNvCxnSpPr>
            <p:nvPr/>
          </p:nvCxnSpPr>
          <p:spPr>
            <a:xfrm>
              <a:off x="3672997" y="4619911"/>
              <a:ext cx="10884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tângulo 37"/>
            <p:cNvSpPr/>
            <p:nvPr/>
          </p:nvSpPr>
          <p:spPr>
            <a:xfrm>
              <a:off x="5551468" y="4384756"/>
              <a:ext cx="901451" cy="470309"/>
            </a:xfrm>
            <a:prstGeom prst="rect">
              <a:avLst/>
            </a:prstGeom>
            <a:effectLst>
              <a:glow rad="304800">
                <a:schemeClr val="bg1">
                  <a:lumMod val="65000"/>
                  <a:alpha val="30000"/>
                </a:schemeClr>
              </a:glow>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pt-BR" sz="1000" b="1" dirty="0">
                  <a:latin typeface="Arial" panose="020B0604020202020204" pitchFamily="34" charset="0"/>
                  <a:cs typeface="Arial" panose="020B0604020202020204" pitchFamily="34" charset="0"/>
                </a:rPr>
                <a:t>Análise:</a:t>
              </a:r>
            </a:p>
            <a:p>
              <a:pPr algn="ctr"/>
              <a:r>
                <a:rPr lang="pt-BR" sz="1000" b="1" dirty="0">
                  <a:latin typeface="Arial" panose="020B0604020202020204" pitchFamily="34" charset="0"/>
                  <a:cs typeface="Arial" panose="020B0604020202020204" pitchFamily="34" charset="0"/>
                </a:rPr>
                <a:t>Avaliação</a:t>
              </a:r>
            </a:p>
          </p:txBody>
        </p:sp>
        <p:cxnSp>
          <p:nvCxnSpPr>
            <p:cNvPr id="39" name="Conector de Seta Reta 38"/>
            <p:cNvCxnSpPr>
              <a:stCxn id="21" idx="3"/>
              <a:endCxn id="38" idx="1"/>
            </p:cNvCxnSpPr>
            <p:nvPr/>
          </p:nvCxnSpPr>
          <p:spPr>
            <a:xfrm>
              <a:off x="5338141" y="4619911"/>
              <a:ext cx="2133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Retângulo 39"/>
            <p:cNvSpPr/>
            <p:nvPr/>
          </p:nvSpPr>
          <p:spPr>
            <a:xfrm>
              <a:off x="5402278" y="3656246"/>
              <a:ext cx="1199832" cy="42755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800" dirty="0">
                  <a:latin typeface="Arial" panose="020B0604020202020204" pitchFamily="34" charset="0"/>
                  <a:cs typeface="Arial" panose="020B0604020202020204" pitchFamily="34" charset="0"/>
                </a:rPr>
                <a:t>Julgamento:</a:t>
              </a:r>
            </a:p>
            <a:p>
              <a:pPr algn="ctr"/>
              <a:r>
                <a:rPr lang="pt-BR" sz="800" dirty="0">
                  <a:latin typeface="Arial" panose="020B0604020202020204" pitchFamily="34" charset="0"/>
                  <a:cs typeface="Arial" panose="020B0604020202020204" pitchFamily="34" charset="0"/>
                </a:rPr>
                <a:t>Avaliação/Escolha</a:t>
              </a:r>
            </a:p>
          </p:txBody>
        </p:sp>
        <p:sp>
          <p:nvSpPr>
            <p:cNvPr id="41" name="Retângulo 40"/>
            <p:cNvSpPr/>
            <p:nvPr/>
          </p:nvSpPr>
          <p:spPr>
            <a:xfrm>
              <a:off x="5402278" y="5096644"/>
              <a:ext cx="1199832" cy="42755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800" dirty="0">
                  <a:latin typeface="Arial" panose="020B0604020202020204" pitchFamily="34" charset="0"/>
                  <a:cs typeface="Arial" panose="020B0604020202020204" pitchFamily="34" charset="0"/>
                </a:rPr>
                <a:t>Barganha:</a:t>
              </a:r>
            </a:p>
            <a:p>
              <a:pPr algn="ctr"/>
              <a:r>
                <a:rPr lang="pt-BR" sz="800" dirty="0">
                  <a:latin typeface="Arial" panose="020B0604020202020204" pitchFamily="34" charset="0"/>
                  <a:cs typeface="Arial" panose="020B0604020202020204" pitchFamily="34" charset="0"/>
                </a:rPr>
                <a:t>Avaliação/Escolha</a:t>
              </a:r>
            </a:p>
          </p:txBody>
        </p:sp>
        <p:cxnSp>
          <p:nvCxnSpPr>
            <p:cNvPr id="42" name="Conector de Seta Reta 41"/>
            <p:cNvCxnSpPr>
              <a:stCxn id="38" idx="0"/>
              <a:endCxn id="40" idx="2"/>
            </p:cNvCxnSpPr>
            <p:nvPr/>
          </p:nvCxnSpPr>
          <p:spPr>
            <a:xfrm flipV="1">
              <a:off x="6002194" y="4083800"/>
              <a:ext cx="0" cy="300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ector de Seta Reta 42"/>
            <p:cNvCxnSpPr>
              <a:stCxn id="38" idx="2"/>
              <a:endCxn id="41" idx="0"/>
            </p:cNvCxnSpPr>
            <p:nvPr/>
          </p:nvCxnSpPr>
          <p:spPr>
            <a:xfrm>
              <a:off x="6002194" y="4855065"/>
              <a:ext cx="0" cy="24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ector de Seta Reta 43"/>
            <p:cNvCxnSpPr>
              <a:stCxn id="21" idx="3"/>
              <a:endCxn id="40" idx="1"/>
            </p:cNvCxnSpPr>
            <p:nvPr/>
          </p:nvCxnSpPr>
          <p:spPr>
            <a:xfrm flipV="1">
              <a:off x="5338141" y="3870023"/>
              <a:ext cx="64136" cy="749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ector de Seta Reta 44"/>
            <p:cNvCxnSpPr>
              <a:stCxn id="21" idx="3"/>
              <a:endCxn id="41" idx="1"/>
            </p:cNvCxnSpPr>
            <p:nvPr/>
          </p:nvCxnSpPr>
          <p:spPr>
            <a:xfrm>
              <a:off x="5338141" y="4619911"/>
              <a:ext cx="64136" cy="690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ector de Seta Reta 45"/>
            <p:cNvCxnSpPr>
              <a:endCxn id="9" idx="1"/>
            </p:cNvCxnSpPr>
            <p:nvPr/>
          </p:nvCxnSpPr>
          <p:spPr>
            <a:xfrm>
              <a:off x="755576" y="4619912"/>
              <a:ext cx="1731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Retângulo 46"/>
            <p:cNvSpPr/>
            <p:nvPr/>
          </p:nvSpPr>
          <p:spPr>
            <a:xfrm>
              <a:off x="7511750" y="3640395"/>
              <a:ext cx="617744" cy="42755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800" dirty="0" err="1">
                  <a:latin typeface="Arial" panose="020B0604020202020204" pitchFamily="34" charset="0"/>
                  <a:cs typeface="Arial" panose="020B0604020202020204" pitchFamily="34" charset="0"/>
                </a:rPr>
                <a:t>Autoriza-ção</a:t>
              </a:r>
              <a:endParaRPr lang="pt-BR" sz="800" dirty="0">
                <a:latin typeface="Arial" panose="020B0604020202020204" pitchFamily="34" charset="0"/>
                <a:cs typeface="Arial" panose="020B0604020202020204" pitchFamily="34" charset="0"/>
              </a:endParaRPr>
            </a:p>
          </p:txBody>
        </p:sp>
        <p:cxnSp>
          <p:nvCxnSpPr>
            <p:cNvPr id="48" name="Conector: Angulado 47"/>
            <p:cNvCxnSpPr>
              <a:stCxn id="23" idx="0"/>
              <a:endCxn id="47" idx="1"/>
            </p:cNvCxnSpPr>
            <p:nvPr/>
          </p:nvCxnSpPr>
          <p:spPr>
            <a:xfrm rot="5400000" flipH="1" flipV="1">
              <a:off x="7095058" y="4086690"/>
              <a:ext cx="649210" cy="18417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ector de Seta Reta 48"/>
            <p:cNvCxnSpPr>
              <a:stCxn id="47" idx="2"/>
              <a:endCxn id="24" idx="0"/>
            </p:cNvCxnSpPr>
            <p:nvPr/>
          </p:nvCxnSpPr>
          <p:spPr>
            <a:xfrm>
              <a:off x="7820622" y="4067949"/>
              <a:ext cx="0" cy="4354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ector de Seta Reta 49"/>
            <p:cNvCxnSpPr>
              <a:stCxn id="24" idx="3"/>
            </p:cNvCxnSpPr>
            <p:nvPr/>
          </p:nvCxnSpPr>
          <p:spPr>
            <a:xfrm flipV="1">
              <a:off x="7931982" y="4619910"/>
              <a:ext cx="19751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Conector de Seta Reta 50"/>
            <p:cNvCxnSpPr>
              <a:stCxn id="40" idx="3"/>
              <a:endCxn id="22" idx="1"/>
            </p:cNvCxnSpPr>
            <p:nvPr/>
          </p:nvCxnSpPr>
          <p:spPr>
            <a:xfrm>
              <a:off x="6602110" y="3870023"/>
              <a:ext cx="186661" cy="749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ector de Seta Reta 51"/>
            <p:cNvCxnSpPr>
              <a:stCxn id="41" idx="3"/>
              <a:endCxn id="22" idx="1"/>
            </p:cNvCxnSpPr>
            <p:nvPr/>
          </p:nvCxnSpPr>
          <p:spPr>
            <a:xfrm flipV="1">
              <a:off x="6602110" y="4619911"/>
              <a:ext cx="186661" cy="690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ector de Seta Reta 52"/>
            <p:cNvCxnSpPr>
              <a:stCxn id="22" idx="2"/>
              <a:endCxn id="28" idx="0"/>
            </p:cNvCxnSpPr>
            <p:nvPr/>
          </p:nvCxnSpPr>
          <p:spPr>
            <a:xfrm>
              <a:off x="6900130" y="4736440"/>
              <a:ext cx="0" cy="968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ector de Seta Reta 53"/>
            <p:cNvCxnSpPr>
              <a:stCxn id="22" idx="3"/>
              <a:endCxn id="23" idx="1"/>
            </p:cNvCxnSpPr>
            <p:nvPr/>
          </p:nvCxnSpPr>
          <p:spPr>
            <a:xfrm>
              <a:off x="7011490" y="4619911"/>
              <a:ext cx="2047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ector de Seta Reta 54"/>
            <p:cNvCxnSpPr>
              <a:stCxn id="23" idx="3"/>
              <a:endCxn id="24" idx="1"/>
            </p:cNvCxnSpPr>
            <p:nvPr/>
          </p:nvCxnSpPr>
          <p:spPr>
            <a:xfrm>
              <a:off x="7438935" y="4619911"/>
              <a:ext cx="2703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ector de Seta Reta 55"/>
            <p:cNvCxnSpPr>
              <a:stCxn id="27" idx="0"/>
              <a:endCxn id="23" idx="2"/>
            </p:cNvCxnSpPr>
            <p:nvPr/>
          </p:nvCxnSpPr>
          <p:spPr>
            <a:xfrm flipV="1">
              <a:off x="7327576" y="4736440"/>
              <a:ext cx="0" cy="968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ector de Seta Reta 56"/>
            <p:cNvCxnSpPr>
              <a:stCxn id="27" idx="1"/>
              <a:endCxn id="28" idx="3"/>
            </p:cNvCxnSpPr>
            <p:nvPr/>
          </p:nvCxnSpPr>
          <p:spPr>
            <a:xfrm flipH="1">
              <a:off x="7011490" y="5821255"/>
              <a:ext cx="2047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ector de Seta Reta 57"/>
            <p:cNvCxnSpPr>
              <a:stCxn id="28" idx="1"/>
              <a:endCxn id="26" idx="3"/>
            </p:cNvCxnSpPr>
            <p:nvPr/>
          </p:nvCxnSpPr>
          <p:spPr>
            <a:xfrm flipH="1">
              <a:off x="5148071" y="5821255"/>
              <a:ext cx="16407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ector de Seta Reta 58"/>
            <p:cNvCxnSpPr>
              <a:stCxn id="26" idx="1"/>
              <a:endCxn id="25" idx="3"/>
            </p:cNvCxnSpPr>
            <p:nvPr/>
          </p:nvCxnSpPr>
          <p:spPr>
            <a:xfrm flipH="1">
              <a:off x="3672997" y="5821255"/>
              <a:ext cx="12523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ector de Seta Reta 59"/>
            <p:cNvCxnSpPr>
              <a:stCxn id="25" idx="0"/>
              <a:endCxn id="20" idx="2"/>
            </p:cNvCxnSpPr>
            <p:nvPr/>
          </p:nvCxnSpPr>
          <p:spPr>
            <a:xfrm flipV="1">
              <a:off x="3561638" y="4736440"/>
              <a:ext cx="0" cy="968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ector: Angulado 60"/>
            <p:cNvCxnSpPr>
              <a:stCxn id="25" idx="1"/>
              <a:endCxn id="19" idx="2"/>
            </p:cNvCxnSpPr>
            <p:nvPr/>
          </p:nvCxnSpPr>
          <p:spPr>
            <a:xfrm rot="10800000">
              <a:off x="2265461" y="4736440"/>
              <a:ext cx="1184818" cy="1084815"/>
            </a:xfrm>
            <a:prstGeom prst="bentConnector2">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CaixaDeTexto 61"/>
                <p:cNvSpPr txBox="1"/>
                <p:nvPr/>
              </p:nvSpPr>
              <p:spPr>
                <a:xfrm>
                  <a:off x="2253986" y="4626994"/>
                  <a:ext cx="359860"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800" i="1" smtClean="0">
                                <a:latin typeface="Cambria Math" panose="02040503050406030204" pitchFamily="18" charset="0"/>
                                <a:cs typeface="Arial" panose="020B0604020202020204" pitchFamily="34" charset="0"/>
                              </a:rPr>
                            </m:ctrlPr>
                          </m:sSubPr>
                          <m:e>
                            <m:r>
                              <a:rPr lang="pt-BR" sz="800" b="0" i="1" smtClean="0">
                                <a:latin typeface="Cambria Math" panose="02040503050406030204" pitchFamily="18" charset="0"/>
                                <a:cs typeface="Arial" panose="020B0604020202020204" pitchFamily="34" charset="0"/>
                              </a:rPr>
                              <m:t>𝑋</m:t>
                            </m:r>
                          </m:e>
                          <m:sub>
                            <m:r>
                              <a:rPr lang="pt-BR" sz="800" b="0" i="1" smtClean="0">
                                <a:latin typeface="Cambria Math" panose="02040503050406030204" pitchFamily="18" charset="0"/>
                                <a:cs typeface="Arial" panose="020B0604020202020204" pitchFamily="34" charset="0"/>
                              </a:rPr>
                              <m:t>1</m:t>
                            </m:r>
                          </m:sub>
                        </m:sSub>
                      </m:oMath>
                    </m:oMathPara>
                  </a14:m>
                  <a:endParaRPr lang="pt-BR" sz="800" dirty="0">
                    <a:latin typeface="Arial" panose="020B0604020202020204" pitchFamily="34" charset="0"/>
                    <a:cs typeface="Arial" panose="020B0604020202020204" pitchFamily="34" charset="0"/>
                  </a:endParaRPr>
                </a:p>
              </p:txBody>
            </p:sp>
          </mc:Choice>
          <mc:Fallback xmlns="">
            <p:sp>
              <p:nvSpPr>
                <p:cNvPr id="184" name="CaixaDeTexto 183"/>
                <p:cNvSpPr txBox="1">
                  <a:spLocks noRot="1" noChangeAspect="1" noMove="1" noResize="1" noEditPoints="1" noAdjustHandles="1" noChangeArrowheads="1" noChangeShapeType="1" noTextEdit="1"/>
                </p:cNvSpPr>
                <p:nvPr/>
              </p:nvSpPr>
              <p:spPr>
                <a:xfrm>
                  <a:off x="2253986" y="4626994"/>
                  <a:ext cx="359860" cy="215444"/>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CaixaDeTexto 62"/>
                <p:cNvSpPr txBox="1"/>
                <p:nvPr/>
              </p:nvSpPr>
              <p:spPr>
                <a:xfrm>
                  <a:off x="3207802" y="4626994"/>
                  <a:ext cx="359860"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800" i="1" smtClean="0">
                                <a:latin typeface="Cambria Math" panose="02040503050406030204" pitchFamily="18" charset="0"/>
                                <a:cs typeface="Arial" panose="020B0604020202020204" pitchFamily="34" charset="0"/>
                              </a:rPr>
                            </m:ctrlPr>
                          </m:sSubPr>
                          <m:e>
                            <m:r>
                              <a:rPr lang="pt-BR" sz="800" b="0" i="1" smtClean="0">
                                <a:latin typeface="Cambria Math" panose="02040503050406030204" pitchFamily="18" charset="0"/>
                                <a:cs typeface="Arial" panose="020B0604020202020204" pitchFamily="34" charset="0"/>
                              </a:rPr>
                              <m:t>𝑋</m:t>
                            </m:r>
                          </m:e>
                          <m:sub>
                            <m:r>
                              <a:rPr lang="pt-BR" sz="800" b="0" i="1" smtClean="0">
                                <a:latin typeface="Cambria Math" panose="02040503050406030204" pitchFamily="18" charset="0"/>
                                <a:cs typeface="Arial" panose="020B0604020202020204" pitchFamily="34" charset="0"/>
                              </a:rPr>
                              <m:t>2</m:t>
                            </m:r>
                          </m:sub>
                        </m:sSub>
                      </m:oMath>
                    </m:oMathPara>
                  </a14:m>
                  <a:endParaRPr lang="pt-BR" sz="800" dirty="0">
                    <a:latin typeface="Arial" panose="020B0604020202020204" pitchFamily="34" charset="0"/>
                    <a:cs typeface="Arial" panose="020B0604020202020204" pitchFamily="34" charset="0"/>
                  </a:endParaRPr>
                </a:p>
              </p:txBody>
            </p:sp>
          </mc:Choice>
          <mc:Fallback xmlns="">
            <p:sp>
              <p:nvSpPr>
                <p:cNvPr id="185" name="CaixaDeTexto 184"/>
                <p:cNvSpPr txBox="1">
                  <a:spLocks noRot="1" noChangeAspect="1" noMove="1" noResize="1" noEditPoints="1" noAdjustHandles="1" noChangeArrowheads="1" noChangeShapeType="1" noTextEdit="1"/>
                </p:cNvSpPr>
                <p:nvPr/>
              </p:nvSpPr>
              <p:spPr>
                <a:xfrm>
                  <a:off x="3207802" y="4626994"/>
                  <a:ext cx="359860" cy="21544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4" name="CaixaDeTexto 63"/>
                <p:cNvSpPr txBox="1"/>
                <p:nvPr/>
              </p:nvSpPr>
              <p:spPr>
                <a:xfrm>
                  <a:off x="4912922" y="4626994"/>
                  <a:ext cx="359860"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800" i="1" smtClean="0">
                                <a:latin typeface="Cambria Math" panose="02040503050406030204" pitchFamily="18" charset="0"/>
                                <a:cs typeface="Arial" panose="020B0604020202020204" pitchFamily="34" charset="0"/>
                              </a:rPr>
                            </m:ctrlPr>
                          </m:sSubPr>
                          <m:e>
                            <m:r>
                              <a:rPr lang="pt-BR" sz="800" b="0" i="1" smtClean="0">
                                <a:latin typeface="Cambria Math" panose="02040503050406030204" pitchFamily="18" charset="0"/>
                                <a:cs typeface="Arial" panose="020B0604020202020204" pitchFamily="34" charset="0"/>
                              </a:rPr>
                              <m:t>𝑋</m:t>
                            </m:r>
                          </m:e>
                          <m:sub>
                            <m:r>
                              <a:rPr lang="pt-BR" sz="800" b="0" i="1" smtClean="0">
                                <a:latin typeface="Cambria Math" panose="02040503050406030204" pitchFamily="18" charset="0"/>
                                <a:cs typeface="Arial" panose="020B0604020202020204" pitchFamily="34" charset="0"/>
                              </a:rPr>
                              <m:t>3</m:t>
                            </m:r>
                          </m:sub>
                        </m:sSub>
                      </m:oMath>
                    </m:oMathPara>
                  </a14:m>
                  <a:endParaRPr lang="pt-BR" sz="800" dirty="0">
                    <a:latin typeface="Arial" panose="020B0604020202020204" pitchFamily="34" charset="0"/>
                    <a:cs typeface="Arial" panose="020B0604020202020204" pitchFamily="34" charset="0"/>
                  </a:endParaRPr>
                </a:p>
              </p:txBody>
            </p:sp>
          </mc:Choice>
          <mc:Fallback xmlns="">
            <p:sp>
              <p:nvSpPr>
                <p:cNvPr id="186" name="CaixaDeTexto 185"/>
                <p:cNvSpPr txBox="1">
                  <a:spLocks noRot="1" noChangeAspect="1" noMove="1" noResize="1" noEditPoints="1" noAdjustHandles="1" noChangeArrowheads="1" noChangeShapeType="1" noTextEdit="1"/>
                </p:cNvSpPr>
                <p:nvPr/>
              </p:nvSpPr>
              <p:spPr>
                <a:xfrm>
                  <a:off x="4912922" y="4626994"/>
                  <a:ext cx="359860" cy="215444"/>
                </a:xfrm>
                <a:prstGeom prst="rect">
                  <a:avLst/>
                </a:prstGeom>
                <a:blipFill>
                  <a:blip r:embed="rId4"/>
                  <a:stretch>
                    <a:fillRect/>
                  </a:stretch>
                </a:blipFill>
              </p:spPr>
              <p:txBody>
                <a:bodyPr/>
                <a:lstStyle/>
                <a:p>
                  <a:r>
                    <a:rPr lang="pt-BR">
                      <a:noFill/>
                    </a:rPr>
                    <a:t> </a:t>
                  </a:r>
                </a:p>
              </p:txBody>
            </p:sp>
          </mc:Fallback>
        </mc:AlternateContent>
        <p:sp>
          <p:nvSpPr>
            <p:cNvPr id="65" name="Losango 64"/>
            <p:cNvSpPr/>
            <p:nvPr/>
          </p:nvSpPr>
          <p:spPr>
            <a:xfrm>
              <a:off x="4761470" y="4503382"/>
              <a:ext cx="222719" cy="2330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sz="1050">
                <a:latin typeface="Arial" panose="020B0604020202020204" pitchFamily="34" charset="0"/>
                <a:cs typeface="Arial" panose="020B0604020202020204" pitchFamily="34" charset="0"/>
              </a:endParaRPr>
            </a:p>
          </p:txBody>
        </p:sp>
        <p:cxnSp>
          <p:nvCxnSpPr>
            <p:cNvPr id="66" name="Conector de Seta Reta 65"/>
            <p:cNvCxnSpPr>
              <a:stCxn id="65" idx="3"/>
              <a:endCxn id="21" idx="1"/>
            </p:cNvCxnSpPr>
            <p:nvPr/>
          </p:nvCxnSpPr>
          <p:spPr>
            <a:xfrm>
              <a:off x="4984189" y="4619911"/>
              <a:ext cx="1312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CaixaDeTexto 66"/>
                <p:cNvSpPr txBox="1"/>
                <p:nvPr/>
              </p:nvSpPr>
              <p:spPr>
                <a:xfrm>
                  <a:off x="6856355" y="4626994"/>
                  <a:ext cx="359860"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800" i="1" smtClean="0">
                                <a:latin typeface="Cambria Math" panose="02040503050406030204" pitchFamily="18" charset="0"/>
                                <a:cs typeface="Arial" panose="020B0604020202020204" pitchFamily="34" charset="0"/>
                              </a:rPr>
                            </m:ctrlPr>
                          </m:sSubPr>
                          <m:e>
                            <m:r>
                              <a:rPr lang="pt-BR" sz="800" b="0" i="1" smtClean="0">
                                <a:latin typeface="Cambria Math" panose="02040503050406030204" pitchFamily="18" charset="0"/>
                                <a:cs typeface="Arial" panose="020B0604020202020204" pitchFamily="34" charset="0"/>
                              </a:rPr>
                              <m:t>𝑋</m:t>
                            </m:r>
                          </m:e>
                          <m:sub>
                            <m:r>
                              <a:rPr lang="pt-BR" sz="800" b="0" i="1" smtClean="0">
                                <a:latin typeface="Cambria Math" panose="02040503050406030204" pitchFamily="18" charset="0"/>
                                <a:cs typeface="Arial" panose="020B0604020202020204" pitchFamily="34" charset="0"/>
                              </a:rPr>
                              <m:t>4</m:t>
                            </m:r>
                          </m:sub>
                        </m:sSub>
                      </m:oMath>
                    </m:oMathPara>
                  </a14:m>
                  <a:endParaRPr lang="pt-BR" sz="800" dirty="0">
                    <a:latin typeface="Arial" panose="020B0604020202020204" pitchFamily="34" charset="0"/>
                    <a:cs typeface="Arial" panose="020B0604020202020204" pitchFamily="34" charset="0"/>
                  </a:endParaRPr>
                </a:p>
              </p:txBody>
            </p:sp>
          </mc:Choice>
          <mc:Fallback xmlns="">
            <p:sp>
              <p:nvSpPr>
                <p:cNvPr id="226" name="CaixaDeTexto 225"/>
                <p:cNvSpPr txBox="1">
                  <a:spLocks noRot="1" noChangeAspect="1" noMove="1" noResize="1" noEditPoints="1" noAdjustHandles="1" noChangeArrowheads="1" noChangeShapeType="1" noTextEdit="1"/>
                </p:cNvSpPr>
                <p:nvPr/>
              </p:nvSpPr>
              <p:spPr>
                <a:xfrm>
                  <a:off x="6856355" y="4626994"/>
                  <a:ext cx="359860" cy="215444"/>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8" name="CaixaDeTexto 67"/>
                <p:cNvSpPr txBox="1"/>
                <p:nvPr/>
              </p:nvSpPr>
              <p:spPr>
                <a:xfrm>
                  <a:off x="7301793" y="4626994"/>
                  <a:ext cx="359860"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800" i="1" smtClean="0">
                                <a:latin typeface="Cambria Math" panose="02040503050406030204" pitchFamily="18" charset="0"/>
                                <a:cs typeface="Arial" panose="020B0604020202020204" pitchFamily="34" charset="0"/>
                              </a:rPr>
                            </m:ctrlPr>
                          </m:sSubPr>
                          <m:e>
                            <m:r>
                              <a:rPr lang="pt-BR" sz="800" b="0" i="1" smtClean="0">
                                <a:latin typeface="Cambria Math" panose="02040503050406030204" pitchFamily="18" charset="0"/>
                                <a:cs typeface="Arial" panose="020B0604020202020204" pitchFamily="34" charset="0"/>
                              </a:rPr>
                              <m:t>𝑋</m:t>
                            </m:r>
                          </m:e>
                          <m:sub>
                            <m:r>
                              <a:rPr lang="pt-BR" sz="800" b="0" i="1" smtClean="0">
                                <a:latin typeface="Cambria Math" panose="02040503050406030204" pitchFamily="18" charset="0"/>
                                <a:cs typeface="Arial" panose="020B0604020202020204" pitchFamily="34" charset="0"/>
                              </a:rPr>
                              <m:t>5</m:t>
                            </m:r>
                          </m:sub>
                        </m:sSub>
                      </m:oMath>
                    </m:oMathPara>
                  </a14:m>
                  <a:endParaRPr lang="pt-BR" sz="800" dirty="0">
                    <a:latin typeface="Arial" panose="020B0604020202020204" pitchFamily="34" charset="0"/>
                    <a:cs typeface="Arial" panose="020B0604020202020204" pitchFamily="34" charset="0"/>
                  </a:endParaRPr>
                </a:p>
              </p:txBody>
            </p:sp>
          </mc:Choice>
          <mc:Fallback xmlns="">
            <p:sp>
              <p:nvSpPr>
                <p:cNvPr id="227" name="CaixaDeTexto 226"/>
                <p:cNvSpPr txBox="1">
                  <a:spLocks noRot="1" noChangeAspect="1" noMove="1" noResize="1" noEditPoints="1" noAdjustHandles="1" noChangeArrowheads="1" noChangeShapeType="1" noTextEdit="1"/>
                </p:cNvSpPr>
                <p:nvPr/>
              </p:nvSpPr>
              <p:spPr>
                <a:xfrm>
                  <a:off x="7301793" y="4626994"/>
                  <a:ext cx="359860" cy="215444"/>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9" name="CaixaDeTexto 68"/>
                <p:cNvSpPr txBox="1"/>
                <p:nvPr/>
              </p:nvSpPr>
              <p:spPr>
                <a:xfrm>
                  <a:off x="7797809" y="4626994"/>
                  <a:ext cx="359860"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800" i="1" smtClean="0">
                                <a:latin typeface="Cambria Math" panose="02040503050406030204" pitchFamily="18" charset="0"/>
                                <a:cs typeface="Arial" panose="020B0604020202020204" pitchFamily="34" charset="0"/>
                              </a:rPr>
                            </m:ctrlPr>
                          </m:sSubPr>
                          <m:e>
                            <m:r>
                              <a:rPr lang="pt-BR" sz="800" b="0" i="1" smtClean="0">
                                <a:latin typeface="Cambria Math" panose="02040503050406030204" pitchFamily="18" charset="0"/>
                                <a:cs typeface="Arial" panose="020B0604020202020204" pitchFamily="34" charset="0"/>
                              </a:rPr>
                              <m:t>𝑋</m:t>
                            </m:r>
                          </m:e>
                          <m:sub>
                            <m:r>
                              <a:rPr lang="pt-BR" sz="800" b="0" i="1" smtClean="0">
                                <a:latin typeface="Cambria Math" panose="02040503050406030204" pitchFamily="18" charset="0"/>
                                <a:cs typeface="Arial" panose="020B0604020202020204" pitchFamily="34" charset="0"/>
                              </a:rPr>
                              <m:t>6</m:t>
                            </m:r>
                          </m:sub>
                        </m:sSub>
                      </m:oMath>
                    </m:oMathPara>
                  </a14:m>
                  <a:endParaRPr lang="pt-BR" sz="800" dirty="0">
                    <a:latin typeface="Arial" panose="020B0604020202020204" pitchFamily="34" charset="0"/>
                    <a:cs typeface="Arial" panose="020B0604020202020204" pitchFamily="34" charset="0"/>
                  </a:endParaRPr>
                </a:p>
              </p:txBody>
            </p:sp>
          </mc:Choice>
          <mc:Fallback xmlns="">
            <p:sp>
              <p:nvSpPr>
                <p:cNvPr id="228" name="CaixaDeTexto 227"/>
                <p:cNvSpPr txBox="1">
                  <a:spLocks noRot="1" noChangeAspect="1" noMove="1" noResize="1" noEditPoints="1" noAdjustHandles="1" noChangeArrowheads="1" noChangeShapeType="1" noTextEdit="1"/>
                </p:cNvSpPr>
                <p:nvPr/>
              </p:nvSpPr>
              <p:spPr>
                <a:xfrm>
                  <a:off x="7797809" y="4626994"/>
                  <a:ext cx="359860" cy="215444"/>
                </a:xfrm>
                <a:prstGeom prst="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0" name="CaixaDeTexto 69"/>
                <p:cNvSpPr txBox="1"/>
                <p:nvPr/>
              </p:nvSpPr>
              <p:spPr>
                <a:xfrm>
                  <a:off x="7327576" y="5831944"/>
                  <a:ext cx="359860"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800" i="1" smtClean="0">
                                <a:latin typeface="Cambria Math" panose="02040503050406030204" pitchFamily="18" charset="0"/>
                                <a:cs typeface="Arial" panose="020B0604020202020204" pitchFamily="34" charset="0"/>
                              </a:rPr>
                            </m:ctrlPr>
                          </m:sSubPr>
                          <m:e>
                            <m:r>
                              <a:rPr lang="pt-BR" sz="800" b="0" i="1" smtClean="0">
                                <a:latin typeface="Cambria Math" panose="02040503050406030204" pitchFamily="18" charset="0"/>
                                <a:cs typeface="Arial" panose="020B0604020202020204" pitchFamily="34" charset="0"/>
                              </a:rPr>
                              <m:t>𝑋</m:t>
                            </m:r>
                          </m:e>
                          <m:sub>
                            <m:r>
                              <a:rPr lang="pt-BR" sz="800" b="0" i="1" smtClean="0">
                                <a:latin typeface="Cambria Math" panose="02040503050406030204" pitchFamily="18" charset="0"/>
                                <a:cs typeface="Arial" panose="020B0604020202020204" pitchFamily="34" charset="0"/>
                              </a:rPr>
                              <m:t>7</m:t>
                            </m:r>
                          </m:sub>
                        </m:sSub>
                      </m:oMath>
                    </m:oMathPara>
                  </a14:m>
                  <a:endParaRPr lang="pt-BR" sz="800" dirty="0">
                    <a:latin typeface="Arial" panose="020B0604020202020204" pitchFamily="34" charset="0"/>
                    <a:cs typeface="Arial" panose="020B0604020202020204" pitchFamily="34" charset="0"/>
                  </a:endParaRPr>
                </a:p>
              </p:txBody>
            </p:sp>
          </mc:Choice>
          <mc:Fallback xmlns="">
            <p:sp>
              <p:nvSpPr>
                <p:cNvPr id="229" name="CaixaDeTexto 228"/>
                <p:cNvSpPr txBox="1">
                  <a:spLocks noRot="1" noChangeAspect="1" noMove="1" noResize="1" noEditPoints="1" noAdjustHandles="1" noChangeArrowheads="1" noChangeShapeType="1" noTextEdit="1"/>
                </p:cNvSpPr>
                <p:nvPr/>
              </p:nvSpPr>
              <p:spPr>
                <a:xfrm>
                  <a:off x="7327576" y="5831944"/>
                  <a:ext cx="359860" cy="215444"/>
                </a:xfrm>
                <a:prstGeom prst="rect">
                  <a:avLst/>
                </a:prstGeom>
                <a:blipFill>
                  <a:blip r:embed="rId8"/>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1" name="CaixaDeTexto 70"/>
                <p:cNvSpPr txBox="1"/>
                <p:nvPr/>
              </p:nvSpPr>
              <p:spPr>
                <a:xfrm>
                  <a:off x="5058378" y="5831944"/>
                  <a:ext cx="359860"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800" i="1" smtClean="0">
                                <a:latin typeface="Cambria Math" panose="02040503050406030204" pitchFamily="18" charset="0"/>
                                <a:cs typeface="Arial" panose="020B0604020202020204" pitchFamily="34" charset="0"/>
                              </a:rPr>
                            </m:ctrlPr>
                          </m:sSubPr>
                          <m:e>
                            <m:r>
                              <a:rPr lang="pt-BR" sz="800" b="0" i="1" smtClean="0">
                                <a:latin typeface="Cambria Math" panose="02040503050406030204" pitchFamily="18" charset="0"/>
                                <a:cs typeface="Arial" panose="020B0604020202020204" pitchFamily="34" charset="0"/>
                              </a:rPr>
                              <m:t>𝑋</m:t>
                            </m:r>
                          </m:e>
                          <m:sub>
                            <m:r>
                              <a:rPr lang="pt-BR" sz="800" b="0" i="1" smtClean="0">
                                <a:latin typeface="Cambria Math" panose="02040503050406030204" pitchFamily="18" charset="0"/>
                                <a:cs typeface="Arial" panose="020B0604020202020204" pitchFamily="34" charset="0"/>
                              </a:rPr>
                              <m:t>8</m:t>
                            </m:r>
                          </m:sub>
                        </m:sSub>
                      </m:oMath>
                    </m:oMathPara>
                  </a14:m>
                  <a:endParaRPr lang="pt-BR" sz="800" dirty="0">
                    <a:latin typeface="Arial" panose="020B0604020202020204" pitchFamily="34" charset="0"/>
                    <a:cs typeface="Arial" panose="020B0604020202020204" pitchFamily="34" charset="0"/>
                  </a:endParaRPr>
                </a:p>
              </p:txBody>
            </p:sp>
          </mc:Choice>
          <mc:Fallback xmlns="">
            <p:sp>
              <p:nvSpPr>
                <p:cNvPr id="230" name="CaixaDeTexto 229"/>
                <p:cNvSpPr txBox="1">
                  <a:spLocks noRot="1" noChangeAspect="1" noMove="1" noResize="1" noEditPoints="1" noAdjustHandles="1" noChangeArrowheads="1" noChangeShapeType="1" noTextEdit="1"/>
                </p:cNvSpPr>
                <p:nvPr/>
              </p:nvSpPr>
              <p:spPr>
                <a:xfrm>
                  <a:off x="5058378" y="5831944"/>
                  <a:ext cx="359860" cy="215444"/>
                </a:xfrm>
                <a:prstGeom prst="rect">
                  <a:avLst/>
                </a:prstGeom>
                <a:blipFill>
                  <a:blip r:embed="rId9"/>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2" name="CaixaDeTexto 71"/>
                <p:cNvSpPr txBox="1"/>
                <p:nvPr/>
              </p:nvSpPr>
              <p:spPr>
                <a:xfrm>
                  <a:off x="3542201" y="5831944"/>
                  <a:ext cx="359860"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800" i="1" smtClean="0">
                                <a:latin typeface="Cambria Math" panose="02040503050406030204" pitchFamily="18" charset="0"/>
                                <a:cs typeface="Arial" panose="020B0604020202020204" pitchFamily="34" charset="0"/>
                              </a:rPr>
                            </m:ctrlPr>
                          </m:sSubPr>
                          <m:e>
                            <m:r>
                              <a:rPr lang="pt-BR" sz="800" b="0" i="1" smtClean="0">
                                <a:latin typeface="Cambria Math" panose="02040503050406030204" pitchFamily="18" charset="0"/>
                                <a:cs typeface="Arial" panose="020B0604020202020204" pitchFamily="34" charset="0"/>
                              </a:rPr>
                              <m:t>𝑋</m:t>
                            </m:r>
                          </m:e>
                          <m:sub>
                            <m:r>
                              <a:rPr lang="pt-BR" sz="800" b="0" i="1" smtClean="0">
                                <a:latin typeface="Cambria Math" panose="02040503050406030204" pitchFamily="18" charset="0"/>
                                <a:cs typeface="Arial" panose="020B0604020202020204" pitchFamily="34" charset="0"/>
                              </a:rPr>
                              <m:t>9</m:t>
                            </m:r>
                          </m:sub>
                        </m:sSub>
                      </m:oMath>
                    </m:oMathPara>
                  </a14:m>
                  <a:endParaRPr lang="pt-BR" sz="800" dirty="0">
                    <a:latin typeface="Arial" panose="020B0604020202020204" pitchFamily="34" charset="0"/>
                    <a:cs typeface="Arial" panose="020B0604020202020204" pitchFamily="34" charset="0"/>
                  </a:endParaRPr>
                </a:p>
              </p:txBody>
            </p:sp>
          </mc:Choice>
          <mc:Fallback xmlns="">
            <p:sp>
              <p:nvSpPr>
                <p:cNvPr id="231" name="CaixaDeTexto 230"/>
                <p:cNvSpPr txBox="1">
                  <a:spLocks noRot="1" noChangeAspect="1" noMove="1" noResize="1" noEditPoints="1" noAdjustHandles="1" noChangeArrowheads="1" noChangeShapeType="1" noTextEdit="1"/>
                </p:cNvSpPr>
                <p:nvPr/>
              </p:nvSpPr>
              <p:spPr>
                <a:xfrm>
                  <a:off x="3542201" y="5831944"/>
                  <a:ext cx="359860" cy="215444"/>
                </a:xfrm>
                <a:prstGeom prst="rect">
                  <a:avLst/>
                </a:prstGeom>
                <a:blipFill>
                  <a:blip r:embed="rId10"/>
                  <a:stretch>
                    <a:fillRect/>
                  </a:stretch>
                </a:blipFill>
              </p:spPr>
              <p:txBody>
                <a:bodyPr/>
                <a:lstStyle/>
                <a:p>
                  <a:r>
                    <a:rPr lang="pt-BR">
                      <a:noFill/>
                    </a:rPr>
                    <a:t> </a:t>
                  </a:r>
                </a:p>
              </p:txBody>
            </p:sp>
          </mc:Fallback>
        </mc:AlternateContent>
        <p:sp>
          <p:nvSpPr>
            <p:cNvPr id="73" name="Chave Direita 72"/>
            <p:cNvSpPr/>
            <p:nvPr/>
          </p:nvSpPr>
          <p:spPr>
            <a:xfrm rot="16200000">
              <a:off x="1894282" y="1831117"/>
              <a:ext cx="159859" cy="2264138"/>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pt-BR" sz="1100">
                <a:latin typeface="Arial" panose="020B0604020202020204" pitchFamily="34" charset="0"/>
                <a:cs typeface="Arial" panose="020B0604020202020204" pitchFamily="34" charset="0"/>
              </a:endParaRPr>
            </a:p>
          </p:txBody>
        </p:sp>
        <p:sp>
          <p:nvSpPr>
            <p:cNvPr id="74" name="Chave Direita 73"/>
            <p:cNvSpPr/>
            <p:nvPr/>
          </p:nvSpPr>
          <p:spPr>
            <a:xfrm rot="16200000">
              <a:off x="3645870" y="2445188"/>
              <a:ext cx="159860" cy="1035992"/>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pt-BR" sz="1100">
                <a:latin typeface="Arial" panose="020B0604020202020204" pitchFamily="34" charset="0"/>
                <a:cs typeface="Arial" panose="020B0604020202020204" pitchFamily="34" charset="0"/>
              </a:endParaRPr>
            </a:p>
          </p:txBody>
        </p:sp>
        <p:sp>
          <p:nvSpPr>
            <p:cNvPr id="75" name="Chave Direita 74"/>
            <p:cNvSpPr/>
            <p:nvPr/>
          </p:nvSpPr>
          <p:spPr>
            <a:xfrm rot="16200000">
              <a:off x="6129183" y="1037339"/>
              <a:ext cx="170302" cy="3830319"/>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pt-BR" sz="1100">
                <a:latin typeface="Arial" panose="020B0604020202020204" pitchFamily="34" charset="0"/>
                <a:cs typeface="Arial" panose="020B0604020202020204" pitchFamily="34" charset="0"/>
              </a:endParaRPr>
            </a:p>
          </p:txBody>
        </p:sp>
        <p:sp>
          <p:nvSpPr>
            <p:cNvPr id="76" name="Retângulo 75"/>
            <p:cNvSpPr/>
            <p:nvPr/>
          </p:nvSpPr>
          <p:spPr>
            <a:xfrm>
              <a:off x="5453864" y="4283977"/>
              <a:ext cx="1144609" cy="699173"/>
            </a:xfrm>
            <a:prstGeom prst="rect">
              <a:avLst/>
            </a:prstGeom>
            <a:noFill/>
            <a:ln w="5715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100">
                <a:latin typeface="Arial" panose="020B0604020202020204" pitchFamily="34" charset="0"/>
                <a:cs typeface="Arial" panose="020B0604020202020204" pitchFamily="34" charset="0"/>
              </a:endParaRPr>
            </a:p>
          </p:txBody>
        </p:sp>
      </p:grpSp>
      <p:sp>
        <p:nvSpPr>
          <p:cNvPr id="77" name="Retângulo 76"/>
          <p:cNvSpPr/>
          <p:nvPr/>
        </p:nvSpPr>
        <p:spPr>
          <a:xfrm>
            <a:off x="306499" y="5592503"/>
            <a:ext cx="8476869" cy="415498"/>
          </a:xfrm>
          <a:prstGeom prst="rect">
            <a:avLst/>
          </a:prstGeom>
        </p:spPr>
        <p:txBody>
          <a:bodyPr wrap="square">
            <a:spAutoFit/>
          </a:bodyPr>
          <a:lstStyle/>
          <a:p>
            <a:pPr indent="450215" algn="just">
              <a:lnSpc>
                <a:spcPct val="150000"/>
              </a:lnSpc>
              <a:spcAft>
                <a:spcPts val="0"/>
              </a:spcAft>
            </a:pPr>
            <a:r>
              <a:rPr lang="pt-BR" sz="1400" dirty="0">
                <a:latin typeface="Arial" panose="020B0604020202020204" pitchFamily="34" charset="0"/>
                <a:ea typeface="Times New Roman" panose="02020603050405020304" pitchFamily="18" charset="0"/>
                <a:cs typeface="Times New Roman" panose="02020603050405020304" pitchFamily="18" charset="0"/>
              </a:rPr>
              <a:t>Fonte: Elaborado pelo autor, com base em </a:t>
            </a:r>
            <a:r>
              <a:rPr lang="pt-BR" sz="1400" dirty="0" err="1">
                <a:latin typeface="Arial" panose="020B0604020202020204" pitchFamily="34" charset="0"/>
                <a:ea typeface="Times New Roman" panose="02020603050405020304" pitchFamily="18" charset="0"/>
                <a:cs typeface="Times New Roman" panose="02020603050405020304" pitchFamily="18" charset="0"/>
              </a:rPr>
              <a:t>Mintzberg</a:t>
            </a:r>
            <a:r>
              <a:rPr lang="pt-BR" sz="1400" dirty="0">
                <a:latin typeface="Arial" panose="020B0604020202020204" pitchFamily="34" charset="0"/>
                <a:ea typeface="Times New Roman" panose="02020603050405020304" pitchFamily="18" charset="0"/>
                <a:cs typeface="Times New Roman" panose="02020603050405020304" pitchFamily="18" charset="0"/>
              </a:rPr>
              <a:t>, </a:t>
            </a:r>
            <a:r>
              <a:rPr lang="pt-BR" sz="1400" dirty="0" err="1">
                <a:latin typeface="Arial" panose="020B0604020202020204" pitchFamily="34" charset="0"/>
                <a:ea typeface="Times New Roman" panose="02020603050405020304" pitchFamily="18" charset="0"/>
                <a:cs typeface="Times New Roman" panose="02020603050405020304" pitchFamily="18" charset="0"/>
              </a:rPr>
              <a:t>Raisinghani</a:t>
            </a:r>
            <a:r>
              <a:rPr lang="pt-BR" sz="1400" dirty="0">
                <a:latin typeface="Arial" panose="020B0604020202020204" pitchFamily="34" charset="0"/>
                <a:ea typeface="Times New Roman" panose="02020603050405020304" pitchFamily="18" charset="0"/>
                <a:cs typeface="Times New Roman" panose="02020603050405020304" pitchFamily="18" charset="0"/>
              </a:rPr>
              <a:t> e </a:t>
            </a:r>
            <a:r>
              <a:rPr lang="pt-BR" sz="1400" dirty="0" err="1">
                <a:latin typeface="Arial" panose="020B0604020202020204" pitchFamily="34" charset="0"/>
                <a:ea typeface="Times New Roman" panose="02020603050405020304" pitchFamily="18" charset="0"/>
                <a:cs typeface="Times New Roman" panose="02020603050405020304" pitchFamily="18" charset="0"/>
              </a:rPr>
              <a:t>Theoret</a:t>
            </a:r>
            <a:r>
              <a:rPr lang="pt-BR" sz="1400" dirty="0">
                <a:latin typeface="Arial" panose="020B0604020202020204" pitchFamily="34" charset="0"/>
                <a:ea typeface="Times New Roman" panose="02020603050405020304" pitchFamily="18" charset="0"/>
                <a:cs typeface="Times New Roman" panose="02020603050405020304" pitchFamily="18" charset="0"/>
              </a:rPr>
              <a:t> (1976, p. 266).</a:t>
            </a:r>
          </a:p>
        </p:txBody>
      </p:sp>
    </p:spTree>
    <p:extLst>
      <p:ext uri="{BB962C8B-B14F-4D97-AF65-F5344CB8AC3E}">
        <p14:creationId xmlns:p14="http://schemas.microsoft.com/office/powerpoint/2010/main" val="516554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636E7-21B9-46A8-A214-CD12FF6874D6}"/>
              </a:ext>
            </a:extLst>
          </p:cNvPr>
          <p:cNvSpPr>
            <a:spLocks noGrp="1"/>
          </p:cNvSpPr>
          <p:nvPr>
            <p:ph type="title"/>
          </p:nvPr>
        </p:nvSpPr>
        <p:spPr/>
        <p:txBody>
          <a:bodyPr/>
          <a:lstStyle/>
          <a:p>
            <a:r>
              <a:rPr lang="pt-BR" dirty="0"/>
              <a:t>Existem Alternativas</a:t>
            </a:r>
          </a:p>
        </p:txBody>
      </p:sp>
      <p:sp>
        <p:nvSpPr>
          <p:cNvPr id="3" name="Espaço Reservado para Conteúdo 2">
            <a:extLst>
              <a:ext uri="{FF2B5EF4-FFF2-40B4-BE49-F238E27FC236}">
                <a16:creationId xmlns:a16="http://schemas.microsoft.com/office/drawing/2014/main" id="{D5C34726-3A08-4EE2-8651-460EBBF5DE7A}"/>
              </a:ext>
            </a:extLst>
          </p:cNvPr>
          <p:cNvSpPr>
            <a:spLocks noGrp="1"/>
          </p:cNvSpPr>
          <p:nvPr>
            <p:ph idx="1"/>
          </p:nvPr>
        </p:nvSpPr>
        <p:spPr/>
        <p:txBody>
          <a:bodyPr/>
          <a:lstStyle/>
          <a:p>
            <a:r>
              <a:rPr lang="pt-BR" dirty="0"/>
              <a:t>Alternativas Amplamente Aceitas no Contexto de Negócios: Análise de Decisão, Opções Reais, Teoria dos Jogos, Abordagem de Cenários , etc.;</a:t>
            </a:r>
          </a:p>
          <a:p>
            <a:r>
              <a:rPr lang="pt-BR" dirty="0"/>
              <a:t>Abordagens Emergentes no contexto de políticas públicas: Abordagens para Decisão Sob Incerteza Profunda. </a:t>
            </a:r>
          </a:p>
        </p:txBody>
      </p:sp>
    </p:spTree>
    <p:extLst>
      <p:ext uri="{BB962C8B-B14F-4D97-AF65-F5344CB8AC3E}">
        <p14:creationId xmlns:p14="http://schemas.microsoft.com/office/powerpoint/2010/main" val="3904915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Incerteza Profunda</a:t>
            </a:r>
          </a:p>
        </p:txBody>
      </p:sp>
      <p:sp>
        <p:nvSpPr>
          <p:cNvPr id="3" name="Espaço Reservado para Conteúdo 2"/>
          <p:cNvSpPr>
            <a:spLocks noGrp="1"/>
          </p:cNvSpPr>
          <p:nvPr>
            <p:ph idx="1"/>
          </p:nvPr>
        </p:nvSpPr>
        <p:spPr/>
        <p:txBody>
          <a:bodyPr>
            <a:normAutofit/>
          </a:bodyPr>
          <a:lstStyle/>
          <a:p>
            <a:pPr marL="0" indent="0" algn="ctr">
              <a:buNone/>
            </a:pPr>
            <a:r>
              <a:rPr lang="pt-BR" sz="2800" b="1" dirty="0"/>
              <a:t>Deep Uncertainty</a:t>
            </a:r>
            <a:r>
              <a:rPr lang="pt-BR" sz="2800" dirty="0"/>
              <a:t> (“Incerteza Profunda”)</a:t>
            </a:r>
          </a:p>
          <a:p>
            <a:pPr marL="0" indent="0" algn="ctr">
              <a:buNone/>
            </a:pPr>
            <a:r>
              <a:rPr lang="pt-BR" sz="2800" i="1" dirty="0"/>
              <a:t>“Situações nas quais as partes de uma decisão não conhecem ou não concordam sobre (i) os modelos apropriados para descrever as interações entre as variáveis de um sistema; (</a:t>
            </a:r>
            <a:r>
              <a:rPr lang="pt-BR" sz="2800" i="1" dirty="0" err="1"/>
              <a:t>ii</a:t>
            </a:r>
            <a:r>
              <a:rPr lang="pt-BR" sz="2800" i="1" dirty="0"/>
              <a:t>) as distribuições de probabilidades que representam a incerteza sobre parâmetros chave do modelo, e/ou; (</a:t>
            </a:r>
            <a:r>
              <a:rPr lang="pt-BR" sz="2800" i="1" dirty="0" err="1"/>
              <a:t>iii</a:t>
            </a:r>
            <a:r>
              <a:rPr lang="pt-BR" sz="2800" i="1" dirty="0"/>
              <a:t>) como valorizar a utilidade de diferentes resultados.” </a:t>
            </a:r>
          </a:p>
          <a:p>
            <a:pPr marL="0" indent="0" algn="ctr">
              <a:buNone/>
            </a:pPr>
            <a:r>
              <a:rPr lang="pt-BR" sz="2800" dirty="0"/>
              <a:t>(LEMPERT; POPPER; BANKES, 2003).</a:t>
            </a:r>
          </a:p>
        </p:txBody>
      </p:sp>
    </p:spTree>
    <p:extLst>
      <p:ext uri="{BB962C8B-B14F-4D97-AF65-F5344CB8AC3E}">
        <p14:creationId xmlns:p14="http://schemas.microsoft.com/office/powerpoint/2010/main" val="34295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9"/>
            <a:ext cx="8229600" cy="640813"/>
          </a:xfrm>
        </p:spPr>
        <p:txBody>
          <a:bodyPr>
            <a:normAutofit fontScale="90000"/>
          </a:bodyPr>
          <a:lstStyle/>
          <a:p>
            <a:r>
              <a:rPr lang="pt-BR" dirty="0"/>
              <a:t>Introdução</a:t>
            </a:r>
          </a:p>
        </p:txBody>
      </p:sp>
      <p:sp>
        <p:nvSpPr>
          <p:cNvPr id="3" name="Espaço Reservado para Conteúdo 2"/>
          <p:cNvSpPr>
            <a:spLocks noGrp="1"/>
          </p:cNvSpPr>
          <p:nvPr>
            <p:ph idx="1"/>
          </p:nvPr>
        </p:nvSpPr>
        <p:spPr>
          <a:xfrm>
            <a:off x="457200" y="1043299"/>
            <a:ext cx="8229600" cy="748679"/>
          </a:xfrm>
        </p:spPr>
        <p:txBody>
          <a:bodyPr>
            <a:normAutofit/>
          </a:bodyPr>
          <a:lstStyle/>
          <a:p>
            <a:r>
              <a:rPr lang="pt-BR" sz="2000" b="1" dirty="0"/>
              <a:t>Decisões Estratégicas</a:t>
            </a:r>
            <a:r>
              <a:rPr lang="pt-BR" sz="2000" dirty="0"/>
              <a:t>: Aspecto Central da Estratégia que molda o Futuro das Empresas. (EISENHARDT; ZBARACKI, 1992; WILSON, 2015).</a:t>
            </a:r>
          </a:p>
        </p:txBody>
      </p:sp>
    </p:spTree>
    <p:extLst>
      <p:ext uri="{BB962C8B-B14F-4D97-AF65-F5344CB8AC3E}">
        <p14:creationId xmlns:p14="http://schemas.microsoft.com/office/powerpoint/2010/main" val="3256652786"/>
      </p:ext>
    </p:extLst>
  </p:cSld>
  <p:clrMapOvr>
    <a:masterClrMapping/>
  </p:clrMapOvr>
</p:sld>
</file>

<file path=ppt/theme/theme1.xml><?xml version="1.0" encoding="utf-8"?>
<a:theme xmlns:a="http://schemas.openxmlformats.org/drawingml/2006/main" name="Gmap Unisinos">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Gmap Unisinos</Template>
  <TotalTime>6965</TotalTime>
  <Words>3879</Words>
  <Application>Microsoft Office PowerPoint</Application>
  <PresentationFormat>Apresentação na tela (4:3)</PresentationFormat>
  <Paragraphs>1502</Paragraphs>
  <Slides>55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55</vt:i4>
      </vt:variant>
    </vt:vector>
  </HeadingPairs>
  <TitlesOfParts>
    <vt:vector size="60" baseType="lpstr">
      <vt:lpstr>Arial</vt:lpstr>
      <vt:lpstr>Calibri</vt:lpstr>
      <vt:lpstr>Cambria Math</vt:lpstr>
      <vt:lpstr>Times New Roman</vt:lpstr>
      <vt:lpstr>Gmap Unisinos</vt:lpstr>
      <vt:lpstr>Avaliação de Decisões Estratégicas sob Incerteza Profunda na Indústria da Manufatura Aditiva: Uma Análise a partir do método Robust Decision Making (RDM)</vt:lpstr>
      <vt:lpstr>Estrutura da Dissertação</vt:lpstr>
      <vt:lpstr>Contextualização</vt:lpstr>
      <vt:lpstr>Contexto de Aplicação Incerteza no Contexto da Impressão 3D</vt:lpstr>
      <vt:lpstr>O Problema</vt:lpstr>
      <vt:lpstr>Objeto e Questão de Pesquisa Qual é o Problema?</vt:lpstr>
      <vt:lpstr>Existem Alternativas</vt:lpstr>
      <vt:lpstr>Incerteza Profunda</vt:lpstr>
      <vt:lpstr>Introdução</vt:lpstr>
      <vt:lpstr>Questão de Pesquisa</vt:lpstr>
      <vt:lpstr>Objetivos da Pesquisa Qual é o propósito?</vt:lpstr>
      <vt:lpstr>Justificativa</vt:lpstr>
      <vt:lpstr>Justificativa</vt:lpstr>
      <vt:lpstr>Estrutura do Capítulo 2</vt:lpstr>
      <vt:lpstr>Avaliação de Decisões Estratégicas</vt:lpstr>
      <vt:lpstr>Abordagens para Avaliação de Decisões sob Incerteza Profunda</vt:lpstr>
      <vt:lpstr>Apresentação do PowerPoint</vt:lpstr>
      <vt:lpstr>Contextos de Aplicação do RDM</vt:lpstr>
      <vt:lpstr>RDM - Robust Decision Making</vt:lpstr>
      <vt:lpstr>Apresentação do PowerPoint</vt:lpstr>
      <vt:lpstr>Método - Delineamento</vt:lpstr>
      <vt:lpstr>Método de Trabalho</vt:lpstr>
      <vt:lpstr>Método de Trabalho</vt:lpstr>
      <vt:lpstr>Método de Trabalho Detalhamento do RDM</vt:lpstr>
      <vt:lpstr>Método de Trabalho</vt:lpstr>
      <vt:lpstr>Coleta e Análise de Dados</vt:lpstr>
      <vt:lpstr>Introdução</vt:lpstr>
      <vt:lpstr>i</vt:lpstr>
      <vt:lpstr>Apresentação do PowerPoint</vt:lpstr>
      <vt:lpstr>Estruturação do Problema (XLRM)</vt:lpstr>
      <vt:lpstr>Apresentação do PowerPoint</vt:lpstr>
      <vt:lpstr>Implementação e Testes</vt:lpstr>
      <vt:lpstr>Análise RDM – Geração de Casos</vt:lpstr>
      <vt:lpstr>Combinações de Levers</vt:lpstr>
      <vt:lpstr>Experimento Fatorial Completo</vt:lpstr>
      <vt:lpstr>O Comportamento dos Players foi Simulado Individualmente</vt:lpstr>
      <vt:lpstr>Quais são as Estratégias que Levam a Mais VPL?</vt:lpstr>
      <vt:lpstr>Quais são as Estratégias que Levam a menor Perda de Oportunidade?</vt:lpstr>
      <vt:lpstr>Gerando um Ranking de Estratégias Primeiras 20 Estratégias do Ranking</vt:lpstr>
      <vt:lpstr>Análise de Vulnerabilidade da Estratégia Candidata</vt:lpstr>
      <vt:lpstr>Análise de Vulnerabilidade</vt:lpstr>
      <vt:lpstr>Random Forest Ranking de Importância das Variáveis Incertas para o Insucesso da Estratégia 19</vt:lpstr>
      <vt:lpstr>Random Forest</vt:lpstr>
      <vt:lpstr>Algoritmo Boruta</vt:lpstr>
      <vt:lpstr>Algoritmo Boruta</vt:lpstr>
      <vt:lpstr>Observando as Médias das Variáveis Incertas</vt:lpstr>
      <vt:lpstr>Observando as Médias das Variáveis Incertas</vt:lpstr>
      <vt:lpstr>Comparando Resultados</vt:lpstr>
      <vt:lpstr>Análise com o Algoritmo PRIM</vt:lpstr>
      <vt:lpstr>Análise de Tradeoff</vt:lpstr>
      <vt:lpstr>Análise de Tradeoff</vt:lpstr>
      <vt:lpstr>Conclusões / Discussões</vt:lpstr>
      <vt:lpstr>RDM - Robust Decision Making</vt:lpstr>
      <vt:lpstr>Apresentação do PowerPoint</vt:lpstr>
      <vt:lpstr>Bonus Tracks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GMAP – FUNDO MODELO</dc:title>
  <dc:creator>Pedro Lima GMAP | UNISINOS</dc:creator>
  <cp:lastModifiedBy>Pedro Lima</cp:lastModifiedBy>
  <cp:revision>360</cp:revision>
  <dcterms:created xsi:type="dcterms:W3CDTF">2014-12-15T13:39:57Z</dcterms:created>
  <dcterms:modified xsi:type="dcterms:W3CDTF">2018-02-20T20:24:03Z</dcterms:modified>
</cp:coreProperties>
</file>