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9" r:id="rId4"/>
    <p:sldId id="262" r:id="rId5"/>
    <p:sldId id="265" r:id="rId6"/>
    <p:sldId id="267" r:id="rId7"/>
    <p:sldId id="260" r:id="rId8"/>
    <p:sldId id="261" r:id="rId9"/>
    <p:sldId id="266" r:id="rId10"/>
    <p:sldId id="272" r:id="rId11"/>
    <p:sldId id="268" r:id="rId12"/>
    <p:sldId id="269" r:id="rId13"/>
    <p:sldId id="270" r:id="rId14"/>
    <p:sldId id="273" r:id="rId15"/>
    <p:sldId id="271" r:id="rId16"/>
    <p:sldId id="274" r:id="rId17"/>
    <p:sldId id="275" r:id="rId18"/>
  </p:sldIdLst>
  <p:sldSz cx="5759450" cy="8640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99" autoAdjust="0"/>
  </p:normalViewPr>
  <p:slideViewPr>
    <p:cSldViewPr>
      <p:cViewPr>
        <p:scale>
          <a:sx n="100" d="100"/>
          <a:sy n="100" d="100"/>
        </p:scale>
        <p:origin x="1578" y="-1512"/>
      </p:cViewPr>
      <p:guideLst>
        <p:guide orient="horz" pos="2722"/>
        <p:guide pos="18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1959" y="2684237"/>
            <a:ext cx="4895533" cy="1852164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3918" y="4896432"/>
            <a:ext cx="4031615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5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3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1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5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3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175601" y="346032"/>
            <a:ext cx="1295876" cy="7372651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87972" y="346032"/>
            <a:ext cx="3791638" cy="7372651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4957" y="5552491"/>
            <a:ext cx="4895533" cy="1716152"/>
          </a:xfrm>
        </p:spPr>
        <p:txBody>
          <a:bodyPr anchor="t"/>
          <a:lstStyle>
            <a:lvl1pPr algn="l">
              <a:defRPr sz="252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4957" y="3662325"/>
            <a:ext cx="4895533" cy="1890166"/>
          </a:xfrm>
        </p:spPr>
        <p:txBody>
          <a:bodyPr anchor="b"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7973" y="2016179"/>
            <a:ext cx="2543757" cy="5702504"/>
          </a:xfrm>
        </p:spPr>
        <p:txBody>
          <a:bodyPr/>
          <a:lstStyle>
            <a:lvl1pPr>
              <a:defRPr sz="1764"/>
            </a:lvl1pPr>
            <a:lvl2pPr>
              <a:defRPr sz="1512"/>
            </a:lvl2pPr>
            <a:lvl3pPr>
              <a:defRPr sz="1260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927720" y="2016179"/>
            <a:ext cx="2543757" cy="5702504"/>
          </a:xfrm>
        </p:spPr>
        <p:txBody>
          <a:bodyPr/>
          <a:lstStyle>
            <a:lvl1pPr>
              <a:defRPr sz="1764"/>
            </a:lvl1pPr>
            <a:lvl2pPr>
              <a:defRPr sz="1512"/>
            </a:lvl2pPr>
            <a:lvl3pPr>
              <a:defRPr sz="1260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7973" y="1934171"/>
            <a:ext cx="2544757" cy="80607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87973" y="2740242"/>
            <a:ext cx="2544757" cy="4978440"/>
          </a:xfrm>
        </p:spPr>
        <p:txBody>
          <a:bodyPr/>
          <a:lstStyle>
            <a:lvl1pPr>
              <a:defRPr sz="1512"/>
            </a:lvl1pPr>
            <a:lvl2pPr>
              <a:defRPr sz="1260"/>
            </a:lvl2pPr>
            <a:lvl3pPr>
              <a:defRPr sz="1134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925721" y="1934171"/>
            <a:ext cx="2545757" cy="80607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925721" y="2740242"/>
            <a:ext cx="2545757" cy="4978440"/>
          </a:xfrm>
        </p:spPr>
        <p:txBody>
          <a:bodyPr/>
          <a:lstStyle>
            <a:lvl1pPr>
              <a:defRPr sz="1512"/>
            </a:lvl1pPr>
            <a:lvl2pPr>
              <a:defRPr sz="1260"/>
            </a:lvl2pPr>
            <a:lvl3pPr>
              <a:defRPr sz="1134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973" y="344031"/>
            <a:ext cx="1894819" cy="1464129"/>
          </a:xfrm>
        </p:spPr>
        <p:txBody>
          <a:bodyPr anchor="b"/>
          <a:lstStyle>
            <a:lvl1pPr algn="l">
              <a:defRPr sz="126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51785" y="344031"/>
            <a:ext cx="3219693" cy="737465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87973" y="1808160"/>
            <a:ext cx="1894819" cy="5910523"/>
          </a:xfrm>
        </p:spPr>
        <p:txBody>
          <a:bodyPr/>
          <a:lstStyle>
            <a:lvl1pPr marL="0" indent="0">
              <a:buNone/>
              <a:defRPr sz="882"/>
            </a:lvl1pPr>
            <a:lvl2pPr marL="287990" indent="0">
              <a:buNone/>
              <a:defRPr sz="756"/>
            </a:lvl2pPr>
            <a:lvl3pPr marL="575981" indent="0">
              <a:buNone/>
              <a:defRPr sz="630"/>
            </a:lvl3pPr>
            <a:lvl4pPr marL="863971" indent="0">
              <a:buNone/>
              <a:defRPr sz="567"/>
            </a:lvl4pPr>
            <a:lvl5pPr marL="1151961" indent="0">
              <a:buNone/>
              <a:defRPr sz="567"/>
            </a:lvl5pPr>
            <a:lvl6pPr marL="1439951" indent="0">
              <a:buNone/>
              <a:defRPr sz="567"/>
            </a:lvl6pPr>
            <a:lvl7pPr marL="1727942" indent="0">
              <a:buNone/>
              <a:defRPr sz="567"/>
            </a:lvl7pPr>
            <a:lvl8pPr marL="2015932" indent="0">
              <a:buNone/>
              <a:defRPr sz="567"/>
            </a:lvl8pPr>
            <a:lvl9pPr marL="2303922" indent="0">
              <a:buNone/>
              <a:defRPr sz="56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8893" y="6048534"/>
            <a:ext cx="3455670" cy="714064"/>
          </a:xfrm>
        </p:spPr>
        <p:txBody>
          <a:bodyPr anchor="b"/>
          <a:lstStyle>
            <a:lvl1pPr algn="l">
              <a:defRPr sz="126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28893" y="772068"/>
            <a:ext cx="3455670" cy="5184458"/>
          </a:xfrm>
        </p:spPr>
        <p:txBody>
          <a:bodyPr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28893" y="6762598"/>
            <a:ext cx="3455670" cy="1014089"/>
          </a:xfrm>
        </p:spPr>
        <p:txBody>
          <a:bodyPr/>
          <a:lstStyle>
            <a:lvl1pPr marL="0" indent="0">
              <a:buNone/>
              <a:defRPr sz="882"/>
            </a:lvl1pPr>
            <a:lvl2pPr marL="287990" indent="0">
              <a:buNone/>
              <a:defRPr sz="756"/>
            </a:lvl2pPr>
            <a:lvl3pPr marL="575981" indent="0">
              <a:buNone/>
              <a:defRPr sz="630"/>
            </a:lvl3pPr>
            <a:lvl4pPr marL="863971" indent="0">
              <a:buNone/>
              <a:defRPr sz="567"/>
            </a:lvl4pPr>
            <a:lvl5pPr marL="1151961" indent="0">
              <a:buNone/>
              <a:defRPr sz="567"/>
            </a:lvl5pPr>
            <a:lvl6pPr marL="1439951" indent="0">
              <a:buNone/>
              <a:defRPr sz="567"/>
            </a:lvl6pPr>
            <a:lvl7pPr marL="1727942" indent="0">
              <a:buNone/>
              <a:defRPr sz="567"/>
            </a:lvl7pPr>
            <a:lvl8pPr marL="2015932" indent="0">
              <a:buNone/>
              <a:defRPr sz="567"/>
            </a:lvl8pPr>
            <a:lvl9pPr marL="2303922" indent="0">
              <a:buNone/>
              <a:defRPr sz="56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87973" y="346031"/>
            <a:ext cx="5183505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7973" y="2016179"/>
            <a:ext cx="5183505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87972" y="8008708"/>
            <a:ext cx="13438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967812" y="8008708"/>
            <a:ext cx="182382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127606" y="8008708"/>
            <a:ext cx="13438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5981" rtl="0" eaLnBrk="1" latinLnBrk="0" hangingPunct="1"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93" indent="-215993" algn="l" defTabSz="575981" rtl="0" eaLnBrk="1" latinLnBrk="0" hangingPunct="1">
        <a:spcBef>
          <a:spcPct val="20000"/>
        </a:spcBef>
        <a:buFont typeface="Arial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67984" indent="-179994" algn="l" defTabSz="575981" rtl="0" eaLnBrk="1" latinLnBrk="0" hangingPunct="1">
        <a:spcBef>
          <a:spcPct val="20000"/>
        </a:spcBef>
        <a:buFont typeface="Arial" pitchFamily="34" charset="0"/>
        <a:buChar char="–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spcBef>
          <a:spcPct val="20000"/>
        </a:spcBef>
        <a:buFont typeface="Arial" pitchFamily="34" charset="0"/>
        <a:buChar char="–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spcBef>
          <a:spcPct val="20000"/>
        </a:spcBef>
        <a:buFont typeface="Arial" pitchFamily="34" charset="0"/>
        <a:buChar char="»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406331" y="2458741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Proposição de Artefatos para Resolver o </a:t>
            </a:r>
            <a:r>
              <a:rPr lang="pt-BR" sz="1100">
                <a:latin typeface="Arial" panose="020B0604020202020204" pitchFamily="34" charset="0"/>
                <a:cs typeface="Arial" panose="020B0604020202020204" pitchFamily="34" charset="0"/>
              </a:rPr>
              <a:t>Problema Específico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3377322" y="1154805"/>
            <a:ext cx="2037600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Sistemática da Literatura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15575" y="1158427"/>
            <a:ext cx="203889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Conscientização do Problema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387336" y="502837"/>
            <a:ext cx="5018400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2032727" y="294617"/>
            <a:ext cx="266107" cy="14615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515087" y="273769"/>
            <a:ext cx="262485" cy="1499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41098" y="941836"/>
            <a:ext cx="258863" cy="1471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7" idx="2"/>
          </p:cNvCxnSpPr>
          <p:nvPr/>
        </p:nvCxnSpPr>
        <p:spPr>
          <a:xfrm>
            <a:off x="2906034" y="2848224"/>
            <a:ext cx="0" cy="1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1806773"/>
            <a:ext cx="501777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196256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de cantos arredondados 6"/>
          <p:cNvSpPr/>
          <p:nvPr/>
        </p:nvSpPr>
        <p:spPr>
          <a:xfrm>
            <a:off x="406331" y="3110709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do Artefato Selecionado</a:t>
            </a:r>
          </a:p>
        </p:txBody>
      </p:sp>
      <p:sp>
        <p:nvSpPr>
          <p:cNvPr id="37" name="Retângulo de cantos arredondados 6"/>
          <p:cNvSpPr/>
          <p:nvPr/>
        </p:nvSpPr>
        <p:spPr>
          <a:xfrm>
            <a:off x="406331" y="3762677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Desenvolvimento do Artefato</a:t>
            </a:r>
          </a:p>
        </p:txBody>
      </p:sp>
      <p:sp>
        <p:nvSpPr>
          <p:cNvPr id="38" name="Retângulo de cantos arredondados 6"/>
          <p:cNvSpPr/>
          <p:nvPr/>
        </p:nvSpPr>
        <p:spPr>
          <a:xfrm>
            <a:off x="406331" y="4414645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do Artefato</a:t>
            </a:r>
          </a:p>
        </p:txBody>
      </p:sp>
      <p:sp>
        <p:nvSpPr>
          <p:cNvPr id="39" name="Retângulo de cantos arredondados 6"/>
          <p:cNvSpPr/>
          <p:nvPr/>
        </p:nvSpPr>
        <p:spPr>
          <a:xfrm>
            <a:off x="406331" y="5066613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Explicitação das Aprendizagens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406331" y="5718581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41" name="Retângulo de cantos arredondados 6"/>
          <p:cNvSpPr/>
          <p:nvPr/>
        </p:nvSpPr>
        <p:spPr>
          <a:xfrm>
            <a:off x="406331" y="6370549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para uma Classe de Problemas</a:t>
            </a:r>
          </a:p>
        </p:txBody>
      </p:sp>
      <p:sp>
        <p:nvSpPr>
          <p:cNvPr id="42" name="Retângulo de cantos arredondados 6"/>
          <p:cNvSpPr/>
          <p:nvPr/>
        </p:nvSpPr>
        <p:spPr>
          <a:xfrm>
            <a:off x="406331" y="7022514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</p:txBody>
      </p:sp>
      <p:cxnSp>
        <p:nvCxnSpPr>
          <p:cNvPr id="43" name="Conector de Seta Reta 42"/>
          <p:cNvCxnSpPr>
            <a:stCxn id="37" idx="2"/>
            <a:endCxn id="38" idx="0"/>
          </p:cNvCxnSpPr>
          <p:nvPr/>
        </p:nvCxnSpPr>
        <p:spPr>
          <a:xfrm>
            <a:off x="2906034" y="4152160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38" idx="2"/>
            <a:endCxn id="39" idx="0"/>
          </p:cNvCxnSpPr>
          <p:nvPr/>
        </p:nvCxnSpPr>
        <p:spPr>
          <a:xfrm>
            <a:off x="2906034" y="4804128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39" idx="2"/>
            <a:endCxn id="40" idx="0"/>
          </p:cNvCxnSpPr>
          <p:nvPr/>
        </p:nvCxnSpPr>
        <p:spPr>
          <a:xfrm>
            <a:off x="2906034" y="5456096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40" idx="2"/>
            <a:endCxn id="41" idx="0"/>
          </p:cNvCxnSpPr>
          <p:nvPr/>
        </p:nvCxnSpPr>
        <p:spPr>
          <a:xfrm>
            <a:off x="2906034" y="6108064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1" idx="2"/>
            <a:endCxn id="42" idx="0"/>
          </p:cNvCxnSpPr>
          <p:nvPr/>
        </p:nvCxnSpPr>
        <p:spPr>
          <a:xfrm>
            <a:off x="2906034" y="6760032"/>
            <a:ext cx="0" cy="26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77" idx="3"/>
            <a:endCxn id="75" idx="1"/>
          </p:cNvCxnSpPr>
          <p:nvPr/>
        </p:nvCxnSpPr>
        <p:spPr>
          <a:xfrm flipV="1">
            <a:off x="2454472" y="1349547"/>
            <a:ext cx="922850" cy="3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36" idx="2"/>
            <a:endCxn id="37" idx="0"/>
          </p:cNvCxnSpPr>
          <p:nvPr/>
        </p:nvCxnSpPr>
        <p:spPr>
          <a:xfrm>
            <a:off x="2906034" y="3500192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519836" y="930486"/>
            <a:ext cx="262485" cy="1490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7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de cantos arredondados 6"/>
          <p:cNvSpPr/>
          <p:nvPr/>
        </p:nvSpPr>
        <p:spPr>
          <a:xfrm>
            <a:off x="460500" y="765727"/>
            <a:ext cx="2829600" cy="29654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460500" y="1185212"/>
            <a:ext cx="2829600" cy="111584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460500" y="2404912"/>
            <a:ext cx="2829600" cy="162163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Descoberta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Cenários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460500" y="4085423"/>
            <a:ext cx="2829600" cy="130928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cxnSpLocks/>
            <a:stCxn id="36" idx="2"/>
            <a:endCxn id="37" idx="0"/>
          </p:cNvCxnSpPr>
          <p:nvPr/>
        </p:nvCxnSpPr>
        <p:spPr>
          <a:xfrm>
            <a:off x="1875300" y="1062272"/>
            <a:ext cx="0" cy="12294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338819" y="359941"/>
            <a:ext cx="5081811" cy="5034762"/>
          </a:xfrm>
          <a:prstGeom prst="roundRect">
            <a:avLst>
              <a:gd name="adj" fmla="val 6337"/>
            </a:avLst>
          </a:prstGeom>
          <a:noFill/>
          <a:ln w="1905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Etapas do Método de Trabalho                           Técnicas Empregadas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tângulo de cantos arredondados 6"/>
          <p:cNvSpPr/>
          <p:nvPr/>
        </p:nvSpPr>
        <p:spPr>
          <a:xfrm>
            <a:off x="1193636" y="1236978"/>
            <a:ext cx="1893269" cy="19935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1193636" y="1637455"/>
            <a:ext cx="1893269" cy="19935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Conector de Seta Reta 77"/>
          <p:cNvCxnSpPr>
            <a:cxnSpLocks/>
            <a:stCxn id="73" idx="2"/>
            <a:endCxn id="76" idx="0"/>
          </p:cNvCxnSpPr>
          <p:nvPr/>
        </p:nvCxnSpPr>
        <p:spPr>
          <a:xfrm>
            <a:off x="2140271" y="1436335"/>
            <a:ext cx="0" cy="20112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1061402" y="3012366"/>
            <a:ext cx="2157737" cy="26703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Incertezas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Críticas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1061402" y="3457567"/>
            <a:ext cx="2157737" cy="41758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Cenários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Vulnerabilidade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2140271" y="3279400"/>
            <a:ext cx="0" cy="17816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1061402" y="4262839"/>
            <a:ext cx="2157737" cy="41758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Fronteira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1061402" y="4925192"/>
            <a:ext cx="2157737" cy="25928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Robustez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Estratégias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1061402" y="2551771"/>
            <a:ext cx="2157737" cy="2824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Robustez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Estratégias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2140271" y="2834199"/>
            <a:ext cx="0" cy="17816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2140271" y="4680421"/>
            <a:ext cx="0" cy="24477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Conector de Seta Reta 68"/>
          <p:cNvCxnSpPr>
            <a:cxnSpLocks/>
            <a:stCxn id="57" idx="2"/>
            <a:endCxn id="117" idx="0"/>
          </p:cNvCxnSpPr>
          <p:nvPr/>
        </p:nvCxnSpPr>
        <p:spPr>
          <a:xfrm>
            <a:off x="2140271" y="2228423"/>
            <a:ext cx="0" cy="32334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Conector de Seta Reta 79"/>
          <p:cNvCxnSpPr>
            <a:cxnSpLocks/>
            <a:stCxn id="105" idx="2"/>
            <a:endCxn id="113" idx="0"/>
          </p:cNvCxnSpPr>
          <p:nvPr/>
        </p:nvCxnSpPr>
        <p:spPr>
          <a:xfrm>
            <a:off x="2140271" y="3875149"/>
            <a:ext cx="0" cy="38769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Conector: Angulado 119"/>
          <p:cNvCxnSpPr>
            <a:cxnSpLocks/>
            <a:stCxn id="37" idx="3"/>
            <a:endCxn id="59" idx="1"/>
          </p:cNvCxnSpPr>
          <p:nvPr/>
        </p:nvCxnSpPr>
        <p:spPr>
          <a:xfrm flipV="1">
            <a:off x="3290100" y="1743133"/>
            <a:ext cx="263819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1193636" y="2029066"/>
            <a:ext cx="1893269" cy="19935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2140271" y="1836812"/>
            <a:ext cx="0" cy="19225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1193636" y="1336657"/>
            <a:ext cx="12700" cy="792088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Retângulo de cantos arredondados 6"/>
          <p:cNvSpPr/>
          <p:nvPr/>
        </p:nvSpPr>
        <p:spPr>
          <a:xfrm>
            <a:off x="3553919" y="1410375"/>
            <a:ext cx="1785124" cy="66551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Simulação de Dinâmica de Sistemas</a:t>
            </a:r>
          </a:p>
        </p:txBody>
      </p:sp>
      <p:sp>
        <p:nvSpPr>
          <p:cNvPr id="61" name="Retângulo de cantos arredondados 6"/>
          <p:cNvSpPr/>
          <p:nvPr/>
        </p:nvSpPr>
        <p:spPr>
          <a:xfrm>
            <a:off x="3553919" y="4429633"/>
            <a:ext cx="1785124" cy="62086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Tradeoff – 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Esperado das Estratégias</a:t>
            </a:r>
          </a:p>
        </p:txBody>
      </p:sp>
      <p:sp>
        <p:nvSpPr>
          <p:cNvPr id="65" name="Retângulo de cantos arredondados 6"/>
          <p:cNvSpPr/>
          <p:nvPr/>
        </p:nvSpPr>
        <p:spPr>
          <a:xfrm>
            <a:off x="3553919" y="3416073"/>
            <a:ext cx="1785124" cy="36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PRIM</a:t>
            </a:r>
          </a:p>
        </p:txBody>
      </p:sp>
      <p:cxnSp>
        <p:nvCxnSpPr>
          <p:cNvPr id="50" name="Conector: Angulado 49"/>
          <p:cNvCxnSpPr>
            <a:cxnSpLocks/>
            <a:stCxn id="38" idx="3"/>
            <a:endCxn id="65" idx="1"/>
          </p:cNvCxnSpPr>
          <p:nvPr/>
        </p:nvCxnSpPr>
        <p:spPr>
          <a:xfrm>
            <a:off x="3290100" y="3215732"/>
            <a:ext cx="263819" cy="38034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Conector: Angulado 69"/>
          <p:cNvCxnSpPr>
            <a:cxnSpLocks/>
            <a:stCxn id="41" idx="3"/>
            <a:endCxn id="61" idx="1"/>
          </p:cNvCxnSpPr>
          <p:nvPr/>
        </p:nvCxnSpPr>
        <p:spPr>
          <a:xfrm>
            <a:off x="3290100" y="4740063"/>
            <a:ext cx="263819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2" name="Retângulo de cantos arredondados 6">
            <a:extLst>
              <a:ext uri="{FF2B5EF4-FFF2-40B4-BE49-F238E27FC236}">
                <a16:creationId xmlns:a16="http://schemas.microsoft.com/office/drawing/2014/main" id="{7D28D911-FE82-44C7-8590-634B08ECF8C8}"/>
              </a:ext>
            </a:extLst>
          </p:cNvPr>
          <p:cNvSpPr/>
          <p:nvPr/>
        </p:nvSpPr>
        <p:spPr>
          <a:xfrm>
            <a:off x="3553919" y="2679881"/>
            <a:ext cx="1785124" cy="36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</a:t>
            </a:r>
            <a:r>
              <a:rPr lang="pt-B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Boruta</a:t>
            </a:r>
            <a:endParaRPr lang="pt-BR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E741E903-8621-478C-BD88-962677B4A291}"/>
              </a:ext>
            </a:extLst>
          </p:cNvPr>
          <p:cNvCxnSpPr>
            <a:cxnSpLocks/>
            <a:stCxn id="38" idx="3"/>
            <a:endCxn id="82" idx="1"/>
          </p:cNvCxnSpPr>
          <p:nvPr/>
        </p:nvCxnSpPr>
        <p:spPr>
          <a:xfrm flipV="1">
            <a:off x="3290100" y="2859881"/>
            <a:ext cx="263819" cy="35585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7302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-89288" y="100614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359445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9445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59445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59445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28" idx="2"/>
            <a:endCxn id="37" idx="0"/>
          </p:cNvCxnSpPr>
          <p:nvPr/>
        </p:nvCxnSpPr>
        <p:spPr>
          <a:xfrm>
            <a:off x="1774245" y="2932232"/>
            <a:ext cx="0" cy="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Linear:  Etapas / Outputs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628817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628817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628817" y="2293899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628817" y="2691010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1774245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6" idx="2"/>
            <a:endCxn id="27" idx="0"/>
          </p:cNvCxnSpPr>
          <p:nvPr/>
        </p:nvCxnSpPr>
        <p:spPr>
          <a:xfrm>
            <a:off x="1774245" y="2138009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7" idx="2"/>
            <a:endCxn id="28" idx="0"/>
          </p:cNvCxnSpPr>
          <p:nvPr/>
        </p:nvCxnSpPr>
        <p:spPr>
          <a:xfrm>
            <a:off x="1774245" y="2535121"/>
            <a:ext cx="0" cy="1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628817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628817" y="3925082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628817" y="4304508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1774245" y="3727650"/>
            <a:ext cx="0" cy="1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1774245" y="4124439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468814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468814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1774245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468814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468814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468814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1774245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774245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1774245" y="4914464"/>
            <a:ext cx="0" cy="3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1774245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do 66"/>
          <p:cNvCxnSpPr>
            <a:stCxn id="105" idx="1"/>
            <a:endCxn id="36" idx="1"/>
          </p:cNvCxnSpPr>
          <p:nvPr/>
        </p:nvCxnSpPr>
        <p:spPr>
          <a:xfrm rot="10800000">
            <a:off x="359446" y="2097013"/>
            <a:ext cx="109369" cy="4590864"/>
          </a:xfrm>
          <a:prstGeom prst="bentConnector3">
            <a:avLst>
              <a:gd name="adj1" fmla="val 217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do 85"/>
          <p:cNvCxnSpPr>
            <a:stCxn id="114" idx="1"/>
            <a:endCxn id="36" idx="1"/>
          </p:cNvCxnSpPr>
          <p:nvPr/>
        </p:nvCxnSpPr>
        <p:spPr>
          <a:xfrm rot="10800000">
            <a:off x="359446" y="2097014"/>
            <a:ext cx="109369" cy="5979341"/>
          </a:xfrm>
          <a:prstGeom prst="bentConnector3">
            <a:avLst>
              <a:gd name="adj1" fmla="val 3090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359445" y="862194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do RDM</a:t>
            </a: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357372" y="862194"/>
            <a:ext cx="2160240" cy="24288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Etapas do Método de Modelagem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3561962" y="3264210"/>
            <a:ext cx="1785323" cy="60637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Formulação do Modelo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3490120" y="4031432"/>
            <a:ext cx="1785323" cy="477229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Implementação do modelo Computacional</a:t>
            </a:r>
          </a:p>
        </p:txBody>
      </p:sp>
      <p:sp>
        <p:nvSpPr>
          <p:cNvPr id="100" name="Retângulo de cantos arredondados 6"/>
          <p:cNvSpPr/>
          <p:nvPr/>
        </p:nvSpPr>
        <p:spPr>
          <a:xfrm>
            <a:off x="3692087" y="5456773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Execução do Modelo Computacional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3591415" y="7634637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 dos Resultados</a:t>
            </a:r>
          </a:p>
        </p:txBody>
      </p:sp>
      <p:cxnSp>
        <p:nvCxnSpPr>
          <p:cNvPr id="118" name="Conector: Angulado 117"/>
          <p:cNvCxnSpPr>
            <a:stCxn id="37" idx="3"/>
            <a:endCxn id="98" idx="1"/>
          </p:cNvCxnSpPr>
          <p:nvPr/>
        </p:nvCxnSpPr>
        <p:spPr>
          <a:xfrm flipV="1">
            <a:off x="3189045" y="3567399"/>
            <a:ext cx="372917" cy="549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Conector: Angulado 119"/>
          <p:cNvCxnSpPr>
            <a:stCxn id="37" idx="3"/>
            <a:endCxn id="99" idx="1"/>
          </p:cNvCxnSpPr>
          <p:nvPr/>
        </p:nvCxnSpPr>
        <p:spPr>
          <a:xfrm>
            <a:off x="3189045" y="4116478"/>
            <a:ext cx="301075" cy="1535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628817" y="4715107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1774245" y="4503865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628817" y="3627972"/>
            <a:ext cx="12700" cy="11868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6">
            <a:extLst>
              <a:ext uri="{FF2B5EF4-FFF2-40B4-BE49-F238E27FC236}">
                <a16:creationId xmlns:a16="http://schemas.microsoft.com/office/drawing/2014/main" id="{2AD629CB-3FCD-42E5-940D-8B12EE4753B4}"/>
              </a:ext>
            </a:extLst>
          </p:cNvPr>
          <p:cNvSpPr/>
          <p:nvPr/>
        </p:nvSpPr>
        <p:spPr>
          <a:xfrm>
            <a:off x="3455564" y="1349388"/>
            <a:ext cx="1963855" cy="16670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Definição do Problema</a:t>
            </a:r>
          </a:p>
        </p:txBody>
      </p:sp>
      <p:sp>
        <p:nvSpPr>
          <p:cNvPr id="59" name="Retângulo de cantos arredondados 6">
            <a:extLst>
              <a:ext uri="{FF2B5EF4-FFF2-40B4-BE49-F238E27FC236}">
                <a16:creationId xmlns:a16="http://schemas.microsoft.com/office/drawing/2014/main" id="{1B79CA95-7D5D-4315-A53D-5952671CAE34}"/>
              </a:ext>
            </a:extLst>
          </p:cNvPr>
          <p:cNvSpPr/>
          <p:nvPr/>
        </p:nvSpPr>
        <p:spPr>
          <a:xfrm>
            <a:off x="3477077" y="4680421"/>
            <a:ext cx="1785323" cy="43384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Validação do Modelo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47744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72488" y="647972"/>
            <a:ext cx="5497674" cy="734481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5A69AD0-D39C-4C01-9485-DD7BAE79A11A}"/>
              </a:ext>
            </a:extLst>
          </p:cNvPr>
          <p:cNvCxnSpPr/>
          <p:nvPr/>
        </p:nvCxnSpPr>
        <p:spPr>
          <a:xfrm>
            <a:off x="312386" y="2823917"/>
            <a:ext cx="5256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de cantos arredondados 6"/>
          <p:cNvSpPr/>
          <p:nvPr/>
        </p:nvSpPr>
        <p:spPr>
          <a:xfrm>
            <a:off x="3050404" y="1706292"/>
            <a:ext cx="2160000" cy="90365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Estruturação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050404" y="3050158"/>
            <a:ext cx="2160000" cy="302021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050404" y="6442688"/>
            <a:ext cx="2160000" cy="49067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050404" y="7328607"/>
            <a:ext cx="2160000" cy="51512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93" name="Retângulo de cantos arredondados 6"/>
          <p:cNvSpPr/>
          <p:nvPr/>
        </p:nvSpPr>
        <p:spPr>
          <a:xfrm>
            <a:off x="3050404" y="843309"/>
            <a:ext cx="2160000" cy="62414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Macro-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do RDM</a:t>
            </a:r>
          </a:p>
        </p:txBody>
      </p:sp>
      <p:sp>
        <p:nvSpPr>
          <p:cNvPr id="94" name="Retângulo de cantos arredondados 6"/>
          <p:cNvSpPr/>
          <p:nvPr/>
        </p:nvSpPr>
        <p:spPr>
          <a:xfrm>
            <a:off x="549047" y="843309"/>
            <a:ext cx="2160000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Etapas do Método de Modelagem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549047" y="3050158"/>
            <a:ext cx="2160000" cy="73371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549047" y="4175975"/>
            <a:ext cx="2160000" cy="7685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Solução do Modelo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549047" y="6408613"/>
            <a:ext cx="2160000" cy="1388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dos Resultados</a:t>
            </a:r>
          </a:p>
        </p:txBody>
      </p:sp>
      <p:sp>
        <p:nvSpPr>
          <p:cNvPr id="58" name="Retângulo de cantos arredondados 6">
            <a:extLst>
              <a:ext uri="{FF2B5EF4-FFF2-40B4-BE49-F238E27FC236}">
                <a16:creationId xmlns:a16="http://schemas.microsoft.com/office/drawing/2014/main" id="{2AD629CB-3FCD-42E5-940D-8B12EE4753B4}"/>
              </a:ext>
            </a:extLst>
          </p:cNvPr>
          <p:cNvSpPr/>
          <p:nvPr/>
        </p:nvSpPr>
        <p:spPr>
          <a:xfrm>
            <a:off x="549047" y="1706292"/>
            <a:ext cx="2160000" cy="93521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Definição do Problema</a:t>
            </a:r>
          </a:p>
        </p:txBody>
      </p:sp>
      <p:sp>
        <p:nvSpPr>
          <p:cNvPr id="59" name="Retângulo de cantos arredondados 6">
            <a:extLst>
              <a:ext uri="{FF2B5EF4-FFF2-40B4-BE49-F238E27FC236}">
                <a16:creationId xmlns:a16="http://schemas.microsoft.com/office/drawing/2014/main" id="{1B79CA95-7D5D-4315-A53D-5952671CAE34}"/>
              </a:ext>
            </a:extLst>
          </p:cNvPr>
          <p:cNvSpPr/>
          <p:nvPr/>
        </p:nvSpPr>
        <p:spPr>
          <a:xfrm>
            <a:off x="549047" y="5371662"/>
            <a:ext cx="2160000" cy="69871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Validação do Modelo</a:t>
            </a:r>
          </a:p>
        </p:txBody>
      </p:sp>
      <p:cxnSp>
        <p:nvCxnSpPr>
          <p:cNvPr id="70" name="Conector: Angulado 65">
            <a:extLst>
              <a:ext uri="{FF2B5EF4-FFF2-40B4-BE49-F238E27FC236}">
                <a16:creationId xmlns:a16="http://schemas.microsoft.com/office/drawing/2014/main" id="{91075764-ABBF-49BD-9566-2BD8DEB73D75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4130404" y="2609949"/>
            <a:ext cx="0" cy="440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Conector: Angulado 65">
            <a:extLst>
              <a:ext uri="{FF2B5EF4-FFF2-40B4-BE49-F238E27FC236}">
                <a16:creationId xmlns:a16="http://schemas.microsoft.com/office/drawing/2014/main" id="{2C8C53F8-71F7-45A8-ABBF-94E98D4FE393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4130404" y="6933358"/>
            <a:ext cx="0" cy="395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Conector: Angulado 65">
            <a:extLst>
              <a:ext uri="{FF2B5EF4-FFF2-40B4-BE49-F238E27FC236}">
                <a16:creationId xmlns:a16="http://schemas.microsoft.com/office/drawing/2014/main" id="{AF5C585C-85DA-475A-84E6-BB38F506F91C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4130404" y="6070374"/>
            <a:ext cx="0" cy="372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0" name="Conector: Angulado 65">
            <a:extLst>
              <a:ext uri="{FF2B5EF4-FFF2-40B4-BE49-F238E27FC236}">
                <a16:creationId xmlns:a16="http://schemas.microsoft.com/office/drawing/2014/main" id="{74D1D46E-BFAC-48CA-85AF-E16FA4F49004}"/>
              </a:ext>
            </a:extLst>
          </p:cNvPr>
          <p:cNvCxnSpPr>
            <a:cxnSpLocks/>
            <a:stCxn id="58" idx="2"/>
            <a:endCxn id="98" idx="0"/>
          </p:cNvCxnSpPr>
          <p:nvPr/>
        </p:nvCxnSpPr>
        <p:spPr>
          <a:xfrm>
            <a:off x="1629047" y="2641508"/>
            <a:ext cx="0" cy="4086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ector: Angulado 65">
            <a:extLst>
              <a:ext uri="{FF2B5EF4-FFF2-40B4-BE49-F238E27FC236}">
                <a16:creationId xmlns:a16="http://schemas.microsoft.com/office/drawing/2014/main" id="{5938BB38-29AA-477F-920A-9837854D7011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1629047" y="3783875"/>
            <a:ext cx="0" cy="3921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ector: Angulado 65">
            <a:extLst>
              <a:ext uri="{FF2B5EF4-FFF2-40B4-BE49-F238E27FC236}">
                <a16:creationId xmlns:a16="http://schemas.microsoft.com/office/drawing/2014/main" id="{2A36C1D4-B13C-4504-8809-48AFCAD6BE08}"/>
              </a:ext>
            </a:extLst>
          </p:cNvPr>
          <p:cNvCxnSpPr>
            <a:cxnSpLocks/>
            <a:stCxn id="99" idx="2"/>
            <a:endCxn id="59" idx="0"/>
          </p:cNvCxnSpPr>
          <p:nvPr/>
        </p:nvCxnSpPr>
        <p:spPr>
          <a:xfrm>
            <a:off x="1629047" y="4944557"/>
            <a:ext cx="0" cy="4271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Conector: Angulado 65">
            <a:extLst>
              <a:ext uri="{FF2B5EF4-FFF2-40B4-BE49-F238E27FC236}">
                <a16:creationId xmlns:a16="http://schemas.microsoft.com/office/drawing/2014/main" id="{A9E02D62-B624-4E52-966B-CBEDE1C133BE}"/>
              </a:ext>
            </a:extLst>
          </p:cNvPr>
          <p:cNvCxnSpPr>
            <a:cxnSpLocks/>
            <a:stCxn id="59" idx="2"/>
            <a:endCxn id="101" idx="0"/>
          </p:cNvCxnSpPr>
          <p:nvPr/>
        </p:nvCxnSpPr>
        <p:spPr>
          <a:xfrm>
            <a:off x="1629047" y="6070374"/>
            <a:ext cx="0" cy="3382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84C27648-D9A0-40B8-9535-7B314F4CCF21}"/>
              </a:ext>
            </a:extLst>
          </p:cNvPr>
          <p:cNvCxnSpPr/>
          <p:nvPr/>
        </p:nvCxnSpPr>
        <p:spPr>
          <a:xfrm>
            <a:off x="330378" y="6256531"/>
            <a:ext cx="5256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: Angulado 65">
            <a:extLst>
              <a:ext uri="{FF2B5EF4-FFF2-40B4-BE49-F238E27FC236}">
                <a16:creationId xmlns:a16="http://schemas.microsoft.com/office/drawing/2014/main" id="{CDECCAE2-4883-41D7-893F-B176777A85E6}"/>
              </a:ext>
            </a:extLst>
          </p:cNvPr>
          <p:cNvCxnSpPr>
            <a:cxnSpLocks/>
            <a:stCxn id="59" idx="1"/>
            <a:endCxn id="98" idx="1"/>
          </p:cNvCxnSpPr>
          <p:nvPr/>
        </p:nvCxnSpPr>
        <p:spPr>
          <a:xfrm rot="10800000">
            <a:off x="549047" y="3417018"/>
            <a:ext cx="12700" cy="2304001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5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 73">
            <a:extLst>
              <a:ext uri="{FF2B5EF4-FFF2-40B4-BE49-F238E27FC236}">
                <a16:creationId xmlns:a16="http://schemas.microsoft.com/office/drawing/2014/main" id="{F6D1D441-B28C-4043-A600-C2E06BD99386}"/>
              </a:ext>
            </a:extLst>
          </p:cNvPr>
          <p:cNvSpPr/>
          <p:nvPr/>
        </p:nvSpPr>
        <p:spPr>
          <a:xfrm>
            <a:off x="129332" y="215925"/>
            <a:ext cx="5580025" cy="7862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Resultados do Algoritmo PRIM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Definição de Condições onde a Estratégia 31 falha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E41894-C87C-462D-84AE-86EA576E25E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8"/>
          <a:stretch/>
        </p:blipFill>
        <p:spPr bwMode="auto">
          <a:xfrm rot="5400000">
            <a:off x="-2347433" y="8755451"/>
            <a:ext cx="9158173" cy="95050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DE5C17-10EC-4452-9155-F29BC6A6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53622"/>
              </p:ext>
            </p:extLst>
          </p:nvPr>
        </p:nvGraphicFramePr>
        <p:xfrm>
          <a:off x="129332" y="731221"/>
          <a:ext cx="5400600" cy="5205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4202968456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1938842175"/>
                    </a:ext>
                  </a:extLst>
                </a:gridCol>
              </a:tblGrid>
              <a:tr h="536336">
                <a:tc>
                  <a:txBody>
                    <a:bodyPr/>
                    <a:lstStyle/>
                    <a:p>
                      <a:pPr algn="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Incerteza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 de Vulnerabilidade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143281"/>
                  </a:ext>
                </a:extLst>
              </a:tr>
              <a:tr h="536336">
                <a:tc rowSpan="2">
                  <a:txBody>
                    <a:bodyPr/>
                    <a:lstStyle/>
                    <a:p>
                      <a:pPr algn="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 do Mercado de Referência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25K                                                              100K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192736"/>
                  </a:ext>
                </a:extLst>
              </a:tr>
              <a:tr h="5363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58K                               100K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889444"/>
                  </a:ext>
                </a:extLst>
              </a:tr>
              <a:tr h="446946">
                <a:tc rowSpan="2">
                  <a:txBody>
                    <a:bodyPr/>
                    <a:lstStyle/>
                    <a:p>
                      <a:pPr algn="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de Utilização da Capacidade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0,6                                                                      1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2731224"/>
                  </a:ext>
                </a:extLst>
              </a:tr>
              <a:tr h="4469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0,626                                      0,864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060795"/>
                  </a:ext>
                </a:extLst>
              </a:tr>
              <a:tr h="446946">
                <a:tc rowSpan="2"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Share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Desejado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Player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0,29                                                               0,58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4429461"/>
                  </a:ext>
                </a:extLst>
              </a:tr>
              <a:tr h="4469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0,325                                      0,528</a:t>
                      </a:r>
                    </a:p>
                    <a:p>
                      <a:pPr algn="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4853704"/>
                  </a:ext>
                </a:extLst>
              </a:tr>
              <a:tr h="446946">
                <a:tc rowSpan="2">
                  <a:txBody>
                    <a:bodyPr/>
                    <a:lstStyle/>
                    <a:p>
                      <a:pPr algn="r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Estratégia de Capac. Player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0,5                                                                   2,5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987933"/>
                  </a:ext>
                </a:extLst>
              </a:tr>
              <a:tr h="4469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0,611                                                   2,14</a:t>
                      </a:r>
                    </a:p>
                    <a:p>
                      <a:pPr algn="r"/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924277"/>
                  </a:ext>
                </a:extLst>
              </a:tr>
              <a:tr h="446946">
                <a:tc rowSpan="2">
                  <a:txBody>
                    <a:bodyPr/>
                    <a:lstStyle/>
                    <a:p>
                      <a:pPr algn="r"/>
                      <a:r>
                        <a:rPr lang="pt-B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Sensib</a:t>
                      </a: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da Atratividade ao Preço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                                                                    -4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9684244"/>
                  </a:ext>
                </a:extLst>
              </a:tr>
              <a:tr h="4469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-11,3                                                         -4,01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534437"/>
                  </a:ext>
                </a:extLst>
              </a:tr>
            </a:tbl>
          </a:graphicData>
        </a:graphic>
      </p:graphicFrame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DE520F10-41EA-47EE-891C-6A4AF56A149A}"/>
              </a:ext>
            </a:extLst>
          </p:cNvPr>
          <p:cNvCxnSpPr>
            <a:cxnSpLocks/>
          </p:cNvCxnSpPr>
          <p:nvPr/>
        </p:nvCxnSpPr>
        <p:spPr>
          <a:xfrm>
            <a:off x="3599805" y="9888278"/>
            <a:ext cx="198022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CE0CEE9F-2FD9-4F59-9047-5E4EFD3EF5CA}"/>
              </a:ext>
            </a:extLst>
          </p:cNvPr>
          <p:cNvCxnSpPr>
            <a:cxnSpLocks/>
          </p:cNvCxnSpPr>
          <p:nvPr/>
        </p:nvCxnSpPr>
        <p:spPr>
          <a:xfrm>
            <a:off x="2231653" y="11328438"/>
            <a:ext cx="208823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EAE368E8-0AD5-471C-9384-62CBB80E02A7}"/>
              </a:ext>
            </a:extLst>
          </p:cNvPr>
          <p:cNvCxnSpPr>
            <a:cxnSpLocks/>
          </p:cNvCxnSpPr>
          <p:nvPr/>
        </p:nvCxnSpPr>
        <p:spPr>
          <a:xfrm>
            <a:off x="2447677" y="12696590"/>
            <a:ext cx="244827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A60B805-DFF4-48E2-908D-27869C04882F}"/>
              </a:ext>
            </a:extLst>
          </p:cNvPr>
          <p:cNvCxnSpPr>
            <a:cxnSpLocks/>
          </p:cNvCxnSpPr>
          <p:nvPr/>
        </p:nvCxnSpPr>
        <p:spPr>
          <a:xfrm>
            <a:off x="2231653" y="14064742"/>
            <a:ext cx="267126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7DB07C9B-D6FD-414A-826B-57A76FBD48E4}"/>
              </a:ext>
            </a:extLst>
          </p:cNvPr>
          <p:cNvCxnSpPr>
            <a:cxnSpLocks/>
          </p:cNvCxnSpPr>
          <p:nvPr/>
        </p:nvCxnSpPr>
        <p:spPr>
          <a:xfrm>
            <a:off x="2336182" y="15504902"/>
            <a:ext cx="3207839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31EB044F-5A00-41F6-B5E4-A6027C6412D6}"/>
              </a:ext>
            </a:extLst>
          </p:cNvPr>
          <p:cNvCxnSpPr>
            <a:cxnSpLocks/>
          </p:cNvCxnSpPr>
          <p:nvPr/>
        </p:nvCxnSpPr>
        <p:spPr>
          <a:xfrm>
            <a:off x="3549712" y="1811341"/>
            <a:ext cx="198022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D29EA2C6-4082-4DB1-B972-80196CBBF48D}"/>
              </a:ext>
            </a:extLst>
          </p:cNvPr>
          <p:cNvCxnSpPr>
            <a:cxnSpLocks/>
          </p:cNvCxnSpPr>
          <p:nvPr/>
        </p:nvCxnSpPr>
        <p:spPr>
          <a:xfrm>
            <a:off x="2181560" y="2780779"/>
            <a:ext cx="208823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8ED44656-6A5A-4CC7-AD6B-D0AD44277034}"/>
              </a:ext>
            </a:extLst>
          </p:cNvPr>
          <p:cNvCxnSpPr>
            <a:cxnSpLocks/>
          </p:cNvCxnSpPr>
          <p:nvPr/>
        </p:nvCxnSpPr>
        <p:spPr>
          <a:xfrm>
            <a:off x="2397584" y="3683549"/>
            <a:ext cx="244827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2BC800E-4E51-4F64-8BC5-2A23D531A3C3}"/>
              </a:ext>
            </a:extLst>
          </p:cNvPr>
          <p:cNvCxnSpPr>
            <a:cxnSpLocks/>
          </p:cNvCxnSpPr>
          <p:nvPr/>
        </p:nvCxnSpPr>
        <p:spPr>
          <a:xfrm>
            <a:off x="2181560" y="4588700"/>
            <a:ext cx="267126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1D90E5D2-087A-4E0B-9283-AE7ABF5DA837}"/>
              </a:ext>
            </a:extLst>
          </p:cNvPr>
          <p:cNvCxnSpPr>
            <a:cxnSpLocks/>
          </p:cNvCxnSpPr>
          <p:nvPr/>
        </p:nvCxnSpPr>
        <p:spPr>
          <a:xfrm>
            <a:off x="2286089" y="5483749"/>
            <a:ext cx="3207839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Tabela 72">
            <a:extLst>
              <a:ext uri="{FF2B5EF4-FFF2-40B4-BE49-F238E27FC236}">
                <a16:creationId xmlns:a16="http://schemas.microsoft.com/office/drawing/2014/main" id="{F6F7142A-F76A-466C-A8B5-660CBAD6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32174"/>
              </p:ext>
            </p:extLst>
          </p:nvPr>
        </p:nvGraphicFramePr>
        <p:xfrm>
          <a:off x="311835" y="6120582"/>
          <a:ext cx="5232186" cy="180364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99738">
                  <a:extLst>
                    <a:ext uri="{9D8B030D-6E8A-4147-A177-3AD203B41FA5}">
                      <a16:colId xmlns:a16="http://schemas.microsoft.com/office/drawing/2014/main" val="149336778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4841856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22634826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Estatística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5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(</a:t>
                      </a:r>
                      <a:r>
                        <a:rPr lang="pt-B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Coverage</a:t>
                      </a: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condições especificadas acima contém 46 % dos casos onde a estratégia falha.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Densidade (</a:t>
                      </a:r>
                      <a:r>
                        <a:rPr lang="pt-B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Density</a:t>
                      </a: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82,1 %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Dentro das condições especificadas, a estratégia falha em 82,1 % das simulações.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Abrangência (Mass)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condições especificadas contém 14 % de todos os casos simulados.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05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58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 73">
            <a:extLst>
              <a:ext uri="{FF2B5EF4-FFF2-40B4-BE49-F238E27FC236}">
                <a16:creationId xmlns:a16="http://schemas.microsoft.com/office/drawing/2014/main" id="{F6D1D441-B28C-4043-A600-C2E06BD99386}"/>
              </a:ext>
            </a:extLst>
          </p:cNvPr>
          <p:cNvSpPr/>
          <p:nvPr/>
        </p:nvSpPr>
        <p:spPr>
          <a:xfrm>
            <a:off x="129332" y="575965"/>
            <a:ext cx="5580025" cy="540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de Condições onde a Estratégia 31 falha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E41894-C87C-462D-84AE-86EA576E25E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8"/>
          <a:stretch/>
        </p:blipFill>
        <p:spPr bwMode="auto">
          <a:xfrm rot="5400000">
            <a:off x="-2347433" y="8755451"/>
            <a:ext cx="9158173" cy="95050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DE5C17-10EC-4452-9155-F29BC6A6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69301"/>
              </p:ext>
            </p:extLst>
          </p:nvPr>
        </p:nvGraphicFramePr>
        <p:xfrm>
          <a:off x="129332" y="930480"/>
          <a:ext cx="5400600" cy="3045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212">
                  <a:extLst>
                    <a:ext uri="{9D8B030D-6E8A-4147-A177-3AD203B41FA5}">
                      <a16:colId xmlns:a16="http://schemas.microsoft.com/office/drawing/2014/main" val="4202968456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1938842175"/>
                    </a:ext>
                  </a:extLst>
                </a:gridCol>
              </a:tblGrid>
              <a:tr h="240937">
                <a:tc>
                  <a:txBody>
                    <a:bodyPr/>
                    <a:lstStyle/>
                    <a:p>
                      <a:pPr algn="r"/>
                      <a:r>
                        <a:rPr lang="pt-B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Incerteza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 de Vulnerabilidade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143281"/>
                  </a:ext>
                </a:extLst>
              </a:tr>
              <a:tr h="240937">
                <a:tc rowSpan="2">
                  <a:txBody>
                    <a:bodyPr/>
                    <a:lstStyle/>
                    <a:p>
                      <a:pPr algn="r"/>
                      <a:r>
                        <a:rPr lang="pt-BR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Tamanho do Mercado de Referência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25K                                                                              100K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192736"/>
                  </a:ext>
                </a:extLst>
              </a:tr>
              <a:tr h="24093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58K                                        100K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889444"/>
                  </a:ext>
                </a:extLst>
              </a:tr>
              <a:tr h="240937">
                <a:tc rowSpan="2">
                  <a:txBody>
                    <a:bodyPr/>
                    <a:lstStyle/>
                    <a:p>
                      <a:pPr algn="r"/>
                      <a:r>
                        <a:rPr lang="pt-BR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de Utilização da Capacidade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0,6                                                                                       1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2731224"/>
                  </a:ext>
                </a:extLst>
              </a:tr>
              <a:tr h="24093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0,626                                                0,864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060795"/>
                  </a:ext>
                </a:extLst>
              </a:tr>
              <a:tr h="240937">
                <a:tc rowSpan="2"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Mkt Share </a:t>
                      </a:r>
                      <a:r>
                        <a:rPr lang="en-US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Desejado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Player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0,29                                                                                0,58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4429461"/>
                  </a:ext>
                </a:extLst>
              </a:tr>
              <a:tr h="39683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0,325                                                                0,528</a:t>
                      </a:r>
                    </a:p>
                    <a:p>
                      <a:pPr algn="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4853704"/>
                  </a:ext>
                </a:extLst>
              </a:tr>
              <a:tr h="240937">
                <a:tc rowSpan="2">
                  <a:txBody>
                    <a:bodyPr/>
                    <a:lstStyle/>
                    <a:p>
                      <a:pPr algn="r"/>
                      <a:r>
                        <a:rPr lang="pt-BR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Estratégia de Capac. Player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0,5                                                                                    2,5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987933"/>
                  </a:ext>
                </a:extLst>
              </a:tr>
              <a:tr h="2866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0,611                                                               2,14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924277"/>
                  </a:ext>
                </a:extLst>
              </a:tr>
              <a:tr h="240937">
                <a:tc rowSpan="2">
                  <a:txBody>
                    <a:bodyPr/>
                    <a:lstStyle/>
                    <a:p>
                      <a:pPr algn="r"/>
                      <a:r>
                        <a:rPr lang="pt-BR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Sensib</a:t>
                      </a:r>
                      <a:r>
                        <a:rPr lang="pt-BR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da Atratividade ao Preço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                                                                                      -4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9684244"/>
                  </a:ext>
                </a:extLst>
              </a:tr>
              <a:tr h="24093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-11,3                                                                             -4,01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534437"/>
                  </a:ext>
                </a:extLst>
              </a:tr>
            </a:tbl>
          </a:graphicData>
        </a:graphic>
      </p:graphicFrame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DE520F10-41EA-47EE-891C-6A4AF56A149A}"/>
              </a:ext>
            </a:extLst>
          </p:cNvPr>
          <p:cNvCxnSpPr>
            <a:cxnSpLocks/>
          </p:cNvCxnSpPr>
          <p:nvPr/>
        </p:nvCxnSpPr>
        <p:spPr>
          <a:xfrm>
            <a:off x="3599805" y="9888278"/>
            <a:ext cx="198022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CE0CEE9F-2FD9-4F59-9047-5E4EFD3EF5CA}"/>
              </a:ext>
            </a:extLst>
          </p:cNvPr>
          <p:cNvCxnSpPr>
            <a:cxnSpLocks/>
          </p:cNvCxnSpPr>
          <p:nvPr/>
        </p:nvCxnSpPr>
        <p:spPr>
          <a:xfrm>
            <a:off x="2231653" y="11328438"/>
            <a:ext cx="208823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EAE368E8-0AD5-471C-9384-62CBB80E02A7}"/>
              </a:ext>
            </a:extLst>
          </p:cNvPr>
          <p:cNvCxnSpPr>
            <a:cxnSpLocks/>
          </p:cNvCxnSpPr>
          <p:nvPr/>
        </p:nvCxnSpPr>
        <p:spPr>
          <a:xfrm>
            <a:off x="2447677" y="12696590"/>
            <a:ext cx="244827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A60B805-DFF4-48E2-908D-27869C04882F}"/>
              </a:ext>
            </a:extLst>
          </p:cNvPr>
          <p:cNvCxnSpPr>
            <a:cxnSpLocks/>
          </p:cNvCxnSpPr>
          <p:nvPr/>
        </p:nvCxnSpPr>
        <p:spPr>
          <a:xfrm>
            <a:off x="2231653" y="14064742"/>
            <a:ext cx="267126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7DB07C9B-D6FD-414A-826B-57A76FBD48E4}"/>
              </a:ext>
            </a:extLst>
          </p:cNvPr>
          <p:cNvCxnSpPr>
            <a:cxnSpLocks/>
          </p:cNvCxnSpPr>
          <p:nvPr/>
        </p:nvCxnSpPr>
        <p:spPr>
          <a:xfrm>
            <a:off x="2336182" y="15504902"/>
            <a:ext cx="3207839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31EB044F-5A00-41F6-B5E4-A6027C6412D6}"/>
              </a:ext>
            </a:extLst>
          </p:cNvPr>
          <p:cNvCxnSpPr>
            <a:cxnSpLocks/>
          </p:cNvCxnSpPr>
          <p:nvPr/>
        </p:nvCxnSpPr>
        <p:spPr>
          <a:xfrm>
            <a:off x="3549712" y="1440061"/>
            <a:ext cx="198022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D29EA2C6-4082-4DB1-B972-80196CBBF48D}"/>
              </a:ext>
            </a:extLst>
          </p:cNvPr>
          <p:cNvCxnSpPr>
            <a:cxnSpLocks/>
          </p:cNvCxnSpPr>
          <p:nvPr/>
        </p:nvCxnSpPr>
        <p:spPr>
          <a:xfrm>
            <a:off x="2181560" y="1963169"/>
            <a:ext cx="208823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8ED44656-6A5A-4CC7-AD6B-D0AD44277034}"/>
              </a:ext>
            </a:extLst>
          </p:cNvPr>
          <p:cNvCxnSpPr>
            <a:cxnSpLocks/>
          </p:cNvCxnSpPr>
          <p:nvPr/>
        </p:nvCxnSpPr>
        <p:spPr>
          <a:xfrm>
            <a:off x="2397584" y="2481514"/>
            <a:ext cx="244827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2BC800E-4E51-4F64-8BC5-2A23D531A3C3}"/>
              </a:ext>
            </a:extLst>
          </p:cNvPr>
          <p:cNvCxnSpPr>
            <a:cxnSpLocks/>
          </p:cNvCxnSpPr>
          <p:nvPr/>
        </p:nvCxnSpPr>
        <p:spPr>
          <a:xfrm>
            <a:off x="2181560" y="3168253"/>
            <a:ext cx="267126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1D90E5D2-087A-4E0B-9283-AE7ABF5DA837}"/>
              </a:ext>
            </a:extLst>
          </p:cNvPr>
          <p:cNvCxnSpPr>
            <a:cxnSpLocks/>
          </p:cNvCxnSpPr>
          <p:nvPr/>
        </p:nvCxnSpPr>
        <p:spPr>
          <a:xfrm>
            <a:off x="2286089" y="3713837"/>
            <a:ext cx="3207839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Tabela 72">
            <a:extLst>
              <a:ext uri="{FF2B5EF4-FFF2-40B4-BE49-F238E27FC236}">
                <a16:creationId xmlns:a16="http://schemas.microsoft.com/office/drawing/2014/main" id="{F6F7142A-F76A-466C-A8B5-660CBAD6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794758"/>
              </p:ext>
            </p:extLst>
          </p:nvPr>
        </p:nvGraphicFramePr>
        <p:xfrm>
          <a:off x="311835" y="4135190"/>
          <a:ext cx="5232186" cy="171220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99738">
                  <a:extLst>
                    <a:ext uri="{9D8B030D-6E8A-4147-A177-3AD203B41FA5}">
                      <a16:colId xmlns:a16="http://schemas.microsoft.com/office/drawing/2014/main" val="149336778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4841856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22634826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Estatística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5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Cobertura (</a:t>
                      </a:r>
                      <a:r>
                        <a:rPr lang="pt-BR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Coverage</a:t>
                      </a:r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condições especificadas acima contém 46 % dos casos onde a estratégia falha.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Densidade (</a:t>
                      </a:r>
                      <a:r>
                        <a:rPr lang="pt-BR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82,1 %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Dentro das condições especificadas, a estratégia falha em 82,1 % das simulações.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Abrangência (Mass)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condições especificadas contém 14 % de todos os casos simulados.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05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51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CB8AA96-C351-495C-8E1B-10D1C952BA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5759450" cy="8639175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BF95A3F-120C-40F8-A89D-35D3110CE65E}"/>
              </a:ext>
            </a:extLst>
          </p:cNvPr>
          <p:cNvCxnSpPr>
            <a:cxnSpLocks/>
          </p:cNvCxnSpPr>
          <p:nvPr/>
        </p:nvCxnSpPr>
        <p:spPr>
          <a:xfrm flipH="1" flipV="1">
            <a:off x="1223541" y="863997"/>
            <a:ext cx="21602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EB2190A-FF43-427E-A178-C6C95EF423C2}"/>
              </a:ext>
            </a:extLst>
          </p:cNvPr>
          <p:cNvCxnSpPr>
            <a:cxnSpLocks/>
          </p:cNvCxnSpPr>
          <p:nvPr/>
        </p:nvCxnSpPr>
        <p:spPr>
          <a:xfrm flipV="1">
            <a:off x="2627697" y="1152029"/>
            <a:ext cx="252028" cy="2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26D262C-C104-4CB7-A01A-C24424F56AE7}"/>
              </a:ext>
            </a:extLst>
          </p:cNvPr>
          <p:cNvCxnSpPr>
            <a:cxnSpLocks/>
          </p:cNvCxnSpPr>
          <p:nvPr/>
        </p:nvCxnSpPr>
        <p:spPr>
          <a:xfrm flipV="1">
            <a:off x="5111973" y="627162"/>
            <a:ext cx="252028" cy="2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65E8F15-D796-4DB6-B001-3F66CEFC9343}"/>
              </a:ext>
            </a:extLst>
          </p:cNvPr>
          <p:cNvCxnSpPr>
            <a:cxnSpLocks/>
          </p:cNvCxnSpPr>
          <p:nvPr/>
        </p:nvCxnSpPr>
        <p:spPr>
          <a:xfrm>
            <a:off x="3023741" y="2808213"/>
            <a:ext cx="14401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0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F0AB9C0-C995-499F-A402-5D2B351209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824"/>
            <a:ext cx="5759450" cy="3291114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8DDB97A-8827-4313-A11A-822FEB0A3AB5}"/>
              </a:ext>
            </a:extLst>
          </p:cNvPr>
          <p:cNvCxnSpPr/>
          <p:nvPr/>
        </p:nvCxnSpPr>
        <p:spPr>
          <a:xfrm>
            <a:off x="1007517" y="4320381"/>
            <a:ext cx="36004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B9242C6-16AE-479A-AA46-DCEBF82D27EF}"/>
              </a:ext>
            </a:extLst>
          </p:cNvPr>
          <p:cNvCxnSpPr>
            <a:cxnSpLocks/>
          </p:cNvCxnSpPr>
          <p:nvPr/>
        </p:nvCxnSpPr>
        <p:spPr>
          <a:xfrm>
            <a:off x="1655589" y="3587446"/>
            <a:ext cx="288032" cy="47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B03A635-9287-4630-B35A-F27C77A4E42B}"/>
              </a:ext>
            </a:extLst>
          </p:cNvPr>
          <p:cNvCxnSpPr>
            <a:cxnSpLocks/>
          </p:cNvCxnSpPr>
          <p:nvPr/>
        </p:nvCxnSpPr>
        <p:spPr>
          <a:xfrm>
            <a:off x="2591693" y="3384277"/>
            <a:ext cx="0" cy="59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8CAE63B-53A9-431C-B126-937B3C30B52C}"/>
              </a:ext>
            </a:extLst>
          </p:cNvPr>
          <p:cNvCxnSpPr/>
          <p:nvPr/>
        </p:nvCxnSpPr>
        <p:spPr>
          <a:xfrm>
            <a:off x="3743821" y="4320381"/>
            <a:ext cx="36004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4DE6B18-1B7E-4908-AEF1-9E03D8686711}"/>
              </a:ext>
            </a:extLst>
          </p:cNvPr>
          <p:cNvCxnSpPr>
            <a:cxnSpLocks/>
          </p:cNvCxnSpPr>
          <p:nvPr/>
        </p:nvCxnSpPr>
        <p:spPr>
          <a:xfrm>
            <a:off x="4109427" y="3447137"/>
            <a:ext cx="288032" cy="47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01B8380-5081-46A9-9096-839605FE8AA7}"/>
              </a:ext>
            </a:extLst>
          </p:cNvPr>
          <p:cNvCxnSpPr>
            <a:cxnSpLocks/>
          </p:cNvCxnSpPr>
          <p:nvPr/>
        </p:nvCxnSpPr>
        <p:spPr>
          <a:xfrm>
            <a:off x="5400005" y="3329473"/>
            <a:ext cx="0" cy="59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25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434424-5AF6-4712-A111-15F0A46C70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824"/>
            <a:ext cx="5759450" cy="3291114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D7DD0F4-AA0C-471A-A0F9-6A31FDD9C21E}"/>
              </a:ext>
            </a:extLst>
          </p:cNvPr>
          <p:cNvCxnSpPr>
            <a:cxnSpLocks/>
          </p:cNvCxnSpPr>
          <p:nvPr/>
        </p:nvCxnSpPr>
        <p:spPr>
          <a:xfrm flipV="1">
            <a:off x="1909713" y="2736205"/>
            <a:ext cx="0" cy="28803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80A8571-EE38-44FC-9B2C-15A529D13A91}"/>
              </a:ext>
            </a:extLst>
          </p:cNvPr>
          <p:cNvCxnSpPr>
            <a:cxnSpLocks/>
          </p:cNvCxnSpPr>
          <p:nvPr/>
        </p:nvCxnSpPr>
        <p:spPr>
          <a:xfrm flipV="1">
            <a:off x="2692276" y="2736205"/>
            <a:ext cx="0" cy="28803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85421E-C549-40DF-A0CF-48D2AC012678}"/>
              </a:ext>
            </a:extLst>
          </p:cNvPr>
          <p:cNvSpPr txBox="1"/>
          <p:nvPr/>
        </p:nvSpPr>
        <p:spPr>
          <a:xfrm>
            <a:off x="1001382" y="3456285"/>
            <a:ext cx="5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8894B31-E61E-41C5-B929-E072A1534CA0}"/>
              </a:ext>
            </a:extLst>
          </p:cNvPr>
          <p:cNvSpPr txBox="1"/>
          <p:nvPr/>
        </p:nvSpPr>
        <p:spPr>
          <a:xfrm>
            <a:off x="2048973" y="3454995"/>
            <a:ext cx="5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426ACAB-467E-4A36-B42B-569C828839B6}"/>
              </a:ext>
            </a:extLst>
          </p:cNvPr>
          <p:cNvSpPr txBox="1"/>
          <p:nvPr/>
        </p:nvSpPr>
        <p:spPr>
          <a:xfrm>
            <a:off x="3582559" y="3454995"/>
            <a:ext cx="5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AFBABD6-CA73-4317-87EC-962ADF9D19F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53404" y="3825617"/>
            <a:ext cx="0" cy="15748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DBF2E31-5966-404A-9DB9-9759361D3A30}"/>
              </a:ext>
            </a:extLst>
          </p:cNvPr>
          <p:cNvCxnSpPr>
            <a:cxnSpLocks/>
          </p:cNvCxnSpPr>
          <p:nvPr/>
        </p:nvCxnSpPr>
        <p:spPr>
          <a:xfrm>
            <a:off x="2306624" y="3825617"/>
            <a:ext cx="0" cy="12148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AEE80E4-D0DD-4BB3-A9A8-6942A698054E}"/>
              </a:ext>
            </a:extLst>
          </p:cNvPr>
          <p:cNvCxnSpPr>
            <a:cxnSpLocks/>
          </p:cNvCxnSpPr>
          <p:nvPr/>
        </p:nvCxnSpPr>
        <p:spPr>
          <a:xfrm>
            <a:off x="3807580" y="3825617"/>
            <a:ext cx="0" cy="114283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69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cxnSp>
        <p:nvCxnSpPr>
          <p:cNvPr id="4" name="Conector de Seta Reta 3"/>
          <p:cNvCxnSpPr/>
          <p:nvPr/>
        </p:nvCxnSpPr>
        <p:spPr>
          <a:xfrm>
            <a:off x="3135700" y="2848224"/>
            <a:ext cx="0" cy="1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ângulo de cantos arredondados 6"/>
          <p:cNvSpPr/>
          <p:nvPr/>
        </p:nvSpPr>
        <p:spPr>
          <a:xfrm>
            <a:off x="1583581" y="3110709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  <p:sp>
        <p:nvSpPr>
          <p:cNvPr id="6" name="Retângulo de cantos arredondados 6"/>
          <p:cNvSpPr/>
          <p:nvPr/>
        </p:nvSpPr>
        <p:spPr>
          <a:xfrm>
            <a:off x="1583581" y="3762677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Geração de Casos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1583581" y="4414645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Descoberta de Cenários</a:t>
            </a:r>
          </a:p>
        </p:txBody>
      </p:sp>
      <p:sp>
        <p:nvSpPr>
          <p:cNvPr id="8" name="Retângulo de cantos arredondados 6"/>
          <p:cNvSpPr/>
          <p:nvPr/>
        </p:nvSpPr>
        <p:spPr>
          <a:xfrm>
            <a:off x="1583581" y="5066613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Explicitação das Aprendizagens</a:t>
            </a:r>
          </a:p>
        </p:txBody>
      </p: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>
            <a:off x="3135700" y="4152160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7" idx="2"/>
            <a:endCxn id="8" idx="0"/>
          </p:cNvCxnSpPr>
          <p:nvPr/>
        </p:nvCxnSpPr>
        <p:spPr>
          <a:xfrm>
            <a:off x="3135700" y="4804128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2"/>
            <a:endCxn id="6" idx="0"/>
          </p:cNvCxnSpPr>
          <p:nvPr/>
        </p:nvCxnSpPr>
        <p:spPr>
          <a:xfrm>
            <a:off x="3135700" y="3500192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ângulo de cantos arredondados 6"/>
          <p:cNvSpPr/>
          <p:nvPr/>
        </p:nvSpPr>
        <p:spPr>
          <a:xfrm>
            <a:off x="1583581" y="2423529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</p:spTree>
    <p:extLst>
      <p:ext uri="{BB962C8B-B14F-4D97-AF65-F5344CB8AC3E}">
        <p14:creationId xmlns:p14="http://schemas.microsoft.com/office/powerpoint/2010/main" val="172942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4025098"/>
            <a:ext cx="5400601" cy="2887571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4369990"/>
            <a:ext cx="5274646" cy="2390906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931944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228713"/>
            <a:ext cx="5400601" cy="103555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403133"/>
            <a:ext cx="5400601" cy="154232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7081915"/>
            <a:ext cx="5400601" cy="90100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8216421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406331" y="2827663"/>
            <a:ext cx="4999405" cy="30954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da Adequação “Teórica” do RDM ao Problema</a:t>
            </a:r>
          </a:p>
        </p:txBody>
      </p:sp>
      <p:sp>
        <p:nvSpPr>
          <p:cNvPr id="59" name="Retângulo de cantos arredondados 6"/>
          <p:cNvSpPr/>
          <p:nvPr/>
        </p:nvSpPr>
        <p:spPr>
          <a:xfrm>
            <a:off x="406331" y="3295050"/>
            <a:ext cx="4999405" cy="45623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Avaliação preliminar do objeto de estudo (Entrevista de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-Aplicação) – Como o problema é tratado atualmente no contexto?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693662" y="1440062"/>
            <a:ext cx="1876153" cy="71191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31453" y="1440061"/>
            <a:ext cx="1876154" cy="71191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745758" y="482854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639736" y="626707"/>
            <a:ext cx="543149" cy="1083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2770839" y="579162"/>
            <a:ext cx="543150" cy="1178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7" idx="0"/>
          </p:cNvCxnSpPr>
          <p:nvPr/>
        </p:nvCxnSpPr>
        <p:spPr>
          <a:xfrm rot="16200000" flipH="1">
            <a:off x="1799938" y="1721566"/>
            <a:ext cx="675689" cy="1536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7" idx="0"/>
          </p:cNvCxnSpPr>
          <p:nvPr/>
        </p:nvCxnSpPr>
        <p:spPr>
          <a:xfrm rot="5400000">
            <a:off x="2931043" y="2126966"/>
            <a:ext cx="675689" cy="725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7" idx="2"/>
            <a:endCxn id="59" idx="0"/>
          </p:cNvCxnSpPr>
          <p:nvPr/>
        </p:nvCxnSpPr>
        <p:spPr>
          <a:xfrm>
            <a:off x="2906034" y="3137208"/>
            <a:ext cx="0" cy="15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841105" y="7463587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da Aplicação – “Qual foi a utilidade do RDM em comparação à situação anterior?”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742830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5428148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616170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542282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974298"/>
            <a:ext cx="792587" cy="4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974298"/>
            <a:ext cx="821433" cy="45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891084"/>
            <a:ext cx="821433" cy="50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5205766"/>
            <a:ext cx="0" cy="95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885757"/>
            <a:ext cx="792587" cy="50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5544517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1" name="Conector de Seta Reta 180"/>
          <p:cNvCxnSpPr>
            <a:stCxn id="59" idx="2"/>
          </p:cNvCxnSpPr>
          <p:nvPr/>
        </p:nvCxnSpPr>
        <p:spPr>
          <a:xfrm>
            <a:off x="2906034" y="3751281"/>
            <a:ext cx="13641" cy="61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6760896"/>
            <a:ext cx="942" cy="70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8" idx="2"/>
            <a:endCxn id="73" idx="0"/>
          </p:cNvCxnSpPr>
          <p:nvPr/>
        </p:nvCxnSpPr>
        <p:spPr>
          <a:xfrm flipH="1">
            <a:off x="2906034" y="7805783"/>
            <a:ext cx="941" cy="41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6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3596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94222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840163" y="6629854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0" cy="65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41" idx="2"/>
            <a:endCxn id="73" idx="0"/>
          </p:cNvCxnSpPr>
          <p:nvPr/>
        </p:nvCxnSpPr>
        <p:spPr>
          <a:xfrm>
            <a:off x="2906033" y="7542897"/>
            <a:ext cx="1" cy="34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49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>
            <a:stCxn id="138" idx="2"/>
            <a:endCxn id="141" idx="0"/>
          </p:cNvCxnSpPr>
          <p:nvPr/>
        </p:nvCxnSpPr>
        <p:spPr>
          <a:xfrm>
            <a:off x="2906033" y="6972050"/>
            <a:ext cx="0" cy="22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200701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cxnSp>
        <p:nvCxnSpPr>
          <p:cNvPr id="43" name="Conector de Seta Reta 42"/>
          <p:cNvCxnSpPr>
            <a:stCxn id="7" idx="2"/>
            <a:endCxn id="174" idx="0"/>
          </p:cNvCxnSpPr>
          <p:nvPr/>
        </p:nvCxnSpPr>
        <p:spPr>
          <a:xfrm flipH="1">
            <a:off x="2906033" y="3276392"/>
            <a:ext cx="5654" cy="66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1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9777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66419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1623291" y="6279273"/>
            <a:ext cx="2565485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Tradeoffs</a:t>
            </a: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1" cy="3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4" idx="2"/>
            <a:endCxn id="73" idx="0"/>
          </p:cNvCxnSpPr>
          <p:nvPr/>
        </p:nvCxnSpPr>
        <p:spPr>
          <a:xfrm>
            <a:off x="2906033" y="7174239"/>
            <a:ext cx="1" cy="7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40" idx="2"/>
            <a:endCxn id="174" idx="0"/>
          </p:cNvCxnSpPr>
          <p:nvPr/>
        </p:nvCxnSpPr>
        <p:spPr>
          <a:xfrm flipH="1">
            <a:off x="2906033" y="3463410"/>
            <a:ext cx="5654" cy="4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tângulo de cantos arredondados 6"/>
          <p:cNvSpPr/>
          <p:nvPr/>
        </p:nvSpPr>
        <p:spPr>
          <a:xfrm>
            <a:off x="840163" y="6832043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Comparação dos Dados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 Pós-Instanciação</a:t>
            </a:r>
          </a:p>
        </p:txBody>
      </p:sp>
      <p:cxnSp>
        <p:nvCxnSpPr>
          <p:cNvPr id="136" name="Conector de Seta Reta 135"/>
          <p:cNvCxnSpPr>
            <a:stCxn id="138" idx="2"/>
            <a:endCxn id="134" idx="0"/>
          </p:cNvCxnSpPr>
          <p:nvPr/>
        </p:nvCxnSpPr>
        <p:spPr>
          <a:xfrm flipH="1">
            <a:off x="2906033" y="6621469"/>
            <a:ext cx="1" cy="2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313569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1215456" y="3129245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</p:txBody>
      </p:sp>
      <p:cxnSp>
        <p:nvCxnSpPr>
          <p:cNvPr id="43" name="Conector de Seta Reta 42"/>
          <p:cNvCxnSpPr>
            <a:stCxn id="7" idx="2"/>
            <a:endCxn id="40" idx="0"/>
          </p:cNvCxnSpPr>
          <p:nvPr/>
        </p:nvCxnSpPr>
        <p:spPr>
          <a:xfrm>
            <a:off x="2911687" y="2998362"/>
            <a:ext cx="0" cy="13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rma Livre: Forma 4"/>
          <p:cNvSpPr/>
          <p:nvPr/>
        </p:nvSpPr>
        <p:spPr>
          <a:xfrm>
            <a:off x="313964" y="4606522"/>
            <a:ext cx="3708585" cy="1351962"/>
          </a:xfrm>
          <a:custGeom>
            <a:avLst/>
            <a:gdLst>
              <a:gd name="connsiteX0" fmla="*/ 219436 w 3708585"/>
              <a:gd name="connsiteY0" fmla="*/ 13103 h 1351962"/>
              <a:gd name="connsiteX1" fmla="*/ 362311 w 3708585"/>
              <a:gd name="connsiteY1" fmla="*/ 32153 h 1351962"/>
              <a:gd name="connsiteX2" fmla="*/ 952861 w 3708585"/>
              <a:gd name="connsiteY2" fmla="*/ 79778 h 1351962"/>
              <a:gd name="connsiteX3" fmla="*/ 1905361 w 3708585"/>
              <a:gd name="connsiteY3" fmla="*/ 251228 h 1351962"/>
              <a:gd name="connsiteX4" fmla="*/ 1914886 w 3708585"/>
              <a:gd name="connsiteY4" fmla="*/ 641753 h 1351962"/>
              <a:gd name="connsiteX5" fmla="*/ 3086461 w 3708585"/>
              <a:gd name="connsiteY5" fmla="*/ 756053 h 1351962"/>
              <a:gd name="connsiteX6" fmla="*/ 3629386 w 3708585"/>
              <a:gd name="connsiteY6" fmla="*/ 794153 h 1351962"/>
              <a:gd name="connsiteX7" fmla="*/ 3648436 w 3708585"/>
              <a:gd name="connsiteY7" fmla="*/ 1232303 h 1351962"/>
              <a:gd name="connsiteX8" fmla="*/ 3086461 w 3708585"/>
              <a:gd name="connsiteY8" fmla="*/ 1346603 h 1351962"/>
              <a:gd name="connsiteX9" fmla="*/ 1410061 w 3708585"/>
              <a:gd name="connsiteY9" fmla="*/ 1289453 h 1351962"/>
              <a:gd name="connsiteX10" fmla="*/ 95611 w 3708585"/>
              <a:gd name="connsiteY10" fmla="*/ 917978 h 1351962"/>
              <a:gd name="connsiteX11" fmla="*/ 114661 w 3708585"/>
              <a:gd name="connsiteY11" fmla="*/ 89303 h 1351962"/>
              <a:gd name="connsiteX12" fmla="*/ 219436 w 3708585"/>
              <a:gd name="connsiteY12" fmla="*/ 13103 h 135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8585" h="1351962">
                <a:moveTo>
                  <a:pt x="219436" y="13103"/>
                </a:moveTo>
                <a:cubicBezTo>
                  <a:pt x="260711" y="3578"/>
                  <a:pt x="240074" y="21041"/>
                  <a:pt x="362311" y="32153"/>
                </a:cubicBezTo>
                <a:cubicBezTo>
                  <a:pt x="484549" y="43266"/>
                  <a:pt x="695686" y="43266"/>
                  <a:pt x="952861" y="79778"/>
                </a:cubicBezTo>
                <a:cubicBezTo>
                  <a:pt x="1210036" y="116290"/>
                  <a:pt x="1745024" y="157566"/>
                  <a:pt x="1905361" y="251228"/>
                </a:cubicBezTo>
                <a:cubicBezTo>
                  <a:pt x="2065698" y="344890"/>
                  <a:pt x="1718036" y="557616"/>
                  <a:pt x="1914886" y="641753"/>
                </a:cubicBezTo>
                <a:cubicBezTo>
                  <a:pt x="2111736" y="725891"/>
                  <a:pt x="2800711" y="730653"/>
                  <a:pt x="3086461" y="756053"/>
                </a:cubicBezTo>
                <a:cubicBezTo>
                  <a:pt x="3372211" y="781453"/>
                  <a:pt x="3535724" y="714778"/>
                  <a:pt x="3629386" y="794153"/>
                </a:cubicBezTo>
                <a:cubicBezTo>
                  <a:pt x="3723048" y="873528"/>
                  <a:pt x="3738924" y="1140228"/>
                  <a:pt x="3648436" y="1232303"/>
                </a:cubicBezTo>
                <a:cubicBezTo>
                  <a:pt x="3557949" y="1324378"/>
                  <a:pt x="3459523" y="1337078"/>
                  <a:pt x="3086461" y="1346603"/>
                </a:cubicBezTo>
                <a:cubicBezTo>
                  <a:pt x="2713399" y="1356128"/>
                  <a:pt x="1908536" y="1360890"/>
                  <a:pt x="1410061" y="1289453"/>
                </a:cubicBezTo>
                <a:cubicBezTo>
                  <a:pt x="911586" y="1218016"/>
                  <a:pt x="311511" y="1118003"/>
                  <a:pt x="95611" y="917978"/>
                </a:cubicBezTo>
                <a:cubicBezTo>
                  <a:pt x="-120289" y="717953"/>
                  <a:pt x="94023" y="235353"/>
                  <a:pt x="114661" y="89303"/>
                </a:cubicBezTo>
                <a:cubicBezTo>
                  <a:pt x="135298" y="-56747"/>
                  <a:pt x="178161" y="22628"/>
                  <a:pt x="219436" y="1310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/>
          <p:cNvSpPr/>
          <p:nvPr/>
        </p:nvSpPr>
        <p:spPr>
          <a:xfrm>
            <a:off x="3545951" y="4689527"/>
            <a:ext cx="2051253" cy="741150"/>
          </a:xfrm>
          <a:custGeom>
            <a:avLst/>
            <a:gdLst>
              <a:gd name="connsiteX0" fmla="*/ 511699 w 2051253"/>
              <a:gd name="connsiteY0" fmla="*/ 63448 h 741150"/>
              <a:gd name="connsiteX1" fmla="*/ 368824 w 2051253"/>
              <a:gd name="connsiteY1" fmla="*/ 72973 h 741150"/>
              <a:gd name="connsiteX2" fmla="*/ 54499 w 2051253"/>
              <a:gd name="connsiteY2" fmla="*/ 177748 h 741150"/>
              <a:gd name="connsiteX3" fmla="*/ 54499 w 2051253"/>
              <a:gd name="connsiteY3" fmla="*/ 634948 h 741150"/>
              <a:gd name="connsiteX4" fmla="*/ 597424 w 2051253"/>
              <a:gd name="connsiteY4" fmla="*/ 663523 h 741150"/>
              <a:gd name="connsiteX5" fmla="*/ 1883299 w 2051253"/>
              <a:gd name="connsiteY5" fmla="*/ 701623 h 741150"/>
              <a:gd name="connsiteX6" fmla="*/ 1883299 w 2051253"/>
              <a:gd name="connsiteY6" fmla="*/ 44398 h 741150"/>
              <a:gd name="connsiteX7" fmla="*/ 511699 w 2051253"/>
              <a:gd name="connsiteY7" fmla="*/ 63448 h 74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51253" h="741150">
                <a:moveTo>
                  <a:pt x="511699" y="63448"/>
                </a:moveTo>
                <a:cubicBezTo>
                  <a:pt x="259287" y="68210"/>
                  <a:pt x="445024" y="53923"/>
                  <a:pt x="368824" y="72973"/>
                </a:cubicBezTo>
                <a:cubicBezTo>
                  <a:pt x="292624" y="92023"/>
                  <a:pt x="106887" y="84085"/>
                  <a:pt x="54499" y="177748"/>
                </a:cubicBezTo>
                <a:cubicBezTo>
                  <a:pt x="2111" y="271411"/>
                  <a:pt x="-35989" y="553986"/>
                  <a:pt x="54499" y="634948"/>
                </a:cubicBezTo>
                <a:cubicBezTo>
                  <a:pt x="144986" y="715911"/>
                  <a:pt x="597424" y="663523"/>
                  <a:pt x="597424" y="663523"/>
                </a:cubicBezTo>
                <a:cubicBezTo>
                  <a:pt x="902224" y="674635"/>
                  <a:pt x="1668986" y="804811"/>
                  <a:pt x="1883299" y="701623"/>
                </a:cubicBezTo>
                <a:cubicBezTo>
                  <a:pt x="2097612" y="598435"/>
                  <a:pt x="2116661" y="152348"/>
                  <a:pt x="1883299" y="44398"/>
                </a:cubicBezTo>
                <a:cubicBezTo>
                  <a:pt x="1649937" y="-63552"/>
                  <a:pt x="764111" y="58686"/>
                  <a:pt x="511699" y="6344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/>
          <p:cNvSpPr/>
          <p:nvPr/>
        </p:nvSpPr>
        <p:spPr>
          <a:xfrm>
            <a:off x="1906328" y="4204345"/>
            <a:ext cx="1948391" cy="643094"/>
          </a:xfrm>
          <a:custGeom>
            <a:avLst/>
            <a:gdLst>
              <a:gd name="connsiteX0" fmla="*/ 208222 w 1948391"/>
              <a:gd name="connsiteY0" fmla="*/ 15230 h 643094"/>
              <a:gd name="connsiteX1" fmla="*/ 141547 w 1948391"/>
              <a:gd name="connsiteY1" fmla="*/ 15230 h 643094"/>
              <a:gd name="connsiteX2" fmla="*/ 27247 w 1948391"/>
              <a:gd name="connsiteY2" fmla="*/ 205730 h 643094"/>
              <a:gd name="connsiteX3" fmla="*/ 55822 w 1948391"/>
              <a:gd name="connsiteY3" fmla="*/ 558155 h 643094"/>
              <a:gd name="connsiteX4" fmla="*/ 598747 w 1948391"/>
              <a:gd name="connsiteY4" fmla="*/ 596255 h 643094"/>
              <a:gd name="connsiteX5" fmla="*/ 1789372 w 1948391"/>
              <a:gd name="connsiteY5" fmla="*/ 615305 h 643094"/>
              <a:gd name="connsiteX6" fmla="*/ 1922722 w 1948391"/>
              <a:gd name="connsiteY6" fmla="*/ 186680 h 643094"/>
              <a:gd name="connsiteX7" fmla="*/ 1665547 w 1948391"/>
              <a:gd name="connsiteY7" fmla="*/ 43805 h 643094"/>
              <a:gd name="connsiteX8" fmla="*/ 208222 w 1948391"/>
              <a:gd name="connsiteY8" fmla="*/ 15230 h 64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8391" h="643094">
                <a:moveTo>
                  <a:pt x="208222" y="15230"/>
                </a:moveTo>
                <a:cubicBezTo>
                  <a:pt x="-45778" y="10467"/>
                  <a:pt x="171709" y="-16520"/>
                  <a:pt x="141547" y="15230"/>
                </a:cubicBezTo>
                <a:cubicBezTo>
                  <a:pt x="111385" y="46980"/>
                  <a:pt x="41534" y="115243"/>
                  <a:pt x="27247" y="205730"/>
                </a:cubicBezTo>
                <a:cubicBezTo>
                  <a:pt x="12960" y="296217"/>
                  <a:pt x="-39428" y="493068"/>
                  <a:pt x="55822" y="558155"/>
                </a:cubicBezTo>
                <a:cubicBezTo>
                  <a:pt x="151072" y="623243"/>
                  <a:pt x="309822" y="586730"/>
                  <a:pt x="598747" y="596255"/>
                </a:cubicBezTo>
                <a:cubicBezTo>
                  <a:pt x="887672" y="605780"/>
                  <a:pt x="1568710" y="683567"/>
                  <a:pt x="1789372" y="615305"/>
                </a:cubicBezTo>
                <a:cubicBezTo>
                  <a:pt x="2010034" y="547043"/>
                  <a:pt x="1943360" y="281930"/>
                  <a:pt x="1922722" y="186680"/>
                </a:cubicBezTo>
                <a:cubicBezTo>
                  <a:pt x="1902085" y="91430"/>
                  <a:pt x="1956059" y="70792"/>
                  <a:pt x="1665547" y="43805"/>
                </a:cubicBezTo>
                <a:cubicBezTo>
                  <a:pt x="1375035" y="16818"/>
                  <a:pt x="462222" y="19993"/>
                  <a:pt x="208222" y="1523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90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9777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66419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1623291" y="6279273"/>
            <a:ext cx="2565485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Tradeoffs</a:t>
            </a: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1" cy="3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4" idx="2"/>
            <a:endCxn id="73" idx="0"/>
          </p:cNvCxnSpPr>
          <p:nvPr/>
        </p:nvCxnSpPr>
        <p:spPr>
          <a:xfrm>
            <a:off x="2906033" y="7174239"/>
            <a:ext cx="1" cy="7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40" idx="2"/>
            <a:endCxn id="174" idx="0"/>
          </p:cNvCxnSpPr>
          <p:nvPr/>
        </p:nvCxnSpPr>
        <p:spPr>
          <a:xfrm flipH="1">
            <a:off x="2906033" y="3463410"/>
            <a:ext cx="5654" cy="4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tângulo de cantos arredondados 6"/>
          <p:cNvSpPr/>
          <p:nvPr/>
        </p:nvSpPr>
        <p:spPr>
          <a:xfrm>
            <a:off x="840163" y="6832043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Comparação dos Dados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 Pós-Instanciação</a:t>
            </a:r>
          </a:p>
        </p:txBody>
      </p:sp>
      <p:cxnSp>
        <p:nvCxnSpPr>
          <p:cNvPr id="136" name="Conector de Seta Reta 135"/>
          <p:cNvCxnSpPr>
            <a:stCxn id="138" idx="2"/>
            <a:endCxn id="134" idx="0"/>
          </p:cNvCxnSpPr>
          <p:nvPr/>
        </p:nvCxnSpPr>
        <p:spPr>
          <a:xfrm flipH="1">
            <a:off x="2906033" y="6621469"/>
            <a:ext cx="1" cy="2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313569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1215456" y="3129245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</p:txBody>
      </p:sp>
      <p:cxnSp>
        <p:nvCxnSpPr>
          <p:cNvPr id="43" name="Conector de Seta Reta 42"/>
          <p:cNvCxnSpPr>
            <a:stCxn id="7" idx="2"/>
            <a:endCxn id="40" idx="0"/>
          </p:cNvCxnSpPr>
          <p:nvPr/>
        </p:nvCxnSpPr>
        <p:spPr>
          <a:xfrm>
            <a:off x="2911687" y="2998362"/>
            <a:ext cx="0" cy="13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7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30071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1483321" y="971765"/>
            <a:ext cx="3049130" cy="23117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09445" y="3589991"/>
            <a:ext cx="2140788" cy="260259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1483321" y="6336605"/>
            <a:ext cx="3049131" cy="201622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208058" y="3594477"/>
            <a:ext cx="2263293" cy="25945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36" idx="3"/>
            <a:endCxn id="37" idx="0"/>
          </p:cNvCxnSpPr>
          <p:nvPr/>
        </p:nvCxnSpPr>
        <p:spPr>
          <a:xfrm>
            <a:off x="4532451" y="2127647"/>
            <a:ext cx="47388" cy="146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37" idx="2"/>
            <a:endCxn id="38" idx="3"/>
          </p:cNvCxnSpPr>
          <p:nvPr/>
        </p:nvCxnSpPr>
        <p:spPr>
          <a:xfrm flipH="1">
            <a:off x="4532452" y="6192589"/>
            <a:ext cx="47387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38" idx="1"/>
            <a:endCxn id="41" idx="2"/>
          </p:cNvCxnSpPr>
          <p:nvPr/>
        </p:nvCxnSpPr>
        <p:spPr>
          <a:xfrm flipH="1" flipV="1">
            <a:off x="1339705" y="6189040"/>
            <a:ext cx="143616" cy="11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41" idx="0"/>
            <a:endCxn id="36" idx="1"/>
          </p:cNvCxnSpPr>
          <p:nvPr/>
        </p:nvCxnSpPr>
        <p:spPr>
          <a:xfrm flipV="1">
            <a:off x="1339705" y="2127647"/>
            <a:ext cx="143616" cy="146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9"/>
            <a:ext cx="5614526" cy="813690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Original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de Seta Reta 17"/>
          <p:cNvCxnSpPr>
            <a:stCxn id="38" idx="0"/>
            <a:endCxn id="36" idx="2"/>
          </p:cNvCxnSpPr>
          <p:nvPr/>
        </p:nvCxnSpPr>
        <p:spPr>
          <a:xfrm flipH="1" flipV="1">
            <a:off x="3007886" y="3283528"/>
            <a:ext cx="1" cy="305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510251" y="4156964"/>
            <a:ext cx="921395" cy="531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sp>
        <p:nvSpPr>
          <p:cNvPr id="25" name="Retângulo de cantos arredondados 6"/>
          <p:cNvSpPr/>
          <p:nvPr/>
        </p:nvSpPr>
        <p:spPr>
          <a:xfrm>
            <a:off x="1862458" y="1387745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1862458" y="1882246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1862458" y="2341094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1862458" y="2814898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/>
          <p:nvPr/>
        </p:nvCxnSpPr>
        <p:spPr>
          <a:xfrm>
            <a:off x="3007886" y="1708811"/>
            <a:ext cx="0" cy="17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3007886" y="2203312"/>
            <a:ext cx="0" cy="13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3007886" y="2662160"/>
            <a:ext cx="0" cy="1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3674300" y="4048915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 de cantos arredondados 6"/>
          <p:cNvSpPr/>
          <p:nvPr/>
        </p:nvSpPr>
        <p:spPr>
          <a:xfrm>
            <a:off x="3674300" y="4537044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3674300" y="5026251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3674300" y="5541304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4" idx="0"/>
          </p:cNvCxnSpPr>
          <p:nvPr/>
        </p:nvCxnSpPr>
        <p:spPr>
          <a:xfrm>
            <a:off x="4620935" y="4340793"/>
            <a:ext cx="0" cy="19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74" idx="2"/>
            <a:endCxn id="75" idx="0"/>
          </p:cNvCxnSpPr>
          <p:nvPr/>
        </p:nvCxnSpPr>
        <p:spPr>
          <a:xfrm>
            <a:off x="4620935" y="4828922"/>
            <a:ext cx="0" cy="19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4620935" y="5318129"/>
            <a:ext cx="0" cy="2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1781031" y="7226989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1781031" y="7830195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3086462" y="7644571"/>
            <a:ext cx="0" cy="1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378396" y="4407680"/>
            <a:ext cx="1961579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378396" y="5033421"/>
            <a:ext cx="1961579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1781031" y="6677527"/>
            <a:ext cx="2610862" cy="40544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3086462" y="7082973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359186" y="4825262"/>
            <a:ext cx="0" cy="20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de Seta Reta 140"/>
          <p:cNvCxnSpPr>
            <a:endCxn id="146" idx="0"/>
          </p:cNvCxnSpPr>
          <p:nvPr/>
        </p:nvCxnSpPr>
        <p:spPr>
          <a:xfrm>
            <a:off x="837918" y="6180620"/>
            <a:ext cx="1" cy="41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CaixaDeTexto 145"/>
          <p:cNvSpPr txBox="1"/>
          <p:nvPr/>
        </p:nvSpPr>
        <p:spPr>
          <a:xfrm>
            <a:off x="377221" y="6598398"/>
            <a:ext cx="921395" cy="531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Estratégias Robustas</a:t>
            </a:r>
          </a:p>
        </p:txBody>
      </p:sp>
    </p:spTree>
    <p:extLst>
      <p:ext uri="{BB962C8B-B14F-4D97-AF65-F5344CB8AC3E}">
        <p14:creationId xmlns:p14="http://schemas.microsoft.com/office/powerpoint/2010/main" val="19363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30071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359445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9445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59445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59445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28" idx="2"/>
            <a:endCxn id="37" idx="0"/>
          </p:cNvCxnSpPr>
          <p:nvPr/>
        </p:nvCxnSpPr>
        <p:spPr>
          <a:xfrm>
            <a:off x="1774245" y="2932232"/>
            <a:ext cx="0" cy="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Linear:  Etapas / Outputs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628817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628817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628817" y="2293899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628817" y="2691010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1774245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6" idx="2"/>
            <a:endCxn id="27" idx="0"/>
          </p:cNvCxnSpPr>
          <p:nvPr/>
        </p:nvCxnSpPr>
        <p:spPr>
          <a:xfrm>
            <a:off x="1774245" y="2138009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7" idx="2"/>
            <a:endCxn id="28" idx="0"/>
          </p:cNvCxnSpPr>
          <p:nvPr/>
        </p:nvCxnSpPr>
        <p:spPr>
          <a:xfrm>
            <a:off x="1774245" y="2535121"/>
            <a:ext cx="0" cy="1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628817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628817" y="3925082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628817" y="4304508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1774245" y="3727650"/>
            <a:ext cx="0" cy="1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1774245" y="4124439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468814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468814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1774245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468814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468814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468814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1774245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774245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1774245" y="4914464"/>
            <a:ext cx="0" cy="3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1774245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do 66"/>
          <p:cNvCxnSpPr>
            <a:stCxn id="105" idx="1"/>
            <a:endCxn id="36" idx="1"/>
          </p:cNvCxnSpPr>
          <p:nvPr/>
        </p:nvCxnSpPr>
        <p:spPr>
          <a:xfrm rot="10800000">
            <a:off x="359446" y="2097013"/>
            <a:ext cx="109369" cy="4590864"/>
          </a:xfrm>
          <a:prstGeom prst="bentConnector3">
            <a:avLst>
              <a:gd name="adj1" fmla="val 217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do 85"/>
          <p:cNvCxnSpPr>
            <a:stCxn id="114" idx="1"/>
            <a:endCxn id="36" idx="1"/>
          </p:cNvCxnSpPr>
          <p:nvPr/>
        </p:nvCxnSpPr>
        <p:spPr>
          <a:xfrm rot="10800000">
            <a:off x="359446" y="2097014"/>
            <a:ext cx="109369" cy="5979341"/>
          </a:xfrm>
          <a:prstGeom prst="bentConnector3">
            <a:avLst>
              <a:gd name="adj1" fmla="val 3090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359445" y="862194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357372" y="862194"/>
            <a:ext cx="2160240" cy="24288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95" name="Retângulo de cantos arredondados 6"/>
          <p:cNvSpPr/>
          <p:nvPr/>
        </p:nvSpPr>
        <p:spPr>
          <a:xfrm>
            <a:off x="3671813" y="1284228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Quadro XLRM</a:t>
            </a:r>
          </a:p>
        </p:txBody>
      </p:sp>
      <p:sp>
        <p:nvSpPr>
          <p:cNvPr id="96" name="Retângulo de cantos arredondados 6"/>
          <p:cNvSpPr/>
          <p:nvPr/>
        </p:nvSpPr>
        <p:spPr>
          <a:xfrm>
            <a:off x="3671813" y="1917429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Faixas de Incerteza Plausível</a:t>
            </a:r>
          </a:p>
        </p:txBody>
      </p:sp>
      <p:sp>
        <p:nvSpPr>
          <p:cNvPr id="97" name="Retângulo de cantos arredondados 6"/>
          <p:cNvSpPr/>
          <p:nvPr/>
        </p:nvSpPr>
        <p:spPr>
          <a:xfrm>
            <a:off x="3671813" y="2617146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3671813" y="3130498"/>
            <a:ext cx="1785323" cy="97657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Gerador de Casos (Modelo)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3671813" y="4176366"/>
            <a:ext cx="1785323" cy="7685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Base de Casos Gerados</a:t>
            </a:r>
          </a:p>
        </p:txBody>
      </p:sp>
      <p:sp>
        <p:nvSpPr>
          <p:cNvPr id="100" name="Retângulo de cantos arredondados 6"/>
          <p:cNvSpPr/>
          <p:nvPr/>
        </p:nvSpPr>
        <p:spPr>
          <a:xfrm>
            <a:off x="3671813" y="5409738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 Preliminares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3671813" y="6200020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Cenários de Vulnerabilidade</a:t>
            </a:r>
          </a:p>
        </p:txBody>
      </p:sp>
      <p:sp>
        <p:nvSpPr>
          <p:cNvPr id="102" name="Retângulo de cantos arredondados 6"/>
          <p:cNvSpPr/>
          <p:nvPr/>
        </p:nvSpPr>
        <p:spPr>
          <a:xfrm>
            <a:off x="3671813" y="7131303"/>
            <a:ext cx="1785323" cy="56740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 na Fronteira de Tradeoff</a:t>
            </a:r>
          </a:p>
        </p:txBody>
      </p:sp>
      <p:sp>
        <p:nvSpPr>
          <p:cNvPr id="103" name="Retângulo de cantos arredondados 6"/>
          <p:cNvSpPr/>
          <p:nvPr/>
        </p:nvSpPr>
        <p:spPr>
          <a:xfrm>
            <a:off x="3671813" y="7856978"/>
            <a:ext cx="1785323" cy="49585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Caracterização das Estratégias Robustas</a:t>
            </a:r>
          </a:p>
        </p:txBody>
      </p:sp>
      <p:cxnSp>
        <p:nvCxnSpPr>
          <p:cNvPr id="85" name="Conector: Angulado 84"/>
          <p:cNvCxnSpPr>
            <a:stCxn id="36" idx="3"/>
            <a:endCxn id="95" idx="1"/>
          </p:cNvCxnSpPr>
          <p:nvPr/>
        </p:nvCxnSpPr>
        <p:spPr>
          <a:xfrm flipV="1">
            <a:off x="3189045" y="1460088"/>
            <a:ext cx="482768" cy="6369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Conector: Angulado 109"/>
          <p:cNvCxnSpPr>
            <a:stCxn id="36" idx="3"/>
            <a:endCxn id="96" idx="1"/>
          </p:cNvCxnSpPr>
          <p:nvPr/>
        </p:nvCxnSpPr>
        <p:spPr>
          <a:xfrm flipV="1">
            <a:off x="3189045" y="2093289"/>
            <a:ext cx="482768" cy="3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5" name="Conector: Angulado 114"/>
          <p:cNvCxnSpPr>
            <a:stCxn id="36" idx="3"/>
            <a:endCxn id="97" idx="1"/>
          </p:cNvCxnSpPr>
          <p:nvPr/>
        </p:nvCxnSpPr>
        <p:spPr>
          <a:xfrm>
            <a:off x="3189045" y="2097013"/>
            <a:ext cx="482768" cy="695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Conector: Angulado 117"/>
          <p:cNvCxnSpPr>
            <a:stCxn id="37" idx="3"/>
            <a:endCxn id="98" idx="1"/>
          </p:cNvCxnSpPr>
          <p:nvPr/>
        </p:nvCxnSpPr>
        <p:spPr>
          <a:xfrm flipV="1">
            <a:off x="3189045" y="3618787"/>
            <a:ext cx="482768" cy="497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Conector: Angulado 119"/>
          <p:cNvCxnSpPr>
            <a:stCxn id="37" idx="3"/>
            <a:endCxn id="99" idx="1"/>
          </p:cNvCxnSpPr>
          <p:nvPr/>
        </p:nvCxnSpPr>
        <p:spPr>
          <a:xfrm>
            <a:off x="3189045" y="4116478"/>
            <a:ext cx="482768" cy="444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Conector: Angulado 122"/>
          <p:cNvCxnSpPr>
            <a:stCxn id="38" idx="3"/>
            <a:endCxn id="100" idx="1"/>
          </p:cNvCxnSpPr>
          <p:nvPr/>
        </p:nvCxnSpPr>
        <p:spPr>
          <a:xfrm flipV="1">
            <a:off x="3189045" y="5721812"/>
            <a:ext cx="482768" cy="386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6" name="Conector: Angulado 125"/>
          <p:cNvCxnSpPr>
            <a:stCxn id="38" idx="3"/>
            <a:endCxn id="101" idx="1"/>
          </p:cNvCxnSpPr>
          <p:nvPr/>
        </p:nvCxnSpPr>
        <p:spPr>
          <a:xfrm>
            <a:off x="3189045" y="6108523"/>
            <a:ext cx="482768" cy="403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Conector: Angulado 128"/>
          <p:cNvCxnSpPr>
            <a:stCxn id="41" idx="3"/>
            <a:endCxn id="102" idx="1"/>
          </p:cNvCxnSpPr>
          <p:nvPr/>
        </p:nvCxnSpPr>
        <p:spPr>
          <a:xfrm flipV="1">
            <a:off x="3189045" y="7415006"/>
            <a:ext cx="482768" cy="318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Conector: Angulado 131"/>
          <p:cNvCxnSpPr>
            <a:stCxn id="41" idx="3"/>
            <a:endCxn id="103" idx="1"/>
          </p:cNvCxnSpPr>
          <p:nvPr/>
        </p:nvCxnSpPr>
        <p:spPr>
          <a:xfrm>
            <a:off x="3189045" y="7733620"/>
            <a:ext cx="482768" cy="371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628817" y="4715107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1774245" y="4503865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628817" y="3627972"/>
            <a:ext cx="12700" cy="11868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6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431948"/>
            <a:ext cx="5759450" cy="806489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 de cantos arredondados 6"/>
          <p:cNvSpPr/>
          <p:nvPr/>
        </p:nvSpPr>
        <p:spPr>
          <a:xfrm>
            <a:off x="697150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Estruturação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697150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697150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697150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cxnSpLocks/>
            <a:stCxn id="27" idx="2"/>
            <a:endCxn id="37" idx="0"/>
          </p:cNvCxnSpPr>
          <p:nvPr/>
        </p:nvCxnSpPr>
        <p:spPr>
          <a:xfrm>
            <a:off x="2111950" y="2963528"/>
            <a:ext cx="0" cy="17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Etapas do Método de Trabalho                     Técnicas Empregadas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966522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966522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966522" y="2722306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966522" y="234156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2111950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/>
            <a:stCxn id="26" idx="2"/>
            <a:endCxn id="28" idx="0"/>
          </p:cNvCxnSpPr>
          <p:nvPr/>
        </p:nvCxnSpPr>
        <p:spPr>
          <a:xfrm>
            <a:off x="2111950" y="2138009"/>
            <a:ext cx="0" cy="20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966522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966522" y="3964740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966522" y="4344166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2111950" y="3727650"/>
            <a:ext cx="0" cy="23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2111950" y="4164097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806519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Críticas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806519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2111950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806519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806519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806519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2111950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2111950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2111950" y="4954122"/>
            <a:ext cx="0" cy="27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2111950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697150" y="806303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764311" y="822738"/>
            <a:ext cx="890505" cy="47330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Coleta de Dados</a:t>
            </a:r>
          </a:p>
        </p:txBody>
      </p:sp>
      <p:cxnSp>
        <p:nvCxnSpPr>
          <p:cNvPr id="120" name="Conector: Angulado 119"/>
          <p:cNvCxnSpPr>
            <a:stCxn id="37" idx="3"/>
            <a:endCxn id="59" idx="1"/>
          </p:cNvCxnSpPr>
          <p:nvPr/>
        </p:nvCxnSpPr>
        <p:spPr>
          <a:xfrm flipV="1">
            <a:off x="3526750" y="3633759"/>
            <a:ext cx="289079" cy="4827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966522" y="4754765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2111950" y="4543523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966522" y="3627972"/>
            <a:ext cx="12700" cy="12264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6"/>
          <p:cNvSpPr/>
          <p:nvPr/>
        </p:nvSpPr>
        <p:spPr>
          <a:xfrm>
            <a:off x="3832189" y="1794505"/>
            <a:ext cx="1785124" cy="6050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Pesquisa Documental</a:t>
            </a:r>
          </a:p>
        </p:txBody>
      </p:sp>
      <p:sp>
        <p:nvSpPr>
          <p:cNvPr id="59" name="Retângulo de cantos arredondados 6"/>
          <p:cNvSpPr/>
          <p:nvPr/>
        </p:nvSpPr>
        <p:spPr>
          <a:xfrm>
            <a:off x="3815829" y="3301001"/>
            <a:ext cx="1785124" cy="66551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Simulação de Dinâmica de Sistemas</a:t>
            </a:r>
          </a:p>
        </p:txBody>
      </p:sp>
      <p:sp>
        <p:nvSpPr>
          <p:cNvPr id="60" name="Retângulo de cantos arredondados 6"/>
          <p:cNvSpPr/>
          <p:nvPr/>
        </p:nvSpPr>
        <p:spPr>
          <a:xfrm>
            <a:off x="3815829" y="597103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Forests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 de cantos arredondados 6"/>
          <p:cNvSpPr/>
          <p:nvPr/>
        </p:nvSpPr>
        <p:spPr>
          <a:xfrm>
            <a:off x="3815829" y="7423190"/>
            <a:ext cx="1785124" cy="62086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Análise de Tradeoff – </a:t>
            </a:r>
          </a:p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Valor Esperado das Estratégias</a:t>
            </a:r>
          </a:p>
        </p:txBody>
      </p:sp>
      <p:sp>
        <p:nvSpPr>
          <p:cNvPr id="62" name="Retângulo de cantos arredondados 6"/>
          <p:cNvSpPr/>
          <p:nvPr/>
        </p:nvSpPr>
        <p:spPr>
          <a:xfrm>
            <a:off x="4738700" y="822738"/>
            <a:ext cx="890505" cy="473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Análise de Dados</a:t>
            </a:r>
          </a:p>
        </p:txBody>
      </p:sp>
      <p:sp>
        <p:nvSpPr>
          <p:cNvPr id="65" name="Retângulo de cantos arredondados 6"/>
          <p:cNvSpPr/>
          <p:nvPr/>
        </p:nvSpPr>
        <p:spPr>
          <a:xfrm>
            <a:off x="3815829" y="6882911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Algoritmo PRIM</a:t>
            </a:r>
          </a:p>
        </p:txBody>
      </p:sp>
      <p:cxnSp>
        <p:nvCxnSpPr>
          <p:cNvPr id="47" name="Conector: Angulado 46"/>
          <p:cNvCxnSpPr>
            <a:cxnSpLocks/>
            <a:stCxn id="38" idx="3"/>
            <a:endCxn id="60" idx="1"/>
          </p:cNvCxnSpPr>
          <p:nvPr/>
        </p:nvCxnSpPr>
        <p:spPr>
          <a:xfrm>
            <a:off x="3526750" y="6108523"/>
            <a:ext cx="289079" cy="42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Conector: Angulado 49"/>
          <p:cNvCxnSpPr>
            <a:stCxn id="38" idx="3"/>
            <a:endCxn id="65" idx="1"/>
          </p:cNvCxnSpPr>
          <p:nvPr/>
        </p:nvCxnSpPr>
        <p:spPr>
          <a:xfrm>
            <a:off x="3526750" y="6108523"/>
            <a:ext cx="289079" cy="954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36" idx="3"/>
            <a:endCxn id="58" idx="1"/>
          </p:cNvCxnSpPr>
          <p:nvPr/>
        </p:nvCxnSpPr>
        <p:spPr>
          <a:xfrm flipV="1">
            <a:off x="3526750" y="2097012"/>
            <a:ext cx="30543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Conector: Angulado 69"/>
          <p:cNvCxnSpPr>
            <a:stCxn id="41" idx="3"/>
            <a:endCxn id="61" idx="1"/>
          </p:cNvCxnSpPr>
          <p:nvPr/>
        </p:nvCxnSpPr>
        <p:spPr>
          <a:xfrm>
            <a:off x="3526750" y="7733620"/>
            <a:ext cx="289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tângulo de cantos arredondados 6"/>
          <p:cNvSpPr/>
          <p:nvPr/>
        </p:nvSpPr>
        <p:spPr>
          <a:xfrm>
            <a:off x="3815829" y="4231001"/>
            <a:ext cx="1785124" cy="5561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Estatísticas Descritivas para Avaliação do Modelo</a:t>
            </a:r>
          </a:p>
        </p:txBody>
      </p:sp>
      <p:cxnSp>
        <p:nvCxnSpPr>
          <p:cNvPr id="71" name="Conector: Angulado 70"/>
          <p:cNvCxnSpPr>
            <a:stCxn id="37" idx="3"/>
            <a:endCxn id="55" idx="1"/>
          </p:cNvCxnSpPr>
          <p:nvPr/>
        </p:nvCxnSpPr>
        <p:spPr>
          <a:xfrm>
            <a:off x="3526750" y="4116478"/>
            <a:ext cx="289079" cy="392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2" name="Retângulo de cantos arredondados 6">
            <a:extLst>
              <a:ext uri="{FF2B5EF4-FFF2-40B4-BE49-F238E27FC236}">
                <a16:creationId xmlns:a16="http://schemas.microsoft.com/office/drawing/2014/main" id="{0C64E006-7D2B-4040-9A4C-51EB97542D45}"/>
              </a:ext>
            </a:extLst>
          </p:cNvPr>
          <p:cNvSpPr/>
          <p:nvPr/>
        </p:nvSpPr>
        <p:spPr>
          <a:xfrm>
            <a:off x="3815829" y="551509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Teste t de Hipóteses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64226768-7245-4E96-B555-EE413BB446F4}"/>
              </a:ext>
            </a:extLst>
          </p:cNvPr>
          <p:cNvCxnSpPr>
            <a:cxnSpLocks/>
            <a:stCxn id="38" idx="3"/>
            <a:endCxn id="72" idx="1"/>
          </p:cNvCxnSpPr>
          <p:nvPr/>
        </p:nvCxnSpPr>
        <p:spPr>
          <a:xfrm flipV="1">
            <a:off x="3526750" y="5695092"/>
            <a:ext cx="289079" cy="4134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Retângulo de cantos arredondados 6">
            <a:extLst>
              <a:ext uri="{FF2B5EF4-FFF2-40B4-BE49-F238E27FC236}">
                <a16:creationId xmlns:a16="http://schemas.microsoft.com/office/drawing/2014/main" id="{859283DC-A392-40ED-9980-C8BAB19F0B8B}"/>
              </a:ext>
            </a:extLst>
          </p:cNvPr>
          <p:cNvSpPr/>
          <p:nvPr/>
        </p:nvSpPr>
        <p:spPr>
          <a:xfrm>
            <a:off x="3815829" y="505915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Estatística Descritiva</a:t>
            </a:r>
          </a:p>
        </p:txBody>
      </p:sp>
      <p:sp>
        <p:nvSpPr>
          <p:cNvPr id="82" name="Retângulo de cantos arredondados 6">
            <a:extLst>
              <a:ext uri="{FF2B5EF4-FFF2-40B4-BE49-F238E27FC236}">
                <a16:creationId xmlns:a16="http://schemas.microsoft.com/office/drawing/2014/main" id="{7D28D911-FE82-44C7-8590-634B08ECF8C8}"/>
              </a:ext>
            </a:extLst>
          </p:cNvPr>
          <p:cNvSpPr/>
          <p:nvPr/>
        </p:nvSpPr>
        <p:spPr>
          <a:xfrm>
            <a:off x="3815829" y="6426972"/>
            <a:ext cx="1785124" cy="3600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Boruta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E741E903-8621-478C-BD88-962677B4A291}"/>
              </a:ext>
            </a:extLst>
          </p:cNvPr>
          <p:cNvCxnSpPr>
            <a:cxnSpLocks/>
            <a:stCxn id="38" idx="3"/>
            <a:endCxn id="82" idx="1"/>
          </p:cNvCxnSpPr>
          <p:nvPr/>
        </p:nvCxnSpPr>
        <p:spPr>
          <a:xfrm>
            <a:off x="3526750" y="6108523"/>
            <a:ext cx="289079" cy="498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50A1F954-AE3F-4D12-9C01-E7993759C978}"/>
              </a:ext>
            </a:extLst>
          </p:cNvPr>
          <p:cNvCxnSpPr>
            <a:cxnSpLocks/>
            <a:stCxn id="38" idx="3"/>
            <a:endCxn id="77" idx="1"/>
          </p:cNvCxnSpPr>
          <p:nvPr/>
        </p:nvCxnSpPr>
        <p:spPr>
          <a:xfrm flipV="1">
            <a:off x="3526750" y="5239152"/>
            <a:ext cx="289079" cy="869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Retângulo de cantos arredondados 6">
            <a:extLst>
              <a:ext uri="{FF2B5EF4-FFF2-40B4-BE49-F238E27FC236}">
                <a16:creationId xmlns:a16="http://schemas.microsoft.com/office/drawing/2014/main" id="{6DF4A156-3B90-437B-A5C7-C7A896F00A7C}"/>
              </a:ext>
            </a:extLst>
          </p:cNvPr>
          <p:cNvSpPr/>
          <p:nvPr/>
        </p:nvSpPr>
        <p:spPr>
          <a:xfrm rot="5400000">
            <a:off x="-2231318" y="5633992"/>
            <a:ext cx="5116287" cy="32138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para a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Simulação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RDM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Conector: Angulado 80">
            <a:extLst>
              <a:ext uri="{FF2B5EF4-FFF2-40B4-BE49-F238E27FC236}">
                <a16:creationId xmlns:a16="http://schemas.microsoft.com/office/drawing/2014/main" id="{3F24E7A3-ACAA-4324-B3DC-DBE275FF6E5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87519" y="4116477"/>
            <a:ext cx="2096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866870BD-32DD-4E1A-9F96-E858226D9177}"/>
              </a:ext>
            </a:extLst>
          </p:cNvPr>
          <p:cNvCxnSpPr>
            <a:cxnSpLocks/>
          </p:cNvCxnSpPr>
          <p:nvPr/>
        </p:nvCxnSpPr>
        <p:spPr>
          <a:xfrm>
            <a:off x="487519" y="6160107"/>
            <a:ext cx="2096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7B872C92-8FFC-4AC9-BEBB-6012CB171E1A}"/>
              </a:ext>
            </a:extLst>
          </p:cNvPr>
          <p:cNvCxnSpPr>
            <a:cxnSpLocks/>
          </p:cNvCxnSpPr>
          <p:nvPr/>
        </p:nvCxnSpPr>
        <p:spPr>
          <a:xfrm>
            <a:off x="487519" y="7799594"/>
            <a:ext cx="2096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A91C68C8-7EDB-4C35-AFEA-BD3B1D4F4222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>
            <a:off x="2111950" y="2582789"/>
            <a:ext cx="0" cy="1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90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1320</Words>
  <Application>Microsoft Office PowerPoint</Application>
  <PresentationFormat>Personalizar</PresentationFormat>
  <Paragraphs>329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Lima</dc:creator>
  <cp:lastModifiedBy>Pedro Lima</cp:lastModifiedBy>
  <cp:revision>119</cp:revision>
  <dcterms:created xsi:type="dcterms:W3CDTF">2015-04-30T17:01:21Z</dcterms:created>
  <dcterms:modified xsi:type="dcterms:W3CDTF">2018-02-03T20:12:13Z</dcterms:modified>
</cp:coreProperties>
</file>