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257" r:id="rId4"/>
    <p:sldId id="258" r:id="rId5"/>
    <p:sldId id="276" r:id="rId6"/>
    <p:sldId id="259" r:id="rId7"/>
    <p:sldId id="260" r:id="rId8"/>
    <p:sldId id="261" r:id="rId9"/>
    <p:sldId id="262" r:id="rId10"/>
    <p:sldId id="263" r:id="rId11"/>
    <p:sldId id="264" r:id="rId12"/>
    <p:sldId id="267" r:id="rId13"/>
    <p:sldId id="265" r:id="rId14"/>
    <p:sldId id="268" r:id="rId15"/>
    <p:sldId id="269" r:id="rId16"/>
    <p:sldId id="270" r:id="rId17"/>
    <p:sldId id="277" r:id="rId18"/>
    <p:sldId id="278" r:id="rId19"/>
    <p:sldId id="271" r:id="rId20"/>
    <p:sldId id="272" r:id="rId21"/>
    <p:sldId id="273" r:id="rId22"/>
    <p:sldId id="274" r:id="rId23"/>
    <p:sldId id="266" r:id="rId24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CD46"/>
    <a:srgbClr val="FF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76361-A4D3-444D-B655-D9AE74471CF4}" type="datetimeFigureOut">
              <a:rPr lang="es-ES" smtClean="0"/>
              <a:t>06/08/2020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2777D-83B9-464C-B065-BB807592204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61995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76361-A4D3-444D-B655-D9AE74471CF4}" type="datetimeFigureOut">
              <a:rPr lang="es-ES" smtClean="0"/>
              <a:t>06/08/2020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2777D-83B9-464C-B065-BB807592204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25172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76361-A4D3-444D-B655-D9AE74471CF4}" type="datetimeFigureOut">
              <a:rPr lang="es-ES" smtClean="0"/>
              <a:t>06/08/2020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2777D-83B9-464C-B065-BB807592204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95412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76361-A4D3-444D-B655-D9AE74471CF4}" type="datetimeFigureOut">
              <a:rPr lang="es-ES" smtClean="0"/>
              <a:t>06/08/2020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2777D-83B9-464C-B065-BB807592204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88353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76361-A4D3-444D-B655-D9AE74471CF4}" type="datetimeFigureOut">
              <a:rPr lang="es-ES" smtClean="0"/>
              <a:t>06/08/2020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2777D-83B9-464C-B065-BB807592204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43434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76361-A4D3-444D-B655-D9AE74471CF4}" type="datetimeFigureOut">
              <a:rPr lang="es-ES" smtClean="0"/>
              <a:t>06/08/2020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2777D-83B9-464C-B065-BB807592204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28463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76361-A4D3-444D-B655-D9AE74471CF4}" type="datetimeFigureOut">
              <a:rPr lang="es-ES" smtClean="0"/>
              <a:t>06/08/2020</a:t>
            </a:fld>
            <a:endParaRPr lang="es-ES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2777D-83B9-464C-B065-BB807592204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07918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76361-A4D3-444D-B655-D9AE74471CF4}" type="datetimeFigureOut">
              <a:rPr lang="es-ES" smtClean="0"/>
              <a:t>06/08/2020</a:t>
            </a:fld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2777D-83B9-464C-B065-BB807592204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53518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76361-A4D3-444D-B655-D9AE74471CF4}" type="datetimeFigureOut">
              <a:rPr lang="es-ES" smtClean="0"/>
              <a:t>06/08/2020</a:t>
            </a:fld>
            <a:endParaRPr lang="es-ES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2777D-83B9-464C-B065-BB807592204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63794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76361-A4D3-444D-B655-D9AE74471CF4}" type="datetimeFigureOut">
              <a:rPr lang="es-ES" smtClean="0"/>
              <a:t>06/08/2020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2777D-83B9-464C-B065-BB807592204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18059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76361-A4D3-444D-B655-D9AE74471CF4}" type="datetimeFigureOut">
              <a:rPr lang="es-ES" smtClean="0"/>
              <a:t>06/08/2020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2777D-83B9-464C-B065-BB807592204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52545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F76361-A4D3-444D-B655-D9AE74471CF4}" type="datetimeFigureOut">
              <a:rPr lang="es-ES" smtClean="0"/>
              <a:t>06/08/2020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32777D-83B9-464C-B065-BB807592204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0645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hyperlink" Target="https://www.youtube.com/watch?v=nWecIwtN2ho" TargetMode="Externa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uOFeHKAc97k" TargetMode="External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http://www.youtube.com/watch?v=qFj420GA74k" TargetMode="Externa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n de perfil profesion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5 CuadroTexto"/>
          <p:cNvSpPr txBox="1"/>
          <p:nvPr/>
        </p:nvSpPr>
        <p:spPr>
          <a:xfrm>
            <a:off x="1403648" y="6093296"/>
            <a:ext cx="74168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5400" b="1" dirty="0" smtClean="0"/>
              <a:t>    P </a:t>
            </a:r>
            <a:r>
              <a:rPr lang="es-ES_tradnl" sz="4000" b="1" dirty="0" smtClean="0"/>
              <a:t> R  O  F  E  S  I  O  N  A L</a:t>
            </a:r>
            <a:endParaRPr lang="es-ES" sz="4000" b="1" dirty="0"/>
          </a:p>
        </p:txBody>
      </p:sp>
      <p:sp>
        <p:nvSpPr>
          <p:cNvPr id="2" name="1 CuadroTexto"/>
          <p:cNvSpPr txBox="1"/>
          <p:nvPr/>
        </p:nvSpPr>
        <p:spPr>
          <a:xfrm>
            <a:off x="1907704" y="260648"/>
            <a:ext cx="54726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5400" b="1" dirty="0" smtClean="0"/>
              <a:t>I</a:t>
            </a:r>
            <a:r>
              <a:rPr lang="es-ES_tradnl" sz="4000" b="1" dirty="0" smtClean="0"/>
              <a:t> N S E R C I Ó N</a:t>
            </a:r>
            <a:endParaRPr lang="es-ES" sz="4000" b="1" dirty="0"/>
          </a:p>
        </p:txBody>
      </p:sp>
    </p:spTree>
    <p:extLst>
      <p:ext uri="{BB962C8B-B14F-4D97-AF65-F5344CB8AC3E}">
        <p14:creationId xmlns:p14="http://schemas.microsoft.com/office/powerpoint/2010/main" val="3453664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Flecha abajo"/>
          <p:cNvSpPr/>
          <p:nvPr/>
        </p:nvSpPr>
        <p:spPr>
          <a:xfrm flipH="1">
            <a:off x="1619672" y="620688"/>
            <a:ext cx="2016224" cy="576064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3200" b="1" dirty="0" smtClean="0"/>
              <a:t>E</a:t>
            </a:r>
          </a:p>
          <a:p>
            <a:pPr algn="ctr"/>
            <a:r>
              <a:rPr lang="es-ES_tradnl" sz="3200" b="1" dirty="0" smtClean="0"/>
              <a:t>X</a:t>
            </a:r>
          </a:p>
          <a:p>
            <a:pPr algn="ctr"/>
            <a:r>
              <a:rPr lang="es-ES_tradnl" sz="3200" b="1" dirty="0" smtClean="0"/>
              <a:t>P</a:t>
            </a:r>
          </a:p>
          <a:p>
            <a:pPr algn="ctr"/>
            <a:r>
              <a:rPr lang="es-ES_tradnl" sz="3200" b="1" dirty="0" smtClean="0"/>
              <a:t>E</a:t>
            </a:r>
          </a:p>
          <a:p>
            <a:pPr algn="ctr"/>
            <a:r>
              <a:rPr lang="es-ES_tradnl" sz="3200" b="1" dirty="0" smtClean="0"/>
              <a:t>R</a:t>
            </a:r>
          </a:p>
          <a:p>
            <a:pPr algn="ctr"/>
            <a:r>
              <a:rPr lang="es-ES_tradnl" sz="3200" b="1" dirty="0" smtClean="0"/>
              <a:t>I</a:t>
            </a:r>
          </a:p>
          <a:p>
            <a:pPr algn="ctr"/>
            <a:r>
              <a:rPr lang="es-ES_tradnl" sz="3200" b="1" dirty="0" smtClean="0"/>
              <a:t>E</a:t>
            </a:r>
          </a:p>
          <a:p>
            <a:pPr algn="ctr"/>
            <a:r>
              <a:rPr lang="es-ES_tradnl" sz="3200" b="1" dirty="0" smtClean="0"/>
              <a:t>N</a:t>
            </a:r>
          </a:p>
          <a:p>
            <a:pPr algn="ctr"/>
            <a:r>
              <a:rPr lang="es-ES_tradnl" sz="3200" b="1" dirty="0" smtClean="0"/>
              <a:t>C</a:t>
            </a:r>
          </a:p>
          <a:p>
            <a:pPr algn="ctr"/>
            <a:r>
              <a:rPr lang="es-ES_tradnl" sz="3200" b="1" dirty="0" smtClean="0"/>
              <a:t>I</a:t>
            </a:r>
          </a:p>
          <a:p>
            <a:pPr algn="ctr"/>
            <a:r>
              <a:rPr lang="es-ES_tradnl" sz="3200" b="1" dirty="0"/>
              <a:t>A</a:t>
            </a:r>
            <a:endParaRPr lang="es-ES" sz="3200" b="1" dirty="0"/>
          </a:p>
        </p:txBody>
      </p:sp>
      <p:sp>
        <p:nvSpPr>
          <p:cNvPr id="3" name="2 Flecha abajo"/>
          <p:cNvSpPr/>
          <p:nvPr/>
        </p:nvSpPr>
        <p:spPr>
          <a:xfrm>
            <a:off x="5652120" y="1628800"/>
            <a:ext cx="2016224" cy="4752528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2400" b="1" dirty="0" smtClean="0"/>
              <a:t>P</a:t>
            </a:r>
          </a:p>
          <a:p>
            <a:pPr algn="ctr"/>
            <a:r>
              <a:rPr lang="es-ES_tradnl" sz="2400" b="1" dirty="0" smtClean="0"/>
              <a:t>R</a:t>
            </a:r>
          </a:p>
          <a:p>
            <a:pPr algn="ctr"/>
            <a:r>
              <a:rPr lang="es-ES_tradnl" sz="2400" b="1" dirty="0" smtClean="0"/>
              <a:t>O</a:t>
            </a:r>
          </a:p>
          <a:p>
            <a:pPr algn="ctr"/>
            <a:r>
              <a:rPr lang="es-ES_tradnl" sz="2400" b="1" dirty="0" smtClean="0"/>
              <a:t>F</a:t>
            </a:r>
          </a:p>
          <a:p>
            <a:pPr algn="ctr"/>
            <a:r>
              <a:rPr lang="es-ES_tradnl" sz="2400" b="1" dirty="0" smtClean="0"/>
              <a:t>E</a:t>
            </a:r>
          </a:p>
          <a:p>
            <a:pPr algn="ctr"/>
            <a:r>
              <a:rPr lang="es-ES_tradnl" sz="2400" b="1" dirty="0" smtClean="0"/>
              <a:t>S</a:t>
            </a:r>
          </a:p>
          <a:p>
            <a:pPr algn="ctr"/>
            <a:r>
              <a:rPr lang="es-ES_tradnl" sz="2400" b="1" dirty="0" smtClean="0"/>
              <a:t>I</a:t>
            </a:r>
          </a:p>
          <a:p>
            <a:pPr algn="ctr"/>
            <a:r>
              <a:rPr lang="es-ES_tradnl" sz="2400" b="1" dirty="0" smtClean="0"/>
              <a:t>O</a:t>
            </a:r>
          </a:p>
          <a:p>
            <a:pPr algn="ctr"/>
            <a:r>
              <a:rPr lang="es-ES_tradnl" sz="2400" b="1" dirty="0" smtClean="0"/>
              <a:t>N</a:t>
            </a:r>
          </a:p>
          <a:p>
            <a:pPr algn="ctr"/>
            <a:r>
              <a:rPr lang="es-ES_tradnl" sz="2400" b="1" dirty="0" smtClean="0"/>
              <a:t>A</a:t>
            </a:r>
          </a:p>
          <a:p>
            <a:pPr algn="ctr"/>
            <a:r>
              <a:rPr lang="es-ES_tradnl" sz="2400" b="1" dirty="0"/>
              <a:t>L</a:t>
            </a:r>
            <a:endParaRPr lang="es-ES" sz="2400" b="1" dirty="0"/>
          </a:p>
        </p:txBody>
      </p:sp>
      <p:cxnSp>
        <p:nvCxnSpPr>
          <p:cNvPr id="5" name="4 Conector recto de flecha"/>
          <p:cNvCxnSpPr/>
          <p:nvPr/>
        </p:nvCxnSpPr>
        <p:spPr>
          <a:xfrm flipV="1">
            <a:off x="4067944" y="620688"/>
            <a:ext cx="0" cy="540060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6 Conector recto de flecha"/>
          <p:cNvCxnSpPr/>
          <p:nvPr/>
        </p:nvCxnSpPr>
        <p:spPr>
          <a:xfrm flipH="1" flipV="1">
            <a:off x="8388424" y="620688"/>
            <a:ext cx="72008" cy="540060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7 Forma libre"/>
          <p:cNvSpPr/>
          <p:nvPr/>
        </p:nvSpPr>
        <p:spPr>
          <a:xfrm>
            <a:off x="457200" y="720436"/>
            <a:ext cx="1233055" cy="3532909"/>
          </a:xfrm>
          <a:custGeom>
            <a:avLst/>
            <a:gdLst>
              <a:gd name="connsiteX0" fmla="*/ 0 w 1233055"/>
              <a:gd name="connsiteY0" fmla="*/ 152400 h 3532909"/>
              <a:gd name="connsiteX1" fmla="*/ 568036 w 1233055"/>
              <a:gd name="connsiteY1" fmla="*/ 166255 h 3532909"/>
              <a:gd name="connsiteX2" fmla="*/ 637309 w 1233055"/>
              <a:gd name="connsiteY2" fmla="*/ 207819 h 3532909"/>
              <a:gd name="connsiteX3" fmla="*/ 692727 w 1233055"/>
              <a:gd name="connsiteY3" fmla="*/ 290946 h 3532909"/>
              <a:gd name="connsiteX4" fmla="*/ 678873 w 1233055"/>
              <a:gd name="connsiteY4" fmla="*/ 457200 h 3532909"/>
              <a:gd name="connsiteX5" fmla="*/ 595745 w 1233055"/>
              <a:gd name="connsiteY5" fmla="*/ 568037 h 3532909"/>
              <a:gd name="connsiteX6" fmla="*/ 554182 w 1233055"/>
              <a:gd name="connsiteY6" fmla="*/ 623455 h 3532909"/>
              <a:gd name="connsiteX7" fmla="*/ 429491 w 1233055"/>
              <a:gd name="connsiteY7" fmla="*/ 734291 h 3532909"/>
              <a:gd name="connsiteX8" fmla="*/ 374073 w 1233055"/>
              <a:gd name="connsiteY8" fmla="*/ 762000 h 3532909"/>
              <a:gd name="connsiteX9" fmla="*/ 360218 w 1233055"/>
              <a:gd name="connsiteY9" fmla="*/ 803564 h 3532909"/>
              <a:gd name="connsiteX10" fmla="*/ 277091 w 1233055"/>
              <a:gd name="connsiteY10" fmla="*/ 858982 h 3532909"/>
              <a:gd name="connsiteX11" fmla="*/ 249382 w 1233055"/>
              <a:gd name="connsiteY11" fmla="*/ 900546 h 3532909"/>
              <a:gd name="connsiteX12" fmla="*/ 263236 w 1233055"/>
              <a:gd name="connsiteY12" fmla="*/ 955964 h 3532909"/>
              <a:gd name="connsiteX13" fmla="*/ 346364 w 1233055"/>
              <a:gd name="connsiteY13" fmla="*/ 1025237 h 3532909"/>
              <a:gd name="connsiteX14" fmla="*/ 415636 w 1233055"/>
              <a:gd name="connsiteY14" fmla="*/ 1094509 h 3532909"/>
              <a:gd name="connsiteX15" fmla="*/ 471055 w 1233055"/>
              <a:gd name="connsiteY15" fmla="*/ 1149928 h 3532909"/>
              <a:gd name="connsiteX16" fmla="*/ 554182 w 1233055"/>
              <a:gd name="connsiteY16" fmla="*/ 1177637 h 3532909"/>
              <a:gd name="connsiteX17" fmla="*/ 595745 w 1233055"/>
              <a:gd name="connsiteY17" fmla="*/ 1219200 h 3532909"/>
              <a:gd name="connsiteX18" fmla="*/ 651164 w 1233055"/>
              <a:gd name="connsiteY18" fmla="*/ 1233055 h 3532909"/>
              <a:gd name="connsiteX19" fmla="*/ 692727 w 1233055"/>
              <a:gd name="connsiteY19" fmla="*/ 1260764 h 3532909"/>
              <a:gd name="connsiteX20" fmla="*/ 762000 w 1233055"/>
              <a:gd name="connsiteY20" fmla="*/ 1330037 h 3532909"/>
              <a:gd name="connsiteX21" fmla="*/ 803564 w 1233055"/>
              <a:gd name="connsiteY21" fmla="*/ 1413164 h 3532909"/>
              <a:gd name="connsiteX22" fmla="*/ 775855 w 1233055"/>
              <a:gd name="connsiteY22" fmla="*/ 1510146 h 3532909"/>
              <a:gd name="connsiteX23" fmla="*/ 748145 w 1233055"/>
              <a:gd name="connsiteY23" fmla="*/ 1537855 h 3532909"/>
              <a:gd name="connsiteX24" fmla="*/ 678873 w 1233055"/>
              <a:gd name="connsiteY24" fmla="*/ 1607128 h 3532909"/>
              <a:gd name="connsiteX25" fmla="*/ 651164 w 1233055"/>
              <a:gd name="connsiteY25" fmla="*/ 1648691 h 3532909"/>
              <a:gd name="connsiteX26" fmla="*/ 637309 w 1233055"/>
              <a:gd name="connsiteY26" fmla="*/ 1690255 h 3532909"/>
              <a:gd name="connsiteX27" fmla="*/ 595745 w 1233055"/>
              <a:gd name="connsiteY27" fmla="*/ 1717964 h 3532909"/>
              <a:gd name="connsiteX28" fmla="*/ 526473 w 1233055"/>
              <a:gd name="connsiteY28" fmla="*/ 1828800 h 3532909"/>
              <a:gd name="connsiteX29" fmla="*/ 568036 w 1233055"/>
              <a:gd name="connsiteY29" fmla="*/ 1856509 h 3532909"/>
              <a:gd name="connsiteX30" fmla="*/ 609600 w 1233055"/>
              <a:gd name="connsiteY30" fmla="*/ 1870364 h 3532909"/>
              <a:gd name="connsiteX31" fmla="*/ 734291 w 1233055"/>
              <a:gd name="connsiteY31" fmla="*/ 1967346 h 3532909"/>
              <a:gd name="connsiteX32" fmla="*/ 748145 w 1233055"/>
              <a:gd name="connsiteY32" fmla="*/ 2008909 h 3532909"/>
              <a:gd name="connsiteX33" fmla="*/ 775855 w 1233055"/>
              <a:gd name="connsiteY33" fmla="*/ 2036619 h 3532909"/>
              <a:gd name="connsiteX34" fmla="*/ 748145 w 1233055"/>
              <a:gd name="connsiteY34" fmla="*/ 2189019 h 3532909"/>
              <a:gd name="connsiteX35" fmla="*/ 692727 w 1233055"/>
              <a:gd name="connsiteY35" fmla="*/ 2272146 h 3532909"/>
              <a:gd name="connsiteX36" fmla="*/ 651164 w 1233055"/>
              <a:gd name="connsiteY36" fmla="*/ 2299855 h 3532909"/>
              <a:gd name="connsiteX37" fmla="*/ 581891 w 1233055"/>
              <a:gd name="connsiteY37" fmla="*/ 2369128 h 3532909"/>
              <a:gd name="connsiteX38" fmla="*/ 554182 w 1233055"/>
              <a:gd name="connsiteY38" fmla="*/ 2410691 h 3532909"/>
              <a:gd name="connsiteX39" fmla="*/ 512618 w 1233055"/>
              <a:gd name="connsiteY39" fmla="*/ 2452255 h 3532909"/>
              <a:gd name="connsiteX40" fmla="*/ 457200 w 1233055"/>
              <a:gd name="connsiteY40" fmla="*/ 2535382 h 3532909"/>
              <a:gd name="connsiteX41" fmla="*/ 415636 w 1233055"/>
              <a:gd name="connsiteY41" fmla="*/ 2632364 h 3532909"/>
              <a:gd name="connsiteX42" fmla="*/ 401782 w 1233055"/>
              <a:gd name="connsiteY42" fmla="*/ 2687782 h 3532909"/>
              <a:gd name="connsiteX43" fmla="*/ 374073 w 1233055"/>
              <a:gd name="connsiteY43" fmla="*/ 2743200 h 3532909"/>
              <a:gd name="connsiteX44" fmla="*/ 346364 w 1233055"/>
              <a:gd name="connsiteY44" fmla="*/ 2867891 h 3532909"/>
              <a:gd name="connsiteX45" fmla="*/ 318655 w 1233055"/>
              <a:gd name="connsiteY45" fmla="*/ 2964873 h 3532909"/>
              <a:gd name="connsiteX46" fmla="*/ 290945 w 1233055"/>
              <a:gd name="connsiteY46" fmla="*/ 3103419 h 3532909"/>
              <a:gd name="connsiteX47" fmla="*/ 304800 w 1233055"/>
              <a:gd name="connsiteY47" fmla="*/ 3269673 h 3532909"/>
              <a:gd name="connsiteX48" fmla="*/ 415636 w 1233055"/>
              <a:gd name="connsiteY48" fmla="*/ 3435928 h 3532909"/>
              <a:gd name="connsiteX49" fmla="*/ 457200 w 1233055"/>
              <a:gd name="connsiteY49" fmla="*/ 3463637 h 3532909"/>
              <a:gd name="connsiteX50" fmla="*/ 498764 w 1233055"/>
              <a:gd name="connsiteY50" fmla="*/ 3477491 h 3532909"/>
              <a:gd name="connsiteX51" fmla="*/ 540327 w 1233055"/>
              <a:gd name="connsiteY51" fmla="*/ 3505200 h 3532909"/>
              <a:gd name="connsiteX52" fmla="*/ 609600 w 1233055"/>
              <a:gd name="connsiteY52" fmla="*/ 3519055 h 3532909"/>
              <a:gd name="connsiteX53" fmla="*/ 665018 w 1233055"/>
              <a:gd name="connsiteY53" fmla="*/ 3532909 h 3532909"/>
              <a:gd name="connsiteX54" fmla="*/ 845127 w 1233055"/>
              <a:gd name="connsiteY54" fmla="*/ 3519055 h 3532909"/>
              <a:gd name="connsiteX55" fmla="*/ 858982 w 1233055"/>
              <a:gd name="connsiteY55" fmla="*/ 3477491 h 3532909"/>
              <a:gd name="connsiteX56" fmla="*/ 900545 w 1233055"/>
              <a:gd name="connsiteY56" fmla="*/ 3449782 h 3532909"/>
              <a:gd name="connsiteX57" fmla="*/ 969818 w 1233055"/>
              <a:gd name="connsiteY57" fmla="*/ 3394364 h 3532909"/>
              <a:gd name="connsiteX58" fmla="*/ 997527 w 1233055"/>
              <a:gd name="connsiteY58" fmla="*/ 3352800 h 3532909"/>
              <a:gd name="connsiteX59" fmla="*/ 1039091 w 1233055"/>
              <a:gd name="connsiteY59" fmla="*/ 3186546 h 3532909"/>
              <a:gd name="connsiteX60" fmla="*/ 1066800 w 1233055"/>
              <a:gd name="connsiteY60" fmla="*/ 3103419 h 3532909"/>
              <a:gd name="connsiteX61" fmla="*/ 1094509 w 1233055"/>
              <a:gd name="connsiteY61" fmla="*/ 3020291 h 3532909"/>
              <a:gd name="connsiteX62" fmla="*/ 1108364 w 1233055"/>
              <a:gd name="connsiteY62" fmla="*/ 2978728 h 3532909"/>
              <a:gd name="connsiteX63" fmla="*/ 1094509 w 1233055"/>
              <a:gd name="connsiteY63" fmla="*/ 1731819 h 3532909"/>
              <a:gd name="connsiteX64" fmla="*/ 1066800 w 1233055"/>
              <a:gd name="connsiteY64" fmla="*/ 1385455 h 3532909"/>
              <a:gd name="connsiteX65" fmla="*/ 1052945 w 1233055"/>
              <a:gd name="connsiteY65" fmla="*/ 1163782 h 3532909"/>
              <a:gd name="connsiteX66" fmla="*/ 1066800 w 1233055"/>
              <a:gd name="connsiteY66" fmla="*/ 623455 h 3532909"/>
              <a:gd name="connsiteX67" fmla="*/ 1080655 w 1233055"/>
              <a:gd name="connsiteY67" fmla="*/ 581891 h 3532909"/>
              <a:gd name="connsiteX68" fmla="*/ 1094509 w 1233055"/>
              <a:gd name="connsiteY68" fmla="*/ 429491 h 3532909"/>
              <a:gd name="connsiteX69" fmla="*/ 1122218 w 1233055"/>
              <a:gd name="connsiteY69" fmla="*/ 318655 h 3532909"/>
              <a:gd name="connsiteX70" fmla="*/ 1136073 w 1233055"/>
              <a:gd name="connsiteY70" fmla="*/ 263237 h 3532909"/>
              <a:gd name="connsiteX71" fmla="*/ 1149927 w 1233055"/>
              <a:gd name="connsiteY71" fmla="*/ 221673 h 3532909"/>
              <a:gd name="connsiteX72" fmla="*/ 1163782 w 1233055"/>
              <a:gd name="connsiteY72" fmla="*/ 166255 h 3532909"/>
              <a:gd name="connsiteX73" fmla="*/ 1191491 w 1233055"/>
              <a:gd name="connsiteY73" fmla="*/ 124691 h 3532909"/>
              <a:gd name="connsiteX74" fmla="*/ 1219200 w 1233055"/>
              <a:gd name="connsiteY74" fmla="*/ 41564 h 3532909"/>
              <a:gd name="connsiteX75" fmla="*/ 1233055 w 1233055"/>
              <a:gd name="connsiteY75" fmla="*/ 0 h 3532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</a:cxnLst>
            <a:rect l="l" t="t" r="r" b="b"/>
            <a:pathLst>
              <a:path w="1233055" h="3532909">
                <a:moveTo>
                  <a:pt x="0" y="152400"/>
                </a:moveTo>
                <a:cubicBezTo>
                  <a:pt x="189345" y="157018"/>
                  <a:pt x="378830" y="157655"/>
                  <a:pt x="568036" y="166255"/>
                </a:cubicBezTo>
                <a:cubicBezTo>
                  <a:pt x="598927" y="167659"/>
                  <a:pt x="619904" y="184612"/>
                  <a:pt x="637309" y="207819"/>
                </a:cubicBezTo>
                <a:cubicBezTo>
                  <a:pt x="657290" y="234461"/>
                  <a:pt x="692727" y="290946"/>
                  <a:pt x="692727" y="290946"/>
                </a:cubicBezTo>
                <a:cubicBezTo>
                  <a:pt x="688109" y="346364"/>
                  <a:pt x="693757" y="403619"/>
                  <a:pt x="678873" y="457200"/>
                </a:cubicBezTo>
                <a:cubicBezTo>
                  <a:pt x="660148" y="524611"/>
                  <a:pt x="629769" y="527208"/>
                  <a:pt x="595745" y="568037"/>
                </a:cubicBezTo>
                <a:cubicBezTo>
                  <a:pt x="580963" y="585776"/>
                  <a:pt x="569629" y="606292"/>
                  <a:pt x="554182" y="623455"/>
                </a:cubicBezTo>
                <a:cubicBezTo>
                  <a:pt x="509620" y="672968"/>
                  <a:pt x="482270" y="704132"/>
                  <a:pt x="429491" y="734291"/>
                </a:cubicBezTo>
                <a:cubicBezTo>
                  <a:pt x="411559" y="744538"/>
                  <a:pt x="392546" y="752764"/>
                  <a:pt x="374073" y="762000"/>
                </a:cubicBezTo>
                <a:cubicBezTo>
                  <a:pt x="369455" y="775855"/>
                  <a:pt x="370545" y="793237"/>
                  <a:pt x="360218" y="803564"/>
                </a:cubicBezTo>
                <a:cubicBezTo>
                  <a:pt x="336670" y="827112"/>
                  <a:pt x="277091" y="858982"/>
                  <a:pt x="277091" y="858982"/>
                </a:cubicBezTo>
                <a:cubicBezTo>
                  <a:pt x="267855" y="872837"/>
                  <a:pt x="251737" y="884062"/>
                  <a:pt x="249382" y="900546"/>
                </a:cubicBezTo>
                <a:cubicBezTo>
                  <a:pt x="246689" y="919396"/>
                  <a:pt x="253789" y="939432"/>
                  <a:pt x="263236" y="955964"/>
                </a:cubicBezTo>
                <a:cubicBezTo>
                  <a:pt x="279648" y="984685"/>
                  <a:pt x="319878" y="1007580"/>
                  <a:pt x="346364" y="1025237"/>
                </a:cubicBezTo>
                <a:cubicBezTo>
                  <a:pt x="399730" y="1105285"/>
                  <a:pt x="343798" y="1032933"/>
                  <a:pt x="415636" y="1094509"/>
                </a:cubicBezTo>
                <a:cubicBezTo>
                  <a:pt x="435471" y="1111511"/>
                  <a:pt x="446271" y="1141667"/>
                  <a:pt x="471055" y="1149928"/>
                </a:cubicBezTo>
                <a:lnTo>
                  <a:pt x="554182" y="1177637"/>
                </a:lnTo>
                <a:cubicBezTo>
                  <a:pt x="568036" y="1191491"/>
                  <a:pt x="578734" y="1209479"/>
                  <a:pt x="595745" y="1219200"/>
                </a:cubicBezTo>
                <a:cubicBezTo>
                  <a:pt x="612278" y="1228647"/>
                  <a:pt x="633662" y="1225554"/>
                  <a:pt x="651164" y="1233055"/>
                </a:cubicBezTo>
                <a:cubicBezTo>
                  <a:pt x="666469" y="1239614"/>
                  <a:pt x="678873" y="1251528"/>
                  <a:pt x="692727" y="1260764"/>
                </a:cubicBezTo>
                <a:cubicBezTo>
                  <a:pt x="766615" y="1371597"/>
                  <a:pt x="669639" y="1237677"/>
                  <a:pt x="762000" y="1330037"/>
                </a:cubicBezTo>
                <a:cubicBezTo>
                  <a:pt x="788857" y="1356894"/>
                  <a:pt x="792296" y="1379360"/>
                  <a:pt x="803564" y="1413164"/>
                </a:cubicBezTo>
                <a:cubicBezTo>
                  <a:pt x="800977" y="1423510"/>
                  <a:pt x="784371" y="1495953"/>
                  <a:pt x="775855" y="1510146"/>
                </a:cubicBezTo>
                <a:cubicBezTo>
                  <a:pt x="769134" y="1521347"/>
                  <a:pt x="756305" y="1527655"/>
                  <a:pt x="748145" y="1537855"/>
                </a:cubicBezTo>
                <a:cubicBezTo>
                  <a:pt x="695364" y="1603831"/>
                  <a:pt x="750127" y="1559625"/>
                  <a:pt x="678873" y="1607128"/>
                </a:cubicBezTo>
                <a:cubicBezTo>
                  <a:pt x="669637" y="1620982"/>
                  <a:pt x="658611" y="1633798"/>
                  <a:pt x="651164" y="1648691"/>
                </a:cubicBezTo>
                <a:cubicBezTo>
                  <a:pt x="644633" y="1661753"/>
                  <a:pt x="646432" y="1678851"/>
                  <a:pt x="637309" y="1690255"/>
                </a:cubicBezTo>
                <a:cubicBezTo>
                  <a:pt x="626907" y="1703257"/>
                  <a:pt x="609600" y="1708728"/>
                  <a:pt x="595745" y="1717964"/>
                </a:cubicBezTo>
                <a:cubicBezTo>
                  <a:pt x="562771" y="1816887"/>
                  <a:pt x="592338" y="1784889"/>
                  <a:pt x="526473" y="1828800"/>
                </a:cubicBezTo>
                <a:cubicBezTo>
                  <a:pt x="540327" y="1838036"/>
                  <a:pt x="553143" y="1849062"/>
                  <a:pt x="568036" y="1856509"/>
                </a:cubicBezTo>
                <a:cubicBezTo>
                  <a:pt x="581098" y="1863040"/>
                  <a:pt x="596834" y="1863272"/>
                  <a:pt x="609600" y="1870364"/>
                </a:cubicBezTo>
                <a:cubicBezTo>
                  <a:pt x="684173" y="1911793"/>
                  <a:pt x="683804" y="1916859"/>
                  <a:pt x="734291" y="1967346"/>
                </a:cubicBezTo>
                <a:cubicBezTo>
                  <a:pt x="738909" y="1981200"/>
                  <a:pt x="740631" y="1996386"/>
                  <a:pt x="748145" y="2008909"/>
                </a:cubicBezTo>
                <a:cubicBezTo>
                  <a:pt x="754866" y="2020110"/>
                  <a:pt x="774555" y="2023621"/>
                  <a:pt x="775855" y="2036619"/>
                </a:cubicBezTo>
                <a:cubicBezTo>
                  <a:pt x="777442" y="2052486"/>
                  <a:pt x="767007" y="2155068"/>
                  <a:pt x="748145" y="2189019"/>
                </a:cubicBezTo>
                <a:cubicBezTo>
                  <a:pt x="731972" y="2218130"/>
                  <a:pt x="720436" y="2253673"/>
                  <a:pt x="692727" y="2272146"/>
                </a:cubicBezTo>
                <a:lnTo>
                  <a:pt x="651164" y="2299855"/>
                </a:lnTo>
                <a:cubicBezTo>
                  <a:pt x="577276" y="2410688"/>
                  <a:pt x="674252" y="2276768"/>
                  <a:pt x="581891" y="2369128"/>
                </a:cubicBezTo>
                <a:cubicBezTo>
                  <a:pt x="570117" y="2380902"/>
                  <a:pt x="564842" y="2397899"/>
                  <a:pt x="554182" y="2410691"/>
                </a:cubicBezTo>
                <a:cubicBezTo>
                  <a:pt x="541639" y="2425743"/>
                  <a:pt x="524647" y="2436789"/>
                  <a:pt x="512618" y="2452255"/>
                </a:cubicBezTo>
                <a:cubicBezTo>
                  <a:pt x="492172" y="2478542"/>
                  <a:pt x="457200" y="2535382"/>
                  <a:pt x="457200" y="2535382"/>
                </a:cubicBezTo>
                <a:cubicBezTo>
                  <a:pt x="417421" y="2694492"/>
                  <a:pt x="473045" y="2498407"/>
                  <a:pt x="415636" y="2632364"/>
                </a:cubicBezTo>
                <a:cubicBezTo>
                  <a:pt x="408135" y="2649866"/>
                  <a:pt x="408468" y="2669953"/>
                  <a:pt x="401782" y="2687782"/>
                </a:cubicBezTo>
                <a:cubicBezTo>
                  <a:pt x="394530" y="2707120"/>
                  <a:pt x="383309" y="2724727"/>
                  <a:pt x="374073" y="2743200"/>
                </a:cubicBezTo>
                <a:cubicBezTo>
                  <a:pt x="364552" y="2790804"/>
                  <a:pt x="359405" y="2822247"/>
                  <a:pt x="346364" y="2867891"/>
                </a:cubicBezTo>
                <a:cubicBezTo>
                  <a:pt x="331523" y="2919833"/>
                  <a:pt x="329485" y="2905307"/>
                  <a:pt x="318655" y="2964873"/>
                </a:cubicBezTo>
                <a:cubicBezTo>
                  <a:pt x="293184" y="3104963"/>
                  <a:pt x="319398" y="3018062"/>
                  <a:pt x="290945" y="3103419"/>
                </a:cubicBezTo>
                <a:cubicBezTo>
                  <a:pt x="295563" y="3158837"/>
                  <a:pt x="295658" y="3214820"/>
                  <a:pt x="304800" y="3269673"/>
                </a:cubicBezTo>
                <a:cubicBezTo>
                  <a:pt x="317510" y="3345929"/>
                  <a:pt x="348606" y="3391242"/>
                  <a:pt x="415636" y="3435928"/>
                </a:cubicBezTo>
                <a:cubicBezTo>
                  <a:pt x="429491" y="3445164"/>
                  <a:pt x="442307" y="3456191"/>
                  <a:pt x="457200" y="3463637"/>
                </a:cubicBezTo>
                <a:cubicBezTo>
                  <a:pt x="470262" y="3470168"/>
                  <a:pt x="484909" y="3472873"/>
                  <a:pt x="498764" y="3477491"/>
                </a:cubicBezTo>
                <a:cubicBezTo>
                  <a:pt x="512618" y="3486727"/>
                  <a:pt x="524736" y="3499353"/>
                  <a:pt x="540327" y="3505200"/>
                </a:cubicBezTo>
                <a:cubicBezTo>
                  <a:pt x="562376" y="3513468"/>
                  <a:pt x="586612" y="3513947"/>
                  <a:pt x="609600" y="3519055"/>
                </a:cubicBezTo>
                <a:cubicBezTo>
                  <a:pt x="628188" y="3523186"/>
                  <a:pt x="646545" y="3528291"/>
                  <a:pt x="665018" y="3532909"/>
                </a:cubicBezTo>
                <a:cubicBezTo>
                  <a:pt x="725054" y="3528291"/>
                  <a:pt x="787230" y="3535597"/>
                  <a:pt x="845127" y="3519055"/>
                </a:cubicBezTo>
                <a:cubicBezTo>
                  <a:pt x="859169" y="3515043"/>
                  <a:pt x="849859" y="3488895"/>
                  <a:pt x="858982" y="3477491"/>
                </a:cubicBezTo>
                <a:cubicBezTo>
                  <a:pt x="869384" y="3464489"/>
                  <a:pt x="887543" y="3460184"/>
                  <a:pt x="900545" y="3449782"/>
                </a:cubicBezTo>
                <a:cubicBezTo>
                  <a:pt x="999253" y="3370816"/>
                  <a:pt x="841893" y="3479648"/>
                  <a:pt x="969818" y="3394364"/>
                </a:cubicBezTo>
                <a:cubicBezTo>
                  <a:pt x="979054" y="3380509"/>
                  <a:pt x="990764" y="3368016"/>
                  <a:pt x="997527" y="3352800"/>
                </a:cubicBezTo>
                <a:cubicBezTo>
                  <a:pt x="1040605" y="3255874"/>
                  <a:pt x="1014196" y="3286124"/>
                  <a:pt x="1039091" y="3186546"/>
                </a:cubicBezTo>
                <a:cubicBezTo>
                  <a:pt x="1046175" y="3158210"/>
                  <a:pt x="1057564" y="3131128"/>
                  <a:pt x="1066800" y="3103419"/>
                </a:cubicBezTo>
                <a:lnTo>
                  <a:pt x="1094509" y="3020291"/>
                </a:lnTo>
                <a:lnTo>
                  <a:pt x="1108364" y="2978728"/>
                </a:lnTo>
                <a:cubicBezTo>
                  <a:pt x="1103746" y="2563092"/>
                  <a:pt x="1102350" y="2147407"/>
                  <a:pt x="1094509" y="1731819"/>
                </a:cubicBezTo>
                <a:cubicBezTo>
                  <a:pt x="1089715" y="1477760"/>
                  <a:pt x="1082240" y="1578446"/>
                  <a:pt x="1066800" y="1385455"/>
                </a:cubicBezTo>
                <a:cubicBezTo>
                  <a:pt x="1060896" y="1311656"/>
                  <a:pt x="1057563" y="1237673"/>
                  <a:pt x="1052945" y="1163782"/>
                </a:cubicBezTo>
                <a:cubicBezTo>
                  <a:pt x="1057563" y="983673"/>
                  <a:pt x="1058230" y="803419"/>
                  <a:pt x="1066800" y="623455"/>
                </a:cubicBezTo>
                <a:cubicBezTo>
                  <a:pt x="1067495" y="608867"/>
                  <a:pt x="1078590" y="596348"/>
                  <a:pt x="1080655" y="581891"/>
                </a:cubicBezTo>
                <a:cubicBezTo>
                  <a:pt x="1087869" y="531394"/>
                  <a:pt x="1088182" y="480107"/>
                  <a:pt x="1094509" y="429491"/>
                </a:cubicBezTo>
                <a:cubicBezTo>
                  <a:pt x="1103896" y="354392"/>
                  <a:pt x="1105465" y="377291"/>
                  <a:pt x="1122218" y="318655"/>
                </a:cubicBezTo>
                <a:cubicBezTo>
                  <a:pt x="1127449" y="300346"/>
                  <a:pt x="1130842" y="281546"/>
                  <a:pt x="1136073" y="263237"/>
                </a:cubicBezTo>
                <a:cubicBezTo>
                  <a:pt x="1140085" y="249195"/>
                  <a:pt x="1145915" y="235715"/>
                  <a:pt x="1149927" y="221673"/>
                </a:cubicBezTo>
                <a:cubicBezTo>
                  <a:pt x="1155158" y="203364"/>
                  <a:pt x="1156281" y="183757"/>
                  <a:pt x="1163782" y="166255"/>
                </a:cubicBezTo>
                <a:cubicBezTo>
                  <a:pt x="1170341" y="150950"/>
                  <a:pt x="1182255" y="138546"/>
                  <a:pt x="1191491" y="124691"/>
                </a:cubicBezTo>
                <a:lnTo>
                  <a:pt x="1219200" y="41564"/>
                </a:lnTo>
                <a:lnTo>
                  <a:pt x="1233055" y="0"/>
                </a:ln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" name="3 CuadroTexto"/>
          <p:cNvSpPr txBox="1"/>
          <p:nvPr/>
        </p:nvSpPr>
        <p:spPr>
          <a:xfrm>
            <a:off x="1073727" y="6237312"/>
            <a:ext cx="62345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4000" dirty="0" smtClean="0"/>
              <a:t>¿Qué he aprendido?</a:t>
            </a:r>
            <a:endParaRPr lang="es-ES" sz="4000" dirty="0"/>
          </a:p>
        </p:txBody>
      </p:sp>
    </p:spTree>
    <p:extLst>
      <p:ext uri="{BB962C8B-B14F-4D97-AF65-F5344CB8AC3E}">
        <p14:creationId xmlns:p14="http://schemas.microsoft.com/office/powerpoint/2010/main" val="1442908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539552" y="908720"/>
            <a:ext cx="7920880" cy="523220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s-ES_tradnl" sz="6000" b="1" u="sng" dirty="0" smtClean="0">
                <a:solidFill>
                  <a:schemeClr val="bg1"/>
                </a:solidFill>
              </a:rPr>
              <a:t>H</a:t>
            </a:r>
            <a:r>
              <a:rPr lang="es-ES_tradnl" sz="4000" b="1" u="sng" dirty="0" smtClean="0">
                <a:solidFill>
                  <a:schemeClr val="bg1"/>
                </a:solidFill>
              </a:rPr>
              <a:t>ABILIDADES</a:t>
            </a:r>
          </a:p>
          <a:p>
            <a:r>
              <a:rPr lang="es-ES_tradnl" sz="2800" b="1" u="sng" dirty="0" smtClean="0">
                <a:solidFill>
                  <a:schemeClr val="bg1"/>
                </a:solidFill>
              </a:rPr>
              <a:t>		… CORPORALES</a:t>
            </a:r>
          </a:p>
          <a:p>
            <a:r>
              <a:rPr lang="es-ES_tradnl" sz="2800" b="1" u="sng" dirty="0" smtClean="0">
                <a:solidFill>
                  <a:schemeClr val="bg1"/>
                </a:solidFill>
              </a:rPr>
              <a:t>	</a:t>
            </a:r>
            <a:r>
              <a:rPr lang="es-ES_tradnl" sz="2800" b="1" u="sng" dirty="0">
                <a:solidFill>
                  <a:schemeClr val="bg1"/>
                </a:solidFill>
              </a:rPr>
              <a:t>	</a:t>
            </a:r>
            <a:r>
              <a:rPr lang="es-ES_tradnl" sz="2800" b="1" u="sng" dirty="0" smtClean="0">
                <a:solidFill>
                  <a:schemeClr val="bg1"/>
                </a:solidFill>
              </a:rPr>
              <a:t>… INTELECTUALES</a:t>
            </a:r>
          </a:p>
          <a:p>
            <a:r>
              <a:rPr lang="es-ES_tradnl" sz="2800" b="1" u="sng" dirty="0" smtClean="0">
                <a:solidFill>
                  <a:schemeClr val="bg1"/>
                </a:solidFill>
              </a:rPr>
              <a:t>	</a:t>
            </a:r>
            <a:r>
              <a:rPr lang="es-ES_tradnl" sz="2800" b="1" u="sng" dirty="0">
                <a:solidFill>
                  <a:schemeClr val="bg1"/>
                </a:solidFill>
              </a:rPr>
              <a:t>	</a:t>
            </a:r>
            <a:r>
              <a:rPr lang="es-ES_tradnl" sz="2800" b="1" u="sng" dirty="0" smtClean="0">
                <a:solidFill>
                  <a:schemeClr val="bg1"/>
                </a:solidFill>
              </a:rPr>
              <a:t>… SOCIALES</a:t>
            </a:r>
            <a:endParaRPr lang="es-ES_tradnl" sz="2800" b="1" u="sng" dirty="0">
              <a:solidFill>
                <a:schemeClr val="bg1"/>
              </a:solidFill>
            </a:endParaRPr>
          </a:p>
          <a:p>
            <a:endParaRPr lang="es-ES_tradnl" sz="4000" b="1" u="sng" dirty="0" smtClean="0">
              <a:solidFill>
                <a:schemeClr val="bg1"/>
              </a:solidFill>
            </a:endParaRPr>
          </a:p>
          <a:p>
            <a:endParaRPr lang="es-ES_tradnl" sz="9600" b="1" u="sng" dirty="0">
              <a:solidFill>
                <a:srgbClr val="FF0000"/>
              </a:solidFill>
            </a:endParaRPr>
          </a:p>
          <a:p>
            <a:r>
              <a:rPr lang="es-ES_tradnl" sz="4000" b="1" u="sng" dirty="0" smtClean="0">
                <a:solidFill>
                  <a:srgbClr val="FF0000"/>
                </a:solidFill>
              </a:rPr>
              <a:t> 				           </a:t>
            </a:r>
            <a:r>
              <a:rPr lang="es-ES_tradnl" sz="5400" b="1" u="sng" dirty="0" smtClean="0">
                <a:solidFill>
                  <a:srgbClr val="FF0000"/>
                </a:solidFill>
              </a:rPr>
              <a:t>A</a:t>
            </a:r>
            <a:r>
              <a:rPr lang="es-ES_tradnl" sz="4000" b="1" u="sng" dirty="0" smtClean="0">
                <a:solidFill>
                  <a:srgbClr val="FF0000"/>
                </a:solidFill>
              </a:rPr>
              <a:t>CTITUDES</a:t>
            </a:r>
            <a:endParaRPr lang="es-ES" sz="4000" b="1" u="sng" dirty="0">
              <a:solidFill>
                <a:srgbClr val="FF0000"/>
              </a:solidFill>
            </a:endParaRPr>
          </a:p>
        </p:txBody>
      </p:sp>
      <p:pic>
        <p:nvPicPr>
          <p:cNvPr id="4098" name="Picture 2" descr="Resultado de imagen de saber hacer s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3717032"/>
            <a:ext cx="3810000" cy="151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Resultado de imagen de saber hacer s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1207953"/>
            <a:ext cx="3305944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5209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827584" y="620688"/>
            <a:ext cx="7704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3600" b="1" dirty="0" smtClean="0"/>
              <a:t>“ACTITUD” por VICTOR KUPPERS</a:t>
            </a:r>
            <a:endParaRPr lang="es-ES" sz="3600" b="1" dirty="0"/>
          </a:p>
        </p:txBody>
      </p:sp>
      <p:sp>
        <p:nvSpPr>
          <p:cNvPr id="3" name="2 CuadroTexto"/>
          <p:cNvSpPr txBox="1"/>
          <p:nvPr/>
        </p:nvSpPr>
        <p:spPr>
          <a:xfrm>
            <a:off x="971600" y="1700808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hlinkClick r:id="rId2"/>
              </a:rPr>
              <a:t>https://www.youtube.com/watch?v=nWecIwtN2ho</a:t>
            </a:r>
            <a:endParaRPr lang="es-ES" dirty="0"/>
          </a:p>
        </p:txBody>
      </p:sp>
      <p:pic>
        <p:nvPicPr>
          <p:cNvPr id="1026" name="Picture 2" descr="El Poder de tu Actitud | Victor Küppers | Motivación en Español ..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492896"/>
            <a:ext cx="4572000" cy="342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22075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Resultado de imagen de silueta de una man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0"/>
            <a:ext cx="7037065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5364088" y="1052736"/>
            <a:ext cx="3600400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s-ES_tradnl" sz="2400" b="1" dirty="0" smtClean="0">
                <a:solidFill>
                  <a:schemeClr val="bg1"/>
                </a:solidFill>
              </a:rPr>
              <a:t>¿Qué actitudes cultivar?</a:t>
            </a:r>
            <a:endParaRPr lang="es-E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8864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ilueta Mujer De Negocios Trabajo - Gráficos vectoriales gratis en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99337"/>
            <a:ext cx="7824848" cy="6558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971600" y="3717032"/>
            <a:ext cx="30963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3600" b="1" dirty="0" smtClean="0">
                <a:solidFill>
                  <a:schemeClr val="bg1"/>
                </a:solidFill>
              </a:rPr>
              <a:t>¿Cuál  es tu </a:t>
            </a:r>
          </a:p>
          <a:p>
            <a:r>
              <a:rPr lang="es-ES_tradnl" sz="3600" b="1" dirty="0" smtClean="0">
                <a:solidFill>
                  <a:schemeClr val="bg1"/>
                </a:solidFill>
              </a:rPr>
              <a:t>PERFIL PROFESIONAL?</a:t>
            </a:r>
            <a:endParaRPr lang="es-ES" sz="3600" b="1" dirty="0">
              <a:solidFill>
                <a:schemeClr val="bg1"/>
              </a:solidFill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5652120" y="1700808"/>
            <a:ext cx="2640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 smtClean="0">
                <a:solidFill>
                  <a:schemeClr val="bg1"/>
                </a:solidFill>
              </a:rPr>
              <a:t>Descríbete en 3 </a:t>
            </a:r>
            <a:r>
              <a:rPr lang="es-ES_tradnl" b="1" dirty="0">
                <a:solidFill>
                  <a:schemeClr val="bg1"/>
                </a:solidFill>
              </a:rPr>
              <a:t>o</a:t>
            </a:r>
            <a:r>
              <a:rPr lang="es-ES_tradnl" b="1" dirty="0" smtClean="0">
                <a:solidFill>
                  <a:schemeClr val="bg1"/>
                </a:solidFill>
              </a:rPr>
              <a:t> 4 líneas</a:t>
            </a:r>
            <a:endParaRPr lang="es-E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30798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La Mujer De La Silueta Está Trabajando En El Ordenador Portátil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-20069"/>
            <a:ext cx="8928992" cy="3384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1427606" y="2534243"/>
            <a:ext cx="70567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3200" dirty="0" smtClean="0">
                <a:solidFill>
                  <a:schemeClr val="bg1"/>
                </a:solidFill>
              </a:rPr>
              <a:t> </a:t>
            </a:r>
            <a:r>
              <a:rPr lang="es-ES_tradnl" sz="3200" b="1" u="sng" dirty="0" smtClean="0">
                <a:solidFill>
                  <a:schemeClr val="bg1"/>
                </a:solidFill>
              </a:rPr>
              <a:t>Empleo </a:t>
            </a:r>
            <a:endParaRPr lang="es-ES" sz="3200" b="1" u="sng" dirty="0">
              <a:solidFill>
                <a:schemeClr val="bg1"/>
              </a:solidFill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395536" y="19472"/>
            <a:ext cx="439248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6600" b="1" u="sng" dirty="0" smtClean="0"/>
              <a:t>I</a:t>
            </a:r>
            <a:r>
              <a:rPr lang="es-ES_tradnl" sz="4000" b="1" u="sng" dirty="0" smtClean="0"/>
              <a:t>NTERMEDIARIOS</a:t>
            </a:r>
            <a:endParaRPr lang="es-ES" sz="4000" b="1" u="sng" dirty="0"/>
          </a:p>
        </p:txBody>
      </p:sp>
      <p:sp>
        <p:nvSpPr>
          <p:cNvPr id="4" name="3 CuadroTexto"/>
          <p:cNvSpPr txBox="1"/>
          <p:nvPr/>
        </p:nvSpPr>
        <p:spPr>
          <a:xfrm>
            <a:off x="899592" y="3717032"/>
            <a:ext cx="3672408" cy="3083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Font typeface="Snap ITC"/>
              <a:buChar char="#"/>
            </a:pPr>
            <a:r>
              <a:rPr lang="es-ES" dirty="0">
                <a:latin typeface="Futura Lt BT"/>
                <a:ea typeface="Times New Roman"/>
                <a:cs typeface="Times New Roman"/>
              </a:rPr>
              <a:t>Portales de Empleo</a:t>
            </a:r>
          </a:p>
          <a:p>
            <a:pPr marL="342900" lvl="0" indent="-342900" algn="just">
              <a:lnSpc>
                <a:spcPct val="120000"/>
              </a:lnSpc>
              <a:spcAft>
                <a:spcPts val="0"/>
              </a:spcAft>
              <a:buFont typeface="Snap ITC"/>
              <a:buChar char="#"/>
            </a:pPr>
            <a:r>
              <a:rPr lang="es-ES" dirty="0">
                <a:latin typeface="Futura Lt BT"/>
                <a:ea typeface="Times New Roman"/>
                <a:cs typeface="Times New Roman"/>
              </a:rPr>
              <a:t>Webs</a:t>
            </a:r>
          </a:p>
          <a:p>
            <a:pPr marL="342900" lvl="0" indent="-342900" algn="just">
              <a:lnSpc>
                <a:spcPct val="120000"/>
              </a:lnSpc>
              <a:spcAft>
                <a:spcPts val="0"/>
              </a:spcAft>
              <a:buFont typeface="Snap ITC"/>
              <a:buChar char="#"/>
            </a:pPr>
            <a:r>
              <a:rPr lang="es-ES" dirty="0">
                <a:latin typeface="Futura Lt BT"/>
                <a:ea typeface="Times New Roman"/>
                <a:cs typeface="Times New Roman"/>
              </a:rPr>
              <a:t>Revistas, cuadernos y periódicos</a:t>
            </a:r>
          </a:p>
          <a:p>
            <a:pPr marL="342900" lvl="0" indent="-342900" algn="just">
              <a:lnSpc>
                <a:spcPct val="120000"/>
              </a:lnSpc>
              <a:spcAft>
                <a:spcPts val="0"/>
              </a:spcAft>
              <a:buFont typeface="Snap ITC"/>
              <a:buChar char="#"/>
            </a:pPr>
            <a:r>
              <a:rPr lang="es-ES" dirty="0">
                <a:latin typeface="Futura Lt BT"/>
                <a:ea typeface="Times New Roman"/>
                <a:cs typeface="Times New Roman"/>
              </a:rPr>
              <a:t>Servicios de Empleo Público. EMCAN</a:t>
            </a:r>
          </a:p>
          <a:p>
            <a:pPr marL="742950" lvl="1" indent="-285750" algn="just">
              <a:lnSpc>
                <a:spcPct val="120000"/>
              </a:lnSpc>
              <a:spcAft>
                <a:spcPts val="0"/>
              </a:spcAft>
              <a:buFont typeface="Courier New"/>
              <a:buChar char="o"/>
            </a:pPr>
            <a:r>
              <a:rPr lang="es-ES" dirty="0">
                <a:latin typeface="Futura Lt BT"/>
                <a:ea typeface="Times New Roman"/>
                <a:cs typeface="Times New Roman"/>
              </a:rPr>
              <a:t>Tutores de Empleo</a:t>
            </a:r>
          </a:p>
          <a:p>
            <a:pPr marL="742950" lvl="1" indent="-285750" algn="just">
              <a:lnSpc>
                <a:spcPct val="120000"/>
              </a:lnSpc>
              <a:spcAft>
                <a:spcPts val="0"/>
              </a:spcAft>
              <a:buFont typeface="Courier New"/>
              <a:buChar char="o"/>
            </a:pPr>
            <a:r>
              <a:rPr lang="es-ES" dirty="0">
                <a:latin typeface="Futura Lt BT"/>
                <a:ea typeface="Times New Roman"/>
                <a:cs typeface="Times New Roman"/>
              </a:rPr>
              <a:t>Programa OPEA</a:t>
            </a:r>
          </a:p>
          <a:p>
            <a:pPr marL="342900" lvl="0" indent="-342900" algn="just">
              <a:lnSpc>
                <a:spcPct val="120000"/>
              </a:lnSpc>
              <a:spcAft>
                <a:spcPts val="1200"/>
              </a:spcAft>
              <a:buFont typeface="Snap ITC"/>
              <a:buChar char="#"/>
            </a:pPr>
            <a:r>
              <a:rPr lang="es-ES" dirty="0">
                <a:latin typeface="Futura Lt BT"/>
                <a:ea typeface="Times New Roman"/>
                <a:cs typeface="Times New Roman"/>
              </a:rPr>
              <a:t>Empresas de trabajo temporal</a:t>
            </a:r>
            <a:endParaRPr lang="es-ES" dirty="0">
              <a:effectLst/>
              <a:latin typeface="Futura Lt BT"/>
              <a:ea typeface="Times New Roman"/>
              <a:cs typeface="Times New Roman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5089554" y="2690988"/>
            <a:ext cx="4054446" cy="374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Font typeface="Snap ITC"/>
              <a:buChar char="#"/>
            </a:pPr>
            <a:r>
              <a:rPr lang="es-ES" dirty="0">
                <a:solidFill>
                  <a:schemeClr val="bg1"/>
                </a:solidFill>
                <a:latin typeface="Futura Lt BT"/>
                <a:ea typeface="Times New Roman"/>
                <a:cs typeface="Times New Roman"/>
              </a:rPr>
              <a:t>Empresas de selección</a:t>
            </a:r>
            <a:endParaRPr lang="es-ES" sz="1200" dirty="0">
              <a:solidFill>
                <a:schemeClr val="bg1"/>
              </a:solidFill>
              <a:latin typeface="Futura Lt BT"/>
              <a:ea typeface="Times New Roman"/>
              <a:cs typeface="Times New Roman"/>
            </a:endParaRPr>
          </a:p>
          <a:p>
            <a:pPr marL="342900" lvl="0" indent="-342900" algn="just">
              <a:lnSpc>
                <a:spcPct val="120000"/>
              </a:lnSpc>
              <a:spcAft>
                <a:spcPts val="0"/>
              </a:spcAft>
              <a:buFont typeface="Snap ITC"/>
              <a:buChar char="#"/>
            </a:pPr>
            <a:r>
              <a:rPr lang="es-ES" dirty="0">
                <a:solidFill>
                  <a:schemeClr val="bg1"/>
                </a:solidFill>
                <a:latin typeface="Futura Lt BT"/>
                <a:ea typeface="Times New Roman"/>
                <a:cs typeface="Times New Roman"/>
              </a:rPr>
              <a:t>Agencias de Desarrollo L</a:t>
            </a:r>
            <a:r>
              <a:rPr lang="es-ES" dirty="0">
                <a:latin typeface="Futura Lt BT"/>
                <a:ea typeface="Times New Roman"/>
                <a:cs typeface="Times New Roman"/>
              </a:rPr>
              <a:t>ocal</a:t>
            </a:r>
            <a:endParaRPr lang="es-ES" sz="1200" dirty="0">
              <a:latin typeface="Futura Lt BT"/>
              <a:ea typeface="Times New Roman"/>
              <a:cs typeface="Times New Roman"/>
            </a:endParaRPr>
          </a:p>
          <a:p>
            <a:pPr marL="342900" lvl="0" indent="-342900" algn="just">
              <a:lnSpc>
                <a:spcPct val="120000"/>
              </a:lnSpc>
              <a:spcAft>
                <a:spcPts val="0"/>
              </a:spcAft>
              <a:buFont typeface="Snap ITC"/>
              <a:buChar char="#"/>
            </a:pPr>
            <a:r>
              <a:rPr lang="es-ES" dirty="0">
                <a:latin typeface="Futura Lt BT"/>
                <a:ea typeface="Times New Roman"/>
                <a:cs typeface="Times New Roman"/>
              </a:rPr>
              <a:t>Bolsas de empleo</a:t>
            </a:r>
            <a:endParaRPr lang="es-ES" sz="1200" dirty="0">
              <a:latin typeface="Futura Lt BT"/>
              <a:ea typeface="Times New Roman"/>
              <a:cs typeface="Times New Roman"/>
            </a:endParaRPr>
          </a:p>
          <a:p>
            <a:pPr marL="342900" lvl="0" indent="-342900" algn="just">
              <a:lnSpc>
                <a:spcPct val="120000"/>
              </a:lnSpc>
              <a:spcAft>
                <a:spcPts val="0"/>
              </a:spcAft>
              <a:buFont typeface="Snap ITC"/>
              <a:buChar char="#"/>
            </a:pPr>
            <a:r>
              <a:rPr lang="es-ES" dirty="0">
                <a:latin typeface="Futura Lt BT"/>
                <a:ea typeface="Times New Roman"/>
                <a:cs typeface="Times New Roman"/>
              </a:rPr>
              <a:t>Redes Sociales. Linkedim</a:t>
            </a:r>
            <a:endParaRPr lang="es-ES" sz="1200" dirty="0">
              <a:latin typeface="Futura Lt BT"/>
              <a:ea typeface="Times New Roman"/>
              <a:cs typeface="Times New Roman"/>
            </a:endParaRPr>
          </a:p>
          <a:p>
            <a:pPr marL="342900" lvl="0" indent="-342900" algn="just">
              <a:lnSpc>
                <a:spcPct val="120000"/>
              </a:lnSpc>
              <a:spcAft>
                <a:spcPts val="0"/>
              </a:spcAft>
              <a:buFont typeface="Snap ITC"/>
              <a:buChar char="#"/>
            </a:pPr>
            <a:r>
              <a:rPr lang="es-ES" dirty="0">
                <a:latin typeface="Futura Lt BT"/>
                <a:ea typeface="Times New Roman"/>
                <a:cs typeface="Times New Roman"/>
              </a:rPr>
              <a:t>Otros:</a:t>
            </a:r>
            <a:endParaRPr lang="es-ES" sz="1200" dirty="0">
              <a:latin typeface="Futura Lt BT"/>
              <a:ea typeface="Times New Roman"/>
              <a:cs typeface="Times New Roman"/>
            </a:endParaRPr>
          </a:p>
          <a:p>
            <a:pPr marL="742950" lvl="1" indent="-285750" algn="just">
              <a:lnSpc>
                <a:spcPct val="120000"/>
              </a:lnSpc>
              <a:spcAft>
                <a:spcPts val="0"/>
              </a:spcAft>
              <a:buFont typeface="Courier New"/>
              <a:buChar char="o"/>
            </a:pPr>
            <a:r>
              <a:rPr lang="es-ES" dirty="0">
                <a:latin typeface="Futura Lt BT"/>
                <a:ea typeface="Times New Roman"/>
                <a:cs typeface="Times New Roman"/>
              </a:rPr>
              <a:t>Instituto de la Mujer</a:t>
            </a:r>
            <a:endParaRPr lang="es-ES" sz="1200" dirty="0">
              <a:latin typeface="Futura Lt BT"/>
              <a:ea typeface="Times New Roman"/>
              <a:cs typeface="Times New Roman"/>
            </a:endParaRPr>
          </a:p>
          <a:p>
            <a:pPr marL="742950" lvl="1" indent="-285750" algn="just">
              <a:lnSpc>
                <a:spcPct val="120000"/>
              </a:lnSpc>
              <a:spcAft>
                <a:spcPts val="0"/>
              </a:spcAft>
              <a:buFont typeface="Courier New"/>
              <a:buChar char="o"/>
            </a:pPr>
            <a:r>
              <a:rPr lang="es-ES" dirty="0">
                <a:latin typeface="Futura Lt BT"/>
                <a:ea typeface="Times New Roman"/>
                <a:cs typeface="Times New Roman"/>
              </a:rPr>
              <a:t>Cámaras de Comercio</a:t>
            </a:r>
            <a:endParaRPr lang="es-ES" sz="1200" dirty="0">
              <a:latin typeface="Futura Lt BT"/>
              <a:ea typeface="Times New Roman"/>
              <a:cs typeface="Times New Roman"/>
            </a:endParaRPr>
          </a:p>
          <a:p>
            <a:pPr marL="742950" lvl="1" indent="-285750" algn="just">
              <a:lnSpc>
                <a:spcPct val="120000"/>
              </a:lnSpc>
              <a:spcAft>
                <a:spcPts val="0"/>
              </a:spcAft>
              <a:buFont typeface="Courier New"/>
              <a:buChar char="o"/>
            </a:pPr>
            <a:r>
              <a:rPr lang="es-ES" dirty="0">
                <a:latin typeface="Futura Lt BT"/>
                <a:ea typeface="Times New Roman"/>
                <a:cs typeface="Times New Roman"/>
              </a:rPr>
              <a:t>Asociaciones </a:t>
            </a:r>
            <a:r>
              <a:rPr lang="es-ES" dirty="0" smtClean="0">
                <a:latin typeface="Futura Lt BT"/>
                <a:ea typeface="Times New Roman"/>
                <a:cs typeface="Times New Roman"/>
              </a:rPr>
              <a:t>Sindicales</a:t>
            </a:r>
            <a:endParaRPr lang="es-ES" sz="1200" dirty="0">
              <a:latin typeface="Futura Lt BT"/>
              <a:ea typeface="Times New Roman"/>
              <a:cs typeface="Times New Roman"/>
            </a:endParaRPr>
          </a:p>
          <a:p>
            <a:pPr marL="742950" lvl="1" indent="-285750" algn="just">
              <a:lnSpc>
                <a:spcPct val="120000"/>
              </a:lnSpc>
              <a:spcAft>
                <a:spcPts val="0"/>
              </a:spcAft>
              <a:buFont typeface="Courier New"/>
              <a:buChar char="o"/>
            </a:pPr>
            <a:r>
              <a:rPr lang="es-ES" dirty="0">
                <a:latin typeface="Futura Lt BT"/>
                <a:ea typeface="Times New Roman"/>
                <a:cs typeface="Times New Roman"/>
              </a:rPr>
              <a:t>Asociaciones Empresariales</a:t>
            </a:r>
            <a:endParaRPr lang="es-ES" sz="1200" dirty="0">
              <a:latin typeface="Futura Lt BT"/>
              <a:ea typeface="Times New Roman"/>
              <a:cs typeface="Times New Roman"/>
            </a:endParaRPr>
          </a:p>
          <a:p>
            <a:pPr marL="742950" lvl="1" indent="-285750" algn="just">
              <a:lnSpc>
                <a:spcPct val="120000"/>
              </a:lnSpc>
              <a:spcAft>
                <a:spcPts val="0"/>
              </a:spcAft>
              <a:buFont typeface="Courier New"/>
              <a:buChar char="o"/>
            </a:pPr>
            <a:r>
              <a:rPr lang="es-ES" dirty="0">
                <a:latin typeface="Futura Lt BT"/>
                <a:ea typeface="Times New Roman"/>
                <a:cs typeface="Times New Roman"/>
              </a:rPr>
              <a:t>Ayuntamientos</a:t>
            </a:r>
            <a:endParaRPr lang="es-ES" sz="1200" dirty="0">
              <a:latin typeface="Futura Lt BT"/>
              <a:ea typeface="Times New Roman"/>
              <a:cs typeface="Times New Roman"/>
            </a:endParaRPr>
          </a:p>
          <a:p>
            <a:pPr marL="342900" lvl="0" indent="-342900" algn="just">
              <a:lnSpc>
                <a:spcPct val="120000"/>
              </a:lnSpc>
              <a:spcAft>
                <a:spcPts val="1200"/>
              </a:spcAft>
              <a:buFont typeface="Snap ITC"/>
              <a:buChar char="#"/>
            </a:pPr>
            <a:r>
              <a:rPr lang="es-ES" dirty="0">
                <a:latin typeface="Futura Lt BT"/>
                <a:ea typeface="Times New Roman"/>
                <a:cs typeface="Times New Roman"/>
              </a:rPr>
              <a:t>Contactos, amistades</a:t>
            </a:r>
            <a:endParaRPr lang="es-ES" sz="1200" dirty="0">
              <a:effectLst/>
              <a:latin typeface="Futura Lt BT"/>
              <a:ea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212622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Silueta, Trabajo, Descargar imagen png - imagen transparente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60648"/>
            <a:ext cx="4425852" cy="6294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3779912" y="1628800"/>
            <a:ext cx="51125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4000" b="1" dirty="0" smtClean="0">
                <a:latin typeface="Arial Black" panose="020B0A04020102020204" pitchFamily="34" charset="0"/>
              </a:rPr>
              <a:t>¿</a:t>
            </a:r>
            <a:r>
              <a:rPr lang="es-ES_tradnl" sz="3200" b="1" dirty="0" smtClean="0">
                <a:latin typeface="Arial Black" panose="020B0A04020102020204" pitchFamily="34" charset="0"/>
              </a:rPr>
              <a:t>Y EL EMPRENDIMIENTO?...</a:t>
            </a:r>
            <a:endParaRPr lang="es-ES" sz="3200" b="1" dirty="0">
              <a:latin typeface="Arial Black" panose="020B0A04020102020204" pitchFamily="34" charset="0"/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5148064" y="3573016"/>
            <a:ext cx="3744416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400" b="1" dirty="0"/>
              <a:t>C</a:t>
            </a:r>
            <a:r>
              <a:rPr lang="es-ES" sz="2800" b="1" dirty="0"/>
              <a:t>entro de </a:t>
            </a:r>
            <a:r>
              <a:rPr lang="es-ES" sz="4400" b="1" dirty="0"/>
              <a:t>I</a:t>
            </a:r>
            <a:r>
              <a:rPr lang="es-ES" sz="2800" b="1" dirty="0"/>
              <a:t>niciativas </a:t>
            </a:r>
            <a:r>
              <a:rPr lang="es-ES" sz="4400" b="1" dirty="0"/>
              <a:t>E</a:t>
            </a:r>
            <a:r>
              <a:rPr lang="es-ES" sz="2800" b="1" dirty="0"/>
              <a:t>mpresariales Mercado de México</a:t>
            </a:r>
          </a:p>
        </p:txBody>
      </p:sp>
    </p:spTree>
    <p:extLst>
      <p:ext uri="{BB962C8B-B14F-4D97-AF65-F5344CB8AC3E}">
        <p14:creationId xmlns:p14="http://schemas.microsoft.com/office/powerpoint/2010/main" val="22577485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rabajo en negro: qué es y cuáles son sus riesgo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76" y="0"/>
            <a:ext cx="913032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1459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El trabajo creativo en contra de los quehaceres domésticos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0824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/>
          <p:cNvSpPr txBox="1"/>
          <p:nvPr/>
        </p:nvSpPr>
        <p:spPr>
          <a:xfrm>
            <a:off x="0" y="6237312"/>
            <a:ext cx="914400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r"/>
            <a:r>
              <a:rPr lang="es-ES" sz="36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Las cartas</a:t>
            </a:r>
            <a:endParaRPr lang="es-ES" sz="36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213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Empapelarte - ¿Sabes qué dice tu currículum de ti? | Faceboo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3" name="AutoShape 4" descr="Empapelarte - ¿Sabes qué dice tu currículum de ti? | Facebook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pic>
        <p:nvPicPr>
          <p:cNvPr id="4102" name="Picture 6" descr="Sabes que dice tu CURRICULUM de ti? - YouTub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75" y="225556"/>
            <a:ext cx="7847657" cy="5237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971600" y="5877272"/>
            <a:ext cx="7272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hlinkClick r:id="rId3"/>
              </a:rPr>
              <a:t>https://www.youtube.com/watch?v=uOFeHKAc97k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1378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onjunto De Personas En La Ilustración De Silueta De Oficina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593485"/>
            <a:ext cx="3384376" cy="5715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4860032" y="1189244"/>
            <a:ext cx="3744416" cy="452431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s-ES_tradnl" sz="3200" b="1" dirty="0" smtClean="0">
                <a:solidFill>
                  <a:schemeClr val="bg1"/>
                </a:solidFill>
              </a:rPr>
              <a:t>Perfil Profesional</a:t>
            </a:r>
          </a:p>
          <a:p>
            <a:pPr marL="342900" indent="-342900">
              <a:buAutoNum type="arabicPeriod"/>
            </a:pPr>
            <a:endParaRPr lang="es-ES_tradnl" sz="3200" b="1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es-ES_tradnl" sz="3200" b="1" dirty="0" smtClean="0">
                <a:solidFill>
                  <a:schemeClr val="bg1"/>
                </a:solidFill>
              </a:rPr>
              <a:t>Intermediarios y agentes</a:t>
            </a:r>
          </a:p>
          <a:p>
            <a:pPr marL="342900" indent="-342900">
              <a:buAutoNum type="arabicPeriod"/>
            </a:pPr>
            <a:endParaRPr lang="es-ES_tradnl" sz="3200" b="1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es-ES_tradnl" sz="3200" b="1" dirty="0" smtClean="0">
                <a:solidFill>
                  <a:schemeClr val="bg1"/>
                </a:solidFill>
              </a:rPr>
              <a:t>Técnicas: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_tradnl" sz="3200" dirty="0" smtClean="0">
                <a:solidFill>
                  <a:schemeClr val="bg1"/>
                </a:solidFill>
              </a:rPr>
              <a:t>Curriculum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_tradnl" sz="3200" dirty="0" smtClean="0">
                <a:solidFill>
                  <a:schemeClr val="bg1"/>
                </a:solidFill>
              </a:rPr>
              <a:t>Entrevistas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_tradnl" sz="3200" dirty="0" smtClean="0">
                <a:solidFill>
                  <a:schemeClr val="bg1"/>
                </a:solidFill>
              </a:rPr>
              <a:t>Dinámicas grupo</a:t>
            </a:r>
            <a:endParaRPr lang="es-E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2277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8136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ómo preparar tu entrevista de trabajo en 8 sencillos pasos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1325" y="0"/>
            <a:ext cx="922854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2 CuadroTexto"/>
          <p:cNvSpPr txBox="1"/>
          <p:nvPr/>
        </p:nvSpPr>
        <p:spPr>
          <a:xfrm>
            <a:off x="683568" y="260648"/>
            <a:ext cx="76328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60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</a:t>
            </a:r>
            <a:r>
              <a:rPr lang="es-ES_tradnl" sz="48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ntrevistas de </a:t>
            </a:r>
            <a:r>
              <a:rPr lang="es-ES_tradnl" sz="60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</a:t>
            </a:r>
            <a:r>
              <a:rPr lang="es-ES_tradnl" sz="48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rabajo</a:t>
            </a:r>
            <a:endParaRPr lang="es-ES" sz="48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47194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Utilizar dinámicas de grupo en una entrevista de trabaj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516" y="260648"/>
            <a:ext cx="8748972" cy="6408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3563888" y="6093296"/>
            <a:ext cx="5400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_tradnl" sz="4800" b="1" dirty="0" smtClean="0"/>
              <a:t>Dinámicas de Grupo</a:t>
            </a:r>
            <a:endParaRPr lang="es-ES" sz="4800" b="1" dirty="0"/>
          </a:p>
        </p:txBody>
      </p:sp>
    </p:spTree>
    <p:extLst>
      <p:ext uri="{BB962C8B-B14F-4D97-AF65-F5344CB8AC3E}">
        <p14:creationId xmlns:p14="http://schemas.microsoft.com/office/powerpoint/2010/main" val="3221468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kigai: Cómo vivir más de 100 años | by Tú Eres el cambio | Medi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2535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2555776" y="2852936"/>
            <a:ext cx="3960440" cy="175432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_tradnl" sz="5400" b="1" dirty="0" smtClean="0"/>
              <a:t>P</a:t>
            </a:r>
            <a:r>
              <a:rPr lang="es-ES_tradnl" sz="4400" b="1" dirty="0" smtClean="0"/>
              <a:t>ERFIL</a:t>
            </a:r>
          </a:p>
          <a:p>
            <a:r>
              <a:rPr lang="es-ES_tradnl" sz="5400" b="1" dirty="0" smtClean="0"/>
              <a:t>P</a:t>
            </a:r>
            <a:r>
              <a:rPr lang="es-ES_tradnl" sz="4400" b="1" dirty="0" smtClean="0"/>
              <a:t>ROFESIONAL</a:t>
            </a:r>
            <a:endParaRPr lang="es-ES" sz="4400" b="1" dirty="0"/>
          </a:p>
        </p:txBody>
      </p:sp>
      <p:sp>
        <p:nvSpPr>
          <p:cNvPr id="3" name="2 CuadroTexto"/>
          <p:cNvSpPr txBox="1"/>
          <p:nvPr/>
        </p:nvSpPr>
        <p:spPr>
          <a:xfrm>
            <a:off x="2987824" y="1124744"/>
            <a:ext cx="3024336" cy="5232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_tradnl" sz="2800" b="1" dirty="0" smtClean="0"/>
              <a:t>COMPETENCIAS</a:t>
            </a:r>
            <a:endParaRPr lang="es-ES" sz="2800" b="1" dirty="0"/>
          </a:p>
        </p:txBody>
      </p:sp>
      <p:sp>
        <p:nvSpPr>
          <p:cNvPr id="4" name="3 CuadroTexto"/>
          <p:cNvSpPr txBox="1"/>
          <p:nvPr/>
        </p:nvSpPr>
        <p:spPr>
          <a:xfrm>
            <a:off x="539552" y="2060848"/>
            <a:ext cx="2232248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_tradnl" sz="2800" b="1" dirty="0" smtClean="0"/>
              <a:t>FORMACIÓN</a:t>
            </a:r>
            <a:endParaRPr lang="es-ES" sz="2800" b="1" dirty="0"/>
          </a:p>
        </p:txBody>
      </p:sp>
      <p:sp>
        <p:nvSpPr>
          <p:cNvPr id="5" name="4 CuadroTexto"/>
          <p:cNvSpPr txBox="1"/>
          <p:nvPr/>
        </p:nvSpPr>
        <p:spPr>
          <a:xfrm>
            <a:off x="6512233" y="955466"/>
            <a:ext cx="2448272" cy="138499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_tradnl" dirty="0" smtClean="0"/>
              <a:t> </a:t>
            </a:r>
            <a:r>
              <a:rPr lang="es-ES_tradnl" sz="2800" b="1" dirty="0" smtClean="0"/>
              <a:t>EXPERIENCIA</a:t>
            </a:r>
          </a:p>
          <a:p>
            <a:r>
              <a:rPr lang="es-ES_tradnl" sz="2800" b="1" dirty="0"/>
              <a:t> </a:t>
            </a:r>
            <a:r>
              <a:rPr lang="es-ES_tradnl" sz="2800" b="1" dirty="0" smtClean="0"/>
              <a:t>     PROFESIONAL</a:t>
            </a:r>
            <a:endParaRPr lang="es-ES" sz="2800" b="1" dirty="0"/>
          </a:p>
        </p:txBody>
      </p:sp>
      <p:sp>
        <p:nvSpPr>
          <p:cNvPr id="6" name="5 CuadroTexto"/>
          <p:cNvSpPr txBox="1"/>
          <p:nvPr/>
        </p:nvSpPr>
        <p:spPr>
          <a:xfrm>
            <a:off x="5508104" y="5157192"/>
            <a:ext cx="2952328" cy="95410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_tradnl" sz="2800" b="1" dirty="0" smtClean="0"/>
              <a:t>HABILIDADES</a:t>
            </a:r>
          </a:p>
          <a:p>
            <a:r>
              <a:rPr lang="es-ES_tradnl" sz="2800" b="1" dirty="0"/>
              <a:t>	</a:t>
            </a:r>
            <a:r>
              <a:rPr lang="es-ES_tradnl" sz="2800" b="1" dirty="0" smtClean="0"/>
              <a:t>ACTITUDES</a:t>
            </a:r>
            <a:endParaRPr lang="es-ES" sz="2800" b="1" dirty="0"/>
          </a:p>
        </p:txBody>
      </p:sp>
      <p:sp>
        <p:nvSpPr>
          <p:cNvPr id="7" name="6 CuadroTexto"/>
          <p:cNvSpPr txBox="1"/>
          <p:nvPr/>
        </p:nvSpPr>
        <p:spPr>
          <a:xfrm>
            <a:off x="827584" y="5480357"/>
            <a:ext cx="3312368" cy="95410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_tradnl" sz="2800" b="1" dirty="0" smtClean="0"/>
              <a:t>CARACTERÍSITICAS </a:t>
            </a:r>
          </a:p>
          <a:p>
            <a:r>
              <a:rPr lang="es-ES_tradnl" sz="2800" b="1" dirty="0"/>
              <a:t>	</a:t>
            </a:r>
            <a:r>
              <a:rPr lang="es-ES_tradnl" sz="2800" b="1" dirty="0" smtClean="0"/>
              <a:t>PERSONALES</a:t>
            </a:r>
            <a:endParaRPr lang="es-ES" sz="2800" b="1" dirty="0"/>
          </a:p>
        </p:txBody>
      </p:sp>
      <p:cxnSp>
        <p:nvCxnSpPr>
          <p:cNvPr id="11" name="10 Conector recto de flecha"/>
          <p:cNvCxnSpPr>
            <a:stCxn id="2" idx="0"/>
          </p:cNvCxnSpPr>
          <p:nvPr/>
        </p:nvCxnSpPr>
        <p:spPr>
          <a:xfrm flipV="1">
            <a:off x="4535996" y="1772816"/>
            <a:ext cx="0" cy="108012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2 Conector recto de flecha"/>
          <p:cNvCxnSpPr>
            <a:stCxn id="2" idx="3"/>
          </p:cNvCxnSpPr>
          <p:nvPr/>
        </p:nvCxnSpPr>
        <p:spPr>
          <a:xfrm flipV="1">
            <a:off x="6516216" y="2420888"/>
            <a:ext cx="1220153" cy="130921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14 Conector recto de flecha"/>
          <p:cNvCxnSpPr>
            <a:stCxn id="2" idx="1"/>
          </p:cNvCxnSpPr>
          <p:nvPr/>
        </p:nvCxnSpPr>
        <p:spPr>
          <a:xfrm flipH="1" flipV="1">
            <a:off x="1475656" y="2708920"/>
            <a:ext cx="1080120" cy="102117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16 Conector recto de flecha"/>
          <p:cNvCxnSpPr/>
          <p:nvPr/>
        </p:nvCxnSpPr>
        <p:spPr>
          <a:xfrm flipH="1">
            <a:off x="3203848" y="4607262"/>
            <a:ext cx="360040" cy="76595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8 Conector recto de flecha"/>
          <p:cNvCxnSpPr/>
          <p:nvPr/>
        </p:nvCxnSpPr>
        <p:spPr>
          <a:xfrm>
            <a:off x="6012160" y="4607262"/>
            <a:ext cx="288032" cy="38297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5367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827584" y="836712"/>
            <a:ext cx="7560840" cy="255454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s-ES_tradnl" sz="6000" b="1" u="sng" dirty="0" smtClean="0">
                <a:solidFill>
                  <a:schemeClr val="bg1">
                    <a:lumMod val="65000"/>
                  </a:schemeClr>
                </a:solidFill>
              </a:rPr>
              <a:t>P</a:t>
            </a:r>
            <a:r>
              <a:rPr lang="es-ES_tradnl" sz="4000" b="1" u="sng" dirty="0" smtClean="0">
                <a:solidFill>
                  <a:schemeClr val="bg1">
                    <a:lumMod val="65000"/>
                  </a:schemeClr>
                </a:solidFill>
              </a:rPr>
              <a:t>ERFIL PROFESIONAL</a:t>
            </a:r>
          </a:p>
          <a:p>
            <a:endParaRPr lang="es-ES_tradnl" sz="4000" b="1" u="sng" dirty="0">
              <a:solidFill>
                <a:schemeClr val="bg1"/>
              </a:solidFill>
            </a:endParaRPr>
          </a:p>
          <a:p>
            <a:r>
              <a:rPr lang="es-ES_tradnl" sz="4000" b="1" u="sng" dirty="0">
                <a:solidFill>
                  <a:schemeClr val="bg1"/>
                </a:solidFill>
              </a:rPr>
              <a:t> </a:t>
            </a:r>
            <a:r>
              <a:rPr lang="es-ES_tradnl" sz="4000" b="1" u="sng" dirty="0" smtClean="0">
                <a:solidFill>
                  <a:schemeClr val="bg1"/>
                </a:solidFill>
              </a:rPr>
              <a:t>    </a:t>
            </a:r>
            <a:r>
              <a:rPr lang="es-ES_tradnl" sz="4000" b="1" u="sng" dirty="0" smtClean="0">
                <a:solidFill>
                  <a:schemeClr val="bg1">
                    <a:lumMod val="65000"/>
                  </a:schemeClr>
                </a:solidFill>
              </a:rPr>
              <a:t>CONJUNTO DE</a:t>
            </a:r>
            <a:r>
              <a:rPr lang="es-ES_tradnl" sz="4000" b="1" u="sng" dirty="0" smtClean="0">
                <a:solidFill>
                  <a:schemeClr val="bg1"/>
                </a:solidFill>
              </a:rPr>
              <a:t> </a:t>
            </a:r>
            <a:r>
              <a:rPr lang="es-ES_tradnl" sz="6000" b="1" u="sng" dirty="0" smtClean="0">
                <a:solidFill>
                  <a:schemeClr val="bg1"/>
                </a:solidFill>
              </a:rPr>
              <a:t>C</a:t>
            </a:r>
            <a:r>
              <a:rPr lang="es-ES_tradnl" sz="4000" b="1" u="sng" dirty="0" smtClean="0">
                <a:solidFill>
                  <a:schemeClr val="bg1"/>
                </a:solidFill>
              </a:rPr>
              <a:t>OMPETENCIAS</a:t>
            </a:r>
            <a:endParaRPr lang="es-ES" sz="4000" b="1" u="sng" dirty="0">
              <a:solidFill>
                <a:schemeClr val="bg1"/>
              </a:solidFill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827584" y="4077072"/>
            <a:ext cx="7560840" cy="1538883"/>
          </a:xfrm>
          <a:prstGeom prst="rect">
            <a:avLst/>
          </a:prstGeom>
          <a:solidFill>
            <a:schemeClr val="tx1"/>
          </a:solidFill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_tradnl" sz="4000" b="1" dirty="0" smtClean="0">
                <a:solidFill>
                  <a:schemeClr val="bg1"/>
                </a:solidFill>
              </a:rPr>
              <a:t>¿¿SABES CUÁLES SON </a:t>
            </a:r>
          </a:p>
          <a:p>
            <a:r>
              <a:rPr lang="es-ES_tradnl" sz="4000" b="1" dirty="0">
                <a:solidFill>
                  <a:schemeClr val="bg1"/>
                </a:solidFill>
              </a:rPr>
              <a:t>	</a:t>
            </a:r>
            <a:r>
              <a:rPr lang="es-ES_tradnl" sz="4000" b="1" dirty="0" smtClean="0">
                <a:solidFill>
                  <a:schemeClr val="bg1"/>
                </a:solidFill>
              </a:rPr>
              <a:t>TUS </a:t>
            </a:r>
            <a:r>
              <a:rPr lang="es-ES_tradnl" sz="5400" b="1" u="sng" dirty="0" smtClean="0">
                <a:solidFill>
                  <a:schemeClr val="bg1"/>
                </a:solidFill>
              </a:rPr>
              <a:t>COMPETENCIAS</a:t>
            </a:r>
            <a:r>
              <a:rPr lang="es-ES_tradnl" sz="4000" b="1" dirty="0" smtClean="0">
                <a:solidFill>
                  <a:schemeClr val="bg1"/>
                </a:solidFill>
              </a:rPr>
              <a:t>??</a:t>
            </a:r>
            <a:endParaRPr lang="es-ES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3916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as 10 competencias que más valoran las empresa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0"/>
            <a:ext cx="453650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6876256" y="-31"/>
            <a:ext cx="2267744" cy="701730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endParaRPr lang="es-ES" dirty="0"/>
          </a:p>
        </p:txBody>
      </p:sp>
      <p:sp>
        <p:nvSpPr>
          <p:cNvPr id="4" name="3 CuadroTexto"/>
          <p:cNvSpPr txBox="1"/>
          <p:nvPr/>
        </p:nvSpPr>
        <p:spPr>
          <a:xfrm>
            <a:off x="0" y="0"/>
            <a:ext cx="2339752" cy="701730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9290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esultado de imagen de CARACTERÍSTICAS PERSONAL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661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755576" y="6021288"/>
            <a:ext cx="7848872" cy="769441"/>
          </a:xfrm>
          <a:prstGeom prst="rect">
            <a:avLst/>
          </a:prstGeom>
          <a:solidFill>
            <a:srgbClr val="FF66CC"/>
          </a:solidFill>
        </p:spPr>
        <p:txBody>
          <a:bodyPr wrap="square" rtlCol="0">
            <a:spAutoFit/>
          </a:bodyPr>
          <a:lstStyle/>
          <a:p>
            <a:r>
              <a:rPr lang="es-ES_tradnl" sz="4400" b="1" dirty="0" smtClean="0">
                <a:solidFill>
                  <a:schemeClr val="bg1"/>
                </a:solidFill>
              </a:rPr>
              <a:t>CARACTERÍSTICAS PERSONALES</a:t>
            </a:r>
            <a:endParaRPr lang="es-ES" sz="4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7871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Elipse"/>
          <p:cNvSpPr/>
          <p:nvPr/>
        </p:nvSpPr>
        <p:spPr>
          <a:xfrm>
            <a:off x="1475656" y="836712"/>
            <a:ext cx="5184576" cy="26642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4000" b="1" u="sng" dirty="0" smtClean="0"/>
              <a:t>AUTOESTIMA</a:t>
            </a:r>
            <a:endParaRPr lang="es-ES" sz="4000" b="1" u="sng" dirty="0"/>
          </a:p>
        </p:txBody>
      </p:sp>
      <p:sp>
        <p:nvSpPr>
          <p:cNvPr id="5" name="4 Elipse"/>
          <p:cNvSpPr/>
          <p:nvPr/>
        </p:nvSpPr>
        <p:spPr>
          <a:xfrm>
            <a:off x="5436096" y="4077072"/>
            <a:ext cx="3528392" cy="2160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4000" b="1" u="sng" dirty="0" smtClean="0"/>
              <a:t>ANSIEDAD</a:t>
            </a:r>
            <a:endParaRPr lang="es-ES" sz="4000" b="1" u="sng" dirty="0"/>
          </a:p>
        </p:txBody>
      </p:sp>
      <p:sp>
        <p:nvSpPr>
          <p:cNvPr id="6" name="5 Elipse"/>
          <p:cNvSpPr/>
          <p:nvPr/>
        </p:nvSpPr>
        <p:spPr>
          <a:xfrm>
            <a:off x="7200292" y="836712"/>
            <a:ext cx="180020" cy="288032"/>
          </a:xfrm>
          <a:prstGeom prst="ellipse">
            <a:avLst/>
          </a:prstGeom>
          <a:solidFill>
            <a:srgbClr val="FF66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6 Elipse"/>
          <p:cNvSpPr/>
          <p:nvPr/>
        </p:nvSpPr>
        <p:spPr>
          <a:xfrm>
            <a:off x="7596336" y="1916832"/>
            <a:ext cx="648072" cy="64807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8" name="7 Flecha abajo"/>
          <p:cNvSpPr/>
          <p:nvPr/>
        </p:nvSpPr>
        <p:spPr>
          <a:xfrm>
            <a:off x="1259632" y="620688"/>
            <a:ext cx="432048" cy="504056"/>
          </a:xfrm>
          <a:prstGeom prst="downArrow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9" name="8 Flecha derecha"/>
          <p:cNvSpPr/>
          <p:nvPr/>
        </p:nvSpPr>
        <p:spPr>
          <a:xfrm>
            <a:off x="5868144" y="3068960"/>
            <a:ext cx="1512168" cy="648072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" name="9 Flecha derecha"/>
          <p:cNvSpPr/>
          <p:nvPr/>
        </p:nvSpPr>
        <p:spPr>
          <a:xfrm>
            <a:off x="5148064" y="4221088"/>
            <a:ext cx="288032" cy="504056"/>
          </a:xfrm>
          <a:prstGeom prst="rightArrow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12" name="11 Conector recto de flecha"/>
          <p:cNvCxnSpPr/>
          <p:nvPr/>
        </p:nvCxnSpPr>
        <p:spPr>
          <a:xfrm flipH="1" flipV="1">
            <a:off x="2771800" y="3933056"/>
            <a:ext cx="1656184" cy="1008112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recto de flecha"/>
          <p:cNvCxnSpPr/>
          <p:nvPr/>
        </p:nvCxnSpPr>
        <p:spPr>
          <a:xfrm flipH="1" flipV="1">
            <a:off x="1475656" y="3212976"/>
            <a:ext cx="1872208" cy="1728192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14 Elipse"/>
          <p:cNvSpPr/>
          <p:nvPr/>
        </p:nvSpPr>
        <p:spPr>
          <a:xfrm>
            <a:off x="1475656" y="5301208"/>
            <a:ext cx="936104" cy="432048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6" name="15 Estrella de 5 puntas"/>
          <p:cNvSpPr/>
          <p:nvPr/>
        </p:nvSpPr>
        <p:spPr>
          <a:xfrm>
            <a:off x="683568" y="2240868"/>
            <a:ext cx="432048" cy="540060"/>
          </a:xfrm>
          <a:prstGeom prst="star5">
            <a:avLst/>
          </a:prstGeom>
          <a:solidFill>
            <a:srgbClr val="3FCD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7" name="16 Estrella de 5 puntas"/>
          <p:cNvSpPr/>
          <p:nvPr/>
        </p:nvSpPr>
        <p:spPr>
          <a:xfrm>
            <a:off x="4427984" y="5733256"/>
            <a:ext cx="504056" cy="504056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8" name="17 Forma libre"/>
          <p:cNvSpPr/>
          <p:nvPr/>
        </p:nvSpPr>
        <p:spPr>
          <a:xfrm>
            <a:off x="623455" y="4267200"/>
            <a:ext cx="2784767" cy="1090872"/>
          </a:xfrm>
          <a:custGeom>
            <a:avLst/>
            <a:gdLst>
              <a:gd name="connsiteX0" fmla="*/ 0 w 2784767"/>
              <a:gd name="connsiteY0" fmla="*/ 0 h 1090872"/>
              <a:gd name="connsiteX1" fmla="*/ 166254 w 2784767"/>
              <a:gd name="connsiteY1" fmla="*/ 27709 h 1090872"/>
              <a:gd name="connsiteX2" fmla="*/ 207818 w 2784767"/>
              <a:gd name="connsiteY2" fmla="*/ 55418 h 1090872"/>
              <a:gd name="connsiteX3" fmla="*/ 235527 w 2784767"/>
              <a:gd name="connsiteY3" fmla="*/ 96982 h 1090872"/>
              <a:gd name="connsiteX4" fmla="*/ 277090 w 2784767"/>
              <a:gd name="connsiteY4" fmla="*/ 138545 h 1090872"/>
              <a:gd name="connsiteX5" fmla="*/ 304800 w 2784767"/>
              <a:gd name="connsiteY5" fmla="*/ 221673 h 1090872"/>
              <a:gd name="connsiteX6" fmla="*/ 332509 w 2784767"/>
              <a:gd name="connsiteY6" fmla="*/ 263236 h 1090872"/>
              <a:gd name="connsiteX7" fmla="*/ 318654 w 2784767"/>
              <a:gd name="connsiteY7" fmla="*/ 415636 h 1090872"/>
              <a:gd name="connsiteX8" fmla="*/ 277090 w 2784767"/>
              <a:gd name="connsiteY8" fmla="*/ 484909 h 1090872"/>
              <a:gd name="connsiteX9" fmla="*/ 207818 w 2784767"/>
              <a:gd name="connsiteY9" fmla="*/ 554182 h 1090872"/>
              <a:gd name="connsiteX10" fmla="*/ 193963 w 2784767"/>
              <a:gd name="connsiteY10" fmla="*/ 595745 h 1090872"/>
              <a:gd name="connsiteX11" fmla="*/ 166254 w 2784767"/>
              <a:gd name="connsiteY11" fmla="*/ 637309 h 1090872"/>
              <a:gd name="connsiteX12" fmla="*/ 138545 w 2784767"/>
              <a:gd name="connsiteY12" fmla="*/ 720436 h 1090872"/>
              <a:gd name="connsiteX13" fmla="*/ 263236 w 2784767"/>
              <a:gd name="connsiteY13" fmla="*/ 762000 h 1090872"/>
              <a:gd name="connsiteX14" fmla="*/ 346363 w 2784767"/>
              <a:gd name="connsiteY14" fmla="*/ 734291 h 1090872"/>
              <a:gd name="connsiteX15" fmla="*/ 429490 w 2784767"/>
              <a:gd name="connsiteY15" fmla="*/ 706582 h 1090872"/>
              <a:gd name="connsiteX16" fmla="*/ 471054 w 2784767"/>
              <a:gd name="connsiteY16" fmla="*/ 692727 h 1090872"/>
              <a:gd name="connsiteX17" fmla="*/ 595745 w 2784767"/>
              <a:gd name="connsiteY17" fmla="*/ 623455 h 1090872"/>
              <a:gd name="connsiteX18" fmla="*/ 637309 w 2784767"/>
              <a:gd name="connsiteY18" fmla="*/ 595745 h 1090872"/>
              <a:gd name="connsiteX19" fmla="*/ 720436 w 2784767"/>
              <a:gd name="connsiteY19" fmla="*/ 568036 h 1090872"/>
              <a:gd name="connsiteX20" fmla="*/ 762000 w 2784767"/>
              <a:gd name="connsiteY20" fmla="*/ 526473 h 1090872"/>
              <a:gd name="connsiteX21" fmla="*/ 803563 w 2784767"/>
              <a:gd name="connsiteY21" fmla="*/ 609600 h 1090872"/>
              <a:gd name="connsiteX22" fmla="*/ 886690 w 2784767"/>
              <a:gd name="connsiteY22" fmla="*/ 775855 h 1090872"/>
              <a:gd name="connsiteX23" fmla="*/ 900545 w 2784767"/>
              <a:gd name="connsiteY23" fmla="*/ 817418 h 1090872"/>
              <a:gd name="connsiteX24" fmla="*/ 914400 w 2784767"/>
              <a:gd name="connsiteY24" fmla="*/ 858982 h 1090872"/>
              <a:gd name="connsiteX25" fmla="*/ 955963 w 2784767"/>
              <a:gd name="connsiteY25" fmla="*/ 845127 h 1090872"/>
              <a:gd name="connsiteX26" fmla="*/ 983672 w 2784767"/>
              <a:gd name="connsiteY26" fmla="*/ 762000 h 1090872"/>
              <a:gd name="connsiteX27" fmla="*/ 1011381 w 2784767"/>
              <a:gd name="connsiteY27" fmla="*/ 706582 h 1090872"/>
              <a:gd name="connsiteX28" fmla="*/ 1025236 w 2784767"/>
              <a:gd name="connsiteY28" fmla="*/ 665018 h 1090872"/>
              <a:gd name="connsiteX29" fmla="*/ 1108363 w 2784767"/>
              <a:gd name="connsiteY29" fmla="*/ 609600 h 1090872"/>
              <a:gd name="connsiteX30" fmla="*/ 1163781 w 2784767"/>
              <a:gd name="connsiteY30" fmla="*/ 581891 h 1090872"/>
              <a:gd name="connsiteX31" fmla="*/ 1246909 w 2784767"/>
              <a:gd name="connsiteY31" fmla="*/ 554182 h 1090872"/>
              <a:gd name="connsiteX32" fmla="*/ 1288472 w 2784767"/>
              <a:gd name="connsiteY32" fmla="*/ 540327 h 1090872"/>
              <a:gd name="connsiteX33" fmla="*/ 1330036 w 2784767"/>
              <a:gd name="connsiteY33" fmla="*/ 526473 h 1090872"/>
              <a:gd name="connsiteX34" fmla="*/ 1371600 w 2784767"/>
              <a:gd name="connsiteY34" fmla="*/ 512618 h 1090872"/>
              <a:gd name="connsiteX35" fmla="*/ 1496290 w 2784767"/>
              <a:gd name="connsiteY35" fmla="*/ 526473 h 1090872"/>
              <a:gd name="connsiteX36" fmla="*/ 1537854 w 2784767"/>
              <a:gd name="connsiteY36" fmla="*/ 540327 h 1090872"/>
              <a:gd name="connsiteX37" fmla="*/ 1593272 w 2784767"/>
              <a:gd name="connsiteY37" fmla="*/ 623455 h 1090872"/>
              <a:gd name="connsiteX38" fmla="*/ 1620981 w 2784767"/>
              <a:gd name="connsiteY38" fmla="*/ 665018 h 1090872"/>
              <a:gd name="connsiteX39" fmla="*/ 1648690 w 2784767"/>
              <a:gd name="connsiteY39" fmla="*/ 706582 h 1090872"/>
              <a:gd name="connsiteX40" fmla="*/ 1690254 w 2784767"/>
              <a:gd name="connsiteY40" fmla="*/ 720436 h 1090872"/>
              <a:gd name="connsiteX41" fmla="*/ 1773381 w 2784767"/>
              <a:gd name="connsiteY41" fmla="*/ 803564 h 1090872"/>
              <a:gd name="connsiteX42" fmla="*/ 1856509 w 2784767"/>
              <a:gd name="connsiteY42" fmla="*/ 858982 h 1090872"/>
              <a:gd name="connsiteX43" fmla="*/ 1898072 w 2784767"/>
              <a:gd name="connsiteY43" fmla="*/ 886691 h 1090872"/>
              <a:gd name="connsiteX44" fmla="*/ 1939636 w 2784767"/>
              <a:gd name="connsiteY44" fmla="*/ 900545 h 1090872"/>
              <a:gd name="connsiteX45" fmla="*/ 2050472 w 2784767"/>
              <a:gd name="connsiteY45" fmla="*/ 955964 h 1090872"/>
              <a:gd name="connsiteX46" fmla="*/ 2092036 w 2784767"/>
              <a:gd name="connsiteY46" fmla="*/ 983673 h 1090872"/>
              <a:gd name="connsiteX47" fmla="*/ 2202872 w 2784767"/>
              <a:gd name="connsiteY47" fmla="*/ 1011382 h 1090872"/>
              <a:gd name="connsiteX48" fmla="*/ 2258290 w 2784767"/>
              <a:gd name="connsiteY48" fmla="*/ 1025236 h 1090872"/>
              <a:gd name="connsiteX49" fmla="*/ 2341418 w 2784767"/>
              <a:gd name="connsiteY49" fmla="*/ 1039091 h 1090872"/>
              <a:gd name="connsiteX50" fmla="*/ 2382981 w 2784767"/>
              <a:gd name="connsiteY50" fmla="*/ 1052945 h 1090872"/>
              <a:gd name="connsiteX51" fmla="*/ 2507672 w 2784767"/>
              <a:gd name="connsiteY51" fmla="*/ 1066800 h 1090872"/>
              <a:gd name="connsiteX52" fmla="*/ 2784763 w 2784767"/>
              <a:gd name="connsiteY52" fmla="*/ 1039091 h 1090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2784767" h="1090872">
                <a:moveTo>
                  <a:pt x="0" y="0"/>
                </a:moveTo>
                <a:cubicBezTo>
                  <a:pt x="39501" y="4389"/>
                  <a:pt x="119835" y="4500"/>
                  <a:pt x="166254" y="27709"/>
                </a:cubicBezTo>
                <a:cubicBezTo>
                  <a:pt x="181147" y="35155"/>
                  <a:pt x="193963" y="46182"/>
                  <a:pt x="207818" y="55418"/>
                </a:cubicBezTo>
                <a:cubicBezTo>
                  <a:pt x="217054" y="69273"/>
                  <a:pt x="224867" y="84190"/>
                  <a:pt x="235527" y="96982"/>
                </a:cubicBezTo>
                <a:cubicBezTo>
                  <a:pt x="248070" y="112034"/>
                  <a:pt x="267575" y="121418"/>
                  <a:pt x="277090" y="138545"/>
                </a:cubicBezTo>
                <a:cubicBezTo>
                  <a:pt x="291275" y="164078"/>
                  <a:pt x="295563" y="193964"/>
                  <a:pt x="304800" y="221673"/>
                </a:cubicBezTo>
                <a:cubicBezTo>
                  <a:pt x="310066" y="237469"/>
                  <a:pt x="323273" y="249382"/>
                  <a:pt x="332509" y="263236"/>
                </a:cubicBezTo>
                <a:cubicBezTo>
                  <a:pt x="327891" y="314036"/>
                  <a:pt x="325868" y="365139"/>
                  <a:pt x="318654" y="415636"/>
                </a:cubicBezTo>
                <a:cubicBezTo>
                  <a:pt x="311331" y="466898"/>
                  <a:pt x="305591" y="449283"/>
                  <a:pt x="277090" y="484909"/>
                </a:cubicBezTo>
                <a:cubicBezTo>
                  <a:pt x="224309" y="550885"/>
                  <a:pt x="279072" y="506679"/>
                  <a:pt x="207818" y="554182"/>
                </a:cubicBezTo>
                <a:cubicBezTo>
                  <a:pt x="203200" y="568036"/>
                  <a:pt x="200494" y="582683"/>
                  <a:pt x="193963" y="595745"/>
                </a:cubicBezTo>
                <a:cubicBezTo>
                  <a:pt x="186516" y="610638"/>
                  <a:pt x="173017" y="622093"/>
                  <a:pt x="166254" y="637309"/>
                </a:cubicBezTo>
                <a:cubicBezTo>
                  <a:pt x="154392" y="663999"/>
                  <a:pt x="138545" y="720436"/>
                  <a:pt x="138545" y="720436"/>
                </a:cubicBezTo>
                <a:cubicBezTo>
                  <a:pt x="160025" y="806354"/>
                  <a:pt x="136254" y="789211"/>
                  <a:pt x="263236" y="762000"/>
                </a:cubicBezTo>
                <a:cubicBezTo>
                  <a:pt x="291795" y="755880"/>
                  <a:pt x="318654" y="743527"/>
                  <a:pt x="346363" y="734291"/>
                </a:cubicBezTo>
                <a:lnTo>
                  <a:pt x="429490" y="706582"/>
                </a:lnTo>
                <a:cubicBezTo>
                  <a:pt x="443345" y="701964"/>
                  <a:pt x="458903" y="700828"/>
                  <a:pt x="471054" y="692727"/>
                </a:cubicBezTo>
                <a:cubicBezTo>
                  <a:pt x="566332" y="629208"/>
                  <a:pt x="522588" y="647840"/>
                  <a:pt x="595745" y="623455"/>
                </a:cubicBezTo>
                <a:cubicBezTo>
                  <a:pt x="609600" y="614218"/>
                  <a:pt x="622093" y="602508"/>
                  <a:pt x="637309" y="595745"/>
                </a:cubicBezTo>
                <a:cubicBezTo>
                  <a:pt x="663999" y="583882"/>
                  <a:pt x="720436" y="568036"/>
                  <a:pt x="720436" y="568036"/>
                </a:cubicBezTo>
                <a:cubicBezTo>
                  <a:pt x="734291" y="554182"/>
                  <a:pt x="742407" y="526473"/>
                  <a:pt x="762000" y="526473"/>
                </a:cubicBezTo>
                <a:cubicBezTo>
                  <a:pt x="782503" y="526473"/>
                  <a:pt x="797869" y="599351"/>
                  <a:pt x="803563" y="609600"/>
                </a:cubicBezTo>
                <a:cubicBezTo>
                  <a:pt x="893092" y="770754"/>
                  <a:pt x="832743" y="614014"/>
                  <a:pt x="886690" y="775855"/>
                </a:cubicBezTo>
                <a:lnTo>
                  <a:pt x="900545" y="817418"/>
                </a:lnTo>
                <a:lnTo>
                  <a:pt x="914400" y="858982"/>
                </a:lnTo>
                <a:cubicBezTo>
                  <a:pt x="928254" y="854364"/>
                  <a:pt x="947475" y="857011"/>
                  <a:pt x="955963" y="845127"/>
                </a:cubicBezTo>
                <a:cubicBezTo>
                  <a:pt x="972940" y="821359"/>
                  <a:pt x="970610" y="788124"/>
                  <a:pt x="983672" y="762000"/>
                </a:cubicBezTo>
                <a:cubicBezTo>
                  <a:pt x="992908" y="743527"/>
                  <a:pt x="1003245" y="725565"/>
                  <a:pt x="1011381" y="706582"/>
                </a:cubicBezTo>
                <a:cubicBezTo>
                  <a:pt x="1017134" y="693159"/>
                  <a:pt x="1014909" y="675345"/>
                  <a:pt x="1025236" y="665018"/>
                </a:cubicBezTo>
                <a:cubicBezTo>
                  <a:pt x="1048784" y="641470"/>
                  <a:pt x="1078577" y="624493"/>
                  <a:pt x="1108363" y="609600"/>
                </a:cubicBezTo>
                <a:cubicBezTo>
                  <a:pt x="1126836" y="600364"/>
                  <a:pt x="1144605" y="589561"/>
                  <a:pt x="1163781" y="581891"/>
                </a:cubicBezTo>
                <a:cubicBezTo>
                  <a:pt x="1190900" y="571043"/>
                  <a:pt x="1219200" y="563419"/>
                  <a:pt x="1246909" y="554182"/>
                </a:cubicBezTo>
                <a:lnTo>
                  <a:pt x="1288472" y="540327"/>
                </a:lnTo>
                <a:lnTo>
                  <a:pt x="1330036" y="526473"/>
                </a:lnTo>
                <a:lnTo>
                  <a:pt x="1371600" y="512618"/>
                </a:lnTo>
                <a:cubicBezTo>
                  <a:pt x="1413163" y="517236"/>
                  <a:pt x="1455040" y="519598"/>
                  <a:pt x="1496290" y="526473"/>
                </a:cubicBezTo>
                <a:cubicBezTo>
                  <a:pt x="1510695" y="528874"/>
                  <a:pt x="1527527" y="530000"/>
                  <a:pt x="1537854" y="540327"/>
                </a:cubicBezTo>
                <a:cubicBezTo>
                  <a:pt x="1561402" y="563875"/>
                  <a:pt x="1574799" y="595746"/>
                  <a:pt x="1593272" y="623455"/>
                </a:cubicBezTo>
                <a:lnTo>
                  <a:pt x="1620981" y="665018"/>
                </a:lnTo>
                <a:cubicBezTo>
                  <a:pt x="1630217" y="678873"/>
                  <a:pt x="1632893" y="701317"/>
                  <a:pt x="1648690" y="706582"/>
                </a:cubicBezTo>
                <a:lnTo>
                  <a:pt x="1690254" y="720436"/>
                </a:lnTo>
                <a:cubicBezTo>
                  <a:pt x="1717963" y="748145"/>
                  <a:pt x="1740776" y="781827"/>
                  <a:pt x="1773381" y="803564"/>
                </a:cubicBezTo>
                <a:lnTo>
                  <a:pt x="1856509" y="858982"/>
                </a:lnTo>
                <a:cubicBezTo>
                  <a:pt x="1870363" y="868218"/>
                  <a:pt x="1882275" y="881426"/>
                  <a:pt x="1898072" y="886691"/>
                </a:cubicBezTo>
                <a:lnTo>
                  <a:pt x="1939636" y="900545"/>
                </a:lnTo>
                <a:cubicBezTo>
                  <a:pt x="2030709" y="991621"/>
                  <a:pt x="1859449" y="828617"/>
                  <a:pt x="2050472" y="955964"/>
                </a:cubicBezTo>
                <a:cubicBezTo>
                  <a:pt x="2064327" y="965200"/>
                  <a:pt x="2077143" y="976227"/>
                  <a:pt x="2092036" y="983673"/>
                </a:cubicBezTo>
                <a:cubicBezTo>
                  <a:pt x="2121741" y="998525"/>
                  <a:pt x="2174423" y="1005060"/>
                  <a:pt x="2202872" y="1011382"/>
                </a:cubicBezTo>
                <a:cubicBezTo>
                  <a:pt x="2221460" y="1015513"/>
                  <a:pt x="2239619" y="1021502"/>
                  <a:pt x="2258290" y="1025236"/>
                </a:cubicBezTo>
                <a:cubicBezTo>
                  <a:pt x="2285836" y="1030745"/>
                  <a:pt x="2313995" y="1032997"/>
                  <a:pt x="2341418" y="1039091"/>
                </a:cubicBezTo>
                <a:cubicBezTo>
                  <a:pt x="2355674" y="1042259"/>
                  <a:pt x="2368576" y="1050544"/>
                  <a:pt x="2382981" y="1052945"/>
                </a:cubicBezTo>
                <a:cubicBezTo>
                  <a:pt x="2424231" y="1059820"/>
                  <a:pt x="2466108" y="1062182"/>
                  <a:pt x="2507672" y="1066800"/>
                </a:cubicBezTo>
                <a:cubicBezTo>
                  <a:pt x="2789375" y="1052714"/>
                  <a:pt x="2784763" y="1145424"/>
                  <a:pt x="2784763" y="1039091"/>
                </a:cubicBezTo>
              </a:path>
            </a:pathLst>
          </a:custGeom>
          <a:solidFill>
            <a:srgbClr val="FF0000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9" name="18 Triángulo isósceles"/>
          <p:cNvSpPr/>
          <p:nvPr/>
        </p:nvSpPr>
        <p:spPr>
          <a:xfrm>
            <a:off x="3851920" y="404664"/>
            <a:ext cx="1080120" cy="216024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21049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827584" y="5229200"/>
            <a:ext cx="7416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hlinkClick r:id="rId2"/>
              </a:rPr>
              <a:t>www.youtube.com/watch?v=qFj420GA74k</a:t>
            </a:r>
            <a:endParaRPr lang="es-ES" dirty="0"/>
          </a:p>
        </p:txBody>
      </p:sp>
      <p:sp>
        <p:nvSpPr>
          <p:cNvPr id="3" name="2 CuadroTexto"/>
          <p:cNvSpPr txBox="1"/>
          <p:nvPr/>
        </p:nvSpPr>
        <p:spPr>
          <a:xfrm>
            <a:off x="827584" y="4581128"/>
            <a:ext cx="7416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 smtClean="0"/>
              <a:t>VIDEO: «ESTRÉS POR EL Dr. MARIO ALONSO PUIG</a:t>
            </a:r>
            <a:endParaRPr lang="es-ES" b="1" dirty="0"/>
          </a:p>
        </p:txBody>
      </p:sp>
      <p:pic>
        <p:nvPicPr>
          <p:cNvPr id="3074" name="Picture 2" descr="Resultado de imagen de VIDEO ESTRÉS POR EL DR MARIO ALONS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692696"/>
            <a:ext cx="7560840" cy="3672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3342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Flecha derecha"/>
          <p:cNvSpPr/>
          <p:nvPr/>
        </p:nvSpPr>
        <p:spPr>
          <a:xfrm>
            <a:off x="1115616" y="1268760"/>
            <a:ext cx="7704856" cy="460851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9600" b="1" dirty="0" smtClean="0"/>
              <a:t>F</a:t>
            </a:r>
            <a:r>
              <a:rPr lang="es-ES_tradnl" sz="6600" b="1" dirty="0" smtClean="0"/>
              <a:t>ORMACIÓN</a:t>
            </a:r>
            <a:endParaRPr lang="es-ES" sz="6600" b="1" dirty="0"/>
          </a:p>
        </p:txBody>
      </p:sp>
    </p:spTree>
    <p:extLst>
      <p:ext uri="{BB962C8B-B14F-4D97-AF65-F5344CB8AC3E}">
        <p14:creationId xmlns:p14="http://schemas.microsoft.com/office/powerpoint/2010/main" val="617374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</TotalTime>
  <Words>232</Words>
  <Application>Microsoft Office PowerPoint</Application>
  <PresentationFormat>Presentación en pantalla (4:3)</PresentationFormat>
  <Paragraphs>139</Paragraphs>
  <Slides>23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31" baseType="lpstr">
      <vt:lpstr>Arial</vt:lpstr>
      <vt:lpstr>Arial Black</vt:lpstr>
      <vt:lpstr>Calibri</vt:lpstr>
      <vt:lpstr>Courier New</vt:lpstr>
      <vt:lpstr>Futura Lt BT</vt:lpstr>
      <vt:lpstr>Snap ITC</vt:lpstr>
      <vt:lpstr>Times New Roman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emma diez de la fuen</dc:creator>
  <cp:lastModifiedBy>cursos.dani@hotmail.com</cp:lastModifiedBy>
  <cp:revision>22</cp:revision>
  <dcterms:created xsi:type="dcterms:W3CDTF">2017-11-22T10:43:40Z</dcterms:created>
  <dcterms:modified xsi:type="dcterms:W3CDTF">2020-08-06T14:34:43Z</dcterms:modified>
</cp:coreProperties>
</file>