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58" r:id="rId18"/>
    <p:sldId id="262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F5F1-AA5A-4D60-8498-3E800FCF3967}" type="datetimeFigureOut">
              <a:rPr lang="es-ES" smtClean="0"/>
              <a:t>11/08/2020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2AE0-D801-4D99-AD04-D13B0049D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301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F5F1-AA5A-4D60-8498-3E800FCF3967}" type="datetimeFigureOut">
              <a:rPr lang="es-ES" smtClean="0"/>
              <a:t>11/08/2020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2AE0-D801-4D99-AD04-D13B0049D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51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F5F1-AA5A-4D60-8498-3E800FCF3967}" type="datetimeFigureOut">
              <a:rPr lang="es-ES" smtClean="0"/>
              <a:t>11/08/2020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2AE0-D801-4D99-AD04-D13B0049D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636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F5F1-AA5A-4D60-8498-3E800FCF3967}" type="datetimeFigureOut">
              <a:rPr lang="es-ES" smtClean="0"/>
              <a:t>11/08/2020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2AE0-D801-4D99-AD04-D13B0049D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75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F5F1-AA5A-4D60-8498-3E800FCF3967}" type="datetimeFigureOut">
              <a:rPr lang="es-ES" smtClean="0"/>
              <a:t>11/08/2020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2AE0-D801-4D99-AD04-D13B0049D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804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F5F1-AA5A-4D60-8498-3E800FCF3967}" type="datetimeFigureOut">
              <a:rPr lang="es-ES" smtClean="0"/>
              <a:t>11/08/2020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2AE0-D801-4D99-AD04-D13B0049D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103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F5F1-AA5A-4D60-8498-3E800FCF3967}" type="datetimeFigureOut">
              <a:rPr lang="es-ES" smtClean="0"/>
              <a:t>11/08/2020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2AE0-D801-4D99-AD04-D13B0049D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228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F5F1-AA5A-4D60-8498-3E800FCF3967}" type="datetimeFigureOut">
              <a:rPr lang="es-ES" smtClean="0"/>
              <a:t>11/08/2020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2AE0-D801-4D99-AD04-D13B0049D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46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F5F1-AA5A-4D60-8498-3E800FCF3967}" type="datetimeFigureOut">
              <a:rPr lang="es-ES" smtClean="0"/>
              <a:t>11/08/2020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2AE0-D801-4D99-AD04-D13B0049D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869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F5F1-AA5A-4D60-8498-3E800FCF3967}" type="datetimeFigureOut">
              <a:rPr lang="es-ES" smtClean="0"/>
              <a:t>11/08/2020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2AE0-D801-4D99-AD04-D13B0049D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278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F5F1-AA5A-4D60-8498-3E800FCF3967}" type="datetimeFigureOut">
              <a:rPr lang="es-ES" smtClean="0"/>
              <a:t>11/08/2020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2AE0-D801-4D99-AD04-D13B0049D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545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9F5F1-AA5A-4D60-8498-3E800FCF3967}" type="datetimeFigureOut">
              <a:rPr lang="es-ES" smtClean="0"/>
              <a:t>11/08/2020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62AE0-D801-4D99-AD04-D13B0049D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631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youtube.com/watch?v=Bnl7GMG5HX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OnIuBat9OQ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1L-1a0_E-k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6%Dto Curso Online de Sensibilización medioambient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6%Dto Curso Online de Sensibilización medioambienta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0" name="Picture 6" descr="6%Dto Curso Online de Sensibilización medioambient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4860031" y="4653136"/>
            <a:ext cx="428396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s-ES_tradnl" sz="4000" b="1" dirty="0" smtClean="0">
              <a:solidFill>
                <a:schemeClr val="bg1"/>
              </a:solidFill>
            </a:endParaRPr>
          </a:p>
          <a:p>
            <a:pPr algn="just"/>
            <a:r>
              <a:rPr lang="es-ES_tradnl" sz="5400" b="1" dirty="0" smtClean="0">
                <a:solidFill>
                  <a:schemeClr val="bg1"/>
                </a:solidFill>
              </a:rPr>
              <a:t>S</a:t>
            </a:r>
            <a:r>
              <a:rPr lang="es-ES_tradnl" sz="4000" b="1" dirty="0" smtClean="0">
                <a:solidFill>
                  <a:schemeClr val="bg1"/>
                </a:solidFill>
              </a:rPr>
              <a:t>ensibilización</a:t>
            </a:r>
          </a:p>
          <a:p>
            <a:pPr algn="just"/>
            <a:r>
              <a:rPr lang="es-ES_tradnl" sz="5400" b="1" dirty="0" smtClean="0">
                <a:solidFill>
                  <a:schemeClr val="bg1"/>
                </a:solidFill>
              </a:rPr>
              <a:t>M</a:t>
            </a:r>
            <a:r>
              <a:rPr lang="es-ES_tradnl" sz="4000" b="1" dirty="0" smtClean="0">
                <a:solidFill>
                  <a:schemeClr val="bg1"/>
                </a:solidFill>
              </a:rPr>
              <a:t>edioambiental</a:t>
            </a:r>
            <a:endParaRPr lang="es-E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88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a Generalitat frena una inversión de 200 millones en parques eólicos -  Noticias Castellón - El Periódico Mediterráne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059832" y="5589240"/>
            <a:ext cx="5904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solidFill>
                  <a:schemeClr val="bg1"/>
                </a:solidFill>
              </a:rPr>
              <a:t>4. PARQUES EÓLICOS</a:t>
            </a:r>
            <a:endParaRPr lang="es-E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40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Qué es la energía undimotriz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026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Energía Undimotriz | Eco Medio Ambien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0688"/>
            <a:ext cx="3456384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043608" y="5301208"/>
            <a:ext cx="7344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solidFill>
                  <a:schemeClr val="bg1"/>
                </a:solidFill>
              </a:rPr>
              <a:t>5. ENERGÍA UNDIMOTRIZ</a:t>
            </a:r>
            <a:endParaRPr lang="es-E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597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Los suelos y la agricultura ecológica en la era de la postverdad (Revista  de Suelos Ecuatoriales) | Un Universo invisible bajo nuestros p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138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606927" y="1628800"/>
            <a:ext cx="40695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bg1"/>
                </a:solidFill>
              </a:rPr>
              <a:t>6. AGRICULTURA</a:t>
            </a:r>
          </a:p>
          <a:p>
            <a:r>
              <a:rPr lang="es-ES" sz="4000" b="1" dirty="0" smtClean="0">
                <a:solidFill>
                  <a:schemeClr val="bg1"/>
                </a:solidFill>
              </a:rPr>
              <a:t>     ECOLÓGICA</a:t>
            </a:r>
            <a:endParaRPr lang="es-E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245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provechamiento de agua de lluvia | EcoHabi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8784976" cy="357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Aprovechamiento del agua de lluvia - un recurso no explotad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4876800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5272336" y="4005064"/>
            <a:ext cx="36921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rgbClr val="00B0F0"/>
                </a:solidFill>
              </a:rPr>
              <a:t>7. APROVECHAMIENTO</a:t>
            </a:r>
          </a:p>
          <a:p>
            <a:r>
              <a:rPr lang="es-ES" sz="2800" b="1" dirty="0" smtClean="0">
                <a:solidFill>
                  <a:srgbClr val="00B0F0"/>
                </a:solidFill>
              </a:rPr>
              <a:t>    </a:t>
            </a:r>
          </a:p>
          <a:p>
            <a:r>
              <a:rPr lang="es-ES" sz="2800" b="1" dirty="0">
                <a:solidFill>
                  <a:srgbClr val="00B0F0"/>
                </a:solidFill>
              </a:rPr>
              <a:t> </a:t>
            </a:r>
            <a:r>
              <a:rPr lang="es-ES" sz="2800" b="1" dirty="0" smtClean="0">
                <a:solidFill>
                  <a:srgbClr val="00B0F0"/>
                </a:solidFill>
              </a:rPr>
              <a:t>   DEL </a:t>
            </a:r>
          </a:p>
          <a:p>
            <a:r>
              <a:rPr lang="es-ES" sz="2800" b="1" dirty="0" smtClean="0">
                <a:solidFill>
                  <a:srgbClr val="00B0F0"/>
                </a:solidFill>
              </a:rPr>
              <a:t>    </a:t>
            </a:r>
          </a:p>
          <a:p>
            <a:r>
              <a:rPr lang="es-ES" sz="2800" b="1" dirty="0">
                <a:solidFill>
                  <a:srgbClr val="00B0F0"/>
                </a:solidFill>
              </a:rPr>
              <a:t> </a:t>
            </a:r>
            <a:r>
              <a:rPr lang="es-ES" sz="2800" b="1" dirty="0" smtClean="0">
                <a:solidFill>
                  <a:srgbClr val="00B0F0"/>
                </a:solidFill>
              </a:rPr>
              <a:t>   AGUA DE LLUVIA</a:t>
            </a:r>
            <a:endParaRPr lang="es-ES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30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Qué es el ecoturismo y cuáles son sus características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88640"/>
            <a:ext cx="8784977" cy="655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203848" y="5661248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800" b="1" dirty="0" smtClean="0">
                <a:solidFill>
                  <a:schemeClr val="bg1"/>
                </a:solidFill>
              </a:rPr>
              <a:t>8. ECOTURISMO</a:t>
            </a:r>
            <a:endParaRPr lang="es-E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215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Novedosa ciclopista solar en Países Bajos - VeoVerde | Nueva Muj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5580112" y="4509120"/>
            <a:ext cx="32403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bg1"/>
                </a:solidFill>
              </a:rPr>
              <a:t>CICLOPISTAS</a:t>
            </a:r>
          </a:p>
          <a:p>
            <a:r>
              <a:rPr lang="es-ES" sz="4000" b="1" dirty="0" smtClean="0">
                <a:solidFill>
                  <a:schemeClr val="bg1"/>
                </a:solidFill>
              </a:rPr>
              <a:t>SOLARES</a:t>
            </a:r>
          </a:p>
          <a:p>
            <a:pPr algn="r"/>
            <a:r>
              <a:rPr lang="es-ES" sz="4800" b="1" dirty="0" smtClean="0">
                <a:solidFill>
                  <a:schemeClr val="bg1"/>
                </a:solidFill>
              </a:rPr>
              <a:t>9</a:t>
            </a:r>
            <a:endParaRPr lang="es-E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672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España contará con entre 1 y 2,5 millones de vehículos eléctricos para 2030  - Ecomotor.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33425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187624" y="5445224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 smtClean="0">
                <a:solidFill>
                  <a:schemeClr val="bg1">
                    <a:lumMod val="65000"/>
                  </a:schemeClr>
                </a:solidFill>
              </a:rPr>
              <a:t>10. AUTOMÓVILES ELÉCTRICOS</a:t>
            </a:r>
            <a:endParaRPr lang="es-ES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633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urso online de Sensibilización Medioambiental con Certificació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09" y="0"/>
            <a:ext cx="915170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6372200" y="4653136"/>
            <a:ext cx="259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b="1" dirty="0" smtClean="0">
                <a:solidFill>
                  <a:schemeClr val="bg1"/>
                </a:solidFill>
              </a:rPr>
              <a:t>E</a:t>
            </a:r>
            <a:r>
              <a:rPr lang="es-ES_tradnl" sz="4000" b="1" dirty="0" smtClean="0">
                <a:solidFill>
                  <a:schemeClr val="bg1"/>
                </a:solidFill>
              </a:rPr>
              <a:t>conomía </a:t>
            </a:r>
          </a:p>
          <a:p>
            <a:r>
              <a:rPr lang="es-ES_tradnl" sz="5400" b="1" dirty="0" smtClean="0">
                <a:solidFill>
                  <a:schemeClr val="bg1"/>
                </a:solidFill>
              </a:rPr>
              <a:t>A</a:t>
            </a:r>
            <a:r>
              <a:rPr lang="es-ES_tradnl" sz="4000" b="1" dirty="0" smtClean="0">
                <a:solidFill>
                  <a:schemeClr val="bg1"/>
                </a:solidFill>
              </a:rPr>
              <a:t>zul</a:t>
            </a:r>
            <a:endParaRPr lang="es-ES" sz="4000" b="1" dirty="0">
              <a:solidFill>
                <a:schemeClr val="bg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7164288" y="640746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>
                <a:solidFill>
                  <a:schemeClr val="bg1"/>
                </a:solidFill>
              </a:rPr>
              <a:t>Gunter Pauli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302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Las Buenas Prácticas Ambientales (BPA)... - Ministerio Educació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01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0" y="5301208"/>
            <a:ext cx="91440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_tradnl" sz="5400" b="1" dirty="0" smtClean="0">
                <a:solidFill>
                  <a:srgbClr val="00B050"/>
                </a:solidFill>
              </a:rPr>
              <a:t>¿Qué podemos hacer?...</a:t>
            </a:r>
            <a:endParaRPr lang="es-ES" sz="5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31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62373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hlinkClick r:id="rId2"/>
              </a:rPr>
              <a:t>https://www.youtube.com/watch?v=Bnl7GMG5HXM</a:t>
            </a:r>
            <a:endParaRPr lang="es-ES" dirty="0"/>
          </a:p>
        </p:txBody>
      </p:sp>
      <p:pic>
        <p:nvPicPr>
          <p:cNvPr id="2050" name="Picture 2" descr="Organizado un curso de Sensibilización Medioambiental | Caudete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12" y="836711"/>
            <a:ext cx="8725568" cy="49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66912" y="260648"/>
            <a:ext cx="8725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b="1" dirty="0" smtClean="0">
                <a:solidFill>
                  <a:srgbClr val="00B0F0"/>
                </a:solidFill>
              </a:rPr>
              <a:t>Sensibilización medioambiental</a:t>
            </a:r>
            <a:endParaRPr lang="es-ES" sz="4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22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l cambio climático ya está aquí, y ha venido para quedarse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979712" y="5445224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5400" dirty="0" smtClean="0">
                <a:solidFill>
                  <a:schemeClr val="bg1"/>
                </a:solidFill>
              </a:rPr>
              <a:t>Cambio Climático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987824" y="6368554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3"/>
              </a:rPr>
              <a:t>https://www.youtube.com/watch?v=WOnIuBat9OQ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946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coembes lanza la campaña 'Tú' para fomentar la colaboración ciudadana en el  reciclaje de envases | Ecoemb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7842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851920" y="602128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hlinkClick r:id="rId3"/>
              </a:rPr>
              <a:t>https://www.youtube.com/watch?v=N1L-1a0_E-k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34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a apuesta por la sostenibilid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8028384" y="300281"/>
            <a:ext cx="86409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S</a:t>
            </a:r>
          </a:p>
          <a:p>
            <a:r>
              <a:rPr lang="es-ES_tradnl" sz="28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O</a:t>
            </a:r>
          </a:p>
          <a:p>
            <a:r>
              <a:rPr lang="es-ES_tradnl" sz="28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S</a:t>
            </a:r>
          </a:p>
          <a:p>
            <a:r>
              <a:rPr lang="es-ES_tradnl" sz="28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T</a:t>
            </a:r>
          </a:p>
          <a:p>
            <a:r>
              <a:rPr lang="es-ES_tradnl" sz="28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</a:t>
            </a:r>
          </a:p>
          <a:p>
            <a:r>
              <a:rPr lang="es-ES_tradnl" sz="28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N</a:t>
            </a:r>
          </a:p>
          <a:p>
            <a:r>
              <a:rPr lang="es-ES_tradnl" sz="28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I</a:t>
            </a:r>
          </a:p>
          <a:p>
            <a:r>
              <a:rPr lang="es-ES_tradnl" sz="28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B</a:t>
            </a:r>
          </a:p>
          <a:p>
            <a:r>
              <a:rPr lang="es-ES_tradnl" sz="28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I</a:t>
            </a:r>
          </a:p>
          <a:p>
            <a:r>
              <a:rPr lang="es-ES_tradnl" sz="28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L</a:t>
            </a:r>
          </a:p>
          <a:p>
            <a:r>
              <a:rPr lang="es-ES_tradnl" sz="28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I</a:t>
            </a:r>
          </a:p>
          <a:p>
            <a:r>
              <a:rPr lang="es-ES_tradnl" sz="28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D</a:t>
            </a:r>
          </a:p>
          <a:p>
            <a:r>
              <a:rPr lang="es-ES_tradnl" sz="28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A</a:t>
            </a:r>
          </a:p>
          <a:p>
            <a:r>
              <a:rPr lang="es-ES_tradnl" sz="2800" b="1" dirty="0">
                <a:solidFill>
                  <a:srgbClr val="00B050"/>
                </a:solidFill>
                <a:latin typeface="Arial Black" panose="020B0A04020102020204" pitchFamily="34" charset="0"/>
              </a:rPr>
              <a:t>D</a:t>
            </a:r>
            <a:endParaRPr lang="es-ES" sz="28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pic>
        <p:nvPicPr>
          <p:cNvPr id="5124" name="Picture 4" descr="Qué es la sostenibilidad, o desarrollo sostenible? - El blog de MAPF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34" y="364886"/>
            <a:ext cx="2007019" cy="13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61" y="4869160"/>
            <a:ext cx="2265834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996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l reto de la Unión Europea para volver la economía más sostenibl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908721"/>
            <a:ext cx="8820980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95536" y="188640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b="1" dirty="0" smtClean="0">
                <a:solidFill>
                  <a:srgbClr val="00B050"/>
                </a:solidFill>
              </a:rPr>
              <a:t>10 Ejemplos de Sostenibilidad</a:t>
            </a:r>
            <a:endParaRPr lang="es-ES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66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ómo reciclar la basura - 5 pas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29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95536" y="5661248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rgbClr val="92D050"/>
                </a:solidFill>
              </a:rPr>
              <a:t>1.- </a:t>
            </a:r>
            <a:r>
              <a:rPr lang="es-ES" sz="4800" b="1" u="sng" dirty="0" smtClean="0">
                <a:solidFill>
                  <a:srgbClr val="92D050"/>
                </a:solidFill>
              </a:rPr>
              <a:t>R</a:t>
            </a:r>
            <a:r>
              <a:rPr lang="es-ES" sz="4000" b="1" dirty="0" smtClean="0">
                <a:solidFill>
                  <a:srgbClr val="92D050"/>
                </a:solidFill>
              </a:rPr>
              <a:t>ECICLAJE DE BASURA INORGÁNICA</a:t>
            </a:r>
            <a:endParaRPr lang="es-ES" sz="4000" b="1" dirty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627784" y="6263680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 smtClean="0">
                <a:solidFill>
                  <a:srgbClr val="92D050"/>
                </a:solidFill>
              </a:rPr>
              <a:t>	 </a:t>
            </a:r>
            <a:r>
              <a:rPr lang="es-ES" sz="3200" b="1" dirty="0" smtClean="0">
                <a:solidFill>
                  <a:srgbClr val="92D050"/>
                </a:solidFill>
              </a:rPr>
              <a:t>3 “R” </a:t>
            </a:r>
            <a:r>
              <a:rPr lang="es-ES" b="1" dirty="0" smtClean="0">
                <a:solidFill>
                  <a:srgbClr val="92D050"/>
                </a:solidFill>
              </a:rPr>
              <a:t>de la ECOLOGÍA</a:t>
            </a:r>
            <a:endParaRPr lang="es-E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49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ómo hacer compost casero · Vivienda Salud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" y="0"/>
            <a:ext cx="91810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67544" y="260648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2.- BASURA BIODEGRADABLE</a:t>
            </a:r>
          </a:p>
          <a:p>
            <a:r>
              <a:rPr lang="es-ES" sz="3600" b="1" dirty="0">
                <a:solidFill>
                  <a:schemeClr val="bg1"/>
                </a:solidFill>
              </a:rPr>
              <a:t>	</a:t>
            </a:r>
            <a:r>
              <a:rPr lang="es-ES" sz="3600" b="1" dirty="0" smtClean="0">
                <a:solidFill>
                  <a:schemeClr val="bg1"/>
                </a:solidFill>
              </a:rPr>
              <a:t>COMPOSTAJE</a:t>
            </a:r>
            <a:endParaRPr lang="es-E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90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lanta de energía solar más grande de Chincha tendrá una inversión de más  de medio millón de dólares - Revista Tecnología Min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115616" y="476672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rgbClr val="FFC000"/>
                </a:solidFill>
              </a:rPr>
              <a:t>3. PLANTAS DE ENERGÍA SOLAR</a:t>
            </a:r>
            <a:endParaRPr lang="es-ES" sz="4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4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103</Words>
  <Application>Microsoft Office PowerPoint</Application>
  <PresentationFormat>Presentación en pantalla (4:3)</PresentationFormat>
  <Paragraphs>46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Arial Black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emma diez de la fuen</dc:creator>
  <cp:lastModifiedBy>cursos.dani@hotmail.com</cp:lastModifiedBy>
  <cp:revision>11</cp:revision>
  <dcterms:created xsi:type="dcterms:W3CDTF">2020-08-02T16:29:11Z</dcterms:created>
  <dcterms:modified xsi:type="dcterms:W3CDTF">2020-08-11T18:05:18Z</dcterms:modified>
</cp:coreProperties>
</file>