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jNsKRUEF4pjDVClFjHLdy74MBW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28636E-B817-44D1-87F4-31A134CC2B99}">
  <a:tblStyle styleId="{0928636E-B817-44D1-87F4-31A134CC2B9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4C6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208150" y="889748"/>
            <a:ext cx="13871700" cy="18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7">
                <a:solidFill>
                  <a:srgbClr val="F5F3F3"/>
                </a:solidFill>
              </a:rPr>
              <a:t>PROYECTO DE JABONES</a:t>
            </a:r>
            <a:endParaRPr sz="5707">
              <a:solidFill>
                <a:srgbClr val="F5F3F3"/>
              </a:solidFill>
            </a:endParaRPr>
          </a:p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7">
                <a:solidFill>
                  <a:srgbClr val="F5F3F3"/>
                </a:solidFill>
              </a:rPr>
              <a:t>“SEIFER”</a:t>
            </a:r>
            <a:endParaRPr b="0" i="0" sz="5707" u="none" cap="none" strike="noStrike">
              <a:solidFill>
                <a:srgbClr val="F5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"/>
          <p:cNvGrpSpPr/>
          <p:nvPr/>
        </p:nvGrpSpPr>
        <p:grpSpPr>
          <a:xfrm>
            <a:off x="4973936" y="7105074"/>
            <a:ext cx="9090055" cy="889258"/>
            <a:chOff x="0" y="-38100"/>
            <a:chExt cx="4241545" cy="459043"/>
          </a:xfrm>
        </p:grpSpPr>
        <p:sp>
          <p:nvSpPr>
            <p:cNvPr id="86" name="Google Shape;86;p1"/>
            <p:cNvSpPr/>
            <p:nvPr/>
          </p:nvSpPr>
          <p:spPr>
            <a:xfrm>
              <a:off x="0" y="0"/>
              <a:ext cx="4241545" cy="420943"/>
            </a:xfrm>
            <a:custGeom>
              <a:rect b="b" l="l" r="r" t="t"/>
              <a:pathLst>
                <a:path extrusionOk="0" h="420943" w="4241545">
                  <a:moveTo>
                    <a:pt x="0" y="0"/>
                  </a:moveTo>
                  <a:lnTo>
                    <a:pt x="4241545" y="0"/>
                  </a:lnTo>
                  <a:lnTo>
                    <a:pt x="4241545" y="420943"/>
                  </a:lnTo>
                  <a:lnTo>
                    <a:pt x="0" y="4209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87" name="Google Shape;87;p1"/>
            <p:cNvSpPr txBox="1"/>
            <p:nvPr/>
          </p:nvSpPr>
          <p:spPr>
            <a:xfrm>
              <a:off x="0" y="-38100"/>
              <a:ext cx="4241545" cy="459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"/>
          <p:cNvSpPr/>
          <p:nvPr/>
        </p:nvSpPr>
        <p:spPr>
          <a:xfrm>
            <a:off x="312297" y="6743544"/>
            <a:ext cx="2339986" cy="3677778"/>
          </a:xfrm>
          <a:custGeom>
            <a:rect b="b" l="l" r="r" t="t"/>
            <a:pathLst>
              <a:path extrusionOk="0" h="3677778" w="2339986">
                <a:moveTo>
                  <a:pt x="0" y="0"/>
                </a:moveTo>
                <a:lnTo>
                  <a:pt x="2339986" y="0"/>
                </a:lnTo>
                <a:lnTo>
                  <a:pt x="2339986" y="3677778"/>
                </a:lnTo>
                <a:lnTo>
                  <a:pt x="0" y="36777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8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 rot="10800000">
            <a:off x="1731731" y="8582433"/>
            <a:ext cx="2304584" cy="1760126"/>
          </a:xfrm>
          <a:custGeom>
            <a:rect b="b" l="l" r="r" t="t"/>
            <a:pathLst>
              <a:path extrusionOk="0" h="1760126" w="2304584">
                <a:moveTo>
                  <a:pt x="0" y="0"/>
                </a:moveTo>
                <a:lnTo>
                  <a:pt x="2304583" y="0"/>
                </a:lnTo>
                <a:lnTo>
                  <a:pt x="2304583" y="1760125"/>
                </a:lnTo>
                <a:lnTo>
                  <a:pt x="0" y="17601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8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 rot="10800000">
            <a:off x="15470036" y="-85725"/>
            <a:ext cx="2339986" cy="3677778"/>
          </a:xfrm>
          <a:custGeom>
            <a:rect b="b" l="l" r="r" t="t"/>
            <a:pathLst>
              <a:path extrusionOk="0" h="3677778" w="2339986">
                <a:moveTo>
                  <a:pt x="0" y="0"/>
                </a:moveTo>
                <a:lnTo>
                  <a:pt x="2339986" y="0"/>
                </a:lnTo>
                <a:lnTo>
                  <a:pt x="2339986" y="3677778"/>
                </a:lnTo>
                <a:lnTo>
                  <a:pt x="0" y="36777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8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/>
          <p:nvPr/>
        </p:nvSpPr>
        <p:spPr>
          <a:xfrm>
            <a:off x="14086005" y="-6962"/>
            <a:ext cx="2304584" cy="1760126"/>
          </a:xfrm>
          <a:custGeom>
            <a:rect b="b" l="l" r="r" t="t"/>
            <a:pathLst>
              <a:path extrusionOk="0" h="1760126" w="2304584">
                <a:moveTo>
                  <a:pt x="0" y="0"/>
                </a:moveTo>
                <a:lnTo>
                  <a:pt x="2304584" y="0"/>
                </a:lnTo>
                <a:lnTo>
                  <a:pt x="2304584" y="1760126"/>
                </a:lnTo>
                <a:lnTo>
                  <a:pt x="0" y="17601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8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"/>
          <p:cNvSpPr/>
          <p:nvPr/>
        </p:nvSpPr>
        <p:spPr>
          <a:xfrm>
            <a:off x="14144369" y="8469828"/>
            <a:ext cx="3607289" cy="1817172"/>
          </a:xfrm>
          <a:custGeom>
            <a:rect b="b" l="l" r="r" t="t"/>
            <a:pathLst>
              <a:path extrusionOk="0" h="1817172" w="3607289">
                <a:moveTo>
                  <a:pt x="0" y="0"/>
                </a:moveTo>
                <a:lnTo>
                  <a:pt x="3607289" y="0"/>
                </a:lnTo>
                <a:lnTo>
                  <a:pt x="3607289" y="1817172"/>
                </a:lnTo>
                <a:lnTo>
                  <a:pt x="0" y="1817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2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"/>
          <p:cNvSpPr/>
          <p:nvPr/>
        </p:nvSpPr>
        <p:spPr>
          <a:xfrm rot="10800000">
            <a:off x="848639" y="-35485"/>
            <a:ext cx="3607289" cy="1817172"/>
          </a:xfrm>
          <a:custGeom>
            <a:rect b="b" l="l" r="r" t="t"/>
            <a:pathLst>
              <a:path extrusionOk="0" h="1817172" w="3607289">
                <a:moveTo>
                  <a:pt x="0" y="0"/>
                </a:moveTo>
                <a:lnTo>
                  <a:pt x="3607289" y="0"/>
                </a:lnTo>
                <a:lnTo>
                  <a:pt x="3607289" y="1817172"/>
                </a:lnTo>
                <a:lnTo>
                  <a:pt x="0" y="1817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27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4" name="Google Shape;94;p1"/>
          <p:cNvGrpSpPr/>
          <p:nvPr/>
        </p:nvGrpSpPr>
        <p:grpSpPr>
          <a:xfrm>
            <a:off x="4973936" y="8032976"/>
            <a:ext cx="9090055" cy="889258"/>
            <a:chOff x="0" y="-38100"/>
            <a:chExt cx="4241545" cy="459043"/>
          </a:xfrm>
        </p:grpSpPr>
        <p:sp>
          <p:nvSpPr>
            <p:cNvPr id="95" name="Google Shape;95;p1"/>
            <p:cNvSpPr/>
            <p:nvPr/>
          </p:nvSpPr>
          <p:spPr>
            <a:xfrm>
              <a:off x="0" y="0"/>
              <a:ext cx="4241545" cy="420943"/>
            </a:xfrm>
            <a:custGeom>
              <a:rect b="b" l="l" r="r" t="t"/>
              <a:pathLst>
                <a:path extrusionOk="0" h="420943" w="4241545">
                  <a:moveTo>
                    <a:pt x="0" y="0"/>
                  </a:moveTo>
                  <a:lnTo>
                    <a:pt x="4241545" y="0"/>
                  </a:lnTo>
                  <a:lnTo>
                    <a:pt x="4241545" y="420943"/>
                  </a:lnTo>
                  <a:lnTo>
                    <a:pt x="0" y="4209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6" name="Google Shape;96;p1"/>
            <p:cNvSpPr txBox="1"/>
            <p:nvPr/>
          </p:nvSpPr>
          <p:spPr>
            <a:xfrm>
              <a:off x="0" y="-38100"/>
              <a:ext cx="4241545" cy="459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"/>
          <p:cNvSpPr txBox="1"/>
          <p:nvPr/>
        </p:nvSpPr>
        <p:spPr>
          <a:xfrm>
            <a:off x="5183750" y="7306461"/>
            <a:ext cx="86703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179" u="none" cap="none" strike="noStrike">
                <a:solidFill>
                  <a:srgbClr val="094C69"/>
                </a:solidFill>
                <a:latin typeface="Arial"/>
                <a:ea typeface="Arial"/>
                <a:cs typeface="Arial"/>
                <a:sym typeface="Arial"/>
              </a:rPr>
              <a:t>Anibal Jara</a:t>
            </a:r>
            <a:endParaRPr sz="1000"/>
          </a:p>
        </p:txBody>
      </p:sp>
      <p:sp>
        <p:nvSpPr>
          <p:cNvPr id="98" name="Google Shape;98;p1"/>
          <p:cNvSpPr txBox="1"/>
          <p:nvPr/>
        </p:nvSpPr>
        <p:spPr>
          <a:xfrm>
            <a:off x="5183750" y="8228689"/>
            <a:ext cx="86703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79" u="none" cap="none" strike="noStrike">
                <a:solidFill>
                  <a:srgbClr val="094C69"/>
                </a:solidFill>
              </a:rPr>
              <a:t>Pedro Maturana</a:t>
            </a:r>
            <a:endParaRPr sz="1000"/>
          </a:p>
        </p:txBody>
      </p:sp>
      <p:pic>
        <p:nvPicPr>
          <p:cNvPr id="99" name="Google Shape;99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0363" y="3077150"/>
            <a:ext cx="3607275" cy="36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7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/>
          <p:nvPr/>
        </p:nvSpPr>
        <p:spPr>
          <a:xfrm>
            <a:off x="12362793" y="653770"/>
            <a:ext cx="1138227" cy="1138227"/>
          </a:xfrm>
          <a:custGeom>
            <a:rect b="b" l="l" r="r" t="t"/>
            <a:pathLst>
              <a:path extrusionOk="0" h="1138227" w="1138227">
                <a:moveTo>
                  <a:pt x="0" y="0"/>
                </a:moveTo>
                <a:lnTo>
                  <a:pt x="1138226" y="0"/>
                </a:lnTo>
                <a:lnTo>
                  <a:pt x="1138226" y="1138226"/>
                </a:lnTo>
                <a:lnTo>
                  <a:pt x="0" y="11382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2" name="Google Shape;192;p10"/>
          <p:cNvGrpSpPr/>
          <p:nvPr/>
        </p:nvGrpSpPr>
        <p:grpSpPr>
          <a:xfrm>
            <a:off x="-518553" y="5584079"/>
            <a:ext cx="19402416" cy="5088688"/>
            <a:chOff x="0" y="-38100"/>
            <a:chExt cx="5110101" cy="1340231"/>
          </a:xfrm>
        </p:grpSpPr>
        <p:sp>
          <p:nvSpPr>
            <p:cNvPr id="193" name="Google Shape;193;p10"/>
            <p:cNvSpPr/>
            <p:nvPr/>
          </p:nvSpPr>
          <p:spPr>
            <a:xfrm>
              <a:off x="0" y="0"/>
              <a:ext cx="5110101" cy="1302131"/>
            </a:xfrm>
            <a:custGeom>
              <a:rect b="b" l="l" r="r" t="t"/>
              <a:pathLst>
                <a:path extrusionOk="0" h="1302131" w="5110101">
                  <a:moveTo>
                    <a:pt x="0" y="0"/>
                  </a:moveTo>
                  <a:lnTo>
                    <a:pt x="5110101" y="0"/>
                  </a:lnTo>
                  <a:lnTo>
                    <a:pt x="5110101" y="1302131"/>
                  </a:lnTo>
                  <a:lnTo>
                    <a:pt x="0" y="1302131"/>
                  </a:lnTo>
                  <a:close/>
                </a:path>
              </a:pathLst>
            </a:custGeom>
            <a:solidFill>
              <a:srgbClr val="094C69"/>
            </a:solidFill>
            <a:ln>
              <a:noFill/>
            </a:ln>
          </p:spPr>
        </p:sp>
        <p:sp>
          <p:nvSpPr>
            <p:cNvPr id="194" name="Google Shape;194;p10"/>
            <p:cNvSpPr txBox="1"/>
            <p:nvPr/>
          </p:nvSpPr>
          <p:spPr>
            <a:xfrm>
              <a:off x="0" y="-38100"/>
              <a:ext cx="5110101" cy="1340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95" name="Google Shape;195;p10"/>
          <p:cNvGraphicFramePr/>
          <p:nvPr/>
        </p:nvGraphicFramePr>
        <p:xfrm>
          <a:off x="1133290" y="22037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{0928636E-B817-44D1-87F4-31A134CC2B99}</a:tableStyleId>
              </a:tblPr>
              <a:tblGrid>
                <a:gridCol w="3199225"/>
                <a:gridCol w="655425"/>
                <a:gridCol w="640350"/>
                <a:gridCol w="640350"/>
                <a:gridCol w="640350"/>
                <a:gridCol w="640350"/>
                <a:gridCol w="640350"/>
                <a:gridCol w="640350"/>
                <a:gridCol w="640350"/>
                <a:gridCol w="640350"/>
                <a:gridCol w="640350"/>
                <a:gridCol w="640350"/>
                <a:gridCol w="640350"/>
                <a:gridCol w="865800"/>
                <a:gridCol w="767800"/>
                <a:gridCol w="828525"/>
                <a:gridCol w="369825"/>
                <a:gridCol w="380150"/>
                <a:gridCol w="630025"/>
                <a:gridCol w="640350"/>
                <a:gridCol w="640350"/>
              </a:tblGrid>
              <a:tr h="8779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5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Actividad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94C69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Fase 1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D957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Fase 2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E5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Fase 3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57"/>
                    </a:solidFill>
                  </a:tcPr>
                </a:tc>
                <a:tc hMerge="1"/>
                <a:tc hMerge="1"/>
                <a:tc hMerge="1"/>
              </a:tr>
              <a:tr h="8779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 1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 2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 3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 4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 5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 6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 7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 8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 9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 10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 11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 12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 13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 14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 15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 16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 17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 18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 19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</a:tr>
              <a:tr h="8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5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Preparación proyecto APT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94C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</a:tr>
              <a:tr h="8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5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Acceso a bases de datos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94C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</a:tr>
              <a:tr h="8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5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Creación de mockups de dashboards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94C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</a:tr>
              <a:tr h="77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5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Optimización de base de datos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94C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</a:tr>
              <a:tr h="8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5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Desarrollo de dashboards funcionales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94C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</a:tr>
              <a:tr h="8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5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Elaboración de documentación técnica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94C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</a:tr>
              <a:tr h="90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5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Reuniones de seguimiento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94C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343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3F3"/>
                    </a:solidFill>
                  </a:tcPr>
                </a:tc>
              </a:tr>
            </a:tbl>
          </a:graphicData>
        </a:graphic>
      </p:graphicFrame>
      <p:sp>
        <p:nvSpPr>
          <p:cNvPr id="196" name="Google Shape;196;p10"/>
          <p:cNvSpPr txBox="1"/>
          <p:nvPr/>
        </p:nvSpPr>
        <p:spPr>
          <a:xfrm>
            <a:off x="5925207" y="691870"/>
            <a:ext cx="6437586" cy="994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8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CARTA GANTT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EFE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/>
          <p:nvPr/>
        </p:nvSpPr>
        <p:spPr>
          <a:xfrm>
            <a:off x="5496618" y="3641215"/>
            <a:ext cx="7294763" cy="1987538"/>
          </a:xfrm>
          <a:custGeom>
            <a:rect b="b" l="l" r="r" t="t"/>
            <a:pathLst>
              <a:path extrusionOk="0" h="1987538" w="7294763">
                <a:moveTo>
                  <a:pt x="0" y="0"/>
                </a:moveTo>
                <a:lnTo>
                  <a:pt x="7294764" y="0"/>
                </a:lnTo>
                <a:lnTo>
                  <a:pt x="7294764" y="1987538"/>
                </a:lnTo>
                <a:lnTo>
                  <a:pt x="0" y="19875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2" name="Google Shape;202;p11"/>
          <p:cNvSpPr txBox="1"/>
          <p:nvPr/>
        </p:nvSpPr>
        <p:spPr>
          <a:xfrm>
            <a:off x="980245" y="5762103"/>
            <a:ext cx="16327510" cy="1531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7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951" u="none" cap="none" strike="noStrike">
                <a:solidFill>
                  <a:srgbClr val="094C69"/>
                </a:solidFill>
                <a:latin typeface="Arial"/>
                <a:ea typeface="Arial"/>
                <a:cs typeface="Arial"/>
                <a:sym typeface="Arial"/>
              </a:rPr>
              <a:t>¡Gracias!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7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"/>
          <p:cNvGrpSpPr/>
          <p:nvPr/>
        </p:nvGrpSpPr>
        <p:grpSpPr>
          <a:xfrm>
            <a:off x="2821755" y="3576618"/>
            <a:ext cx="587725" cy="4913410"/>
            <a:chOff x="0" y="-38100"/>
            <a:chExt cx="154792" cy="1294067"/>
          </a:xfrm>
        </p:grpSpPr>
        <p:sp>
          <p:nvSpPr>
            <p:cNvPr id="105" name="Google Shape;105;p2"/>
            <p:cNvSpPr/>
            <p:nvPr/>
          </p:nvSpPr>
          <p:spPr>
            <a:xfrm>
              <a:off x="0" y="0"/>
              <a:ext cx="154792" cy="1255967"/>
            </a:xfrm>
            <a:custGeom>
              <a:rect b="b" l="l" r="r" t="t"/>
              <a:pathLst>
                <a:path extrusionOk="0" h="1255967" w="154792">
                  <a:moveTo>
                    <a:pt x="0" y="0"/>
                  </a:moveTo>
                  <a:lnTo>
                    <a:pt x="154792" y="0"/>
                  </a:lnTo>
                  <a:lnTo>
                    <a:pt x="154792" y="1255967"/>
                  </a:lnTo>
                  <a:lnTo>
                    <a:pt x="0" y="1255967"/>
                  </a:lnTo>
                  <a:close/>
                </a:path>
              </a:pathLst>
            </a:custGeom>
            <a:solidFill>
              <a:srgbClr val="094C69"/>
            </a:solidFill>
            <a:ln>
              <a:noFill/>
            </a:ln>
          </p:spPr>
        </p:sp>
        <p:sp>
          <p:nvSpPr>
            <p:cNvPr id="106" name="Google Shape;106;p2"/>
            <p:cNvSpPr txBox="1"/>
            <p:nvPr/>
          </p:nvSpPr>
          <p:spPr>
            <a:xfrm>
              <a:off x="0" y="-38100"/>
              <a:ext cx="154792" cy="12940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2"/>
          <p:cNvSpPr txBox="1"/>
          <p:nvPr/>
        </p:nvSpPr>
        <p:spPr>
          <a:xfrm>
            <a:off x="4142906" y="3873322"/>
            <a:ext cx="10353970" cy="994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8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4142906" y="5504842"/>
            <a:ext cx="11845770" cy="904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FNH, se dedican a mejorar la calidad de vida de Niños con Cáncer en Chile y ofrecer más y mejores prestaciones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4142906" y="6920570"/>
            <a:ext cx="11845770" cy="13671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 Plan de Transformación Digital de FNH se están levantando los procesos Institucionales para el cumplimiento de objetivos. Hoy toca entender cómo medirlos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EFE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3"/>
          <p:cNvGrpSpPr/>
          <p:nvPr/>
        </p:nvGrpSpPr>
        <p:grpSpPr>
          <a:xfrm>
            <a:off x="710878" y="4926508"/>
            <a:ext cx="3836609" cy="2080830"/>
            <a:chOff x="0" y="-57150"/>
            <a:chExt cx="1010465" cy="548037"/>
          </a:xfrm>
        </p:grpSpPr>
        <p:sp>
          <p:nvSpPr>
            <p:cNvPr id="115" name="Google Shape;115;p3"/>
            <p:cNvSpPr/>
            <p:nvPr/>
          </p:nvSpPr>
          <p:spPr>
            <a:xfrm>
              <a:off x="0" y="0"/>
              <a:ext cx="1010465" cy="490887"/>
            </a:xfrm>
            <a:custGeom>
              <a:rect b="b" l="l" r="r" t="t"/>
              <a:pathLst>
                <a:path extrusionOk="0" h="490887" w="1010465">
                  <a:moveTo>
                    <a:pt x="102913" y="0"/>
                  </a:moveTo>
                  <a:lnTo>
                    <a:pt x="907551" y="0"/>
                  </a:lnTo>
                  <a:cubicBezTo>
                    <a:pt x="964389" y="0"/>
                    <a:pt x="1010465" y="46076"/>
                    <a:pt x="1010465" y="102913"/>
                  </a:cubicBezTo>
                  <a:lnTo>
                    <a:pt x="1010465" y="387974"/>
                  </a:lnTo>
                  <a:cubicBezTo>
                    <a:pt x="1010465" y="444811"/>
                    <a:pt x="964389" y="490887"/>
                    <a:pt x="907551" y="490887"/>
                  </a:cubicBezTo>
                  <a:lnTo>
                    <a:pt x="102913" y="490887"/>
                  </a:lnTo>
                  <a:cubicBezTo>
                    <a:pt x="46076" y="490887"/>
                    <a:pt x="0" y="444811"/>
                    <a:pt x="0" y="387974"/>
                  </a:cubicBezTo>
                  <a:lnTo>
                    <a:pt x="0" y="102913"/>
                  </a:lnTo>
                  <a:cubicBezTo>
                    <a:pt x="0" y="46076"/>
                    <a:pt x="46076" y="0"/>
                    <a:pt x="102913" y="0"/>
                  </a:cubicBezTo>
                  <a:close/>
                </a:path>
              </a:pathLst>
            </a:custGeom>
            <a:solidFill>
              <a:srgbClr val="094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0" y="-57150"/>
              <a:ext cx="1010465" cy="548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5F3F3"/>
                  </a:solidFill>
                  <a:latin typeface="Arial"/>
                  <a:ea typeface="Arial"/>
                  <a:cs typeface="Arial"/>
                  <a:sym typeface="Arial"/>
                </a:rPr>
                <a:t>Rehabilitación</a:t>
              </a:r>
              <a:endParaRPr/>
            </a:p>
          </p:txBody>
        </p:sp>
      </p:grpSp>
      <p:sp>
        <p:nvSpPr>
          <p:cNvPr id="117" name="Google Shape;117;p3"/>
          <p:cNvSpPr txBox="1"/>
          <p:nvPr/>
        </p:nvSpPr>
        <p:spPr>
          <a:xfrm>
            <a:off x="3957480" y="550305"/>
            <a:ext cx="10373041" cy="1975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8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SERVICIOS QUE OFRECE FNH</a:t>
            </a:r>
            <a:endParaRPr/>
          </a:p>
        </p:txBody>
      </p:sp>
      <p:grpSp>
        <p:nvGrpSpPr>
          <p:cNvPr id="118" name="Google Shape;118;p3"/>
          <p:cNvGrpSpPr/>
          <p:nvPr/>
        </p:nvGrpSpPr>
        <p:grpSpPr>
          <a:xfrm>
            <a:off x="5014212" y="4926508"/>
            <a:ext cx="3840815" cy="2080830"/>
            <a:chOff x="0" y="-57150"/>
            <a:chExt cx="1011573" cy="548037"/>
          </a:xfrm>
        </p:grpSpPr>
        <p:sp>
          <p:nvSpPr>
            <p:cNvPr id="119" name="Google Shape;119;p3"/>
            <p:cNvSpPr/>
            <p:nvPr/>
          </p:nvSpPr>
          <p:spPr>
            <a:xfrm>
              <a:off x="0" y="0"/>
              <a:ext cx="1011573" cy="490887"/>
            </a:xfrm>
            <a:custGeom>
              <a:rect b="b" l="l" r="r" t="t"/>
              <a:pathLst>
                <a:path extrusionOk="0" h="490887" w="1011573">
                  <a:moveTo>
                    <a:pt x="102801" y="0"/>
                  </a:moveTo>
                  <a:lnTo>
                    <a:pt x="908772" y="0"/>
                  </a:lnTo>
                  <a:cubicBezTo>
                    <a:pt x="936037" y="0"/>
                    <a:pt x="962184" y="10831"/>
                    <a:pt x="981463" y="30110"/>
                  </a:cubicBezTo>
                  <a:cubicBezTo>
                    <a:pt x="1000742" y="49388"/>
                    <a:pt x="1011573" y="75536"/>
                    <a:pt x="1011573" y="102801"/>
                  </a:cubicBezTo>
                  <a:lnTo>
                    <a:pt x="1011573" y="388087"/>
                  </a:lnTo>
                  <a:cubicBezTo>
                    <a:pt x="1011573" y="444862"/>
                    <a:pt x="965547" y="490887"/>
                    <a:pt x="908772" y="490887"/>
                  </a:cubicBezTo>
                  <a:lnTo>
                    <a:pt x="102801" y="490887"/>
                  </a:lnTo>
                  <a:cubicBezTo>
                    <a:pt x="46025" y="490887"/>
                    <a:pt x="0" y="444862"/>
                    <a:pt x="0" y="388087"/>
                  </a:cubicBezTo>
                  <a:lnTo>
                    <a:pt x="0" y="102801"/>
                  </a:lnTo>
                  <a:cubicBezTo>
                    <a:pt x="0" y="46025"/>
                    <a:pt x="46025" y="0"/>
                    <a:pt x="102801" y="0"/>
                  </a:cubicBezTo>
                  <a:close/>
                </a:path>
              </a:pathLst>
            </a:custGeom>
            <a:solidFill>
              <a:srgbClr val="094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0" y="-57150"/>
              <a:ext cx="1011573" cy="548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5F3F3"/>
                  </a:solidFill>
                  <a:latin typeface="Arial"/>
                  <a:ea typeface="Arial"/>
                  <a:cs typeface="Arial"/>
                  <a:sym typeface="Arial"/>
                </a:rPr>
                <a:t>Servicios Sociales</a:t>
              </a:r>
              <a:endParaRPr/>
            </a:p>
          </p:txBody>
        </p:sp>
      </p:grpSp>
      <p:grpSp>
        <p:nvGrpSpPr>
          <p:cNvPr id="121" name="Google Shape;121;p3"/>
          <p:cNvGrpSpPr/>
          <p:nvPr/>
        </p:nvGrpSpPr>
        <p:grpSpPr>
          <a:xfrm>
            <a:off x="9321752" y="4926508"/>
            <a:ext cx="3840815" cy="2080830"/>
            <a:chOff x="0" y="-57150"/>
            <a:chExt cx="1011573" cy="548037"/>
          </a:xfrm>
        </p:grpSpPr>
        <p:sp>
          <p:nvSpPr>
            <p:cNvPr id="122" name="Google Shape;122;p3"/>
            <p:cNvSpPr/>
            <p:nvPr/>
          </p:nvSpPr>
          <p:spPr>
            <a:xfrm>
              <a:off x="0" y="0"/>
              <a:ext cx="1011573" cy="490887"/>
            </a:xfrm>
            <a:custGeom>
              <a:rect b="b" l="l" r="r" t="t"/>
              <a:pathLst>
                <a:path extrusionOk="0" h="490887" w="1011573">
                  <a:moveTo>
                    <a:pt x="102801" y="0"/>
                  </a:moveTo>
                  <a:lnTo>
                    <a:pt x="908772" y="0"/>
                  </a:lnTo>
                  <a:cubicBezTo>
                    <a:pt x="936037" y="0"/>
                    <a:pt x="962184" y="10831"/>
                    <a:pt x="981463" y="30110"/>
                  </a:cubicBezTo>
                  <a:cubicBezTo>
                    <a:pt x="1000742" y="49388"/>
                    <a:pt x="1011573" y="75536"/>
                    <a:pt x="1011573" y="102801"/>
                  </a:cubicBezTo>
                  <a:lnTo>
                    <a:pt x="1011573" y="388087"/>
                  </a:lnTo>
                  <a:cubicBezTo>
                    <a:pt x="1011573" y="444862"/>
                    <a:pt x="965547" y="490887"/>
                    <a:pt x="908772" y="490887"/>
                  </a:cubicBezTo>
                  <a:lnTo>
                    <a:pt x="102801" y="490887"/>
                  </a:lnTo>
                  <a:cubicBezTo>
                    <a:pt x="46025" y="490887"/>
                    <a:pt x="0" y="444862"/>
                    <a:pt x="0" y="388087"/>
                  </a:cubicBezTo>
                  <a:lnTo>
                    <a:pt x="0" y="102801"/>
                  </a:lnTo>
                  <a:cubicBezTo>
                    <a:pt x="0" y="46025"/>
                    <a:pt x="46025" y="0"/>
                    <a:pt x="102801" y="0"/>
                  </a:cubicBezTo>
                  <a:close/>
                </a:path>
              </a:pathLst>
            </a:custGeom>
            <a:solidFill>
              <a:srgbClr val="094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 txBox="1"/>
            <p:nvPr/>
          </p:nvSpPr>
          <p:spPr>
            <a:xfrm>
              <a:off x="0" y="-57150"/>
              <a:ext cx="1011573" cy="548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5F3F3"/>
                  </a:solidFill>
                  <a:latin typeface="Arial"/>
                  <a:ea typeface="Arial"/>
                  <a:cs typeface="Arial"/>
                  <a:sym typeface="Arial"/>
                </a:rPr>
                <a:t>Acogida</a:t>
              </a:r>
              <a:endParaRPr/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13629292" y="4926508"/>
            <a:ext cx="3840815" cy="2080830"/>
            <a:chOff x="0" y="-57150"/>
            <a:chExt cx="1011573" cy="548037"/>
          </a:xfrm>
        </p:grpSpPr>
        <p:sp>
          <p:nvSpPr>
            <p:cNvPr id="125" name="Google Shape;125;p3"/>
            <p:cNvSpPr/>
            <p:nvPr/>
          </p:nvSpPr>
          <p:spPr>
            <a:xfrm>
              <a:off x="0" y="0"/>
              <a:ext cx="1011573" cy="490887"/>
            </a:xfrm>
            <a:custGeom>
              <a:rect b="b" l="l" r="r" t="t"/>
              <a:pathLst>
                <a:path extrusionOk="0" h="490887" w="1011573">
                  <a:moveTo>
                    <a:pt x="102801" y="0"/>
                  </a:moveTo>
                  <a:lnTo>
                    <a:pt x="908772" y="0"/>
                  </a:lnTo>
                  <a:cubicBezTo>
                    <a:pt x="936037" y="0"/>
                    <a:pt x="962184" y="10831"/>
                    <a:pt x="981463" y="30110"/>
                  </a:cubicBezTo>
                  <a:cubicBezTo>
                    <a:pt x="1000742" y="49388"/>
                    <a:pt x="1011573" y="75536"/>
                    <a:pt x="1011573" y="102801"/>
                  </a:cubicBezTo>
                  <a:lnTo>
                    <a:pt x="1011573" y="388087"/>
                  </a:lnTo>
                  <a:cubicBezTo>
                    <a:pt x="1011573" y="444862"/>
                    <a:pt x="965547" y="490887"/>
                    <a:pt x="908772" y="490887"/>
                  </a:cubicBezTo>
                  <a:lnTo>
                    <a:pt x="102801" y="490887"/>
                  </a:lnTo>
                  <a:cubicBezTo>
                    <a:pt x="46025" y="490887"/>
                    <a:pt x="0" y="444862"/>
                    <a:pt x="0" y="388087"/>
                  </a:cubicBezTo>
                  <a:lnTo>
                    <a:pt x="0" y="102801"/>
                  </a:lnTo>
                  <a:cubicBezTo>
                    <a:pt x="0" y="46025"/>
                    <a:pt x="46025" y="0"/>
                    <a:pt x="102801" y="0"/>
                  </a:cubicBezTo>
                  <a:close/>
                </a:path>
              </a:pathLst>
            </a:custGeom>
            <a:solidFill>
              <a:srgbClr val="094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0" y="-57150"/>
              <a:ext cx="1011573" cy="548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5F3F3"/>
                  </a:solidFill>
                  <a:latin typeface="Arial"/>
                  <a:ea typeface="Arial"/>
                  <a:cs typeface="Arial"/>
                  <a:sym typeface="Arial"/>
                </a:rPr>
                <a:t>Colegios</a:t>
              </a:r>
              <a:endParaRPr/>
            </a:p>
          </p:txBody>
        </p:sp>
      </p:grpSp>
      <p:grpSp>
        <p:nvGrpSpPr>
          <p:cNvPr id="127" name="Google Shape;127;p3"/>
          <p:cNvGrpSpPr/>
          <p:nvPr/>
        </p:nvGrpSpPr>
        <p:grpSpPr>
          <a:xfrm>
            <a:off x="5014212" y="7177470"/>
            <a:ext cx="3840815" cy="2080830"/>
            <a:chOff x="0" y="-57150"/>
            <a:chExt cx="1011573" cy="548037"/>
          </a:xfrm>
        </p:grpSpPr>
        <p:sp>
          <p:nvSpPr>
            <p:cNvPr id="128" name="Google Shape;128;p3"/>
            <p:cNvSpPr/>
            <p:nvPr/>
          </p:nvSpPr>
          <p:spPr>
            <a:xfrm>
              <a:off x="0" y="0"/>
              <a:ext cx="1011573" cy="490887"/>
            </a:xfrm>
            <a:custGeom>
              <a:rect b="b" l="l" r="r" t="t"/>
              <a:pathLst>
                <a:path extrusionOk="0" h="490887" w="1011573">
                  <a:moveTo>
                    <a:pt x="102801" y="0"/>
                  </a:moveTo>
                  <a:lnTo>
                    <a:pt x="908772" y="0"/>
                  </a:lnTo>
                  <a:cubicBezTo>
                    <a:pt x="936037" y="0"/>
                    <a:pt x="962184" y="10831"/>
                    <a:pt x="981463" y="30110"/>
                  </a:cubicBezTo>
                  <a:cubicBezTo>
                    <a:pt x="1000742" y="49388"/>
                    <a:pt x="1011573" y="75536"/>
                    <a:pt x="1011573" y="102801"/>
                  </a:cubicBezTo>
                  <a:lnTo>
                    <a:pt x="1011573" y="388087"/>
                  </a:lnTo>
                  <a:cubicBezTo>
                    <a:pt x="1011573" y="444862"/>
                    <a:pt x="965547" y="490887"/>
                    <a:pt x="908772" y="490887"/>
                  </a:cubicBezTo>
                  <a:lnTo>
                    <a:pt x="102801" y="490887"/>
                  </a:lnTo>
                  <a:cubicBezTo>
                    <a:pt x="46025" y="490887"/>
                    <a:pt x="0" y="444862"/>
                    <a:pt x="0" y="388087"/>
                  </a:cubicBezTo>
                  <a:lnTo>
                    <a:pt x="0" y="102801"/>
                  </a:lnTo>
                  <a:cubicBezTo>
                    <a:pt x="0" y="46025"/>
                    <a:pt x="46025" y="0"/>
                    <a:pt x="102801" y="0"/>
                  </a:cubicBezTo>
                  <a:close/>
                </a:path>
              </a:pathLst>
            </a:custGeom>
            <a:solidFill>
              <a:srgbClr val="094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 txBox="1"/>
            <p:nvPr/>
          </p:nvSpPr>
          <p:spPr>
            <a:xfrm>
              <a:off x="0" y="-57150"/>
              <a:ext cx="1011573" cy="548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5F3F3"/>
                  </a:solidFill>
                  <a:latin typeface="Arial"/>
                  <a:ea typeface="Arial"/>
                  <a:cs typeface="Arial"/>
                  <a:sym typeface="Arial"/>
                </a:rPr>
                <a:t>Servicios Medicos</a:t>
              </a:r>
              <a:endParaRPr/>
            </a:p>
          </p:txBody>
        </p:sp>
      </p:grpSp>
      <p:grpSp>
        <p:nvGrpSpPr>
          <p:cNvPr id="130" name="Google Shape;130;p3"/>
          <p:cNvGrpSpPr/>
          <p:nvPr/>
        </p:nvGrpSpPr>
        <p:grpSpPr>
          <a:xfrm>
            <a:off x="9321752" y="7177470"/>
            <a:ext cx="3840815" cy="2080830"/>
            <a:chOff x="0" y="-57150"/>
            <a:chExt cx="1011573" cy="548037"/>
          </a:xfrm>
        </p:grpSpPr>
        <p:sp>
          <p:nvSpPr>
            <p:cNvPr id="131" name="Google Shape;131;p3"/>
            <p:cNvSpPr/>
            <p:nvPr/>
          </p:nvSpPr>
          <p:spPr>
            <a:xfrm>
              <a:off x="0" y="0"/>
              <a:ext cx="1011573" cy="490887"/>
            </a:xfrm>
            <a:custGeom>
              <a:rect b="b" l="l" r="r" t="t"/>
              <a:pathLst>
                <a:path extrusionOk="0" h="490887" w="1011573">
                  <a:moveTo>
                    <a:pt x="102801" y="0"/>
                  </a:moveTo>
                  <a:lnTo>
                    <a:pt x="908772" y="0"/>
                  </a:lnTo>
                  <a:cubicBezTo>
                    <a:pt x="936037" y="0"/>
                    <a:pt x="962184" y="10831"/>
                    <a:pt x="981463" y="30110"/>
                  </a:cubicBezTo>
                  <a:cubicBezTo>
                    <a:pt x="1000742" y="49388"/>
                    <a:pt x="1011573" y="75536"/>
                    <a:pt x="1011573" y="102801"/>
                  </a:cubicBezTo>
                  <a:lnTo>
                    <a:pt x="1011573" y="388087"/>
                  </a:lnTo>
                  <a:cubicBezTo>
                    <a:pt x="1011573" y="444862"/>
                    <a:pt x="965547" y="490887"/>
                    <a:pt x="908772" y="490887"/>
                  </a:cubicBezTo>
                  <a:lnTo>
                    <a:pt x="102801" y="490887"/>
                  </a:lnTo>
                  <a:cubicBezTo>
                    <a:pt x="46025" y="490887"/>
                    <a:pt x="0" y="444862"/>
                    <a:pt x="0" y="388087"/>
                  </a:cubicBezTo>
                  <a:lnTo>
                    <a:pt x="0" y="102801"/>
                  </a:lnTo>
                  <a:cubicBezTo>
                    <a:pt x="0" y="46025"/>
                    <a:pt x="46025" y="0"/>
                    <a:pt x="102801" y="0"/>
                  </a:cubicBezTo>
                  <a:close/>
                </a:path>
              </a:pathLst>
            </a:custGeom>
            <a:solidFill>
              <a:srgbClr val="094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 txBox="1"/>
            <p:nvPr/>
          </p:nvSpPr>
          <p:spPr>
            <a:xfrm>
              <a:off x="0" y="-57150"/>
              <a:ext cx="1011573" cy="548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5F3F3"/>
                  </a:solidFill>
                  <a:latin typeface="Arial"/>
                  <a:ea typeface="Arial"/>
                  <a:cs typeface="Arial"/>
                  <a:sym typeface="Arial"/>
                </a:rPr>
                <a:t>Salud Mental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7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4"/>
          <p:cNvGrpSpPr/>
          <p:nvPr/>
        </p:nvGrpSpPr>
        <p:grpSpPr>
          <a:xfrm>
            <a:off x="-1146359" y="9512736"/>
            <a:ext cx="20580718" cy="2075038"/>
            <a:chOff x="0" y="-38100"/>
            <a:chExt cx="5420436" cy="546512"/>
          </a:xfrm>
        </p:grpSpPr>
        <p:sp>
          <p:nvSpPr>
            <p:cNvPr id="138" name="Google Shape;138;p4"/>
            <p:cNvSpPr/>
            <p:nvPr/>
          </p:nvSpPr>
          <p:spPr>
            <a:xfrm>
              <a:off x="0" y="0"/>
              <a:ext cx="5420436" cy="508412"/>
            </a:xfrm>
            <a:custGeom>
              <a:rect b="b" l="l" r="r" t="t"/>
              <a:pathLst>
                <a:path extrusionOk="0" h="508412" w="5420436">
                  <a:moveTo>
                    <a:pt x="0" y="0"/>
                  </a:moveTo>
                  <a:lnTo>
                    <a:pt x="5420436" y="0"/>
                  </a:lnTo>
                  <a:lnTo>
                    <a:pt x="5420436" y="508412"/>
                  </a:lnTo>
                  <a:lnTo>
                    <a:pt x="0" y="508412"/>
                  </a:lnTo>
                  <a:close/>
                </a:path>
              </a:pathLst>
            </a:custGeom>
            <a:solidFill>
              <a:srgbClr val="094C69"/>
            </a:solidFill>
            <a:ln>
              <a:noFill/>
            </a:ln>
          </p:spPr>
        </p:sp>
        <p:sp>
          <p:nvSpPr>
            <p:cNvPr id="139" name="Google Shape;139;p4"/>
            <p:cNvSpPr txBox="1"/>
            <p:nvPr/>
          </p:nvSpPr>
          <p:spPr>
            <a:xfrm>
              <a:off x="0" y="-38100"/>
              <a:ext cx="5420436" cy="546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4"/>
          <p:cNvSpPr/>
          <p:nvPr/>
        </p:nvSpPr>
        <p:spPr>
          <a:xfrm rot="10800000">
            <a:off x="15452394" y="-293807"/>
            <a:ext cx="2339986" cy="3677778"/>
          </a:xfrm>
          <a:custGeom>
            <a:rect b="b" l="l" r="r" t="t"/>
            <a:pathLst>
              <a:path extrusionOk="0" h="3677778" w="2339986">
                <a:moveTo>
                  <a:pt x="0" y="0"/>
                </a:moveTo>
                <a:lnTo>
                  <a:pt x="2339986" y="0"/>
                </a:lnTo>
                <a:lnTo>
                  <a:pt x="2339986" y="3677778"/>
                </a:lnTo>
                <a:lnTo>
                  <a:pt x="0" y="36777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9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4"/>
          <p:cNvSpPr/>
          <p:nvPr/>
        </p:nvSpPr>
        <p:spPr>
          <a:xfrm>
            <a:off x="14068362" y="-215044"/>
            <a:ext cx="2304584" cy="1760126"/>
          </a:xfrm>
          <a:custGeom>
            <a:rect b="b" l="l" r="r" t="t"/>
            <a:pathLst>
              <a:path extrusionOk="0" h="1760126" w="2304584">
                <a:moveTo>
                  <a:pt x="0" y="0"/>
                </a:moveTo>
                <a:lnTo>
                  <a:pt x="2304584" y="0"/>
                </a:lnTo>
                <a:lnTo>
                  <a:pt x="2304584" y="1760126"/>
                </a:lnTo>
                <a:lnTo>
                  <a:pt x="0" y="17601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29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4"/>
          <p:cNvSpPr/>
          <p:nvPr/>
        </p:nvSpPr>
        <p:spPr>
          <a:xfrm>
            <a:off x="0" y="1890226"/>
            <a:ext cx="18460043" cy="7108926"/>
          </a:xfrm>
          <a:custGeom>
            <a:rect b="b" l="l" r="r" t="t"/>
            <a:pathLst>
              <a:path extrusionOk="0" h="7108926" w="18460043">
                <a:moveTo>
                  <a:pt x="0" y="0"/>
                </a:moveTo>
                <a:lnTo>
                  <a:pt x="18460043" y="0"/>
                </a:lnTo>
                <a:lnTo>
                  <a:pt x="18460043" y="7108926"/>
                </a:lnTo>
                <a:lnTo>
                  <a:pt x="0" y="71089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4"/>
          <p:cNvSpPr txBox="1"/>
          <p:nvPr/>
        </p:nvSpPr>
        <p:spPr>
          <a:xfrm>
            <a:off x="3470722" y="550305"/>
            <a:ext cx="11625544" cy="994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8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¿COMO LO HACEN?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4C69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/>
          <p:nvPr/>
        </p:nvSpPr>
        <p:spPr>
          <a:xfrm>
            <a:off x="14144369" y="8469828"/>
            <a:ext cx="3607289" cy="1817172"/>
          </a:xfrm>
          <a:custGeom>
            <a:rect b="b" l="l" r="r" t="t"/>
            <a:pathLst>
              <a:path extrusionOk="0" h="1817172" w="3607289">
                <a:moveTo>
                  <a:pt x="0" y="0"/>
                </a:moveTo>
                <a:lnTo>
                  <a:pt x="3607289" y="0"/>
                </a:lnTo>
                <a:lnTo>
                  <a:pt x="3607289" y="1817172"/>
                </a:lnTo>
                <a:lnTo>
                  <a:pt x="0" y="1817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5"/>
          <p:cNvSpPr/>
          <p:nvPr/>
        </p:nvSpPr>
        <p:spPr>
          <a:xfrm rot="10800000">
            <a:off x="848639" y="-35485"/>
            <a:ext cx="3607289" cy="1817172"/>
          </a:xfrm>
          <a:custGeom>
            <a:rect b="b" l="l" r="r" t="t"/>
            <a:pathLst>
              <a:path extrusionOk="0" h="1817172" w="3607289">
                <a:moveTo>
                  <a:pt x="0" y="0"/>
                </a:moveTo>
                <a:lnTo>
                  <a:pt x="3607289" y="0"/>
                </a:lnTo>
                <a:lnTo>
                  <a:pt x="3607289" y="1817172"/>
                </a:lnTo>
                <a:lnTo>
                  <a:pt x="0" y="1817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5"/>
          <p:cNvSpPr txBox="1"/>
          <p:nvPr/>
        </p:nvSpPr>
        <p:spPr>
          <a:xfrm>
            <a:off x="3214815" y="3473727"/>
            <a:ext cx="11858370" cy="31204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6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¿COMO ENTRAMOS NOSOTROS?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7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6"/>
          <p:cNvGrpSpPr/>
          <p:nvPr/>
        </p:nvGrpSpPr>
        <p:grpSpPr>
          <a:xfrm>
            <a:off x="9144000" y="2321439"/>
            <a:ext cx="10370161" cy="482067"/>
            <a:chOff x="0" y="-38100"/>
            <a:chExt cx="2731236" cy="126964"/>
          </a:xfrm>
        </p:grpSpPr>
        <p:sp>
          <p:nvSpPr>
            <p:cNvPr id="156" name="Google Shape;156;p6"/>
            <p:cNvSpPr/>
            <p:nvPr/>
          </p:nvSpPr>
          <p:spPr>
            <a:xfrm>
              <a:off x="0" y="0"/>
              <a:ext cx="2731236" cy="88864"/>
            </a:xfrm>
            <a:custGeom>
              <a:rect b="b" l="l" r="r" t="t"/>
              <a:pathLst>
                <a:path extrusionOk="0" h="88864" w="2731236">
                  <a:moveTo>
                    <a:pt x="0" y="0"/>
                  </a:moveTo>
                  <a:lnTo>
                    <a:pt x="2731236" y="0"/>
                  </a:lnTo>
                  <a:lnTo>
                    <a:pt x="2731236" y="88864"/>
                  </a:lnTo>
                  <a:lnTo>
                    <a:pt x="0" y="88864"/>
                  </a:lnTo>
                  <a:close/>
                </a:path>
              </a:pathLst>
            </a:custGeom>
            <a:solidFill>
              <a:srgbClr val="094C69"/>
            </a:solidFill>
            <a:ln>
              <a:noFill/>
            </a:ln>
          </p:spPr>
        </p:sp>
        <p:sp>
          <p:nvSpPr>
            <p:cNvPr id="157" name="Google Shape;157;p6"/>
            <p:cNvSpPr txBox="1"/>
            <p:nvPr/>
          </p:nvSpPr>
          <p:spPr>
            <a:xfrm>
              <a:off x="0" y="-38100"/>
              <a:ext cx="2731236" cy="1269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6"/>
          <p:cNvSpPr/>
          <p:nvPr/>
        </p:nvSpPr>
        <p:spPr>
          <a:xfrm>
            <a:off x="0" y="1280822"/>
            <a:ext cx="7929393" cy="7929393"/>
          </a:xfrm>
          <a:custGeom>
            <a:rect b="b" l="l" r="r" t="t"/>
            <a:pathLst>
              <a:path extrusionOk="0" h="7929393" w="7929393">
                <a:moveTo>
                  <a:pt x="0" y="0"/>
                </a:moveTo>
                <a:lnTo>
                  <a:pt x="7929393" y="0"/>
                </a:lnTo>
                <a:lnTo>
                  <a:pt x="7929393" y="7929393"/>
                </a:lnTo>
                <a:lnTo>
                  <a:pt x="0" y="79293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9" name="Google Shape;159;p6"/>
          <p:cNvSpPr txBox="1"/>
          <p:nvPr/>
        </p:nvSpPr>
        <p:spPr>
          <a:xfrm>
            <a:off x="9144000" y="3685986"/>
            <a:ext cx="7611374" cy="864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endParaRPr/>
          </a:p>
        </p:txBody>
      </p:sp>
      <p:sp>
        <p:nvSpPr>
          <p:cNvPr id="160" name="Google Shape;160;p6"/>
          <p:cNvSpPr txBox="1"/>
          <p:nvPr/>
        </p:nvSpPr>
        <p:spPr>
          <a:xfrm>
            <a:off x="9144000" y="5188368"/>
            <a:ext cx="7362454" cy="1972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·Desarrollar un sistema de reportes y dashboards interactivos que permitan a la Fundación Nuestros Hijos tomar decisiones informadas basadas en datos recopilados de sus diferentes unidades.</a:t>
            </a:r>
            <a:endParaRPr/>
          </a:p>
          <a:p>
            <a:pPr indent="0" lvl="0" marL="0" marR="0" rtl="0" algn="l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7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/>
          <p:nvPr/>
        </p:nvSpPr>
        <p:spPr>
          <a:xfrm>
            <a:off x="343617" y="1222900"/>
            <a:ext cx="17600765" cy="8772795"/>
          </a:xfrm>
          <a:custGeom>
            <a:rect b="b" l="l" r="r" t="t"/>
            <a:pathLst>
              <a:path extrusionOk="0" h="8772795" w="17600765">
                <a:moveTo>
                  <a:pt x="0" y="0"/>
                </a:moveTo>
                <a:lnTo>
                  <a:pt x="17600766" y="0"/>
                </a:lnTo>
                <a:lnTo>
                  <a:pt x="17600766" y="8772795"/>
                </a:lnTo>
                <a:lnTo>
                  <a:pt x="0" y="87727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7"/>
          <p:cNvSpPr txBox="1"/>
          <p:nvPr/>
        </p:nvSpPr>
        <p:spPr>
          <a:xfrm>
            <a:off x="2579224" y="228010"/>
            <a:ext cx="13129553" cy="994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8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¿EN QUE NOS BASAMOS?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7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/>
          <p:nvPr/>
        </p:nvSpPr>
        <p:spPr>
          <a:xfrm>
            <a:off x="164382" y="2225144"/>
            <a:ext cx="17934142" cy="7539372"/>
          </a:xfrm>
          <a:custGeom>
            <a:rect b="b" l="l" r="r" t="t"/>
            <a:pathLst>
              <a:path extrusionOk="0" h="7539372" w="17934142">
                <a:moveTo>
                  <a:pt x="0" y="0"/>
                </a:moveTo>
                <a:lnTo>
                  <a:pt x="17934142" y="0"/>
                </a:lnTo>
                <a:lnTo>
                  <a:pt x="17934142" y="7539373"/>
                </a:lnTo>
                <a:lnTo>
                  <a:pt x="0" y="7539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2" name="Google Shape;172;p8"/>
          <p:cNvSpPr txBox="1"/>
          <p:nvPr/>
        </p:nvSpPr>
        <p:spPr>
          <a:xfrm>
            <a:off x="2579224" y="424892"/>
            <a:ext cx="13129553" cy="994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8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INDICADORES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7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9"/>
          <p:cNvGrpSpPr/>
          <p:nvPr/>
        </p:nvGrpSpPr>
        <p:grpSpPr>
          <a:xfrm>
            <a:off x="-751897" y="9612251"/>
            <a:ext cx="19409443" cy="1291692"/>
            <a:chOff x="0" y="-38100"/>
            <a:chExt cx="5111952" cy="340199"/>
          </a:xfrm>
        </p:grpSpPr>
        <p:sp>
          <p:nvSpPr>
            <p:cNvPr id="178" name="Google Shape;178;p9"/>
            <p:cNvSpPr/>
            <p:nvPr/>
          </p:nvSpPr>
          <p:spPr>
            <a:xfrm>
              <a:off x="0" y="0"/>
              <a:ext cx="5111952" cy="302099"/>
            </a:xfrm>
            <a:custGeom>
              <a:rect b="b" l="l" r="r" t="t"/>
              <a:pathLst>
                <a:path extrusionOk="0" h="302099" w="5111952">
                  <a:moveTo>
                    <a:pt x="0" y="0"/>
                  </a:moveTo>
                  <a:lnTo>
                    <a:pt x="5111952" y="0"/>
                  </a:lnTo>
                  <a:lnTo>
                    <a:pt x="5111952" y="302099"/>
                  </a:lnTo>
                  <a:lnTo>
                    <a:pt x="0" y="302099"/>
                  </a:lnTo>
                  <a:close/>
                </a:path>
              </a:pathLst>
            </a:custGeom>
            <a:solidFill>
              <a:srgbClr val="094C69"/>
            </a:solidFill>
            <a:ln>
              <a:noFill/>
            </a:ln>
          </p:spPr>
        </p:sp>
        <p:sp>
          <p:nvSpPr>
            <p:cNvPr id="179" name="Google Shape;179;p9"/>
            <p:cNvSpPr txBox="1"/>
            <p:nvPr/>
          </p:nvSpPr>
          <p:spPr>
            <a:xfrm>
              <a:off x="0" y="-38100"/>
              <a:ext cx="5111952" cy="340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9"/>
          <p:cNvSpPr/>
          <p:nvPr/>
        </p:nvSpPr>
        <p:spPr>
          <a:xfrm>
            <a:off x="1181037" y="3793394"/>
            <a:ext cx="4885243" cy="3393023"/>
          </a:xfrm>
          <a:custGeom>
            <a:rect b="b" l="l" r="r" t="t"/>
            <a:pathLst>
              <a:path extrusionOk="0" h="3393023" w="4885243">
                <a:moveTo>
                  <a:pt x="0" y="0"/>
                </a:moveTo>
                <a:lnTo>
                  <a:pt x="4885243" y="0"/>
                </a:lnTo>
                <a:lnTo>
                  <a:pt x="4885243" y="3393024"/>
                </a:lnTo>
                <a:lnTo>
                  <a:pt x="0" y="33930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9"/>
          <p:cNvSpPr/>
          <p:nvPr/>
        </p:nvSpPr>
        <p:spPr>
          <a:xfrm>
            <a:off x="7541512" y="3432506"/>
            <a:ext cx="3715260" cy="4114800"/>
          </a:xfrm>
          <a:custGeom>
            <a:rect b="b" l="l" r="r" t="t"/>
            <a:pathLst>
              <a:path extrusionOk="0" h="4114800" w="3715260">
                <a:moveTo>
                  <a:pt x="0" y="0"/>
                </a:moveTo>
                <a:lnTo>
                  <a:pt x="3715260" y="0"/>
                </a:lnTo>
                <a:lnTo>
                  <a:pt x="37152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2" name="Google Shape;182;p9"/>
          <p:cNvSpPr/>
          <p:nvPr/>
        </p:nvSpPr>
        <p:spPr>
          <a:xfrm>
            <a:off x="13524629" y="3086100"/>
            <a:ext cx="3217025" cy="4114800"/>
          </a:xfrm>
          <a:custGeom>
            <a:rect b="b" l="l" r="r" t="t"/>
            <a:pathLst>
              <a:path extrusionOk="0" h="4114800" w="3217025">
                <a:moveTo>
                  <a:pt x="0" y="0"/>
                </a:moveTo>
                <a:lnTo>
                  <a:pt x="3217026" y="0"/>
                </a:lnTo>
                <a:lnTo>
                  <a:pt x="32170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3" name="Google Shape;183;p9"/>
          <p:cNvSpPr txBox="1"/>
          <p:nvPr/>
        </p:nvSpPr>
        <p:spPr>
          <a:xfrm>
            <a:off x="2579224" y="228010"/>
            <a:ext cx="13129553" cy="994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8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DE TRABAJO</a:t>
            </a:r>
            <a:endParaRPr/>
          </a:p>
        </p:txBody>
      </p:sp>
      <p:sp>
        <p:nvSpPr>
          <p:cNvPr id="184" name="Google Shape;184;p9"/>
          <p:cNvSpPr txBox="1"/>
          <p:nvPr/>
        </p:nvSpPr>
        <p:spPr>
          <a:xfrm>
            <a:off x="1028700" y="2221893"/>
            <a:ext cx="4510479" cy="864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REUNIONES</a:t>
            </a:r>
            <a:endParaRPr/>
          </a:p>
        </p:txBody>
      </p:sp>
      <p:sp>
        <p:nvSpPr>
          <p:cNvPr id="185" name="Google Shape;185;p9"/>
          <p:cNvSpPr txBox="1"/>
          <p:nvPr/>
        </p:nvSpPr>
        <p:spPr>
          <a:xfrm>
            <a:off x="6540694" y="2221893"/>
            <a:ext cx="6134757" cy="864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DE DATOS</a:t>
            </a:r>
            <a:endParaRPr/>
          </a:p>
        </p:txBody>
      </p:sp>
      <p:sp>
        <p:nvSpPr>
          <p:cNvPr id="186" name="Google Shape;186;p9"/>
          <p:cNvSpPr txBox="1"/>
          <p:nvPr/>
        </p:nvSpPr>
        <p:spPr>
          <a:xfrm>
            <a:off x="12998587" y="2221893"/>
            <a:ext cx="6134757" cy="864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REPORTERIA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