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Ramillas" charset="1" panose="020E0000080000020004"/>
      <p:regular r:id="rId17"/>
    </p:embeddedFont>
    <p:embeddedFont>
      <p:font typeface="TT Ramillas Italics" charset="1" panose="020E0000080000090004"/>
      <p:regular r:id="rId18"/>
    </p:embeddedFont>
    <p:embeddedFont>
      <p:font typeface="TT Ramillas Bold" charset="1" panose="020E000008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4C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8157" y="243291"/>
            <a:ext cx="13871685" cy="3992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4"/>
              </a:lnSpc>
            </a:pPr>
            <a:r>
              <a:rPr lang="en-US" sz="6907">
                <a:solidFill>
                  <a:srgbClr val="F5F3F3"/>
                </a:solidFill>
                <a:latin typeface="TT Ramillas"/>
                <a:ea typeface="TT Ramillas"/>
                <a:cs typeface="TT Ramillas"/>
                <a:sym typeface="TT Ramillas"/>
              </a:rPr>
              <a:t>ANÁLISIS DE DATOS Y REPORTERÍA PARA FUNDACIÓN NUESTROS HIJOS.</a:t>
            </a:r>
          </a:p>
          <a:p>
            <a:pPr algn="ctr" marL="0" indent="0" lvl="0">
              <a:lnSpc>
                <a:spcPts val="7874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3166361" y="6326506"/>
            <a:ext cx="11955278" cy="1186477"/>
            <a:chOff x="0" y="0"/>
            <a:chExt cx="4241545" cy="4209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1545" cy="420943"/>
            </a:xfrm>
            <a:custGeom>
              <a:avLst/>
              <a:gdLst/>
              <a:ahLst/>
              <a:cxnLst/>
              <a:rect r="r" b="b" t="t" l="l"/>
              <a:pathLst>
                <a:path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12297" y="6743544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731731" y="8582433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15470036" y="-85725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86005" y="-6962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144369" y="8469828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10800000">
            <a:off x="848639" y="-35485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3166361" y="7676606"/>
            <a:ext cx="11955278" cy="1186477"/>
            <a:chOff x="0" y="0"/>
            <a:chExt cx="4241545" cy="4209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41545" cy="420943"/>
            </a:xfrm>
            <a:custGeom>
              <a:avLst/>
              <a:gdLst/>
              <a:ahLst/>
              <a:cxnLst/>
              <a:rect r="r" b="b" t="t" l="l"/>
              <a:pathLst>
                <a:path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042203" y="3233956"/>
            <a:ext cx="11941084" cy="3253479"/>
          </a:xfrm>
          <a:custGeom>
            <a:avLst/>
            <a:gdLst/>
            <a:ahLst/>
            <a:cxnLst/>
            <a:rect r="r" b="b" t="t" l="l"/>
            <a:pathLst>
              <a:path h="3253479" w="11941084">
                <a:moveTo>
                  <a:pt x="0" y="0"/>
                </a:moveTo>
                <a:lnTo>
                  <a:pt x="11941084" y="0"/>
                </a:lnTo>
                <a:lnTo>
                  <a:pt x="11941084" y="3253479"/>
                </a:lnTo>
                <a:lnTo>
                  <a:pt x="0" y="3253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442314" y="6512134"/>
            <a:ext cx="11403371" cy="77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579" i="true">
                <a:solidFill>
                  <a:srgbClr val="094C69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Anibal Jara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42314" y="7853979"/>
            <a:ext cx="11403371" cy="76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1"/>
              </a:lnSpc>
              <a:spcBef>
                <a:spcPct val="0"/>
              </a:spcBef>
            </a:pPr>
            <a:r>
              <a:rPr lang="en-US" sz="4479" i="true">
                <a:solidFill>
                  <a:srgbClr val="094C69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Pedro Maturana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62793" y="653770"/>
            <a:ext cx="1138227" cy="1138227"/>
          </a:xfrm>
          <a:custGeom>
            <a:avLst/>
            <a:gdLst/>
            <a:ahLst/>
            <a:cxnLst/>
            <a:rect r="r" b="b" t="t" l="l"/>
            <a:pathLst>
              <a:path h="1138227" w="1138227">
                <a:moveTo>
                  <a:pt x="0" y="0"/>
                </a:moveTo>
                <a:lnTo>
                  <a:pt x="1138226" y="0"/>
                </a:lnTo>
                <a:lnTo>
                  <a:pt x="1138226" y="1138226"/>
                </a:lnTo>
                <a:lnTo>
                  <a:pt x="0" y="113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8553" y="5728740"/>
            <a:ext cx="19402416" cy="4944027"/>
            <a:chOff x="0" y="0"/>
            <a:chExt cx="5110101" cy="13021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0101" cy="1302131"/>
            </a:xfrm>
            <a:custGeom>
              <a:avLst/>
              <a:gdLst/>
              <a:ahLst/>
              <a:cxnLst/>
              <a:rect r="r" b="b" t="t" l="l"/>
              <a:pathLst>
                <a:path h="1302131" w="5110101">
                  <a:moveTo>
                    <a:pt x="0" y="0"/>
                  </a:moveTo>
                  <a:lnTo>
                    <a:pt x="5110101" y="0"/>
                  </a:lnTo>
                  <a:lnTo>
                    <a:pt x="5110101" y="1302131"/>
                  </a:lnTo>
                  <a:lnTo>
                    <a:pt x="0" y="1302131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110101" cy="1340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133290" y="2203743"/>
          <a:ext cx="16021419" cy="7821517"/>
        </p:xfrm>
        <a:graphic>
          <a:graphicData uri="http://schemas.openxmlformats.org/drawingml/2006/table">
            <a:tbl>
              <a:tblPr/>
              <a:tblGrid>
                <a:gridCol w="3199230"/>
                <a:gridCol w="655430"/>
                <a:gridCol w="640356"/>
                <a:gridCol w="640356"/>
                <a:gridCol w="640356"/>
                <a:gridCol w="640356"/>
                <a:gridCol w="640356"/>
                <a:gridCol w="640356"/>
                <a:gridCol w="640356"/>
                <a:gridCol w="640356"/>
                <a:gridCol w="640356"/>
                <a:gridCol w="640356"/>
                <a:gridCol w="640356"/>
                <a:gridCol w="865795"/>
                <a:gridCol w="767809"/>
                <a:gridCol w="828517"/>
                <a:gridCol w="369829"/>
                <a:gridCol w="380157"/>
                <a:gridCol w="630028"/>
                <a:gridCol w="640356"/>
                <a:gridCol w="640356"/>
              </a:tblGrid>
              <a:tr h="877922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Actividad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 gridSpan="1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7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7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757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Fase 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757"/>
                    </a:solidFill>
                  </a:tcPr>
                </a:tc>
              </a:tr>
              <a:tr h="877922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Actividad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4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5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6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7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8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9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10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11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12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13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14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15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16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16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17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18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T Ramillas"/>
                          <a:ea typeface="TT Ramillas"/>
                          <a:cs typeface="TT Ramillas"/>
                          <a:sym typeface="TT Ramillas"/>
                        </a:rPr>
                        <a:t>S 19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877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Preparación proyecto APT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877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Acceso a bases de datos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877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Creación de mockups de dashboards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7734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Optimización de base de datos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877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Desarrollo de dashboards funcionales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877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Elaboración de documentación técnica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  <a:tr h="902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5F3F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Reuniones de seguimiento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699">
                          <a:solidFill>
                            <a:srgbClr val="000000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X</a:t>
                      </a:r>
                      <a:endParaRPr lang="en-US" sz="1100"/>
                    </a:p>
                  </a:txBody>
                  <a:tcPr marL="19050" marR="19050" marT="19050" marB="190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3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5925207" y="691870"/>
            <a:ext cx="6437586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CARTA GANTT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6618" y="3641215"/>
            <a:ext cx="7294763" cy="1987538"/>
          </a:xfrm>
          <a:custGeom>
            <a:avLst/>
            <a:gdLst/>
            <a:ahLst/>
            <a:cxnLst/>
            <a:rect r="r" b="b" t="t" l="l"/>
            <a:pathLst>
              <a:path h="1987538" w="7294763">
                <a:moveTo>
                  <a:pt x="0" y="0"/>
                </a:moveTo>
                <a:lnTo>
                  <a:pt x="7294764" y="0"/>
                </a:lnTo>
                <a:lnTo>
                  <a:pt x="7294764" y="1987538"/>
                </a:lnTo>
                <a:lnTo>
                  <a:pt x="0" y="1987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0245" y="5762103"/>
            <a:ext cx="16327510" cy="153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18"/>
              </a:lnSpc>
              <a:spcBef>
                <a:spcPct val="0"/>
              </a:spcBef>
            </a:pPr>
            <a:r>
              <a:rPr lang="en-US" b="true" sz="1095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1755" y="3721279"/>
            <a:ext cx="587725" cy="4768749"/>
            <a:chOff x="0" y="0"/>
            <a:chExt cx="154792" cy="125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792" cy="1255967"/>
            </a:xfrm>
            <a:custGeom>
              <a:avLst/>
              <a:gdLst/>
              <a:ahLst/>
              <a:cxnLst/>
              <a:rect r="r" b="b" t="t" l="l"/>
              <a:pathLst>
                <a:path h="1255967" w="154792">
                  <a:moveTo>
                    <a:pt x="0" y="0"/>
                  </a:moveTo>
                  <a:lnTo>
                    <a:pt x="154792" y="0"/>
                  </a:lnTo>
                  <a:lnTo>
                    <a:pt x="154792" y="1255967"/>
                  </a:lnTo>
                  <a:lnTo>
                    <a:pt x="0" y="1255967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792" cy="129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73458" y="317424"/>
            <a:ext cx="11941084" cy="3253479"/>
          </a:xfrm>
          <a:custGeom>
            <a:avLst/>
            <a:gdLst/>
            <a:ahLst/>
            <a:cxnLst/>
            <a:rect r="r" b="b" t="t" l="l"/>
            <a:pathLst>
              <a:path h="3253479" w="11941084">
                <a:moveTo>
                  <a:pt x="0" y="0"/>
                </a:moveTo>
                <a:lnTo>
                  <a:pt x="11941084" y="0"/>
                </a:lnTo>
                <a:lnTo>
                  <a:pt x="11941084" y="3253479"/>
                </a:lnTo>
                <a:lnTo>
                  <a:pt x="0" y="325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42906" y="3873322"/>
            <a:ext cx="10353970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42906" y="5504842"/>
            <a:ext cx="11845770" cy="904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3"/>
              </a:lnSpc>
              <a:spcBef>
                <a:spcPct val="0"/>
              </a:spcBef>
            </a:pPr>
            <a:r>
              <a:rPr lang="en-US" sz="263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En FNH, se dedican a mejorar la calidad de vida de Niños con Cáncer en Chile y ofrecer más y mejores prestaciones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42906" y="6920570"/>
            <a:ext cx="11845770" cy="136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3"/>
              </a:lnSpc>
              <a:spcBef>
                <a:spcPct val="0"/>
              </a:spcBef>
            </a:pPr>
            <a:r>
              <a:rPr lang="en-US" sz="263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En el Plan de Transformación Digital de FNH se están levantando los procesos Institucionales para el cumplimiento de objetivos. Hoy toca entender cómo medirlos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878" y="5143500"/>
            <a:ext cx="3836609" cy="1863838"/>
            <a:chOff x="0" y="0"/>
            <a:chExt cx="1010465" cy="490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465" cy="490887"/>
            </a:xfrm>
            <a:custGeom>
              <a:avLst/>
              <a:gdLst/>
              <a:ahLst/>
              <a:cxnLst/>
              <a:rect r="r" b="b" t="t" l="l"/>
              <a:pathLst>
                <a:path h="490887" w="1010465">
                  <a:moveTo>
                    <a:pt x="102913" y="0"/>
                  </a:moveTo>
                  <a:lnTo>
                    <a:pt x="907551" y="0"/>
                  </a:lnTo>
                  <a:cubicBezTo>
                    <a:pt x="964389" y="0"/>
                    <a:pt x="1010465" y="46076"/>
                    <a:pt x="1010465" y="102913"/>
                  </a:cubicBezTo>
                  <a:lnTo>
                    <a:pt x="1010465" y="387974"/>
                  </a:lnTo>
                  <a:cubicBezTo>
                    <a:pt x="1010465" y="444811"/>
                    <a:pt x="964389" y="490887"/>
                    <a:pt x="907551" y="490887"/>
                  </a:cubicBezTo>
                  <a:lnTo>
                    <a:pt x="102913" y="490887"/>
                  </a:lnTo>
                  <a:cubicBezTo>
                    <a:pt x="46076" y="490887"/>
                    <a:pt x="0" y="444811"/>
                    <a:pt x="0" y="387974"/>
                  </a:cubicBezTo>
                  <a:lnTo>
                    <a:pt x="0" y="102913"/>
                  </a:lnTo>
                  <a:cubicBezTo>
                    <a:pt x="0" y="46076"/>
                    <a:pt x="46076" y="0"/>
                    <a:pt x="102913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10465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Rehabilitación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57480" y="550305"/>
            <a:ext cx="10373041" cy="197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SERVICIOS QUE OFRECE FNH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014212" y="5143500"/>
            <a:ext cx="3840815" cy="1863838"/>
            <a:chOff x="0" y="0"/>
            <a:chExt cx="1011573" cy="4908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1573" cy="490887"/>
            </a:xfrm>
            <a:custGeom>
              <a:avLst/>
              <a:gdLst/>
              <a:ahLst/>
              <a:cxnLst/>
              <a:rect r="r" b="b" t="t" l="l"/>
              <a:pathLst>
                <a:path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Servicios Sociales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21752" y="5143500"/>
            <a:ext cx="3840815" cy="1863838"/>
            <a:chOff x="0" y="0"/>
            <a:chExt cx="1011573" cy="4908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1573" cy="490887"/>
            </a:xfrm>
            <a:custGeom>
              <a:avLst/>
              <a:gdLst/>
              <a:ahLst/>
              <a:cxnLst/>
              <a:rect r="r" b="b" t="t" l="l"/>
              <a:pathLst>
                <a:path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Acogida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629292" y="5143500"/>
            <a:ext cx="3840815" cy="1863838"/>
            <a:chOff x="0" y="0"/>
            <a:chExt cx="1011573" cy="4908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1573" cy="490887"/>
            </a:xfrm>
            <a:custGeom>
              <a:avLst/>
              <a:gdLst/>
              <a:ahLst/>
              <a:cxnLst/>
              <a:rect r="r" b="b" t="t" l="l"/>
              <a:pathLst>
                <a:path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Colegios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014212" y="7394462"/>
            <a:ext cx="3840815" cy="1863838"/>
            <a:chOff x="0" y="0"/>
            <a:chExt cx="1011573" cy="4908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1573" cy="490887"/>
            </a:xfrm>
            <a:custGeom>
              <a:avLst/>
              <a:gdLst/>
              <a:ahLst/>
              <a:cxnLst/>
              <a:rect r="r" b="b" t="t" l="l"/>
              <a:pathLst>
                <a:path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Servicios Medicos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321752" y="7394462"/>
            <a:ext cx="3840815" cy="1863838"/>
            <a:chOff x="0" y="0"/>
            <a:chExt cx="1011573" cy="4908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1573" cy="490887"/>
            </a:xfrm>
            <a:custGeom>
              <a:avLst/>
              <a:gdLst/>
              <a:ahLst/>
              <a:cxnLst/>
              <a:rect r="r" b="b" t="t" l="l"/>
              <a:pathLst>
                <a:path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5F3F3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Salud Mental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6359" y="9657397"/>
            <a:ext cx="20580718" cy="1930377"/>
            <a:chOff x="0" y="0"/>
            <a:chExt cx="5420436" cy="508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436" cy="508412"/>
            </a:xfrm>
            <a:custGeom>
              <a:avLst/>
              <a:gdLst/>
              <a:ahLst/>
              <a:cxnLst/>
              <a:rect r="r" b="b" t="t" l="l"/>
              <a:pathLst>
                <a:path h="508412" w="5420436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5452394" y="-293807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68362" y="-215044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890226"/>
            <a:ext cx="18460043" cy="7108926"/>
          </a:xfrm>
          <a:custGeom>
            <a:avLst/>
            <a:gdLst/>
            <a:ahLst/>
            <a:cxnLst/>
            <a:rect r="r" b="b" t="t" l="l"/>
            <a:pathLst>
              <a:path h="7108926" w="18460043">
                <a:moveTo>
                  <a:pt x="0" y="0"/>
                </a:moveTo>
                <a:lnTo>
                  <a:pt x="18460043" y="0"/>
                </a:lnTo>
                <a:lnTo>
                  <a:pt x="18460043" y="7108926"/>
                </a:lnTo>
                <a:lnTo>
                  <a:pt x="0" y="71089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70722" y="550305"/>
            <a:ext cx="11625544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¿COMO LO HACEN?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4C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4369" y="8469828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848639" y="-35485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214815" y="3473727"/>
            <a:ext cx="11858370" cy="312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55"/>
              </a:lnSpc>
              <a:spcBef>
                <a:spcPct val="0"/>
              </a:spcBef>
            </a:pPr>
            <a:r>
              <a:rPr lang="en-US" sz="8609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¿COMO ENTRAMOS NOSOTROS?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2466100"/>
            <a:ext cx="10370161" cy="337406"/>
            <a:chOff x="0" y="0"/>
            <a:chExt cx="2731236" cy="88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1236" cy="88864"/>
            </a:xfrm>
            <a:custGeom>
              <a:avLst/>
              <a:gdLst/>
              <a:ahLst/>
              <a:cxnLst/>
              <a:rect r="r" b="b" t="t" l="l"/>
              <a:pathLst>
                <a:path h="88864" w="2731236">
                  <a:moveTo>
                    <a:pt x="0" y="0"/>
                  </a:moveTo>
                  <a:lnTo>
                    <a:pt x="2731236" y="0"/>
                  </a:lnTo>
                  <a:lnTo>
                    <a:pt x="2731236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31236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280822"/>
            <a:ext cx="7929393" cy="7929393"/>
          </a:xfrm>
          <a:custGeom>
            <a:avLst/>
            <a:gdLst/>
            <a:ahLst/>
            <a:cxnLst/>
            <a:rect r="r" b="b" t="t" l="l"/>
            <a:pathLst>
              <a:path h="7929393" w="7929393">
                <a:moveTo>
                  <a:pt x="0" y="0"/>
                </a:moveTo>
                <a:lnTo>
                  <a:pt x="7929393" y="0"/>
                </a:lnTo>
                <a:lnTo>
                  <a:pt x="7929393" y="7929393"/>
                </a:lnTo>
                <a:lnTo>
                  <a:pt x="0" y="792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3685986"/>
            <a:ext cx="7611374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188368"/>
            <a:ext cx="7362454" cy="1972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2"/>
              </a:lnSpc>
            </a:pPr>
            <a:r>
              <a:rPr lang="en-US" sz="21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·Desarrollar un sistema de reportes y dashboards interactivos que permitan a la Fundación Nuestros Hijos tomar decisiones informadas basadas en datos recopilados de sus diferentes unidades.</a:t>
            </a:r>
          </a:p>
          <a:p>
            <a:pPr algn="l" marL="0" indent="0" lvl="0">
              <a:lnSpc>
                <a:spcPts val="31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617" y="1222900"/>
            <a:ext cx="17600765" cy="8772795"/>
          </a:xfrm>
          <a:custGeom>
            <a:avLst/>
            <a:gdLst/>
            <a:ahLst/>
            <a:cxnLst/>
            <a:rect r="r" b="b" t="t" l="l"/>
            <a:pathLst>
              <a:path h="8772795" w="17600765">
                <a:moveTo>
                  <a:pt x="0" y="0"/>
                </a:moveTo>
                <a:lnTo>
                  <a:pt x="17600766" y="0"/>
                </a:lnTo>
                <a:lnTo>
                  <a:pt x="17600766" y="8772795"/>
                </a:lnTo>
                <a:lnTo>
                  <a:pt x="0" y="8772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9224" y="228010"/>
            <a:ext cx="13129553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¿EN QUE NOS BASAMOS?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382" y="2225144"/>
            <a:ext cx="17934142" cy="7539372"/>
          </a:xfrm>
          <a:custGeom>
            <a:avLst/>
            <a:gdLst/>
            <a:ahLst/>
            <a:cxnLst/>
            <a:rect r="r" b="b" t="t" l="l"/>
            <a:pathLst>
              <a:path h="7539372" w="17934142">
                <a:moveTo>
                  <a:pt x="0" y="0"/>
                </a:moveTo>
                <a:lnTo>
                  <a:pt x="17934142" y="0"/>
                </a:lnTo>
                <a:lnTo>
                  <a:pt x="17934142" y="7539373"/>
                </a:lnTo>
                <a:lnTo>
                  <a:pt x="0" y="7539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9224" y="424892"/>
            <a:ext cx="13129553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INDICADORES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1897" y="9756912"/>
            <a:ext cx="19409443" cy="1147031"/>
            <a:chOff x="0" y="0"/>
            <a:chExt cx="5111952" cy="302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1952" cy="302099"/>
            </a:xfrm>
            <a:custGeom>
              <a:avLst/>
              <a:gdLst/>
              <a:ahLst/>
              <a:cxnLst/>
              <a:rect r="r" b="b" t="t" l="l"/>
              <a:pathLst>
                <a:path h="302099" w="5111952">
                  <a:moveTo>
                    <a:pt x="0" y="0"/>
                  </a:moveTo>
                  <a:lnTo>
                    <a:pt x="5111952" y="0"/>
                  </a:lnTo>
                  <a:lnTo>
                    <a:pt x="5111952" y="302099"/>
                  </a:lnTo>
                  <a:lnTo>
                    <a:pt x="0" y="302099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11952" cy="340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1037" y="3793394"/>
            <a:ext cx="4885243" cy="3393023"/>
          </a:xfrm>
          <a:custGeom>
            <a:avLst/>
            <a:gdLst/>
            <a:ahLst/>
            <a:cxnLst/>
            <a:rect r="r" b="b" t="t" l="l"/>
            <a:pathLst>
              <a:path h="3393023" w="4885243">
                <a:moveTo>
                  <a:pt x="0" y="0"/>
                </a:moveTo>
                <a:lnTo>
                  <a:pt x="4885243" y="0"/>
                </a:lnTo>
                <a:lnTo>
                  <a:pt x="4885243" y="3393024"/>
                </a:lnTo>
                <a:lnTo>
                  <a:pt x="0" y="339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41512" y="3432506"/>
            <a:ext cx="3715260" cy="4114800"/>
          </a:xfrm>
          <a:custGeom>
            <a:avLst/>
            <a:gdLst/>
            <a:ahLst/>
            <a:cxnLst/>
            <a:rect r="r" b="b" t="t" l="l"/>
            <a:pathLst>
              <a:path h="4114800" w="3715260">
                <a:moveTo>
                  <a:pt x="0" y="0"/>
                </a:moveTo>
                <a:lnTo>
                  <a:pt x="3715260" y="0"/>
                </a:lnTo>
                <a:lnTo>
                  <a:pt x="37152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4629" y="3086100"/>
            <a:ext cx="3217025" cy="4114800"/>
          </a:xfrm>
          <a:custGeom>
            <a:avLst/>
            <a:gdLst/>
            <a:ahLst/>
            <a:cxnLst/>
            <a:rect r="r" b="b" t="t" l="l"/>
            <a:pathLst>
              <a:path h="4114800" w="3217025">
                <a:moveTo>
                  <a:pt x="0" y="0"/>
                </a:moveTo>
                <a:lnTo>
                  <a:pt x="3217026" y="0"/>
                </a:lnTo>
                <a:lnTo>
                  <a:pt x="32170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224" y="228010"/>
            <a:ext cx="13129553" cy="9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PLAN DE TRABAJO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21893"/>
            <a:ext cx="4510479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REUNIONES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40694" y="2221893"/>
            <a:ext cx="6134757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BASE DE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98587" y="2221893"/>
            <a:ext cx="6134757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REPORTERIA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DAGP0San3QE</dc:identifier>
  <dcterms:modified xsi:type="dcterms:W3CDTF">2011-08-01T06:04:30Z</dcterms:modified>
  <cp:revision>1</cp:revision>
  <dc:title>Fundación FNH</dc:title>
</cp:coreProperties>
</file>