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304" r:id="rId3"/>
    <p:sldId id="312" r:id="rId4"/>
    <p:sldId id="305" r:id="rId5"/>
    <p:sldId id="302" r:id="rId6"/>
    <p:sldId id="313" r:id="rId7"/>
    <p:sldId id="307" r:id="rId8"/>
    <p:sldId id="315" r:id="rId9"/>
    <p:sldId id="316" r:id="rId10"/>
    <p:sldId id="320" r:id="rId11"/>
    <p:sldId id="321" r:id="rId12"/>
    <p:sldId id="308" r:id="rId13"/>
    <p:sldId id="317" r:id="rId14"/>
    <p:sldId id="309" r:id="rId15"/>
    <p:sldId id="318" r:id="rId16"/>
    <p:sldId id="311" r:id="rId17"/>
    <p:sldId id="319" r:id="rId18"/>
    <p:sldId id="32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A87A8-9DD5-4C08-B469-F9E5B2A742BA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79F63-4985-4759-96C4-1358C9F24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0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2455-90B5-25DA-54DF-7CBB1E29C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235197-9A5E-C7C5-F728-E96EAB6DE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FE412D-739C-028F-E2D0-0095C014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53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2455-90B5-25DA-54DF-7CBB1E29C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235197-9A5E-C7C5-F728-E96EAB6DE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FE412D-739C-028F-E2D0-0095C014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96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E04D-4FA2-D288-6CD2-FF3A6A6B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3EB28-2FD4-1CAA-92F6-CEE0DE371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CC00D-9E96-937F-D833-CFB4E2E5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4E61A-E560-E984-7817-028D3859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9464B-5506-01F7-E650-34ADE22C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1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E9887-EE86-6B90-D7C2-78CAA094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6E391C-3B39-4A3C-52EF-40EF5A82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6BC21-2BFD-84A4-CECA-35E8D88A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F397F-D818-7628-AAA3-7ED28FF4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1830F1-1A8C-EE6F-E7D3-389700D8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FE6AB-069A-D9A0-2FCF-61D065F60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15BD4E-4D04-88C8-FBA8-D4AC1810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B2B7E-1D1F-C7B9-83D5-496302D6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A93DA-09C4-88E6-5075-B3094340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76649-AC3C-CF7D-1128-5619B498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4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4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A13BC-64F2-7EE7-D8A5-357ECB02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B5CD2-6CBB-B6B3-0D2C-98860977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A141C-8910-C105-FBAE-103F6FA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88E2F-E9D9-929E-718F-573F79B7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BC91A-B5B2-A48C-E50E-E46D4A20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0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FCB4A-41BB-C05B-5F6A-ED1760C4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90026-CE9D-941E-062F-D682A14D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A3B68-8686-A4D8-AFE0-26784708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01746-0EA7-D9A9-551A-320F8175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1139F-951F-70DF-2775-6C974F1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7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1AC28-BE19-D436-33F8-0E5308CE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8F43D-4FD0-6094-FEB6-D88D914B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64F5E-F63B-BE30-5720-48B62630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A5C58B-A237-0A05-91CD-88E8FF49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6389DB-3C90-B254-F9EB-7CF64F1A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CA4B68-06F4-E763-749A-DCEEBA75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4A25-FB62-3CCF-D932-BE284F61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D50635-CF7F-DBAE-F68A-FFC59FA5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11943-9192-9352-E8BD-D61AC8A7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429D6A-B278-2D85-9488-3D71593DD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01620-665B-5BB5-EB3D-513D95380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6DC3B1-2395-89F0-8FC3-D52BA711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059446-CC0A-CE05-A360-6E2D2AD0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FA38C4-A4C9-0807-1689-76BDFD38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6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3D31-F1C9-47CA-233F-086BB7A0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04783A-BCB7-C2EC-0524-0CBC0D09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00C46-72CB-EEEB-DA64-08592349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1FED91-E177-AEC4-1B8E-577F8E89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6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713398-68BB-5546-F333-9D5BF7C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FD08EB-B958-C785-1D03-8A7B9DB7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836CE-A649-DC13-DA19-F9BF2509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7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8EA1-A189-80FF-E620-1C6972F7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48ABE-103F-B5F4-DF17-1CEAD03F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EF821-C426-3B66-3861-CF386C23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E08C58-E04F-D805-7F9E-55B6F7F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28E56-25C9-EE9D-2528-A93AF17A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18162-D805-6C7D-E378-1EE003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A75C4-8A2D-5974-6B6E-E2085BBF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8EB8E1-98A2-AE61-91E1-C0B043886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ADFFA6-1805-C99B-4BED-AB4725102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BC3CD-81FC-C586-FC4D-3C69B8E0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49CD9C-81EF-0320-23C9-9DE98063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53B7E5-8D33-EB68-C941-52EAF29B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FEE172-E8A9-6E54-9E1F-6D7BC8FC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E652A-354A-F76D-77FB-9B2BC21E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C54F7-4699-6213-9FE2-D70153FF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4808-3651-4C80-A299-15AE3FEABC5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3CE31-6FEC-8359-F0A7-57B0AEE75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2EB02-7E49-413C-16AA-517867FE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educacao/noticia/2022/07/16/brasil-perdeu-quase-800-bibliotecas-publicas-em-5-anos.ghtml" TargetMode="External"/><Relationship Id="rId2" Type="http://schemas.openxmlformats.org/officeDocument/2006/relationships/hyperlink" Target="https://agenciabrasil.ebc.com.br/educacao/noticia/2023-12/brasil-tem-25-milhoes-de-compradores-de-livro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portal.mec.gov.br/ultimas-noticias/211-218175739/40291-estudos-comprovam-que-o-habito-de-ler-traz-beneficios-ao-cerebr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95925-FDA5-619E-0AF5-1846B8CB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82B4A-5E42-942A-964F-1921E0AB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2631589"/>
            <a:ext cx="4307434" cy="1609108"/>
          </a:xfrm>
        </p:spPr>
        <p:txBody>
          <a:bodyPr vert="horz" lIns="91440" tIns="45720" rIns="91440" bIns="45720" rtlCol="0" anchor="b">
            <a:normAutofit fontScale="90000"/>
          </a:bodyPr>
          <a:lstStyle>
            <a:defPPr>
              <a:defRPr lang="pt-BR"/>
            </a:defPPr>
          </a:lstStyle>
          <a:p>
            <a:r>
              <a:rPr lang="en-US" sz="7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TalkerBook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E9B40343-2C8F-5898-D2C7-D6957C32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38" y="2108877"/>
            <a:ext cx="2594806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0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80695-607C-3A31-8062-63F1E6DD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accent1"/>
                </a:solidFill>
                <a:latin typeface="Söhne"/>
              </a:rPr>
              <a:t>Cadastro de livros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3C394-7784-8B96-AF3F-9E5EC26F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b="0" i="0" dirty="0" err="1">
                <a:effectLst/>
              </a:rPr>
              <a:t>Facilitar</a:t>
            </a:r>
            <a:r>
              <a:rPr lang="en-US" sz="2000" b="0" i="0" dirty="0">
                <a:effectLst/>
              </a:rPr>
              <a:t> a </a:t>
            </a:r>
            <a:r>
              <a:rPr lang="en-US" sz="2000" b="0" i="0" dirty="0" err="1">
                <a:effectLst/>
              </a:rPr>
              <a:t>adição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livros</a:t>
            </a:r>
            <a:r>
              <a:rPr lang="en-US" sz="2000" b="0" i="0" dirty="0">
                <a:effectLst/>
              </a:rPr>
              <a:t> à </a:t>
            </a:r>
            <a:r>
              <a:rPr lang="en-US" sz="2000" b="0" i="0" dirty="0" err="1">
                <a:effectLst/>
              </a:rPr>
              <a:t>plataforma</a:t>
            </a:r>
            <a:r>
              <a:rPr lang="en-US" sz="2000" b="0" i="0" dirty="0">
                <a:effectLst/>
              </a:rPr>
              <a:t>.</a:t>
            </a:r>
          </a:p>
          <a:p>
            <a:endParaRPr lang="pt-BR" sz="2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345771-A0F3-3584-9144-9B8D77D3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effectLst/>
              </a:rPr>
              <a:t>Aumentar</a:t>
            </a:r>
            <a:r>
              <a:rPr lang="en-US" sz="2000" b="0" i="0" dirty="0">
                <a:effectLst/>
              </a:rPr>
              <a:t> a </a:t>
            </a:r>
            <a:r>
              <a:rPr lang="en-US" sz="2000" b="0" i="0" dirty="0" err="1">
                <a:effectLst/>
              </a:rPr>
              <a:t>diversidade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títulos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disponíveis</a:t>
            </a:r>
            <a:r>
              <a:rPr lang="en-US" sz="2000" b="0" i="0" dirty="0">
                <a:effectLst/>
              </a:rPr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3006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Exemplo de um Modelo BPMN do PROCESSO 1">
            <a:extLst>
              <a:ext uri="{FF2B5EF4-FFF2-40B4-BE49-F238E27FC236}">
                <a16:creationId xmlns:a16="http://schemas.microsoft.com/office/drawing/2014/main" id="{6EBE7E40-CDB0-4A05-AC61-46DAA4D88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467" y="8467"/>
            <a:ext cx="3572933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3068A0-6A4E-4CF2-AA83-E31D7C4A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160867"/>
            <a:ext cx="7086601" cy="28940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3B82AB-1377-458E-AD60-A3654847A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" r="4584"/>
          <a:stretch/>
        </p:blipFill>
        <p:spPr>
          <a:xfrm>
            <a:off x="5244354" y="3207278"/>
            <a:ext cx="6526306" cy="348985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591867-2352-4DD6-8948-19FB3203D3E8}"/>
              </a:ext>
            </a:extLst>
          </p:cNvPr>
          <p:cNvSpPr txBox="1"/>
          <p:nvPr/>
        </p:nvSpPr>
        <p:spPr>
          <a:xfrm>
            <a:off x="8507507" y="1210158"/>
            <a:ext cx="169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Processo</a:t>
            </a:r>
            <a:endParaRPr lang="pt-BR" sz="2400" b="1" u="sng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EAECD-2FD9-4284-99F5-2F2CF5F5603A}"/>
              </a:ext>
            </a:extLst>
          </p:cNvPr>
          <p:cNvSpPr txBox="1"/>
          <p:nvPr/>
        </p:nvSpPr>
        <p:spPr>
          <a:xfrm>
            <a:off x="2675467" y="4659817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Tela</a:t>
            </a:r>
          </a:p>
        </p:txBody>
      </p:sp>
    </p:spTree>
    <p:extLst>
      <p:ext uri="{BB962C8B-B14F-4D97-AF65-F5344CB8AC3E}">
        <p14:creationId xmlns:p14="http://schemas.microsoft.com/office/powerpoint/2010/main" val="98701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00263B-8FE4-EBFB-E2C3-C5DDDAF0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i="0">
                <a:solidFill>
                  <a:schemeClr val="accent1"/>
                </a:solidFill>
                <a:effectLst/>
                <a:latin typeface="Söhne"/>
              </a:rPr>
              <a:t>Download de Livros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DEC7F-054B-0882-68B6-0503C620F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Simplificar o processo de download para usuários.</a:t>
            </a:r>
            <a:endParaRPr lang="pt-BR" sz="2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7E8593-04E8-D675-45DB-CEB881E7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Melhorar a acessibilidade à literatura.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121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Exemplo de um Modelo BPMN do PROCESSO 1">
            <a:extLst>
              <a:ext uri="{FF2B5EF4-FFF2-40B4-BE49-F238E27FC236}">
                <a16:creationId xmlns:a16="http://schemas.microsoft.com/office/drawing/2014/main" id="{6EBE7E40-CDB0-4A05-AC61-46DAA4D88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467" y="8467"/>
            <a:ext cx="3572933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3068A0-6A4E-4CF2-AA83-E31D7C4A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160867"/>
            <a:ext cx="7086601" cy="28940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3B82AB-1377-458E-AD60-A3654847A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" r="4584"/>
          <a:stretch/>
        </p:blipFill>
        <p:spPr>
          <a:xfrm>
            <a:off x="5244354" y="3207278"/>
            <a:ext cx="6526306" cy="348985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591867-2352-4DD6-8948-19FB3203D3E8}"/>
              </a:ext>
            </a:extLst>
          </p:cNvPr>
          <p:cNvSpPr txBox="1"/>
          <p:nvPr/>
        </p:nvSpPr>
        <p:spPr>
          <a:xfrm>
            <a:off x="8507507" y="1210158"/>
            <a:ext cx="169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Processo</a:t>
            </a:r>
            <a:endParaRPr lang="pt-BR" sz="2400" b="1" u="sng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EAECD-2FD9-4284-99F5-2F2CF5F5603A}"/>
              </a:ext>
            </a:extLst>
          </p:cNvPr>
          <p:cNvSpPr txBox="1"/>
          <p:nvPr/>
        </p:nvSpPr>
        <p:spPr>
          <a:xfrm>
            <a:off x="2675467" y="4659817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Tela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1C2F6F-5B3E-4D4D-9E5F-39303C425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844" y="3207278"/>
            <a:ext cx="6767816" cy="35191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8DDCFC-21EC-4D07-9D3D-0BD2F84A2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610"/>
            <a:ext cx="7301753" cy="29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37D651-DAB5-1C1E-F03B-33C6BA5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i="0">
                <a:solidFill>
                  <a:schemeClr val="accent1"/>
                </a:solidFill>
                <a:effectLst/>
                <a:latin typeface="Söhne"/>
              </a:rPr>
              <a:t>Avaliação e Comentários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1AB88-5F25-785F-010B-9FAB1C7C8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Incentivar interação entre leitores por meio de avaliações.</a:t>
            </a:r>
            <a:endParaRPr lang="pt-BR" sz="20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DFDC1-7B05-1486-B5A3-365F4B2A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Criar uma comunidade ativa de leitores.	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353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Exemplo de um Modelo BPMN do PROCESSO 1">
            <a:extLst>
              <a:ext uri="{FF2B5EF4-FFF2-40B4-BE49-F238E27FC236}">
                <a16:creationId xmlns:a16="http://schemas.microsoft.com/office/drawing/2014/main" id="{6EBE7E40-CDB0-4A05-AC61-46DAA4D88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467" y="8467"/>
            <a:ext cx="3572933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591867-2352-4DD6-8948-19FB3203D3E8}"/>
              </a:ext>
            </a:extLst>
          </p:cNvPr>
          <p:cNvSpPr txBox="1"/>
          <p:nvPr/>
        </p:nvSpPr>
        <p:spPr>
          <a:xfrm>
            <a:off x="8507507" y="1210158"/>
            <a:ext cx="169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Processo</a:t>
            </a:r>
            <a:endParaRPr lang="pt-BR" sz="2400" b="1" u="sng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EAECD-2FD9-4284-99F5-2F2CF5F5603A}"/>
              </a:ext>
            </a:extLst>
          </p:cNvPr>
          <p:cNvSpPr txBox="1"/>
          <p:nvPr/>
        </p:nvSpPr>
        <p:spPr>
          <a:xfrm>
            <a:off x="2675467" y="4659817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Tela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7203BC-7261-4D52-A7F2-A00B5F41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3" y="166402"/>
            <a:ext cx="7301753" cy="28940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7CD1E4-B741-4042-9E68-777C29E8D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85" y="3215579"/>
            <a:ext cx="6767816" cy="34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17A2F5-6AF0-F6A7-F950-AE58E2C8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accent1"/>
                </a:solidFill>
                <a:latin typeface="Söhne"/>
              </a:rPr>
              <a:t>Edição</a:t>
            </a:r>
            <a:br>
              <a:rPr lang="pt-BR" b="1" dirty="0">
                <a:solidFill>
                  <a:schemeClr val="accent1"/>
                </a:solidFill>
                <a:latin typeface="Söhne"/>
              </a:rPr>
            </a:br>
            <a:r>
              <a:rPr lang="pt-BR" b="1" dirty="0">
                <a:solidFill>
                  <a:schemeClr val="accent1"/>
                </a:solidFill>
                <a:latin typeface="Söhne"/>
              </a:rPr>
              <a:t>de</a:t>
            </a:r>
            <a:br>
              <a:rPr lang="pt-BR" b="1" dirty="0">
                <a:solidFill>
                  <a:schemeClr val="accent1"/>
                </a:solidFill>
                <a:latin typeface="Söhne"/>
              </a:rPr>
            </a:br>
            <a:r>
              <a:rPr lang="pt-BR" b="1" dirty="0">
                <a:solidFill>
                  <a:schemeClr val="accent1"/>
                </a:solidFill>
                <a:latin typeface="Söhne"/>
              </a:rPr>
              <a:t>Informações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99CB9-AA07-3BBA-1877-5CC7F77EE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Permitir usuários privilegiados alterem conteúdo de determinada literatura.</a:t>
            </a:r>
            <a:endParaRPr lang="pt-BR" sz="2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0FEEF9-BC8C-D6A6-4C01-E6DE9708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Manter os dados consistentes e confiáveis.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066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Exemplo de um Modelo BPMN do PROCESSO 1">
            <a:extLst>
              <a:ext uri="{FF2B5EF4-FFF2-40B4-BE49-F238E27FC236}">
                <a16:creationId xmlns:a16="http://schemas.microsoft.com/office/drawing/2014/main" id="{6EBE7E40-CDB0-4A05-AC61-46DAA4D88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467" y="8467"/>
            <a:ext cx="3572933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591867-2352-4DD6-8948-19FB3203D3E8}"/>
              </a:ext>
            </a:extLst>
          </p:cNvPr>
          <p:cNvSpPr txBox="1"/>
          <p:nvPr/>
        </p:nvSpPr>
        <p:spPr>
          <a:xfrm>
            <a:off x="8507507" y="1210158"/>
            <a:ext cx="169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Processo</a:t>
            </a:r>
            <a:endParaRPr lang="pt-BR" sz="2400" b="1" u="sng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EAECD-2FD9-4284-99F5-2F2CF5F5603A}"/>
              </a:ext>
            </a:extLst>
          </p:cNvPr>
          <p:cNvSpPr txBox="1"/>
          <p:nvPr/>
        </p:nvSpPr>
        <p:spPr>
          <a:xfrm>
            <a:off x="2675467" y="4659817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Tela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7203BC-7261-4D52-A7F2-A00B5F41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3" y="166402"/>
            <a:ext cx="7301753" cy="289401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ADCED3A-7DE7-48CB-A0FB-54265118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5" y="3320537"/>
            <a:ext cx="6866964" cy="33710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335B4C0-0B05-4D71-B40D-5264B42F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0" y="166401"/>
            <a:ext cx="7387556" cy="28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5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95925-FDA5-619E-0AF5-1846B8CB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82B4A-5E42-942A-964F-1921E0AB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2631589"/>
            <a:ext cx="4307434" cy="1609108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480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!!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E9B40343-2C8F-5898-D2C7-D6957C32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38" y="2108877"/>
            <a:ext cx="2594806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51A1C5-E687-18EC-C32B-55BA6259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4" y="726757"/>
            <a:ext cx="5250756" cy="805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Grupo: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0FC0-A725-6D14-0D97-AF7BD45F2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93" y="1742433"/>
            <a:ext cx="5920341" cy="249936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2400" b="0" i="0" dirty="0">
              <a:solidFill>
                <a:schemeClr val="tx2"/>
              </a:solidFill>
              <a:effectLst/>
            </a:endParaRPr>
          </a:p>
          <a:p>
            <a:r>
              <a:rPr lang="en-US" sz="2000" b="0" i="0" dirty="0">
                <a:solidFill>
                  <a:schemeClr val="tx2"/>
                </a:solidFill>
                <a:effectLst/>
              </a:rPr>
              <a:t>Pedro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Máximo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</a:rPr>
              <a:t>Arthur Henrique Porto Silva.</a:t>
            </a:r>
          </a:p>
          <a:p>
            <a:r>
              <a:rPr lang="en-US" sz="2000" b="0" i="0" dirty="0" err="1">
                <a:solidFill>
                  <a:schemeClr val="tx2"/>
                </a:solidFill>
                <a:effectLst/>
              </a:rPr>
              <a:t>Otavio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 Salomao Ferreira.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</a:rPr>
              <a:t>Lara Andrade Carvalho.</a:t>
            </a:r>
            <a:endParaRPr lang="pt-BR" sz="20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chemeClr val="tx2"/>
                </a:solidFill>
                <a:effectLst/>
              </a:rPr>
              <a:t>Allan Matheus</a:t>
            </a:r>
            <a:br>
              <a:rPr lang="en-US" sz="2000" b="0" i="0" dirty="0">
                <a:solidFill>
                  <a:schemeClr val="tx2"/>
                </a:solidFill>
                <a:effectLst/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4DF276AF-5110-A5DF-9411-DA4938A4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3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4DF276AF-5110-A5DF-9411-DA4938A4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51A1C5-E687-18EC-C32B-55BA6259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44" y="235690"/>
            <a:ext cx="5250756" cy="678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u="sng" dirty="0" err="1">
                <a:solidFill>
                  <a:schemeClr val="tx2"/>
                </a:solidFill>
              </a:rPr>
              <a:t>Objetivos</a:t>
            </a:r>
            <a:r>
              <a:rPr lang="en-US" sz="3600" b="1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0FC0-A725-6D14-0D97-AF7BD45F2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799" y="838200"/>
            <a:ext cx="10905068" cy="601979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endParaRPr lang="en-US" sz="2400" b="0" i="0" dirty="0">
              <a:solidFill>
                <a:schemeClr val="tx2"/>
              </a:solidFill>
              <a:effectLst/>
            </a:endParaRPr>
          </a:p>
          <a:p>
            <a:r>
              <a:rPr lang="pt-BR" sz="2000" b="1" i="0" dirty="0">
                <a:solidFill>
                  <a:schemeClr val="tx2"/>
                </a:solidFill>
                <a:effectLst/>
              </a:rPr>
              <a:t>Democratização do Acesso à Literatura: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      * Tornar a literatura acessível para todos, promovendo o acesso 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chemeClr val="tx2"/>
                </a:solidFill>
                <a:latin typeface="Arial" panose="020B0604020202020204" pitchFamily="34" charset="0"/>
              </a:rPr>
              <a:t>  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igualitário ao conhecimento.</a:t>
            </a:r>
          </a:p>
          <a:p>
            <a:pPr marL="0" indent="0">
              <a:buNone/>
            </a:pPr>
            <a:endParaRPr lang="pt-BR" sz="2000" b="0" i="0" dirty="0">
              <a:solidFill>
                <a:schemeClr val="tx2"/>
              </a:solidFill>
              <a:effectLst/>
            </a:endParaRPr>
          </a:p>
          <a:p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Facilidade de Upload e Download de Conteúdos: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         *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Permitir que usuários façam o upload de novos conteúdos,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          como livros e artigos, de forma simples e eficiente.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2"/>
                </a:solidFill>
                <a:effectLst/>
              </a:rPr>
              <a:t>           *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Garantir que esses conteúdos possam ser baixados facilmente,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chemeClr val="tx2"/>
                </a:solidFill>
                <a:latin typeface="Arial" panose="020B0604020202020204" pitchFamily="34" charset="0"/>
              </a:rPr>
              <a:t>   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melhorando a experiência do usuário.</a:t>
            </a:r>
          </a:p>
          <a:p>
            <a:pPr marL="0" indent="0">
              <a:buNone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2000" b="1" dirty="0">
                <a:solidFill>
                  <a:schemeClr val="tx2"/>
                </a:solidFill>
              </a:rPr>
              <a:t>Fomentar uma Comunidade Ativa: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           * Incentivar uma comunidade mais engajada em torno da literatura.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           * Permitir que usuários façam avaliações, comentários e descrições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                sobre as literaturas disponíveis.</a:t>
            </a:r>
          </a:p>
          <a:p>
            <a:pPr marL="0" indent="0">
              <a:buNone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b="0" i="0" dirty="0">
                <a:solidFill>
                  <a:schemeClr val="tx2"/>
                </a:solidFill>
                <a:effectLst/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8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748BC4-F2E6-1626-CA73-155688B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7" y="171765"/>
            <a:ext cx="6078728" cy="975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u="sng" dirty="0" err="1">
                <a:solidFill>
                  <a:schemeClr val="tx2"/>
                </a:solidFill>
              </a:rPr>
              <a:t>Motivação</a:t>
            </a:r>
            <a:r>
              <a:rPr lang="en-US" sz="4000" u="sng" dirty="0">
                <a:solidFill>
                  <a:schemeClr val="tx2"/>
                </a:solidFill>
              </a:rPr>
              <a:t>:</a:t>
            </a:r>
            <a:endParaRPr lang="en-US" u="sng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532FE-5D30-CFDD-E720-B31AB285D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133" y="1426784"/>
            <a:ext cx="8221133" cy="5151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2200" b="1" i="0" dirty="0">
                <a:solidFill>
                  <a:schemeClr val="tx2"/>
                </a:solidFill>
                <a:effectLst/>
              </a:rPr>
              <a:t>[1]</a:t>
            </a:r>
            <a:r>
              <a:rPr lang="pt-BR" sz="2200" b="0" i="0" dirty="0">
                <a:solidFill>
                  <a:schemeClr val="tx2"/>
                </a:solidFill>
                <a:effectLst/>
              </a:rPr>
              <a:t> - AGÊNCIA BRASIL. Brasil tem 25 milhões de compradores de livros. 2023. Disponível em: </a:t>
            </a:r>
            <a:r>
              <a:rPr lang="pt-BR" sz="2200" b="0" i="0" u="sng" dirty="0">
                <a:solidFill>
                  <a:schemeClr val="accent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https://agenciabrasil.ebc.com.br/</a:t>
            </a:r>
            <a:r>
              <a:rPr lang="pt-BR" sz="2200" b="0" i="0" u="sng" dirty="0" err="1">
                <a:solidFill>
                  <a:schemeClr val="accent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educacao</a:t>
            </a:r>
            <a:r>
              <a:rPr lang="pt-BR" sz="2200" b="0" i="0" u="sng" dirty="0">
                <a:solidFill>
                  <a:schemeClr val="accent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/noticia/2023-12/brasil-tem-25-milhoes-de-compradores-de-livros</a:t>
            </a:r>
            <a:r>
              <a:rPr lang="pt-BR" sz="2200" b="0" i="0" dirty="0">
                <a:solidFill>
                  <a:schemeClr val="accent1"/>
                </a:solidFill>
                <a:effectLst/>
              </a:rPr>
              <a:t>. </a:t>
            </a:r>
            <a:r>
              <a:rPr lang="pt-BR" sz="2200" b="0" i="0" dirty="0">
                <a:solidFill>
                  <a:schemeClr val="tx2"/>
                </a:solidFill>
                <a:effectLst/>
              </a:rPr>
              <a:t>Acesso em: 19 mar. 2024.</a:t>
            </a:r>
          </a:p>
          <a:p>
            <a:pPr algn="l"/>
            <a:r>
              <a:rPr lang="pt-BR" sz="2200" b="1" i="0" dirty="0">
                <a:solidFill>
                  <a:schemeClr val="tx2"/>
                </a:solidFill>
                <a:effectLst/>
              </a:rPr>
              <a:t>[2]</a:t>
            </a:r>
            <a:r>
              <a:rPr lang="pt-BR" sz="2200" b="0" i="0" dirty="0">
                <a:solidFill>
                  <a:schemeClr val="tx2"/>
                </a:solidFill>
                <a:effectLst/>
              </a:rPr>
              <a:t> - G1. Brasil perdeu quase 800 bibliotecas públicas em 5 anos. 2022. Disponível em: </a:t>
            </a:r>
            <a:r>
              <a:rPr lang="pt-BR" sz="2200" b="0" i="0" u="sng" dirty="0">
                <a:solidFill>
                  <a:schemeClr val="accent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https://g1.globo.com/</a:t>
            </a:r>
            <a:r>
              <a:rPr lang="pt-BR" sz="2200" b="0" i="0" u="sng" dirty="0" err="1">
                <a:solidFill>
                  <a:schemeClr val="accent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educacao</a:t>
            </a:r>
            <a:r>
              <a:rPr lang="pt-BR" sz="2200" b="0" i="0" u="sng" dirty="0">
                <a:solidFill>
                  <a:schemeClr val="accent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/noticia/2022/07/16/brasil-perdeu-quase-800-bibliotecas-publicas-em-5-anos.ghtml</a:t>
            </a:r>
            <a:r>
              <a:rPr lang="pt-BR" sz="2200" b="0" i="0" dirty="0">
                <a:solidFill>
                  <a:schemeClr val="accent1"/>
                </a:solidFill>
                <a:effectLst/>
              </a:rPr>
              <a:t>. </a:t>
            </a:r>
            <a:r>
              <a:rPr lang="pt-BR" sz="2200" b="0" i="0" dirty="0">
                <a:solidFill>
                  <a:schemeClr val="tx2"/>
                </a:solidFill>
                <a:effectLst/>
              </a:rPr>
              <a:t>Acesso em: 19 mar. 2024.</a:t>
            </a:r>
          </a:p>
          <a:p>
            <a:pPr algn="l"/>
            <a:r>
              <a:rPr lang="pt-BR" sz="2200" b="1" i="0" dirty="0">
                <a:solidFill>
                  <a:schemeClr val="tx2"/>
                </a:solidFill>
                <a:effectLst/>
              </a:rPr>
              <a:t>[3]</a:t>
            </a:r>
            <a:r>
              <a:rPr lang="pt-BR" sz="2200" b="0" i="0" dirty="0">
                <a:solidFill>
                  <a:schemeClr val="tx2"/>
                </a:solidFill>
                <a:effectLst/>
              </a:rPr>
              <a:t> - MINISTÉRIO DA EDUCAÇÃO (MEC). Estudos comprovam que o hábito de ler traz benefícios ao cérebro. Disponível em:</a:t>
            </a:r>
            <a:r>
              <a:rPr lang="pt-BR" sz="2200" b="0" i="0" dirty="0">
                <a:solidFill>
                  <a:schemeClr val="accent1"/>
                </a:solidFill>
                <a:effectLst/>
              </a:rPr>
              <a:t> </a:t>
            </a:r>
            <a:r>
              <a:rPr lang="pt-BR" sz="2200" b="0" i="0" u="sng" dirty="0">
                <a:solidFill>
                  <a:schemeClr val="accent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http://portal.mec.gov.br/ultimas-noticias/211-218175739/40291-estudos-comprovam-que-o-habito-de-ler-traz-beneficios-ao-cerebro</a:t>
            </a:r>
            <a:r>
              <a:rPr lang="pt-BR" sz="2200" b="0" i="0" dirty="0">
                <a:solidFill>
                  <a:schemeClr val="accent1"/>
                </a:solidFill>
                <a:effectLst/>
              </a:rPr>
              <a:t>. </a:t>
            </a:r>
            <a:r>
              <a:rPr lang="pt-BR" sz="2200" b="0" i="0" dirty="0">
                <a:solidFill>
                  <a:schemeClr val="tx2"/>
                </a:solidFill>
                <a:effectLst/>
              </a:rPr>
              <a:t>Acesso em: 19 mar. 2024.</a:t>
            </a:r>
          </a:p>
          <a:p>
            <a:pPr marL="0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ooks on Shelf">
            <a:extLst>
              <a:ext uri="{FF2B5EF4-FFF2-40B4-BE49-F238E27FC236}">
                <a16:creationId xmlns:a16="http://schemas.microsoft.com/office/drawing/2014/main" id="{2C97706C-99D2-17A7-8520-4E3054389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CB9DF6-2F23-D936-6D9F-2EE035C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63" y="147569"/>
            <a:ext cx="5801917" cy="668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u="sng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Tecnologias</a:t>
            </a:r>
            <a:r>
              <a:rPr lang="en-US" sz="400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9" name="Graphic 8" descr="Grupo de homens">
            <a:extLst>
              <a:ext uri="{FF2B5EF4-FFF2-40B4-BE49-F238E27FC236}">
                <a16:creationId xmlns:a16="http://schemas.microsoft.com/office/drawing/2014/main" id="{C257B686-4199-4BEA-AA0B-8CCC1428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181FDC-7941-4039-9237-B3D4EE301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377" y="2757468"/>
            <a:ext cx="1407082" cy="13742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86880F-314E-4174-8857-38991729C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42" y="3869469"/>
            <a:ext cx="1797814" cy="21721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B3B5FD-A40E-40E9-AA65-AC95A1A8D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967" y="1224863"/>
            <a:ext cx="1238201" cy="12382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7EB315-FE21-4758-AE14-07DA24605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915" y="2975653"/>
            <a:ext cx="1450567" cy="13846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B2FDB25-A786-4ABE-B37A-2A5261B0EA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85" y="4299530"/>
            <a:ext cx="1597302" cy="16031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D926A9-5875-422C-8F21-F6D28FBF16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010" y="1129457"/>
            <a:ext cx="1474486" cy="14290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DB9C839-49E3-4D16-8AC4-58B90D0AB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56" y="1289514"/>
            <a:ext cx="973987" cy="97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Data Ingestion Integration | Coralogix">
            <a:extLst>
              <a:ext uri="{FF2B5EF4-FFF2-40B4-BE49-F238E27FC236}">
                <a16:creationId xmlns:a16="http://schemas.microsoft.com/office/drawing/2014/main" id="{44CD8F5E-A105-40C6-8742-C02847EC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604" y="1004643"/>
            <a:ext cx="1338125" cy="13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09A137-6560-4E2C-A174-B317A485AC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0400" y="4299529"/>
            <a:ext cx="1601547" cy="16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9EEB5-5F43-4EE7-B65E-C1BDF01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3" y="94193"/>
            <a:ext cx="10515600" cy="523874"/>
          </a:xfrm>
        </p:spPr>
        <p:txBody>
          <a:bodyPr/>
          <a:lstStyle/>
          <a:p>
            <a:r>
              <a:rPr lang="pt-BR" sz="4000" u="sng" dirty="0">
                <a:solidFill>
                  <a:schemeClr val="tx2"/>
                </a:solidFill>
              </a:rPr>
              <a:t>Modelo</a:t>
            </a:r>
            <a:r>
              <a:rPr lang="pt-BR" u="sng" dirty="0">
                <a:solidFill>
                  <a:schemeClr val="tx2"/>
                </a:solidFill>
              </a:rPr>
              <a:t> de Dados: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2A95C-CD89-4B3E-89F4-8BD65231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21" y="838200"/>
            <a:ext cx="9924146" cy="57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0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80695-607C-3A31-8062-63F1E6DD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484" y="320040"/>
            <a:ext cx="5040037" cy="621792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Söhne"/>
              </a:rPr>
              <a:t>Modelagem </a:t>
            </a:r>
            <a:br>
              <a:rPr lang="pt-BR" b="1" dirty="0">
                <a:solidFill>
                  <a:schemeClr val="accent1"/>
                </a:solidFill>
                <a:latin typeface="Söhne"/>
              </a:rPr>
            </a:br>
            <a:r>
              <a:rPr lang="pt-BR" b="1" dirty="0">
                <a:solidFill>
                  <a:schemeClr val="accent1"/>
                </a:solidFill>
                <a:latin typeface="Söhne"/>
              </a:rPr>
              <a:t>dos </a:t>
            </a:r>
            <a:br>
              <a:rPr lang="pt-BR" b="1" dirty="0">
                <a:solidFill>
                  <a:schemeClr val="accent1"/>
                </a:solidFill>
                <a:latin typeface="Söhne"/>
              </a:rPr>
            </a:br>
            <a:r>
              <a:rPr lang="pt-BR" b="1" dirty="0">
                <a:solidFill>
                  <a:schemeClr val="accent1"/>
                </a:solidFill>
                <a:latin typeface="Söhne"/>
              </a:rPr>
              <a:t>Processos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3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80695-607C-3A31-8062-63F1E6DD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accent1"/>
                </a:solidFill>
                <a:latin typeface="Söhne"/>
              </a:rPr>
              <a:t>Autenticação</a:t>
            </a:r>
            <a:br>
              <a:rPr lang="pt-BR" b="1" dirty="0">
                <a:solidFill>
                  <a:schemeClr val="accent1"/>
                </a:solidFill>
                <a:latin typeface="Söhne"/>
              </a:rPr>
            </a:br>
            <a:r>
              <a:rPr lang="pt-BR" b="1" dirty="0">
                <a:solidFill>
                  <a:schemeClr val="accent1"/>
                </a:solidFill>
                <a:latin typeface="Söhne"/>
              </a:rPr>
              <a:t>de</a:t>
            </a:r>
            <a:br>
              <a:rPr lang="pt-BR" b="1" dirty="0">
                <a:solidFill>
                  <a:schemeClr val="accent1"/>
                </a:solidFill>
                <a:latin typeface="Söhne"/>
              </a:rPr>
            </a:br>
            <a:r>
              <a:rPr lang="pt-BR" b="1" dirty="0">
                <a:solidFill>
                  <a:schemeClr val="accent1"/>
                </a:solidFill>
                <a:latin typeface="Söhne"/>
              </a:rPr>
              <a:t>usuários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3C394-7784-8B96-AF3F-9E5EC26F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b="0" i="0" dirty="0" err="1">
                <a:effectLst/>
              </a:rPr>
              <a:t>Facilitar</a:t>
            </a:r>
            <a:r>
              <a:rPr lang="en-US" sz="2000" b="0" i="0" dirty="0">
                <a:effectLst/>
              </a:rPr>
              <a:t> a </a:t>
            </a:r>
            <a:r>
              <a:rPr lang="en-US" sz="2000" b="0" i="0" dirty="0" err="1">
                <a:effectLst/>
              </a:rPr>
              <a:t>cadastros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usuários</a:t>
            </a:r>
            <a:r>
              <a:rPr lang="en-US" sz="2000" b="0" i="0" dirty="0">
                <a:effectLst/>
              </a:rPr>
              <a:t> à </a:t>
            </a:r>
            <a:r>
              <a:rPr lang="en-US" sz="2000" b="0" i="0" dirty="0" err="1">
                <a:effectLst/>
              </a:rPr>
              <a:t>plataforma</a:t>
            </a:r>
            <a:r>
              <a:rPr lang="en-US" sz="2000" b="0" i="0" dirty="0">
                <a:effectLst/>
              </a:rPr>
              <a:t>.</a:t>
            </a:r>
          </a:p>
          <a:p>
            <a:endParaRPr lang="pt-BR" sz="2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345771-A0F3-3584-9144-9B8D77D3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pt-BR" sz="2000" dirty="0"/>
              <a:t>Ampliar comunidade de leitores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068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Exemplo de um Modelo BPMN do PROCESSO 1">
            <a:extLst>
              <a:ext uri="{FF2B5EF4-FFF2-40B4-BE49-F238E27FC236}">
                <a16:creationId xmlns:a16="http://schemas.microsoft.com/office/drawing/2014/main" id="{6EBE7E40-CDB0-4A05-AC61-46DAA4D88C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5467" y="8467"/>
            <a:ext cx="3572933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3068A0-6A4E-4CF2-AA83-E31D7C4A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160867"/>
            <a:ext cx="7086601" cy="289401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591867-2352-4DD6-8948-19FB3203D3E8}"/>
              </a:ext>
            </a:extLst>
          </p:cNvPr>
          <p:cNvSpPr txBox="1"/>
          <p:nvPr/>
        </p:nvSpPr>
        <p:spPr>
          <a:xfrm>
            <a:off x="8507507" y="1210158"/>
            <a:ext cx="169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Processo</a:t>
            </a:r>
            <a:endParaRPr lang="pt-BR" sz="2400" b="1" u="sng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1EAECD-2FD9-4284-99F5-2F2CF5F5603A}"/>
              </a:ext>
            </a:extLst>
          </p:cNvPr>
          <p:cNvSpPr txBox="1"/>
          <p:nvPr/>
        </p:nvSpPr>
        <p:spPr>
          <a:xfrm>
            <a:off x="559796" y="4659817"/>
            <a:ext cx="24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>
                <a:solidFill>
                  <a:schemeClr val="tx2"/>
                </a:solidFill>
              </a:rPr>
              <a:t>Telas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0A03852-489E-46B8-8A02-B6CDE602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2" y="175577"/>
            <a:ext cx="7086601" cy="287930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0334F1E-5EFD-438D-8270-81165C6E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207278"/>
            <a:ext cx="4670612" cy="347514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A7EA927-1239-482E-BEEF-777A8C3E5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753" y="3214632"/>
            <a:ext cx="4785914" cy="34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393</Words>
  <Application>Microsoft Office PowerPoint</Application>
  <PresentationFormat>Widescreen</PresentationFormat>
  <Paragraphs>59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Söhne</vt:lpstr>
      <vt:lpstr>Tema do Office</vt:lpstr>
      <vt:lpstr>TalkerBook </vt:lpstr>
      <vt:lpstr>Grupo:</vt:lpstr>
      <vt:lpstr>Objetivos:</vt:lpstr>
      <vt:lpstr>Motivação:</vt:lpstr>
      <vt:lpstr>Tecnologias:</vt:lpstr>
      <vt:lpstr>Modelo de Dados:</vt:lpstr>
      <vt:lpstr>Modelagem  dos  Processos</vt:lpstr>
      <vt:lpstr>Autenticação de usuários</vt:lpstr>
      <vt:lpstr>Apresentação do PowerPoint</vt:lpstr>
      <vt:lpstr>Cadastro de livros</vt:lpstr>
      <vt:lpstr>Apresentação do PowerPoint</vt:lpstr>
      <vt:lpstr>Download de Livros</vt:lpstr>
      <vt:lpstr>Apresentação do PowerPoint</vt:lpstr>
      <vt:lpstr>Avaliação e Comentários</vt:lpstr>
      <vt:lpstr>Apresentação do PowerPoint</vt:lpstr>
      <vt:lpstr>Edição de Informações</vt:lpstr>
      <vt:lpstr>Apresentação do PowerPoint</vt:lpstr>
      <vt:lpstr>Obrigado!!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Foodeasy</dc:title>
  <dc:creator>Lara Andrade</dc:creator>
  <cp:lastModifiedBy>Pedro Maximo</cp:lastModifiedBy>
  <cp:revision>23</cp:revision>
  <dcterms:created xsi:type="dcterms:W3CDTF">2024-03-04T21:11:23Z</dcterms:created>
  <dcterms:modified xsi:type="dcterms:W3CDTF">2024-06-25T21:48:37Z</dcterms:modified>
</cp:coreProperties>
</file>