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8" r:id="rId2"/>
    <p:sldId id="256" r:id="rId3"/>
    <p:sldId id="288" r:id="rId4"/>
    <p:sldId id="295" r:id="rId5"/>
    <p:sldId id="260" r:id="rId6"/>
    <p:sldId id="285" r:id="rId7"/>
    <p:sldId id="304" r:id="rId8"/>
    <p:sldId id="294" r:id="rId9"/>
    <p:sldId id="291" r:id="rId10"/>
    <p:sldId id="303" r:id="rId11"/>
    <p:sldId id="265" r:id="rId12"/>
    <p:sldId id="269" r:id="rId13"/>
    <p:sldId id="300" r:id="rId14"/>
    <p:sldId id="30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DD8"/>
    <a:srgbClr val="514A9D"/>
    <a:srgbClr val="4C62A4"/>
    <a:srgbClr val="24C6DC"/>
    <a:srgbClr val="00D0C6"/>
    <a:srgbClr val="00CEC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F04D23-790D-4D3A-9C64-853B8C8BF6BF}">
  <a:tblStyle styleId="{4AF04D23-790D-4D3A-9C64-853B8C8BF6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0089063196294199E-2"/>
          <c:y val="5.2698771883476235E-2"/>
          <c:w val="0.93982187360741165"/>
          <c:h val="0.79255840780550424"/>
        </c:manualLayout>
      </c:layout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90EC-4332-8C86-C4A062778F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90EC-4332-8C86-C4A062778F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90EC-4332-8C86-C4A062778F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90EC-4332-8C86-C4A062778F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São Paulo</c:v>
                </c:pt>
                <c:pt idx="1">
                  <c:v>Minas Gerais</c:v>
                </c:pt>
                <c:pt idx="2">
                  <c:v>Paraná</c:v>
                </c:pt>
                <c:pt idx="3">
                  <c:v>Outros Estados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28.76</c:v>
                </c:pt>
                <c:pt idx="1">
                  <c:v>12.28</c:v>
                </c:pt>
                <c:pt idx="2">
                  <c:v>7.83</c:v>
                </c:pt>
                <c:pt idx="3">
                  <c:v>51.13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0A-4FF9-A7B7-8E1EC817EF6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013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361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36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617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05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034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134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752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44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avLst/>
              <a:gdLst/>
              <a:ahLst/>
              <a:cxnLst/>
              <a:rect l="l" t="t" r="r" b="b"/>
              <a:pathLst>
                <a:path w="2856819" h="1055191" extrusionOk="0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avLst/>
              <a:gdLst/>
              <a:ahLst/>
              <a:cxnLst/>
              <a:rect l="l" t="t" r="r" b="b"/>
              <a:pathLst>
                <a:path w="471672" h="250031" extrusionOk="0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avLst/>
              <a:gdLst/>
              <a:ahLst/>
              <a:cxnLst/>
              <a:rect l="l" t="t" r="r" b="b"/>
              <a:pathLst>
                <a:path w="1029645" h="349746" extrusionOk="0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avLst/>
              <a:gdLst/>
              <a:ahLst/>
              <a:cxnLst/>
              <a:rect l="l" t="t" r="r" b="b"/>
              <a:pathLst>
                <a:path w="868949" h="319980" extrusionOk="0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avLst/>
              <a:gdLst/>
              <a:ahLst/>
              <a:cxnLst/>
              <a:rect l="l" t="t" r="r" b="b"/>
              <a:pathLst>
                <a:path w="236580" h="209847" extrusionOk="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avLst/>
              <a:gdLst/>
              <a:ahLst/>
              <a:cxnLst/>
              <a:rect l="l" t="t" r="r" b="b"/>
              <a:pathLst>
                <a:path w="886804" h="324445" extrusionOk="0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avLst/>
              <a:gdLst/>
              <a:ahLst/>
              <a:cxnLst/>
              <a:rect l="l" t="t" r="r" b="b"/>
              <a:pathLst>
                <a:path w="660639" h="284261" extrusionOk="0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avLst/>
              <a:gdLst/>
              <a:ahLst/>
              <a:cxnLst/>
              <a:rect l="l" t="t" r="r" b="b"/>
              <a:pathLst>
                <a:path w="1438825" h="253007" extrusionOk="0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/>
              <a:t>Olá!</a:t>
            </a:r>
            <a:endParaRPr sz="8000" dirty="0"/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5348377" y="2440364"/>
            <a:ext cx="3338423" cy="23433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pt-BR" sz="1800" dirty="0">
                <a:latin typeface="Roboto Slab"/>
              </a:rPr>
              <a:t>Amanda Biagi - 01192048</a:t>
            </a:r>
          </a:p>
          <a:p>
            <a:pPr marL="0" lvl="0" indent="0">
              <a:buNone/>
            </a:pPr>
            <a:r>
              <a:rPr lang="pt-BR" sz="1800" dirty="0">
                <a:latin typeface="Roboto Slab"/>
              </a:rPr>
              <a:t>Lisandra Lopes - 01192040</a:t>
            </a:r>
          </a:p>
          <a:p>
            <a:pPr marL="0" lvl="0" indent="0">
              <a:buNone/>
            </a:pPr>
            <a:r>
              <a:rPr lang="pt-BR" sz="1800" dirty="0">
                <a:latin typeface="Roboto Slab"/>
              </a:rPr>
              <a:t>Pedro Henrique - 01192057</a:t>
            </a:r>
          </a:p>
          <a:p>
            <a:pPr marL="0" lvl="0" indent="0">
              <a:buNone/>
            </a:pPr>
            <a:r>
              <a:rPr lang="pt-BR" sz="1800" dirty="0">
                <a:latin typeface="Roboto Slab"/>
              </a:rPr>
              <a:t>Priscila Matos -  01192007</a:t>
            </a:r>
          </a:p>
          <a:p>
            <a:pPr marL="0" lvl="0" indent="0">
              <a:buNone/>
            </a:pPr>
            <a:r>
              <a:rPr lang="pt-BR" sz="1800" dirty="0">
                <a:latin typeface="Roboto Slab"/>
              </a:rPr>
              <a:t>Ricardo Malan - 01192067</a:t>
            </a:r>
          </a:p>
          <a:p>
            <a:pPr marL="0" lvl="0" indent="0">
              <a:buNone/>
            </a:pPr>
            <a:r>
              <a:rPr lang="pt-BR" sz="1800" dirty="0">
                <a:latin typeface="Roboto Slab"/>
              </a:rPr>
              <a:t>Vinicius Oliveira - 01181053</a:t>
            </a:r>
          </a:p>
        </p:txBody>
      </p:sp>
      <p:sp>
        <p:nvSpPr>
          <p:cNvPr id="5" name="Google Shape;155;p15">
            <a:extLst>
              <a:ext uri="{FF2B5EF4-FFF2-40B4-BE49-F238E27FC236}">
                <a16:creationId xmlns:a16="http://schemas.microsoft.com/office/drawing/2014/main" id="{DBCEA393-CDEA-4D3D-A297-B5F4947237CA}"/>
              </a:ext>
            </a:extLst>
          </p:cNvPr>
          <p:cNvSpPr txBox="1">
            <a:spLocks/>
          </p:cNvSpPr>
          <p:nvPr/>
        </p:nvSpPr>
        <p:spPr>
          <a:xfrm>
            <a:off x="1561381" y="3612026"/>
            <a:ext cx="3786996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buFont typeface="Chivo"/>
              <a:buNone/>
            </a:pPr>
            <a:endParaRPr lang="pt-BR" dirty="0">
              <a:latin typeface="Roboto Slab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191CC9-044B-4F2B-95BB-484220609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259225" y="0"/>
            <a:ext cx="6067147" cy="1363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/>
              <a:t>Riscos do projeto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D8B38D-7204-4413-9DB8-9C9E9AE4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25955C4-643E-48B9-876B-E29DA406C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84" y="1813157"/>
            <a:ext cx="8588632" cy="274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94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/>
              <a:t>Métrica ideal para o fluxo de veículos:</a:t>
            </a:r>
            <a:endParaRPr dirty="0"/>
          </a:p>
        </p:txBody>
      </p:sp>
      <p:sp>
        <p:nvSpPr>
          <p:cNvPr id="223" name="Google Shape;223;p22"/>
          <p:cNvSpPr txBox="1">
            <a:spLocks noGrp="1"/>
          </p:cNvSpPr>
          <p:nvPr>
            <p:ph type="body" idx="1"/>
          </p:nvPr>
        </p:nvSpPr>
        <p:spPr>
          <a:xfrm>
            <a:off x="259225" y="1953596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0000"/>
                </a:solidFill>
                <a:latin typeface="Roboto Slab"/>
              </a:rPr>
              <a:t>Crítico</a:t>
            </a:r>
            <a:endParaRPr b="1" dirty="0">
              <a:solidFill>
                <a:srgbClr val="FF0000"/>
              </a:solidFill>
              <a:latin typeface="Roboto Slab"/>
            </a:endParaRPr>
          </a:p>
          <a:p>
            <a:pPr marL="0" lvl="0" indent="0">
              <a:buNone/>
            </a:pPr>
            <a:r>
              <a:rPr lang="pt-BR" dirty="0">
                <a:latin typeface="Roboto Slab"/>
              </a:rPr>
              <a:t>É o momento onde o dono do estacionamento observa que não há movimentação de clientes, ou que está cheio demais, e precisa tomar decisões.</a:t>
            </a:r>
          </a:p>
        </p:txBody>
      </p:sp>
      <p:sp>
        <p:nvSpPr>
          <p:cNvPr id="224" name="Google Shape;224;p22"/>
          <p:cNvSpPr txBox="1">
            <a:spLocks noGrp="1"/>
          </p:cNvSpPr>
          <p:nvPr>
            <p:ph type="body" idx="2"/>
          </p:nvPr>
        </p:nvSpPr>
        <p:spPr>
          <a:xfrm>
            <a:off x="3191262" y="1929537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C000"/>
                </a:solidFill>
                <a:latin typeface="Roboto Slab"/>
              </a:rPr>
              <a:t>Alerta</a:t>
            </a:r>
            <a:endParaRPr b="1" dirty="0">
              <a:solidFill>
                <a:srgbClr val="FFC000"/>
              </a:solidFill>
              <a:latin typeface="Roboto Slab"/>
            </a:endParaRPr>
          </a:p>
          <a:p>
            <a:pPr marL="0" lvl="0" indent="0">
              <a:buNone/>
            </a:pPr>
            <a:r>
              <a:rPr lang="pt-BR" dirty="0">
                <a:latin typeface="Roboto Slab"/>
              </a:rPr>
              <a:t>É o momento que antecede a lotação, ou onde está quase vazio, e o dono deve tomar decisões para atrair ou confortar mais carros dos clientes.</a:t>
            </a: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3"/>
          </p:nvPr>
        </p:nvSpPr>
        <p:spPr>
          <a:xfrm>
            <a:off x="6123299" y="1953596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B050"/>
                </a:solidFill>
                <a:latin typeface="Roboto Slab"/>
              </a:rPr>
              <a:t>Normal</a:t>
            </a:r>
            <a:endParaRPr b="1" dirty="0">
              <a:solidFill>
                <a:srgbClr val="00B050"/>
              </a:solidFill>
              <a:latin typeface="Roboto Slab"/>
            </a:endParaRPr>
          </a:p>
          <a:p>
            <a:pPr marL="0" lvl="0" indent="0">
              <a:buNone/>
            </a:pPr>
            <a:r>
              <a:rPr lang="pt-BR" dirty="0">
                <a:latin typeface="Roboto Slab"/>
              </a:rPr>
              <a:t>É um indicante de ponto de equilíbrio, onde se tem 50% de disponibilidade do local, demonstrando que o fluxo está controlado.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5EE1C1-67EB-4066-A5AE-D3986932C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5" y="4269236"/>
            <a:ext cx="3171825" cy="6096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30DC863-F730-41AC-B677-CA6625209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264474"/>
            <a:ext cx="3162300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216695" y="249588"/>
            <a:ext cx="5857335" cy="1363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/>
              <a:t>Planos para comercialização</a:t>
            </a:r>
            <a:br>
              <a:rPr lang="pt-BR" dirty="0"/>
            </a:br>
            <a:r>
              <a:rPr lang="pt-BR" dirty="0"/>
              <a:t>ANUAL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823C696-0B59-47FD-A88E-4726E6E27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36284"/>
              </p:ext>
            </p:extLst>
          </p:nvPr>
        </p:nvGraphicFramePr>
        <p:xfrm>
          <a:off x="818707" y="1612662"/>
          <a:ext cx="7272670" cy="293399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275367">
                  <a:extLst>
                    <a:ext uri="{9D8B030D-6E8A-4147-A177-3AD203B41FA5}">
                      <a16:colId xmlns:a16="http://schemas.microsoft.com/office/drawing/2014/main" val="2388190118"/>
                    </a:ext>
                  </a:extLst>
                </a:gridCol>
                <a:gridCol w="2381693">
                  <a:extLst>
                    <a:ext uri="{9D8B030D-6E8A-4147-A177-3AD203B41FA5}">
                      <a16:colId xmlns:a16="http://schemas.microsoft.com/office/drawing/2014/main" val="1452290489"/>
                    </a:ext>
                  </a:extLst>
                </a:gridCol>
                <a:gridCol w="2615610">
                  <a:extLst>
                    <a:ext uri="{9D8B030D-6E8A-4147-A177-3AD203B41FA5}">
                      <a16:colId xmlns:a16="http://schemas.microsoft.com/office/drawing/2014/main" val="3406886197"/>
                    </a:ext>
                  </a:extLst>
                </a:gridCol>
              </a:tblGrid>
              <a:tr h="401061">
                <a:tc>
                  <a:txBody>
                    <a:bodyPr/>
                    <a:lstStyle/>
                    <a:p>
                      <a:pPr algn="ctr" rtl="0"/>
                      <a:r>
                        <a:rPr lang="pt-BR" sz="1400" b="1" u="none" strike="noStrike" cap="none" dirty="0">
                          <a:sym typeface="Arial"/>
                        </a:rPr>
                        <a:t>1º Pacote - Pequeno</a:t>
                      </a:r>
                      <a:endParaRPr lang="pt-BR" sz="1400" b="1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b="1" u="none" strike="noStrike" cap="none" dirty="0">
                          <a:sym typeface="Arial"/>
                        </a:rPr>
                        <a:t>2º Pacote - Médio</a:t>
                      </a:r>
                      <a:endParaRPr lang="pt-BR" sz="1400" b="1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b="1" u="none" strike="noStrike" cap="none" dirty="0">
                          <a:sym typeface="Arial"/>
                        </a:rPr>
                        <a:t>3º Pacote - Grande</a:t>
                      </a:r>
                      <a:endParaRPr lang="pt-BR" sz="1400" b="1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70507"/>
                  </a:ext>
                </a:extLst>
              </a:tr>
              <a:tr h="2106040"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Capacidade máxima de: </a:t>
                      </a:r>
                      <a:r>
                        <a:rPr lang="pt-BR" sz="1400" b="1" u="none" strike="noStrike" cap="none" dirty="0">
                          <a:sym typeface="Arial"/>
                        </a:rPr>
                        <a:t>100 vagas</a:t>
                      </a:r>
                    </a:p>
                    <a:p>
                      <a:pPr marL="285750" indent="-285750" algn="ctr" rtl="0">
                        <a:buFont typeface="Arial" panose="020B0604020202020204" pitchFamily="34" charset="0"/>
                        <a:buChar char="•"/>
                      </a:pPr>
                      <a:endParaRPr lang="pt-BR" sz="1400" u="none" strike="noStrike" cap="none" dirty="0">
                        <a:sym typeface="Arial"/>
                      </a:endParaRP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Manutenção Corretiva</a:t>
                      </a:r>
                      <a:endParaRPr lang="pt-BR" sz="1400" b="1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Capacidade máxima de: </a:t>
                      </a:r>
                      <a:r>
                        <a:rPr lang="pt-BR" sz="1400" b="1" u="none" strike="noStrike" cap="none" dirty="0">
                          <a:sym typeface="Arial"/>
                        </a:rPr>
                        <a:t>300 vagas</a:t>
                      </a:r>
                    </a:p>
                    <a:p>
                      <a:pPr marL="285750" marR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endParaRPr lang="pt-BR" sz="1400" u="none" strike="noStrike" cap="none" dirty="0">
                        <a:sym typeface="Arial"/>
                      </a:endParaRP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Manutenção preventiva: </a:t>
                      </a:r>
                      <a:r>
                        <a:rPr lang="pt-BR" sz="1400" b="1" u="none" strike="noStrike" cap="none" dirty="0">
                          <a:sym typeface="Arial"/>
                        </a:rPr>
                        <a:t>Trimestral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endParaRPr lang="pt-BR" sz="1400" u="none" strike="noStrike" cap="none" dirty="0">
                        <a:sym typeface="Arial"/>
                      </a:endParaRP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Manutenção Corretiva</a:t>
                      </a:r>
                      <a:endParaRPr lang="pt-BR" sz="1400" b="0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Capacidade máxima de: </a:t>
                      </a:r>
                      <a:r>
                        <a:rPr lang="pt-BR" sz="1400" b="1" u="none" strike="noStrike" cap="none" dirty="0">
                          <a:sym typeface="Arial"/>
                        </a:rPr>
                        <a:t>500 vagas</a:t>
                      </a:r>
                      <a:endParaRPr lang="pt-BR" sz="1400" u="none" strike="noStrike" cap="none" dirty="0">
                        <a:sym typeface="Arial"/>
                      </a:endParaRPr>
                    </a:p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pt-BR" sz="1400" u="none" strike="noStrike" cap="none" dirty="0">
                        <a:sym typeface="Arial"/>
                      </a:endParaRP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Manutenção preventiva: </a:t>
                      </a:r>
                      <a:r>
                        <a:rPr lang="pt-BR" sz="1400" b="1" u="none" strike="noStrike" cap="none" dirty="0">
                          <a:sym typeface="Arial"/>
                        </a:rPr>
                        <a:t>Mensal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endParaRPr lang="pt-BR" sz="1400" b="1" u="none" strike="noStrike" cap="none" dirty="0">
                        <a:sym typeface="Arial"/>
                      </a:endParaRP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Manutenção Corretiva</a:t>
                      </a:r>
                      <a:endParaRPr lang="pt-BR" sz="1400" b="0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593605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marL="285750" marR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Valor: R$ 60.000,00</a:t>
                      </a:r>
                      <a:endParaRPr lang="pt-BR" sz="1400" b="0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Valor: R$ 160.000,00</a:t>
                      </a:r>
                      <a:endParaRPr lang="pt-BR" sz="1400" b="0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Valor: 230.000,00</a:t>
                      </a:r>
                      <a:endParaRPr lang="pt-BR" sz="1400" b="0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7720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3CD8B38D-7204-4413-9DB8-9C9E9AE4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259225" y="0"/>
            <a:ext cx="6067147" cy="1363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/>
              <a:t>Planilha de backlog – 2º Sprint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D8B38D-7204-4413-9DB8-9C9E9AE4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6E71850-3168-46B2-93D3-3B5255295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61" y="1584251"/>
            <a:ext cx="8744077" cy="29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90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4C6DC"/>
            </a:gs>
            <a:gs pos="100000">
              <a:srgbClr val="514A9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848299" y="3265812"/>
            <a:ext cx="4384713" cy="645175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t-BR" sz="40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pt-BR" sz="44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40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estacionam</a:t>
            </a:r>
            <a:r>
              <a:rPr lang="pt-BR" sz="40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ento</a:t>
            </a:r>
            <a:endParaRPr sz="4400" dirty="0">
              <a:ln w="22225">
                <a:noFill/>
                <a:prstDash val="solid"/>
              </a:ln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7EA46E43-83CA-4ED2-852F-C83D8A64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43" y="982916"/>
            <a:ext cx="4786417" cy="2116494"/>
          </a:xfrm>
          <a:prstGeom prst="rect">
            <a:avLst/>
          </a:prstGeom>
        </p:spPr>
      </p:pic>
      <p:sp>
        <p:nvSpPr>
          <p:cNvPr id="7" name="Google Shape;140;p13">
            <a:extLst>
              <a:ext uri="{FF2B5EF4-FFF2-40B4-BE49-F238E27FC236}">
                <a16:creationId xmlns:a16="http://schemas.microsoft.com/office/drawing/2014/main" id="{A105BBD0-A1B2-4C68-9A9E-64F0A4324698}"/>
              </a:ext>
            </a:extLst>
          </p:cNvPr>
          <p:cNvSpPr txBox="1">
            <a:spLocks/>
          </p:cNvSpPr>
          <p:nvPr/>
        </p:nvSpPr>
        <p:spPr>
          <a:xfrm>
            <a:off x="4990641" y="3759151"/>
            <a:ext cx="2842352" cy="645175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pt-BR" sz="4000" dirty="0">
                <a:ln w="22225">
                  <a:noFill/>
                  <a:prstDash val="solid"/>
                </a:ln>
                <a:solidFill>
                  <a:srgbClr val="4BBDD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inteligente.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747CDED-E20B-44C7-874D-7B1DDFB5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4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4C6DC"/>
            </a:gs>
            <a:gs pos="100000">
              <a:srgbClr val="514A9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848299" y="3265812"/>
            <a:ext cx="4384713" cy="645175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t-BR" sz="40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pt-BR" sz="44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40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estacionam</a:t>
            </a:r>
            <a:r>
              <a:rPr lang="pt-BR" sz="40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ento</a:t>
            </a:r>
            <a:endParaRPr sz="4400" dirty="0">
              <a:ln w="22225">
                <a:noFill/>
                <a:prstDash val="solid"/>
              </a:ln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7EA46E43-83CA-4ED2-852F-C83D8A64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43" y="982916"/>
            <a:ext cx="4786417" cy="2116494"/>
          </a:xfrm>
          <a:prstGeom prst="rect">
            <a:avLst/>
          </a:prstGeom>
        </p:spPr>
      </p:pic>
      <p:sp>
        <p:nvSpPr>
          <p:cNvPr id="7" name="Google Shape;140;p13">
            <a:extLst>
              <a:ext uri="{FF2B5EF4-FFF2-40B4-BE49-F238E27FC236}">
                <a16:creationId xmlns:a16="http://schemas.microsoft.com/office/drawing/2014/main" id="{A105BBD0-A1B2-4C68-9A9E-64F0A4324698}"/>
              </a:ext>
            </a:extLst>
          </p:cNvPr>
          <p:cNvSpPr txBox="1">
            <a:spLocks/>
          </p:cNvSpPr>
          <p:nvPr/>
        </p:nvSpPr>
        <p:spPr>
          <a:xfrm>
            <a:off x="4990641" y="3759151"/>
            <a:ext cx="2842352" cy="645175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pt-BR" sz="4000" dirty="0">
                <a:ln w="22225">
                  <a:noFill/>
                  <a:prstDash val="solid"/>
                </a:ln>
                <a:solidFill>
                  <a:srgbClr val="4BBDD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inteligente.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747CDED-E20B-44C7-874D-7B1DDFB5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900407" y="1122568"/>
            <a:ext cx="7967548" cy="26385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2400" dirty="0">
                <a:latin typeface="Roboto Slab"/>
                <a:cs typeface="Segoe UI" panose="020B0502040204020203" pitchFamily="34" charset="0"/>
              </a:rPr>
              <a:t>A </a:t>
            </a:r>
            <a:r>
              <a:rPr lang="pt-BR" sz="3200" b="1" dirty="0">
                <a:latin typeface="Roboto Slab"/>
                <a:cs typeface="Segoe UI" panose="020B0502040204020203" pitchFamily="34" charset="0"/>
              </a:rPr>
              <a:t>problemática</a:t>
            </a:r>
            <a:r>
              <a:rPr lang="pt-BR" sz="2400" dirty="0">
                <a:latin typeface="Roboto Slab"/>
                <a:cs typeface="Segoe UI" panose="020B0502040204020203" pitchFamily="34" charset="0"/>
              </a:rPr>
              <a:t> surge a partir de uma demanda crescente de carros no Brasil. O Sindipeças estima que haverá crescimento na frota de 2,6% em 2020, alcançando 47,1 milhões de veículos.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93810CB-BACE-42DE-B9A9-882176EB8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1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900407" y="584080"/>
            <a:ext cx="7967548" cy="26385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1600" dirty="0">
                <a:latin typeface="Roboto Slab"/>
                <a:cs typeface="Segoe UI" panose="020B0502040204020203" pitchFamily="34" charset="0"/>
              </a:rPr>
              <a:t>O Estado de São Paulo possui a maior frota circulante, com 18,9 milhões de veículos (28,76% do total), seguido por Minas Gerais com 8,1 milhões de veículos (12,28%) e Paraná com 5,2 milhões de veículos (7,83%).</a:t>
            </a:r>
          </a:p>
          <a:p>
            <a:pPr marL="0" lvl="0" indent="0">
              <a:buNone/>
            </a:pPr>
            <a:r>
              <a:rPr lang="pt-BR" sz="1600" b="1" dirty="0">
                <a:latin typeface="Roboto Slab"/>
                <a:cs typeface="Segoe UI" panose="020B0502040204020203" pitchFamily="34" charset="0"/>
              </a:rPr>
              <a:t> - Departamento Nacional de Trânsito (Denatran)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93810CB-BACE-42DE-B9A9-882176EB8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50AA8C5-827D-4225-B2D7-B5F3C5B1D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6450779"/>
              </p:ext>
            </p:extLst>
          </p:nvPr>
        </p:nvGraphicFramePr>
        <p:xfrm>
          <a:off x="2250558" y="2251592"/>
          <a:ext cx="4642883" cy="2891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4692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730854" y="1219507"/>
            <a:ext cx="4936800" cy="27044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2500" dirty="0">
                <a:latin typeface="Roboto Slab"/>
                <a:cs typeface="Segoe UI" panose="020B0502040204020203" pitchFamily="34" charset="0"/>
              </a:rPr>
              <a:t>A </a:t>
            </a:r>
            <a:r>
              <a:rPr lang="pt-BR" sz="3600" b="1" dirty="0">
                <a:latin typeface="Roboto Slab"/>
                <a:cs typeface="Segoe UI" panose="020B0502040204020203" pitchFamily="34" charset="0"/>
              </a:rPr>
              <a:t>missão</a:t>
            </a:r>
            <a:r>
              <a:rPr lang="pt-BR" sz="2500" dirty="0">
                <a:latin typeface="Roboto Slab"/>
                <a:cs typeface="Segoe UI" panose="020B0502040204020203" pitchFamily="34" charset="0"/>
              </a:rPr>
              <a:t> do Smart Parking é fornecer as informações certas de forma ágil e prática, para que nosso cliente obtenha as melhores estratégias de mercado para o seu negócio. </a:t>
            </a:r>
          </a:p>
        </p:txBody>
      </p:sp>
      <p:grpSp>
        <p:nvGrpSpPr>
          <p:cNvPr id="4" name="Google Shape;1270;p40">
            <a:extLst>
              <a:ext uri="{FF2B5EF4-FFF2-40B4-BE49-F238E27FC236}">
                <a16:creationId xmlns:a16="http://schemas.microsoft.com/office/drawing/2014/main" id="{A58D319E-DF02-4658-BAEE-25EAEB580D22}"/>
              </a:ext>
            </a:extLst>
          </p:cNvPr>
          <p:cNvGrpSpPr/>
          <p:nvPr/>
        </p:nvGrpSpPr>
        <p:grpSpPr>
          <a:xfrm>
            <a:off x="6604626" y="1995657"/>
            <a:ext cx="1394882" cy="1152186"/>
            <a:chOff x="5268225" y="4341925"/>
            <a:chExt cx="468850" cy="387275"/>
          </a:xfrm>
        </p:grpSpPr>
        <p:sp>
          <p:nvSpPr>
            <p:cNvPr id="5" name="Google Shape;1271;p40">
              <a:extLst>
                <a:ext uri="{FF2B5EF4-FFF2-40B4-BE49-F238E27FC236}">
                  <a16:creationId xmlns:a16="http://schemas.microsoft.com/office/drawing/2014/main" id="{D2B0AEF4-EA4A-40E1-8A6B-3EB2DA2A1737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2;p40">
              <a:extLst>
                <a:ext uri="{FF2B5EF4-FFF2-40B4-BE49-F238E27FC236}">
                  <a16:creationId xmlns:a16="http://schemas.microsoft.com/office/drawing/2014/main" id="{C9CEDCA1-E970-41B9-B1DD-C9257BE954EF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3;p40">
              <a:extLst>
                <a:ext uri="{FF2B5EF4-FFF2-40B4-BE49-F238E27FC236}">
                  <a16:creationId xmlns:a16="http://schemas.microsoft.com/office/drawing/2014/main" id="{EECDB042-4931-422F-BEDE-B74CF89B8434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74;p40">
              <a:extLst>
                <a:ext uri="{FF2B5EF4-FFF2-40B4-BE49-F238E27FC236}">
                  <a16:creationId xmlns:a16="http://schemas.microsoft.com/office/drawing/2014/main" id="{22CF1735-51C1-4FCF-AF28-115E4B7E40B0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75;p40">
              <a:extLst>
                <a:ext uri="{FF2B5EF4-FFF2-40B4-BE49-F238E27FC236}">
                  <a16:creationId xmlns:a16="http://schemas.microsoft.com/office/drawing/2014/main" id="{CCD7D776-EAE4-482E-B4B0-9F7F9D341E48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76;p40">
              <a:extLst>
                <a:ext uri="{FF2B5EF4-FFF2-40B4-BE49-F238E27FC236}">
                  <a16:creationId xmlns:a16="http://schemas.microsoft.com/office/drawing/2014/main" id="{E796F072-4DC3-44AE-8672-BF717BAB767C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7;p40">
              <a:extLst>
                <a:ext uri="{FF2B5EF4-FFF2-40B4-BE49-F238E27FC236}">
                  <a16:creationId xmlns:a16="http://schemas.microsoft.com/office/drawing/2014/main" id="{A5EA2A69-62C9-4CA3-9C6A-AE8E5D9E9110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8;p40">
              <a:extLst>
                <a:ext uri="{FF2B5EF4-FFF2-40B4-BE49-F238E27FC236}">
                  <a16:creationId xmlns:a16="http://schemas.microsoft.com/office/drawing/2014/main" id="{FFD38688-14ED-464D-8809-6614ED4E10D5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7BAFFC41-96A0-471B-927C-870536FD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14A9D"/>
            </a:gs>
            <a:gs pos="100000">
              <a:srgbClr val="4BBDD8"/>
            </a:gs>
          </a:gsLst>
          <a:lin ang="2700000" scaled="1"/>
          <a:tileRect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ctrTitle" idx="4294967295"/>
          </p:nvPr>
        </p:nvSpPr>
        <p:spPr>
          <a:xfrm>
            <a:off x="740725" y="756428"/>
            <a:ext cx="3287232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Nosso serviço:</a:t>
            </a:r>
            <a:endParaRPr sz="3000" dirty="0"/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4294967295"/>
          </p:nvPr>
        </p:nvSpPr>
        <p:spPr>
          <a:xfrm>
            <a:off x="355299" y="2110868"/>
            <a:ext cx="5446281" cy="15045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rgbClr val="FFFFFF"/>
                </a:solidFill>
                <a:latin typeface="Roboto Slab"/>
              </a:rPr>
              <a:t>O SMCV (Sistema de Monitoramento para Controle de Vagas) é uma ferramenta inteligente criada pela </a:t>
            </a:r>
            <a:r>
              <a:rPr lang="pt-BR" sz="2000" b="1" dirty="0" err="1">
                <a:solidFill>
                  <a:srgbClr val="FFFFFF"/>
                </a:solidFill>
                <a:latin typeface="Roboto Slab"/>
              </a:rPr>
              <a:t>Smart</a:t>
            </a:r>
            <a:r>
              <a:rPr lang="pt-BR" sz="2000" b="1" dirty="0">
                <a:solidFill>
                  <a:srgbClr val="FFFFFF"/>
                </a:solidFill>
                <a:latin typeface="Roboto Slab"/>
              </a:rPr>
              <a:t> Parking.</a:t>
            </a:r>
          </a:p>
        </p:txBody>
      </p:sp>
      <p:pic>
        <p:nvPicPr>
          <p:cNvPr id="18" name="Imagem 17" descr="Imagem de vídeo game&#10;&#10;Descrição gerada automaticamente">
            <a:extLst>
              <a:ext uri="{FF2B5EF4-FFF2-40B4-BE49-F238E27FC236}">
                <a16:creationId xmlns:a16="http://schemas.microsoft.com/office/drawing/2014/main" id="{98DD4F4A-2D20-41F1-A2EC-C0A0D127B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580" y="1615374"/>
            <a:ext cx="2740746" cy="200000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E1471C0-C455-4265-B4B1-B7D785562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9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ED45F4C-975B-44FA-8B7A-E3E4DC5EB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  <p:pic>
        <p:nvPicPr>
          <p:cNvPr id="3" name="Imagem 2" descr="Tela de jogo de vídeo game&#10;&#10;Descrição gerada automaticamente">
            <a:extLst>
              <a:ext uri="{FF2B5EF4-FFF2-40B4-BE49-F238E27FC236}">
                <a16:creationId xmlns:a16="http://schemas.microsoft.com/office/drawing/2014/main" id="{9778707D-23AB-4BD2-A8E2-B091293F7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25" b="93620" l="9883" r="89971">
                        <a14:foregroundMark x1="19546" y1="12240" x2="19546" y2="12240"/>
                        <a14:foregroundMark x1="21010" y1="3255" x2="21010" y2="3255"/>
                        <a14:foregroundMark x1="44290" y1="38802" x2="44290" y2="38802"/>
                        <a14:foregroundMark x1="64056" y1="65495" x2="64056" y2="65495"/>
                        <a14:foregroundMark x1="23939" y1="63411" x2="23939" y2="63411"/>
                        <a14:foregroundMark x1="23939" y1="58464" x2="23939" y2="58464"/>
                        <a14:foregroundMark x1="49854" y1="84766" x2="49854" y2="84766"/>
                        <a14:foregroundMark x1="48389" y1="82682" x2="48389" y2="82682"/>
                        <a14:foregroundMark x1="50732" y1="80859" x2="50732" y2="80859"/>
                        <a14:foregroundMark x1="51611" y1="83594" x2="51611" y2="83594"/>
                        <a14:foregroundMark x1="51757" y1="93620" x2="51757" y2="93620"/>
                        <a14:foregroundMark x1="23865" y1="57292" x2="23865" y2="572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51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0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/>
          <p:nvPr/>
        </p:nvSpPr>
        <p:spPr>
          <a:xfrm>
            <a:off x="1794297" y="164040"/>
            <a:ext cx="5555406" cy="432494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4"/>
          <p:cNvSpPr txBox="1">
            <a:spLocks noGrp="1"/>
          </p:cNvSpPr>
          <p:nvPr>
            <p:ph type="body" idx="4294967295"/>
          </p:nvPr>
        </p:nvSpPr>
        <p:spPr>
          <a:xfrm>
            <a:off x="2329132" y="345057"/>
            <a:ext cx="4882552" cy="320902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 </a:t>
            </a:r>
            <a:r>
              <a:rPr lang="pt-BR" b="1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diferencial</a:t>
            </a:r>
            <a:r>
              <a:rPr lang="pt-BR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consiste na disponibilidade de uma plataforma visual planejada de acordo com o layout do estacionamento ao qual receberá nossos serviços para facilitar o encontro entre automóveis e vagas disponíveis.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D45F4C-975B-44FA-8B7A-E3E4DC5EB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6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591661" y="1090671"/>
            <a:ext cx="7967548" cy="26385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pt-BR" sz="2400" dirty="0">
                <a:latin typeface="Roboto Slab"/>
                <a:cs typeface="Segoe UI" panose="020B0502040204020203" pitchFamily="34" charset="0"/>
              </a:rPr>
              <a:t>Nossa </a:t>
            </a:r>
            <a:r>
              <a:rPr lang="pt-BR" sz="3200" b="1" dirty="0">
                <a:latin typeface="Roboto Slab"/>
                <a:cs typeface="Segoe UI" panose="020B0502040204020203" pitchFamily="34" charset="0"/>
              </a:rPr>
              <a:t>solução</a:t>
            </a:r>
            <a:r>
              <a:rPr lang="pt-BR" sz="2400" dirty="0">
                <a:latin typeface="Roboto Slab"/>
                <a:cs typeface="Segoe UI" panose="020B0502040204020203" pitchFamily="34" charset="0"/>
              </a:rPr>
              <a:t> irá transformar os dados coletados em conforto e agilidade. Um serviço eficiente garante o melhor feedback dos clientes.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93810CB-BACE-42DE-B9A9-882176EB8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27685"/>
      </p:ext>
    </p:extLst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380</Words>
  <Application>Microsoft Office PowerPoint</Application>
  <PresentationFormat>Apresentação na tela (16:9)</PresentationFormat>
  <Paragraphs>48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Chivo</vt:lpstr>
      <vt:lpstr>Roboto Slab</vt:lpstr>
      <vt:lpstr>Segoe UI</vt:lpstr>
      <vt:lpstr>Titillium Web ExtraLight</vt:lpstr>
      <vt:lpstr>Macmorris template</vt:lpstr>
      <vt:lpstr>Olá!</vt:lpstr>
      <vt:lpstr>O estacionamento</vt:lpstr>
      <vt:lpstr>Apresentação do PowerPoint</vt:lpstr>
      <vt:lpstr>Apresentação do PowerPoint</vt:lpstr>
      <vt:lpstr>Apresentação do PowerPoint</vt:lpstr>
      <vt:lpstr>Nosso serviço:</vt:lpstr>
      <vt:lpstr>Apresentação do PowerPoint</vt:lpstr>
      <vt:lpstr>Apresentação do PowerPoint</vt:lpstr>
      <vt:lpstr>Apresentação do PowerPoint</vt:lpstr>
      <vt:lpstr>Riscos do projeto</vt:lpstr>
      <vt:lpstr>Métrica ideal para o fluxo de veículos:</vt:lpstr>
      <vt:lpstr>Planos para comercialização ANUAL</vt:lpstr>
      <vt:lpstr>Planilha de backlog – 2º Sprint</vt:lpstr>
      <vt:lpstr>O estacionamento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estacionamento inteligente.</dc:title>
  <dc:creator>Priscila Matos</dc:creator>
  <cp:lastModifiedBy>PRISCILA MATOS ARAUJO .</cp:lastModifiedBy>
  <cp:revision>35</cp:revision>
  <dcterms:modified xsi:type="dcterms:W3CDTF">2019-10-22T21:50:06Z</dcterms:modified>
</cp:coreProperties>
</file>