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257" r:id="rId3"/>
    <p:sldId id="296" r:id="rId4"/>
    <p:sldId id="272" r:id="rId5"/>
    <p:sldId id="271" r:id="rId6"/>
    <p:sldId id="262" r:id="rId7"/>
    <p:sldId id="299" r:id="rId8"/>
    <p:sldId id="297" r:id="rId9"/>
    <p:sldId id="258" r:id="rId10"/>
    <p:sldId id="302" r:id="rId11"/>
    <p:sldId id="315" r:id="rId12"/>
    <p:sldId id="303" r:id="rId13"/>
    <p:sldId id="298" r:id="rId14"/>
    <p:sldId id="314" r:id="rId15"/>
    <p:sldId id="308" r:id="rId16"/>
    <p:sldId id="305" r:id="rId17"/>
    <p:sldId id="313" r:id="rId18"/>
    <p:sldId id="311" r:id="rId19"/>
    <p:sldId id="274" r:id="rId20"/>
  </p:sldIdLst>
  <p:sldSz cx="9144000" cy="5143500" type="screen16x9"/>
  <p:notesSz cx="6858000" cy="9144000"/>
  <p:embeddedFontLst>
    <p:embeddedFont>
      <p:font typeface="Bree Serif" panose="020B0604020202020204" charset="0"/>
      <p:regular r:id="rId22"/>
    </p:embeddedFont>
    <p:embeddedFont>
      <p:font typeface="Didact Gothic" panose="020B0604020202020204" charset="0"/>
      <p:regular r:id="rId23"/>
    </p:embeddedFont>
    <p:embeddedFont>
      <p:font typeface="Impact" panose="020B0806030902050204" pitchFamily="34" charset="0"/>
      <p:regular r:id="rId24"/>
    </p:embeddedFont>
    <p:embeddedFont>
      <p:font typeface="Roboto Black" panose="020B0604020202020204" charset="0"/>
      <p:bold r:id="rId25"/>
      <p:boldItalic r:id="rId26"/>
    </p:embeddedFont>
    <p:embeddedFont>
      <p:font typeface="Roboto Light" panose="020B0604020202020204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  <p:embeddedFont>
      <p:font typeface="Roboto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4660"/>
  </p:normalViewPr>
  <p:slideViewPr>
    <p:cSldViewPr snapToGrid="0">
      <p:cViewPr>
        <p:scale>
          <a:sx n="100" d="100"/>
          <a:sy n="100" d="100"/>
        </p:scale>
        <p:origin x="2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4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1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07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08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7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4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9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5" Type="http://schemas.openxmlformats.org/officeDocument/2006/relationships/image" Target="../media/image20.jp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jpg"/><Relationship Id="rId2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357260" y="38805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O ESTACIONAMENTO INTELIGENTE</a:t>
            </a:r>
            <a:endParaRPr sz="1400"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557007" y="100691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084374" y="139694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-1485466" y="1111282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685848" y="1663366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292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447844" y="4159313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583827" y="4157021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831683" y="185207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4003400" y="1860327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4151939" y="185207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404042" y="185207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E287C4-FA5C-4C80-8B5C-A2FB0432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57" y="2430305"/>
            <a:ext cx="3420622" cy="151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BACKLOG E SPRINTS</a:t>
            </a:r>
          </a:p>
        </p:txBody>
      </p:sp>
      <p:cxnSp>
        <p:nvCxnSpPr>
          <p:cNvPr id="5" name="Google Shape;742;p33">
            <a:extLst>
              <a:ext uri="{FF2B5EF4-FFF2-40B4-BE49-F238E27FC236}">
                <a16:creationId xmlns:a16="http://schemas.microsoft.com/office/drawing/2014/main" id="{872F2BF6-2DCA-4E61-90FE-FB4C84DB4FB8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B33F2EA-269A-42CA-9811-D5290598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1D5A65-D14E-42C2-B65C-BBFF52A5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" y="1798300"/>
            <a:ext cx="7971183" cy="24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9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42727"/>
            <a:ext cx="8520600" cy="606600"/>
          </a:xfrm>
        </p:spPr>
        <p:txBody>
          <a:bodyPr/>
          <a:lstStyle/>
          <a:p>
            <a:r>
              <a:rPr lang="pt-BR" dirty="0"/>
              <a:t>FERRAMENTA DE GESTÃO DE PROJETO</a:t>
            </a:r>
          </a:p>
        </p:txBody>
      </p:sp>
      <p:cxnSp>
        <p:nvCxnSpPr>
          <p:cNvPr id="5" name="Google Shape;742;p33">
            <a:extLst>
              <a:ext uri="{FF2B5EF4-FFF2-40B4-BE49-F238E27FC236}">
                <a16:creationId xmlns:a16="http://schemas.microsoft.com/office/drawing/2014/main" id="{872F2BF6-2DCA-4E61-90FE-FB4C84DB4FB8}"/>
              </a:ext>
            </a:extLst>
          </p:cNvPr>
          <p:cNvCxnSpPr/>
          <p:nvPr/>
        </p:nvCxnSpPr>
        <p:spPr>
          <a:xfrm>
            <a:off x="311700" y="849327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413A06E3-012F-48CB-BEF0-A376B56F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6" y="2567693"/>
            <a:ext cx="1973678" cy="606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983CE-DB18-4FEB-9948-80A78BB9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387AF41-CD4C-4E30-B33F-FE83FBBF2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677" y="979512"/>
            <a:ext cx="4840357" cy="39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3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647243"/>
            <a:ext cx="8520600" cy="606600"/>
          </a:xfrm>
        </p:spPr>
        <p:txBody>
          <a:bodyPr/>
          <a:lstStyle/>
          <a:p>
            <a:r>
              <a:rPr lang="pt-BR" dirty="0"/>
              <a:t>MAPEAMENTO DOS RISCOS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B9B160DF-7269-4ADB-80A1-B11CF25FEBF4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34A50228-01DA-4631-B0D5-281FEC8C8469}"/>
              </a:ext>
            </a:extLst>
          </p:cNvPr>
          <p:cNvSpPr/>
          <p:nvPr/>
        </p:nvSpPr>
        <p:spPr>
          <a:xfrm>
            <a:off x="-1138677" y="-503988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9D39CD-9801-4AFD-A292-818BCDB6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3F9C1B9-2B0D-4CC6-8684-27FD688AE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146772"/>
            <a:ext cx="8600470" cy="21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0" y="2951851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14091" y="2349235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800" b="1" dirty="0"/>
              <a:t>PARTE TÉCNICA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3A90EEC-8256-442E-AF19-3EF638A9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969825" y="368399"/>
            <a:ext cx="3852100" cy="600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LOW LEVEL DESIGN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5008631" y="1002568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0FC08912-62B0-4F65-B817-24F9982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7" name="Imagem 6" descr="Uma imagem contendo objeto, cabide, espelho, pássaro&#10;&#10;Descrição gerada automaticamente">
            <a:extLst>
              <a:ext uri="{FF2B5EF4-FFF2-40B4-BE49-F238E27FC236}">
                <a16:creationId xmlns:a16="http://schemas.microsoft.com/office/drawing/2014/main" id="{854DC738-46CF-42B9-B226-6499A8ED1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22" b="91643" l="2841" r="96023">
                        <a14:foregroundMark x1="26705" y1="27378" x2="26705" y2="27378"/>
                        <a14:foregroundMark x1="26326" y1="28818" x2="26326" y2="28818"/>
                        <a14:foregroundMark x1="23674" y1="30259" x2="23674" y2="30259"/>
                        <a14:foregroundMark x1="17424" y1="40634" x2="17424" y2="40634"/>
                        <a14:foregroundMark x1="14205" y1="43516" x2="14205" y2="43516"/>
                        <a14:foregroundMark x1="9848" y1="46398" x2="9848" y2="46398"/>
                        <a14:foregroundMark x1="2841" y1="64265" x2="2841" y2="64265"/>
                        <a14:foregroundMark x1="3788" y1="73775" x2="3788" y2="73775"/>
                        <a14:foregroundMark x1="11174" y1="89337" x2="11174" y2="89337"/>
                        <a14:foregroundMark x1="7765" y1="86455" x2="7765" y2="86455"/>
                        <a14:foregroundMark x1="23106" y1="91643" x2="23106" y2="91643"/>
                        <a14:foregroundMark x1="73106" y1="91643" x2="73106" y2="91643"/>
                        <a14:foregroundMark x1="64962" y1="91643" x2="64962" y2="91643"/>
                        <a14:foregroundMark x1="90152" y1="86455" x2="90152" y2="86455"/>
                        <a14:foregroundMark x1="90720" y1="87320" x2="90720" y2="87320"/>
                        <a14:foregroundMark x1="95076" y1="79539" x2="95076" y2="79539"/>
                        <a14:foregroundMark x1="96023" y1="58213" x2="96023" y2="58213"/>
                        <a14:foregroundMark x1="95076" y1="55620" x2="95076" y2="55620"/>
                        <a14:foregroundMark x1="83333" y1="43516" x2="83333" y2="43516"/>
                        <a14:foregroundMark x1="85227" y1="42939" x2="85227" y2="42939"/>
                        <a14:foregroundMark x1="77083" y1="36599" x2="77083" y2="36599"/>
                        <a14:foregroundMark x1="66856" y1="10951" x2="66856" y2="10951"/>
                        <a14:foregroundMark x1="68750" y1="11527" x2="68750" y2="11527"/>
                        <a14:foregroundMark x1="35227" y1="27954" x2="35227" y2="27954"/>
                        <a14:foregroundMark x1="39394" y1="19597" x2="39394" y2="19597"/>
                        <a14:foregroundMark x1="43750" y1="12392" x2="43750" y2="123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0464" y="1002568"/>
            <a:ext cx="2030300" cy="1334308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52198EA-0321-4F9B-9B13-C2C5BC9A807C}"/>
              </a:ext>
            </a:extLst>
          </p:cNvPr>
          <p:cNvSpPr/>
          <p:nvPr/>
        </p:nvSpPr>
        <p:spPr>
          <a:xfrm>
            <a:off x="216493" y="2804402"/>
            <a:ext cx="2968770" cy="21499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chapéu&#10;&#10;Descrição gerada automaticamente">
            <a:extLst>
              <a:ext uri="{FF2B5EF4-FFF2-40B4-BE49-F238E27FC236}">
                <a16:creationId xmlns:a16="http://schemas.microsoft.com/office/drawing/2014/main" id="{82AEEC79-5826-4808-9CD9-BAE55AFBC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958" y="1287658"/>
            <a:ext cx="379291" cy="506106"/>
          </a:xfrm>
          <a:prstGeom prst="rect">
            <a:avLst/>
          </a:prstGeom>
        </p:spPr>
      </p:pic>
      <p:pic>
        <p:nvPicPr>
          <p:cNvPr id="10" name="Imagem 9" descr="Computador">
            <a:extLst>
              <a:ext uri="{FF2B5EF4-FFF2-40B4-BE49-F238E27FC236}">
                <a16:creationId xmlns:a16="http://schemas.microsoft.com/office/drawing/2014/main" id="{0832B039-A0A3-401B-9257-8973EB4F4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0256" y="1320777"/>
            <a:ext cx="3511985" cy="3511985"/>
          </a:xfrm>
          <a:prstGeom prst="rect">
            <a:avLst/>
          </a:prstGeom>
        </p:spPr>
      </p:pic>
      <p:pic>
        <p:nvPicPr>
          <p:cNvPr id="11" name="Imagem 10" descr="Uma imagem contendo monitor, tela, mesa, computador&#10;&#10;Descrição gerada automaticamente">
            <a:extLst>
              <a:ext uri="{FF2B5EF4-FFF2-40B4-BE49-F238E27FC236}">
                <a16:creationId xmlns:a16="http://schemas.microsoft.com/office/drawing/2014/main" id="{EDA1555F-E40B-477A-B5D9-4850A265E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0927" y="2385547"/>
            <a:ext cx="376783" cy="531578"/>
          </a:xfrm>
          <a:prstGeom prst="rect">
            <a:avLst/>
          </a:prstGeom>
        </p:spPr>
      </p:pic>
      <p:pic>
        <p:nvPicPr>
          <p:cNvPr id="12" name="Imagem 11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9195A6C3-19E8-43F8-9943-E1F515A61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7382" y="2396588"/>
            <a:ext cx="530879" cy="530879"/>
          </a:xfrm>
          <a:prstGeom prst="rect">
            <a:avLst/>
          </a:prstGeom>
        </p:spPr>
      </p:pic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7774B036-97D2-4680-AF20-4DFF7B5C2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6268" y="2954497"/>
            <a:ext cx="372307" cy="372307"/>
          </a:xfrm>
          <a:prstGeom prst="rect">
            <a:avLst/>
          </a:prstGeom>
        </p:spPr>
      </p:pic>
      <p:pic>
        <p:nvPicPr>
          <p:cNvPr id="15" name="Imagem 1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C2F88D2-68B4-4E55-86AD-4B6B040CDE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7018" y="1713977"/>
            <a:ext cx="317669" cy="317669"/>
          </a:xfrm>
          <a:prstGeom prst="rect">
            <a:avLst/>
          </a:prstGeom>
        </p:spPr>
      </p:pic>
      <p:pic>
        <p:nvPicPr>
          <p:cNvPr id="16" name="Imagem 15" descr="Desenho de bandeira&#10;&#10;Descrição gerada automaticamente">
            <a:extLst>
              <a:ext uri="{FF2B5EF4-FFF2-40B4-BE49-F238E27FC236}">
                <a16:creationId xmlns:a16="http://schemas.microsoft.com/office/drawing/2014/main" id="{85D155C3-39BA-4F0A-ACEE-79A1990DAC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7022" y="1503533"/>
            <a:ext cx="225886" cy="225886"/>
          </a:xfrm>
          <a:prstGeom prst="rect">
            <a:avLst/>
          </a:prstGeom>
        </p:spPr>
      </p:pic>
      <p:pic>
        <p:nvPicPr>
          <p:cNvPr id="17" name="Imagem 1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BBC73BB-0EE6-4EB4-BFFB-5DFD05C51B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139" y="3375200"/>
            <a:ext cx="769538" cy="5975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26F5381-C136-49B1-AEE4-5DB97630D2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781" y="3495554"/>
            <a:ext cx="515679" cy="515679"/>
          </a:xfrm>
          <a:prstGeom prst="rect">
            <a:avLst/>
          </a:prstGeom>
        </p:spPr>
      </p:pic>
      <p:pic>
        <p:nvPicPr>
          <p:cNvPr id="19" name="Imagem 18" descr="Uma imagem contendo objeto, desenho, placar&#10;&#10;Descrição gerada automaticamente">
            <a:extLst>
              <a:ext uri="{FF2B5EF4-FFF2-40B4-BE49-F238E27FC236}">
                <a16:creationId xmlns:a16="http://schemas.microsoft.com/office/drawing/2014/main" id="{819E693D-716C-4A66-A49A-A6CC62F911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4243" y="2945182"/>
            <a:ext cx="683395" cy="46310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4FE6A5-B52E-4107-B90D-943956D4C490}"/>
              </a:ext>
            </a:extLst>
          </p:cNvPr>
          <p:cNvSpPr txBox="1"/>
          <p:nvPr/>
        </p:nvSpPr>
        <p:spPr>
          <a:xfrm>
            <a:off x="6296268" y="4383035"/>
            <a:ext cx="226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UI (Interface do usuário)</a:t>
            </a:r>
          </a:p>
        </p:txBody>
      </p:sp>
      <p:pic>
        <p:nvPicPr>
          <p:cNvPr id="22" name="Imagem 21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D5DE30B8-82DD-47D2-9932-844A35754D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6848" y="4258695"/>
            <a:ext cx="977827" cy="574067"/>
          </a:xfrm>
          <a:prstGeom prst="rect">
            <a:avLst/>
          </a:prstGeom>
        </p:spPr>
      </p:pic>
      <p:sp>
        <p:nvSpPr>
          <p:cNvPr id="23" name="Sinal de Adição 22">
            <a:extLst>
              <a:ext uri="{FF2B5EF4-FFF2-40B4-BE49-F238E27FC236}">
                <a16:creationId xmlns:a16="http://schemas.microsoft.com/office/drawing/2014/main" id="{C948072F-6EC0-4ABB-9AC6-FD0A487BB28C}"/>
              </a:ext>
            </a:extLst>
          </p:cNvPr>
          <p:cNvSpPr/>
          <p:nvPr/>
        </p:nvSpPr>
        <p:spPr>
          <a:xfrm>
            <a:off x="1758489" y="3879363"/>
            <a:ext cx="288359" cy="2859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Uma imagem contendo abajur&#10;&#10;Descrição gerada automaticamente">
            <a:extLst>
              <a:ext uri="{FF2B5EF4-FFF2-40B4-BE49-F238E27FC236}">
                <a16:creationId xmlns:a16="http://schemas.microsoft.com/office/drawing/2014/main" id="{B8D6F78A-B780-4EDA-8ACA-B652B5289F0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5495" y="2422019"/>
            <a:ext cx="222102" cy="229317"/>
          </a:xfrm>
          <a:prstGeom prst="rect">
            <a:avLst/>
          </a:prstGeom>
        </p:spPr>
      </p:pic>
      <p:pic>
        <p:nvPicPr>
          <p:cNvPr id="27" name="Imagem 26" descr="Uma imagem contendo gráfico, quarto, cd&#10;&#10;Descrição gerada automaticamente">
            <a:extLst>
              <a:ext uri="{FF2B5EF4-FFF2-40B4-BE49-F238E27FC236}">
                <a16:creationId xmlns:a16="http://schemas.microsoft.com/office/drawing/2014/main" id="{1B729B18-D10F-4263-8F7A-6878200F14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3318" y="2764737"/>
            <a:ext cx="224279" cy="224279"/>
          </a:xfrm>
          <a:prstGeom prst="rect">
            <a:avLst/>
          </a:prstGeom>
        </p:spPr>
      </p:pic>
      <p:pic>
        <p:nvPicPr>
          <p:cNvPr id="28" name="Imagem 27" descr="Uma imagem contendo desenho&#10;&#10;Descrição gerada automaticamente">
            <a:extLst>
              <a:ext uri="{FF2B5EF4-FFF2-40B4-BE49-F238E27FC236}">
                <a16:creationId xmlns:a16="http://schemas.microsoft.com/office/drawing/2014/main" id="{5C1D6B2C-4B7F-409F-9114-EBD6C6BCBD2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59894" y="3109554"/>
            <a:ext cx="222102" cy="238791"/>
          </a:xfrm>
          <a:prstGeom prst="rect">
            <a:avLst/>
          </a:prstGeom>
        </p:spPr>
      </p:pic>
      <p:pic>
        <p:nvPicPr>
          <p:cNvPr id="29" name="Imagem 28" descr="Uma imagem contendo basquete&#10;&#10;Descrição gerada automaticamente">
            <a:extLst>
              <a:ext uri="{FF2B5EF4-FFF2-40B4-BE49-F238E27FC236}">
                <a16:creationId xmlns:a16="http://schemas.microsoft.com/office/drawing/2014/main" id="{FC2E523C-C4C2-40D9-884D-9317DB0FE07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50130" y="1614125"/>
            <a:ext cx="524562" cy="431131"/>
          </a:xfrm>
          <a:prstGeom prst="rect">
            <a:avLst/>
          </a:prstGeom>
        </p:spPr>
      </p:pic>
      <p:pic>
        <p:nvPicPr>
          <p:cNvPr id="30" name="Gráfico 29" descr="Sem fio">
            <a:extLst>
              <a:ext uri="{FF2B5EF4-FFF2-40B4-BE49-F238E27FC236}">
                <a16:creationId xmlns:a16="http://schemas.microsoft.com/office/drawing/2014/main" id="{17E376B0-A688-4D05-B109-A507D0E46B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534144">
            <a:off x="2001691" y="2038372"/>
            <a:ext cx="537490" cy="537490"/>
          </a:xfrm>
          <a:prstGeom prst="rect">
            <a:avLst/>
          </a:prstGeom>
        </p:spPr>
      </p:pic>
      <p:pic>
        <p:nvPicPr>
          <p:cNvPr id="33" name="Gráfico 32" descr="Sem fio">
            <a:extLst>
              <a:ext uri="{FF2B5EF4-FFF2-40B4-BE49-F238E27FC236}">
                <a16:creationId xmlns:a16="http://schemas.microsoft.com/office/drawing/2014/main" id="{F4E259CA-3CB7-4EC3-9D48-DE7621496A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534144">
            <a:off x="4795434" y="1525018"/>
            <a:ext cx="537490" cy="5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13424" y="2033798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600" b="1" dirty="0"/>
              <a:t>POR QUE USAR A NOSSA FERRAMENTA?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62E59E2-C1ED-48E2-BA91-C0C77B23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DE DADOS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B9B160DF-7269-4ADB-80A1-B11CF25FEBF4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57BDE558-CAA7-446E-B81E-C1A5F745B967}"/>
              </a:ext>
            </a:extLst>
          </p:cNvPr>
          <p:cNvSpPr/>
          <p:nvPr/>
        </p:nvSpPr>
        <p:spPr>
          <a:xfrm>
            <a:off x="-616944" y="309507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C82A36-288F-48CA-91CF-06312910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12CD4B6-5CB7-4AFC-8AA5-36142803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46" y="1251150"/>
            <a:ext cx="4762089" cy="36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8463E-9E6A-48A3-89FF-CBD8BC12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FLUXOGRAMA DE SUPORTE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B9B160DF-7269-4ADB-80A1-B11CF25FEBF4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34A50228-01DA-4631-B0D5-281FEC8C8469}"/>
              </a:ext>
            </a:extLst>
          </p:cNvPr>
          <p:cNvSpPr/>
          <p:nvPr/>
        </p:nvSpPr>
        <p:spPr>
          <a:xfrm>
            <a:off x="-1134738" y="3073421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3FE3D0-5A08-4E51-9831-753FEAF0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7" name="Imagem 6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30C699C8-D129-4CC6-938C-C0DD57CB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97" y="1251150"/>
            <a:ext cx="5568806" cy="37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325"/>
            <a:ext cx="1581300" cy="19209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51678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</a:rPr>
              <a:t>PROCESSO DE APRENDIZADO COM O PROJETO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025"/>
            <a:ext cx="1581300" cy="2617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 rot="19086330">
            <a:off x="3466116" y="3548977"/>
            <a:ext cx="2258332" cy="588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E2A47"/>
                </a:solidFill>
              </a:rPr>
              <a:t>Inovação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 rot="19053176">
            <a:off x="5411427" y="3208990"/>
            <a:ext cx="2554021" cy="568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E2A47"/>
                </a:solidFill>
              </a:rPr>
              <a:t>Tecnologia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 rot="19215840">
            <a:off x="1204478" y="3856896"/>
            <a:ext cx="2321309" cy="548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E2A47"/>
                </a:solidFill>
              </a:rPr>
              <a:t>Desenvolvimento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07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125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4420"/>
            <a:ext cx="933300" cy="933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2175004" y="2342018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629;p30">
            <a:extLst>
              <a:ext uri="{FF2B5EF4-FFF2-40B4-BE49-F238E27FC236}">
                <a16:creationId xmlns:a16="http://schemas.microsoft.com/office/drawing/2014/main" id="{A753EFBC-87AE-4144-9C24-61656A3A27DC}"/>
              </a:ext>
            </a:extLst>
          </p:cNvPr>
          <p:cNvGrpSpPr/>
          <p:nvPr/>
        </p:nvGrpSpPr>
        <p:grpSpPr>
          <a:xfrm>
            <a:off x="4342173" y="1976108"/>
            <a:ext cx="459642" cy="459463"/>
            <a:chOff x="3671350" y="1353725"/>
            <a:chExt cx="1924800" cy="1924050"/>
          </a:xfrm>
        </p:grpSpPr>
        <p:sp>
          <p:nvSpPr>
            <p:cNvPr id="37" name="Google Shape;630;p30">
              <a:extLst>
                <a:ext uri="{FF2B5EF4-FFF2-40B4-BE49-F238E27FC236}">
                  <a16:creationId xmlns:a16="http://schemas.microsoft.com/office/drawing/2014/main" id="{C01BE811-8627-41D1-8219-871E05B05775}"/>
                </a:ext>
              </a:extLst>
            </p:cNvPr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1;p30">
              <a:extLst>
                <a:ext uri="{FF2B5EF4-FFF2-40B4-BE49-F238E27FC236}">
                  <a16:creationId xmlns:a16="http://schemas.microsoft.com/office/drawing/2014/main" id="{581DE57B-374F-48F1-A9B8-E12F4FBC7357}"/>
                </a:ext>
              </a:extLst>
            </p:cNvPr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2;p30">
              <a:extLst>
                <a:ext uri="{FF2B5EF4-FFF2-40B4-BE49-F238E27FC236}">
                  <a16:creationId xmlns:a16="http://schemas.microsoft.com/office/drawing/2014/main" id="{1F374D33-B705-47D4-8EA7-42DC971B7EA9}"/>
                </a:ext>
              </a:extLst>
            </p:cNvPr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3;p30">
              <a:extLst>
                <a:ext uri="{FF2B5EF4-FFF2-40B4-BE49-F238E27FC236}">
                  <a16:creationId xmlns:a16="http://schemas.microsoft.com/office/drawing/2014/main" id="{81F512AD-D26A-4560-A0FB-64515742761A}"/>
                </a:ext>
              </a:extLst>
            </p:cNvPr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4;p30">
              <a:extLst>
                <a:ext uri="{FF2B5EF4-FFF2-40B4-BE49-F238E27FC236}">
                  <a16:creationId xmlns:a16="http://schemas.microsoft.com/office/drawing/2014/main" id="{E1F938B9-78A1-4DC1-9D1A-8158F5460F02}"/>
                </a:ext>
              </a:extLst>
            </p:cNvPr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29;p30">
            <a:extLst>
              <a:ext uri="{FF2B5EF4-FFF2-40B4-BE49-F238E27FC236}">
                <a16:creationId xmlns:a16="http://schemas.microsoft.com/office/drawing/2014/main" id="{5713A67C-EDA1-4CCA-9E3B-6E7C329DBC97}"/>
              </a:ext>
            </a:extLst>
          </p:cNvPr>
          <p:cNvGrpSpPr/>
          <p:nvPr/>
        </p:nvGrpSpPr>
        <p:grpSpPr>
          <a:xfrm>
            <a:off x="6509329" y="1672012"/>
            <a:ext cx="459642" cy="459463"/>
            <a:chOff x="3671350" y="1353725"/>
            <a:chExt cx="1924800" cy="1924050"/>
          </a:xfrm>
        </p:grpSpPr>
        <p:sp>
          <p:nvSpPr>
            <p:cNvPr id="43" name="Google Shape;630;p30">
              <a:extLst>
                <a:ext uri="{FF2B5EF4-FFF2-40B4-BE49-F238E27FC236}">
                  <a16:creationId xmlns:a16="http://schemas.microsoft.com/office/drawing/2014/main" id="{695CD356-B552-451A-B41C-02FCF6378215}"/>
                </a:ext>
              </a:extLst>
            </p:cNvPr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1;p30">
              <a:extLst>
                <a:ext uri="{FF2B5EF4-FFF2-40B4-BE49-F238E27FC236}">
                  <a16:creationId xmlns:a16="http://schemas.microsoft.com/office/drawing/2014/main" id="{4D44EEC1-838E-4CD7-8EEF-03AAD80F181B}"/>
                </a:ext>
              </a:extLst>
            </p:cNvPr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2;p30">
              <a:extLst>
                <a:ext uri="{FF2B5EF4-FFF2-40B4-BE49-F238E27FC236}">
                  <a16:creationId xmlns:a16="http://schemas.microsoft.com/office/drawing/2014/main" id="{BF575C34-4499-47E9-8121-3E9DF2C0DC99}"/>
                </a:ext>
              </a:extLst>
            </p:cNvPr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3;p30">
              <a:extLst>
                <a:ext uri="{FF2B5EF4-FFF2-40B4-BE49-F238E27FC236}">
                  <a16:creationId xmlns:a16="http://schemas.microsoft.com/office/drawing/2014/main" id="{DB02F36B-106F-429C-B133-96C8632415B2}"/>
                </a:ext>
              </a:extLst>
            </p:cNvPr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4;p30">
              <a:extLst>
                <a:ext uri="{FF2B5EF4-FFF2-40B4-BE49-F238E27FC236}">
                  <a16:creationId xmlns:a16="http://schemas.microsoft.com/office/drawing/2014/main" id="{11E26279-A274-4531-8C2E-EC718EA32098}"/>
                </a:ext>
              </a:extLst>
            </p:cNvPr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BF19E2E8-D8D0-4E64-A8D0-46DF3BC9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4150962" y="2943099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INTEGRANTES</a:t>
            </a:r>
            <a:endParaRPr dirty="0"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4768519" y="19257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RA – 01192007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48FFD5"/>
                </a:solidFill>
              </a:rPr>
              <a:t>DESENVOLVEDORA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4768519" y="3742552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RA – 01181053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DESENVOLVEDOR</a:t>
            </a: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2077471" y="19257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RA – 01192088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DBA</a:t>
            </a: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2077471" y="28504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RA – 01192040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DBA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2077471" y="37392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RA – 01192057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BR" dirty="0"/>
              <a:t>SCRUM MASTER</a:t>
            </a:r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1995209" y="2778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LISANDRA LOPES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1995209" y="3667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PEDRO FICUCIELLO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4781807" y="1854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PRISCILA MATOS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4781807" y="27820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RICARDO MALAN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4781807" y="367100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VINICIUS SOUZA</a:t>
            </a:r>
            <a:endParaRPr dirty="0"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643488" y="510466"/>
            <a:ext cx="681579" cy="606593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3782C18C-4FF9-498E-B0CE-D88B4BA1283E}"/>
              </a:ext>
            </a:extLst>
          </p:cNvPr>
          <p:cNvSpPr>
            <a:spLocks noGrp="1"/>
          </p:cNvSpPr>
          <p:nvPr>
            <p:ph type="ctrTitle" idx="16"/>
          </p:nvPr>
        </p:nvSpPr>
        <p:spPr>
          <a:xfrm>
            <a:off x="1995209" y="1854563"/>
            <a:ext cx="2076000" cy="196200"/>
          </a:xfrm>
        </p:spPr>
        <p:txBody>
          <a:bodyPr/>
          <a:lstStyle/>
          <a:p>
            <a:r>
              <a:rPr lang="pt-BR" dirty="0"/>
              <a:t>AMANDA BIAGI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BE404F-F36D-4BF7-B2DF-D1B59B303E8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661668" y="2862615"/>
            <a:ext cx="1889400" cy="502500"/>
          </a:xfrm>
        </p:spPr>
        <p:txBody>
          <a:bodyPr/>
          <a:lstStyle/>
          <a:p>
            <a:r>
              <a:rPr lang="pt-BR" dirty="0"/>
              <a:t>RA – 01192067</a:t>
            </a:r>
          </a:p>
          <a:p>
            <a:r>
              <a:rPr lang="pt-BR" dirty="0"/>
              <a:t>PRODUCT OWNER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C4D340D-8031-45F2-B5EF-F174A8C8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14091" y="2349235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600" b="1" dirty="0"/>
              <a:t>CONTEXTUALIZAÇÃO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2D6EF9C-CBE6-4DC3-86D4-22C0A67F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310134" y="53577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MERCADO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3" name="Google Shape;1063;p36"/>
          <p:cNvSpPr/>
          <p:nvPr/>
        </p:nvSpPr>
        <p:spPr>
          <a:xfrm>
            <a:off x="871613" y="1592020"/>
            <a:ext cx="2009700" cy="1927959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3489351" y="2647200"/>
            <a:ext cx="2205969" cy="2135099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36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36"/>
          <p:cNvCxnSpPr>
            <a:cxnSpLocks/>
          </p:cNvCxnSpPr>
          <p:nvPr/>
        </p:nvCxnSpPr>
        <p:spPr>
          <a:xfrm>
            <a:off x="2235111" y="2585082"/>
            <a:ext cx="1479189" cy="751104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36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36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6" name="Google Shape;1096;p36"/>
          <p:cNvSpPr txBox="1">
            <a:spLocks noGrp="1"/>
          </p:cNvSpPr>
          <p:nvPr>
            <p:ph type="subTitle" idx="4294967295"/>
          </p:nvPr>
        </p:nvSpPr>
        <p:spPr>
          <a:xfrm>
            <a:off x="1012697" y="1872109"/>
            <a:ext cx="1727531" cy="1090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Crescimento na frota de 2,6% em 2020, alcançando 47,1 milhões de veículos.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- Sindipeças</a:t>
            </a:r>
            <a:endParaRPr sz="1200" b="1" dirty="0">
              <a:solidFill>
                <a:schemeClr val="tx1">
                  <a:lumMod val="95000"/>
                  <a:lumOff val="5000"/>
                </a:schemeClr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97" name="Google Shape;1097;p36"/>
          <p:cNvSpPr txBox="1">
            <a:spLocks noGrp="1"/>
          </p:cNvSpPr>
          <p:nvPr>
            <p:ph type="subTitle" idx="4294967295"/>
          </p:nvPr>
        </p:nvSpPr>
        <p:spPr>
          <a:xfrm>
            <a:off x="3647121" y="2962410"/>
            <a:ext cx="1924992" cy="1645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O Estado de São Paulo possui a maior frota circulante, com 18,9 milhões de veículos (28,76% do total).</a:t>
            </a:r>
          </a:p>
          <a:p>
            <a:pPr marL="0" lvl="0" indent="0" algn="ctr">
              <a:buNone/>
            </a:pP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  <a:latin typeface="Roboto Black" panose="020B0604020202020204" charset="0"/>
              <a:ea typeface="Roboto Black" panose="020B0604020202020204" charset="0"/>
              <a:cs typeface="Segoe UI" panose="020B0502040204020203" pitchFamily="34" charset="0"/>
            </a:endParaRPr>
          </a:p>
          <a:p>
            <a:pPr marL="0" lvl="0" indent="0" algn="ctr">
              <a:buNone/>
            </a:pPr>
            <a:r>
              <a:rPr lang="pt-B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- </a:t>
            </a:r>
            <a:r>
              <a:rPr lang="pt-BR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lack" panose="020B0604020202020204" charset="0"/>
                <a:ea typeface="Roboto Black" panose="020B0604020202020204" charset="0"/>
                <a:cs typeface="Segoe UI" panose="020B0502040204020203" pitchFamily="34" charset="0"/>
              </a:rPr>
              <a:t>AutoIndústria</a:t>
            </a:r>
            <a:endParaRPr lang="pt-BR" sz="1200" b="1" dirty="0">
              <a:solidFill>
                <a:schemeClr val="tx1">
                  <a:lumMod val="95000"/>
                  <a:lumOff val="5000"/>
                </a:schemeClr>
              </a:solidFill>
              <a:latin typeface="Roboto Black" panose="020B0604020202020204" charset="0"/>
              <a:ea typeface="Roboto Black" panose="020B0604020202020204" charset="0"/>
              <a:cs typeface="Segoe UI" panose="020B0502040204020203" pitchFamily="34" charset="0"/>
            </a:endParaRPr>
          </a:p>
        </p:txBody>
      </p:sp>
      <p:cxnSp>
        <p:nvCxnSpPr>
          <p:cNvPr id="1099" name="Google Shape;1099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348A2E34-3626-4F3D-AB96-702B57C4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977FD2-DAF2-4914-B537-60B8F4E88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804" y="2402819"/>
            <a:ext cx="1454287" cy="643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57541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 E JUSTIFICATIVA</a:t>
            </a:r>
            <a:endParaRPr dirty="0"/>
          </a:p>
        </p:txBody>
      </p:sp>
      <p:sp>
        <p:nvSpPr>
          <p:cNvPr id="1000" name="Google Shape;1000;p35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09" name="Google Shape;1009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5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2689087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 txBox="1">
            <a:spLocks noGrp="1"/>
          </p:cNvSpPr>
          <p:nvPr>
            <p:ph type="subTitle" idx="4294967295"/>
          </p:nvPr>
        </p:nvSpPr>
        <p:spPr>
          <a:xfrm>
            <a:off x="2293016" y="4194594"/>
            <a:ext cx="2727398" cy="62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Roboto Black" panose="020B0604020202020204" charset="0"/>
                <a:ea typeface="Roboto Black" panose="020B0604020202020204" charset="0"/>
              </a:rPr>
              <a:t>Muito tempo perdido na procura vaga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39" name="Google Shape;1039;p35"/>
          <p:cNvSpPr txBox="1">
            <a:spLocks noGrp="1"/>
          </p:cNvSpPr>
          <p:nvPr>
            <p:ph type="subTitle" idx="4294967295"/>
          </p:nvPr>
        </p:nvSpPr>
        <p:spPr>
          <a:xfrm>
            <a:off x="4364675" y="1540854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Roboto Black" panose="020B0604020202020204" charset="0"/>
                <a:ea typeface="Roboto Black" panose="020B0604020202020204" charset="0"/>
              </a:rPr>
              <a:t>Estresse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40" name="Google Shape;1040;p35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386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Roboto Black" panose="020B0604020202020204" charset="0"/>
                <a:ea typeface="Roboto Black" panose="020B0604020202020204" charset="0"/>
              </a:rPr>
              <a:t>Agilidade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41" name="Google Shape;1041;p35"/>
          <p:cNvSpPr txBox="1">
            <a:spLocks noGrp="1"/>
          </p:cNvSpPr>
          <p:nvPr>
            <p:ph type="subTitle" idx="4294967295"/>
          </p:nvPr>
        </p:nvSpPr>
        <p:spPr>
          <a:xfrm>
            <a:off x="134751" y="1564030"/>
            <a:ext cx="3658107" cy="543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FFFFFF"/>
                </a:solidFill>
                <a:latin typeface="Roboto Black" panose="020B0604020202020204" charset="0"/>
                <a:ea typeface="Roboto Black" panose="020B0604020202020204" charset="0"/>
              </a:rPr>
              <a:t>Aumento da frota circulante</a:t>
            </a:r>
            <a:endParaRPr dirty="0">
              <a:solidFill>
                <a:srgbClr val="FFFFFF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43" name="Google Shape;1043;p35"/>
          <p:cNvSpPr txBox="1">
            <a:spLocks noGrp="1"/>
          </p:cNvSpPr>
          <p:nvPr>
            <p:ph type="ctrTitle" idx="4294967295"/>
          </p:nvPr>
        </p:nvSpPr>
        <p:spPr>
          <a:xfrm>
            <a:off x="6967550" y="2888729"/>
            <a:ext cx="1219592" cy="462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SMCV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5" name="Google Shape;1045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5" name="Google Shape;1055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783;p34">
            <a:extLst>
              <a:ext uri="{FF2B5EF4-FFF2-40B4-BE49-F238E27FC236}">
                <a16:creationId xmlns:a16="http://schemas.microsoft.com/office/drawing/2014/main" id="{E47436DB-0232-46F1-B184-1DD0C08AEF44}"/>
              </a:ext>
            </a:extLst>
          </p:cNvPr>
          <p:cNvSpPr/>
          <p:nvPr/>
        </p:nvSpPr>
        <p:spPr>
          <a:xfrm>
            <a:off x="6035083" y="2943798"/>
            <a:ext cx="198201" cy="215849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FC8E1EB-C355-4AA4-9247-3F8F89A5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1281895" y="3339325"/>
            <a:ext cx="2326500" cy="60660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1361416" y="2521650"/>
            <a:ext cx="2326500" cy="577135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48325" y="1750601"/>
            <a:ext cx="2310742" cy="577135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SOLUÇÃO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348325" y="1782582"/>
            <a:ext cx="2076000" cy="53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Roboto Black" panose="020B0604020202020204" charset="0"/>
                <a:ea typeface="Roboto Black" panose="020B0604020202020204" charset="0"/>
              </a:rPr>
              <a:t>SMCV </a:t>
            </a:r>
            <a:endParaRPr sz="2000" b="1" dirty="0">
              <a:solidFill>
                <a:schemeClr val="dk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516A07F-D441-4E52-9B0A-29C9C7105737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1407145" y="2750934"/>
            <a:ext cx="2076000" cy="347851"/>
          </a:xfrm>
        </p:spPr>
        <p:txBody>
          <a:bodyPr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Facilidade</a:t>
            </a:r>
            <a:endParaRPr lang="pt-BR"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40510E6-4068-44BF-AEB8-B700D95418E7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420345" y="3429765"/>
            <a:ext cx="2003979" cy="414970"/>
          </a:xfrm>
        </p:spPr>
        <p:txBody>
          <a:bodyPr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Inovação</a:t>
            </a:r>
            <a:endParaRPr lang="pt-BR"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4C2BDAA-8E74-47E4-835F-AAFA54E9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D06511A-5BAD-46DD-80C1-63F563ED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374" y="2736852"/>
            <a:ext cx="2758435" cy="1218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978387" y="425142"/>
            <a:ext cx="3852100" cy="600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HIGH LEVEL DESIGN</a:t>
            </a:r>
            <a:endParaRPr sz="30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884765" y="1103635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8735011A-1077-4B16-92CA-46559FC1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3" y="1610708"/>
            <a:ext cx="7267062" cy="2969009"/>
          </a:xfrm>
          <a:prstGeom prst="rect">
            <a:avLst/>
          </a:prstGeom>
        </p:spPr>
      </p:pic>
      <p:pic>
        <p:nvPicPr>
          <p:cNvPr id="11" name="Imagem 10" descr="Uma imagem contendo atletismo, terno, camisa&#10;&#10;Descrição gerada automaticamente">
            <a:extLst>
              <a:ext uri="{FF2B5EF4-FFF2-40B4-BE49-F238E27FC236}">
                <a16:creationId xmlns:a16="http://schemas.microsoft.com/office/drawing/2014/main" id="{FEEE74A0-AE42-4AC8-AD22-D4000E4224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35" b="90016" l="10000" r="90000">
                        <a14:foregroundMark x1="45000" y1="8615" x2="45000" y2="8615"/>
                        <a14:foregroundMark x1="76279" y1="16023" x2="76279" y2="16023"/>
                        <a14:foregroundMark x1="42093" y1="90016" x2="42093" y2="90016"/>
                      </a14:backgroundRemoval>
                    </a14:imgEffect>
                  </a14:imgLayer>
                </a14:imgProps>
              </a:ext>
            </a:extLst>
          </a:blip>
          <a:srcRect l="21922" r="17814"/>
          <a:stretch/>
        </p:blipFill>
        <p:spPr>
          <a:xfrm flipH="1">
            <a:off x="7829852" y="2201084"/>
            <a:ext cx="1130735" cy="2571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5B9CEEF-9274-4FC9-9869-C6F8AB1CE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441" y="74335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688988" y="2139994"/>
            <a:ext cx="3717151" cy="86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2800" b="1" dirty="0"/>
              <a:t>PLANEJAMENTO  DO PROJETO</a:t>
            </a:r>
            <a:endParaRPr sz="26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331DB2F-EA9F-4685-998C-C332F547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436724" y="3819008"/>
            <a:ext cx="3323689" cy="743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METODOLOGIA</a:t>
            </a:r>
            <a:b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AGIL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5DD11A-2C91-4F6F-BE86-27F036A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71" y="112542"/>
            <a:ext cx="444093" cy="444093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4EC93674-937F-403C-B3BA-59618C46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478" y="2886363"/>
            <a:ext cx="3928847" cy="1420500"/>
          </a:xfrm>
        </p:spPr>
        <p:txBody>
          <a:bodyPr/>
          <a:lstStyle/>
          <a:p>
            <a:pPr marL="571500" indent="-457200" algn="ctr">
              <a:buFont typeface="Wingdings" panose="05000000000000000000" pitchFamily="2" charset="2"/>
              <a:buChar char="Ø"/>
            </a:pPr>
            <a:r>
              <a:rPr lang="pt-BR" sz="2000" dirty="0">
                <a:latin typeface="Roboto Black" panose="020B0604020202020204" charset="0"/>
                <a:ea typeface="Roboto Black" panose="020B0604020202020204" charset="0"/>
              </a:rPr>
              <a:t>Divisão de tarefas</a:t>
            </a:r>
          </a:p>
          <a:p>
            <a:pPr marL="571500" indent="-457200" algn="ctr">
              <a:buFont typeface="Wingdings" panose="05000000000000000000" pitchFamily="2" charset="2"/>
              <a:buChar char="Ø"/>
            </a:pPr>
            <a:r>
              <a:rPr lang="pt-BR" sz="2000" dirty="0">
                <a:latin typeface="Roboto Black" panose="020B0604020202020204" charset="0"/>
                <a:ea typeface="Roboto Black" panose="020B0604020202020204" charset="0"/>
              </a:rPr>
              <a:t>Sprints semanais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163</Words>
  <Application>Microsoft Office PowerPoint</Application>
  <PresentationFormat>Apresentação na tela (16:9)</PresentationFormat>
  <Paragraphs>56</Paragraphs>
  <Slides>19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Roboto Mono Thin</vt:lpstr>
      <vt:lpstr>Roboto Black</vt:lpstr>
      <vt:lpstr>Wingdings</vt:lpstr>
      <vt:lpstr>Impact</vt:lpstr>
      <vt:lpstr>Roboto Light</vt:lpstr>
      <vt:lpstr>Roboto Thin</vt:lpstr>
      <vt:lpstr>Didact Gothic</vt:lpstr>
      <vt:lpstr>Arial</vt:lpstr>
      <vt:lpstr>Bree Serif</vt:lpstr>
      <vt:lpstr>WEB PROPOSAL</vt:lpstr>
      <vt:lpstr>Apresentação do PowerPoint</vt:lpstr>
      <vt:lpstr>INTEGRANTES</vt:lpstr>
      <vt:lpstr>Apresentação do PowerPoint</vt:lpstr>
      <vt:lpstr>MERCADO</vt:lpstr>
      <vt:lpstr>PROBLEMA E JUSTIFICATIVA</vt:lpstr>
      <vt:lpstr>SOLUÇÃO</vt:lpstr>
      <vt:lpstr>HIGH LEVEL DESIGN</vt:lpstr>
      <vt:lpstr>Apresentação do PowerPoint</vt:lpstr>
      <vt:lpstr>METODOLOGIA AGIL</vt:lpstr>
      <vt:lpstr>BACKLOG E SPRINTS</vt:lpstr>
      <vt:lpstr>FERRAMENTA DE GESTÃO DE PROJETO</vt:lpstr>
      <vt:lpstr>MAPEAMENTO DOS RISCOS</vt:lpstr>
      <vt:lpstr>Apresentação do PowerPoint</vt:lpstr>
      <vt:lpstr>LOW LEVEL DESIGN</vt:lpstr>
      <vt:lpstr>Apresentação do PowerPoint</vt:lpstr>
      <vt:lpstr>MODELO DE DADOS</vt:lpstr>
      <vt:lpstr>FLUXOGRAMA DE SUPORTE</vt:lpstr>
      <vt:lpstr>PROCESSO DE APRENDIZADO COM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PRISCILA MATOS ARAUJO .</cp:lastModifiedBy>
  <cp:revision>52</cp:revision>
  <dcterms:modified xsi:type="dcterms:W3CDTF">2019-11-27T17:46:52Z</dcterms:modified>
</cp:coreProperties>
</file>