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2" r:id="rId1"/>
  </p:sldMasterIdLst>
  <p:notesMasterIdLst>
    <p:notesMasterId r:id="rId31"/>
  </p:notesMasterIdLst>
  <p:sldIdLst>
    <p:sldId id="256" r:id="rId2"/>
    <p:sldId id="280" r:id="rId3"/>
    <p:sldId id="281" r:id="rId4"/>
    <p:sldId id="286" r:id="rId5"/>
    <p:sldId id="287" r:id="rId6"/>
    <p:sldId id="289" r:id="rId7"/>
    <p:sldId id="282" r:id="rId8"/>
    <p:sldId id="291" r:id="rId9"/>
    <p:sldId id="292" r:id="rId10"/>
    <p:sldId id="277" r:id="rId11"/>
    <p:sldId id="283" r:id="rId12"/>
    <p:sldId id="297" r:id="rId13"/>
    <p:sldId id="308" r:id="rId14"/>
    <p:sldId id="309" r:id="rId15"/>
    <p:sldId id="298" r:id="rId16"/>
    <p:sldId id="299" r:id="rId17"/>
    <p:sldId id="300" r:id="rId18"/>
    <p:sldId id="301" r:id="rId19"/>
    <p:sldId id="302" r:id="rId20"/>
    <p:sldId id="303" r:id="rId21"/>
    <p:sldId id="304" r:id="rId22"/>
    <p:sldId id="284" r:id="rId23"/>
    <p:sldId id="305" r:id="rId24"/>
    <p:sldId id="306" r:id="rId25"/>
    <p:sldId id="285" r:id="rId26"/>
    <p:sldId id="310" r:id="rId27"/>
    <p:sldId id="311" r:id="rId28"/>
    <p:sldId id="307" r:id="rId29"/>
    <p:sldId id="278" r:id="rId30"/>
  </p:sldIdLst>
  <p:sldSz cx="12858750" cy="723265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8">
          <p15:clr>
            <a:srgbClr val="A4A3A4"/>
          </p15:clr>
        </p15:guide>
        <p15:guide id="2" pos="4050">
          <p15:clr>
            <a:srgbClr val="A4A3A4"/>
          </p15:clr>
        </p15:guide>
        <p15:guide id="3" pos="557">
          <p15:clr>
            <a:srgbClr val="A4A3A4"/>
          </p15:clr>
        </p15:guide>
        <p15:guide id="4" orient="horz" pos="4183">
          <p15:clr>
            <a:srgbClr val="A4A3A4"/>
          </p15:clr>
        </p15:guide>
        <p15:guide id="5" pos="7588">
          <p15:clr>
            <a:srgbClr val="A4A3A4"/>
          </p15:clr>
        </p15:guide>
        <p15:guide id="6" pos="376">
          <p15:clr>
            <a:srgbClr val="A4A3A4"/>
          </p15:clr>
        </p15:guide>
        <p15:guide id="7" pos="135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4A327D-5A4F-469F-A721-EF8C57AAD38D}" v="22" dt="2019-11-24T19:28:53.908"/>
    <p1510:client id="{4447D835-E63B-4E94-B369-8A7DACF5E1BA}" v="21" dt="2019-11-24T19:33:14.176"/>
    <p1510:client id="{73B0FE0C-B760-46DB-894A-BC34269BB51F}" v="2177" dt="2019-11-24T17:29:02.293"/>
    <p1510:client id="{B4DDFD6F-B5A3-4AAD-9F49-339056A7832A}" v="2325" dt="2019-11-24T15:19:09.174"/>
    <p1510:client id="{DBD7F1A8-CB8A-40F7-B815-80576137A35D}" v="624" dt="2019-11-24T19:21:19.830"/>
  </p1510:revLst>
</p1510:revInfo>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328"/>
        <p:guide pos="4050"/>
        <p:guide pos="557"/>
        <p:guide orient="horz" pos="4183"/>
        <p:guide pos="7588"/>
        <p:guide pos="376"/>
        <p:guide pos="135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39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
        <p:cNvGrpSpPr/>
        <p:nvPr/>
      </p:nvGrpSpPr>
      <p:grpSpPr>
        <a:xfrm>
          <a:off x="0" y="0"/>
          <a:ext cx="0" cy="0"/>
          <a:chOff x="0" y="0"/>
          <a:chExt cx="0" cy="0"/>
        </a:xfrm>
      </p:grpSpPr>
      <p:sp>
        <p:nvSpPr>
          <p:cNvPr id="26" name="Google Shape;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 name="Google Shape;27;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28" name="Google Shape;28;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1</a:t>
            </a:fld>
            <a:endParaRPr sz="1200">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86236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3</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55232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1082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1" name="Google Shape;74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742" name="Google Shape;742;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10</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8919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11</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53016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049055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 name="Google Shape;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38" name="Google Shape;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25</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00431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3" name="Google Shape;783;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300" b="0" i="0" u="none" strike="noStrike" cap="none">
              <a:solidFill>
                <a:schemeClr val="dk1"/>
              </a:solidFill>
              <a:latin typeface="Calibri"/>
              <a:ea typeface="Calibri"/>
              <a:cs typeface="Calibri"/>
              <a:sym typeface="Calibri"/>
            </a:endParaRPr>
          </a:p>
        </p:txBody>
      </p:sp>
      <p:sp>
        <p:nvSpPr>
          <p:cNvPr id="784" name="Google Shape;784;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PT" altLang="zh-CN" sz="1200">
                <a:solidFill>
                  <a:schemeClr val="dk1"/>
                </a:solidFill>
                <a:latin typeface="Calibri"/>
                <a:ea typeface="Calibri"/>
                <a:cs typeface="Calibri"/>
                <a:sym typeface="Calibri"/>
              </a:rPr>
              <a:t>29</a:t>
            </a:fld>
            <a:endParaRPr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Four footer information">
  <p:cSld name="1_Four footer information">
    <p:spTree>
      <p:nvGrpSpPr>
        <p:cNvPr id="1" name="Shape 1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空白" type="blank">
  <p:cSld name="BLANK">
    <p:bg>
      <p:bgPr>
        <a:solidFill>
          <a:schemeClr val="lt1"/>
        </a:solid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dt" idx="10"/>
          </p:nvPr>
        </p:nvSpPr>
        <p:spPr>
          <a:xfrm>
            <a:off x="643018" y="6704013"/>
            <a:ext cx="3000745" cy="3857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3"/>
          <p:cNvSpPr txBox="1">
            <a:spLocks noGrp="1"/>
          </p:cNvSpPr>
          <p:nvPr>
            <p:ph type="ftr" idx="11"/>
          </p:nvPr>
        </p:nvSpPr>
        <p:spPr>
          <a:xfrm>
            <a:off x="4393156" y="6704013"/>
            <a:ext cx="4072440" cy="38576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3"/>
          <p:cNvSpPr txBox="1">
            <a:spLocks noGrp="1"/>
          </p:cNvSpPr>
          <p:nvPr>
            <p:ph type="sldNum" idx="12"/>
          </p:nvPr>
        </p:nvSpPr>
        <p:spPr>
          <a:xfrm>
            <a:off x="9214988" y="6704013"/>
            <a:ext cx="3000745" cy="385762"/>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a:solidFill>
                  <a:srgbClr val="888888"/>
                </a:solidFill>
                <a:latin typeface="Calibri"/>
                <a:ea typeface="Calibri"/>
                <a:cs typeface="Calibri"/>
                <a:sym typeface="Calibri"/>
              </a:defRPr>
            </a:lvl1pPr>
            <a:lvl2pPr marL="0" marR="0" lvl="1" indent="0" algn="r" rtl="0">
              <a:spcBef>
                <a:spcPts val="0"/>
              </a:spcBef>
              <a:spcAft>
                <a:spcPts val="0"/>
              </a:spcAft>
              <a:buNone/>
              <a:defRPr sz="1200">
                <a:solidFill>
                  <a:srgbClr val="888888"/>
                </a:solidFill>
                <a:latin typeface="Calibri"/>
                <a:ea typeface="Calibri"/>
                <a:cs typeface="Calibri"/>
                <a:sym typeface="Calibri"/>
              </a:defRPr>
            </a:lvl2pPr>
            <a:lvl3pPr marL="0" marR="0" lvl="2" indent="0" algn="r" rtl="0">
              <a:spcBef>
                <a:spcPts val="0"/>
              </a:spcBef>
              <a:spcAft>
                <a:spcPts val="0"/>
              </a:spcAft>
              <a:buNone/>
              <a:defRPr sz="1200">
                <a:solidFill>
                  <a:srgbClr val="888888"/>
                </a:solidFill>
                <a:latin typeface="Calibri"/>
                <a:ea typeface="Calibri"/>
                <a:cs typeface="Calibri"/>
                <a:sym typeface="Calibri"/>
              </a:defRPr>
            </a:lvl3pPr>
            <a:lvl4pPr marL="0" marR="0" lvl="3" indent="0" algn="r" rtl="0">
              <a:spcBef>
                <a:spcPts val="0"/>
              </a:spcBef>
              <a:spcAft>
                <a:spcPts val="0"/>
              </a:spcAft>
              <a:buNone/>
              <a:defRPr sz="1200">
                <a:solidFill>
                  <a:srgbClr val="888888"/>
                </a:solidFill>
                <a:latin typeface="Calibri"/>
                <a:ea typeface="Calibri"/>
                <a:cs typeface="Calibri"/>
                <a:sym typeface="Calibri"/>
              </a:defRPr>
            </a:lvl4pPr>
            <a:lvl5pPr marL="0" marR="0" lvl="4" indent="0" algn="r" rtl="0">
              <a:spcBef>
                <a:spcPts val="0"/>
              </a:spcBef>
              <a:spcAft>
                <a:spcPts val="0"/>
              </a:spcAft>
              <a:buNone/>
              <a:defRPr sz="1200">
                <a:solidFill>
                  <a:srgbClr val="888888"/>
                </a:solidFill>
                <a:latin typeface="Calibri"/>
                <a:ea typeface="Calibri"/>
                <a:cs typeface="Calibri"/>
                <a:sym typeface="Calibri"/>
              </a:defRPr>
            </a:lvl5pPr>
            <a:lvl6pPr marL="0" marR="0" lvl="5" indent="0" algn="r" rtl="0">
              <a:spcBef>
                <a:spcPts val="0"/>
              </a:spcBef>
              <a:spcAft>
                <a:spcPts val="0"/>
              </a:spcAft>
              <a:buNone/>
              <a:defRPr sz="1200">
                <a:solidFill>
                  <a:srgbClr val="888888"/>
                </a:solidFill>
                <a:latin typeface="Calibri"/>
                <a:ea typeface="Calibri"/>
                <a:cs typeface="Calibri"/>
                <a:sym typeface="Calibri"/>
              </a:defRPr>
            </a:lvl6pPr>
            <a:lvl7pPr marL="0" marR="0" lvl="6" indent="0" algn="r" rtl="0">
              <a:spcBef>
                <a:spcPts val="0"/>
              </a:spcBef>
              <a:spcAft>
                <a:spcPts val="0"/>
              </a:spcAft>
              <a:buNone/>
              <a:defRPr sz="1200">
                <a:solidFill>
                  <a:srgbClr val="888888"/>
                </a:solidFill>
                <a:latin typeface="Calibri"/>
                <a:ea typeface="Calibri"/>
                <a:cs typeface="Calibri"/>
                <a:sym typeface="Calibri"/>
              </a:defRPr>
            </a:lvl7pPr>
            <a:lvl8pPr marL="0" marR="0" lvl="7" indent="0" algn="r" rtl="0">
              <a:spcBef>
                <a:spcPts val="0"/>
              </a:spcBef>
              <a:spcAft>
                <a:spcPts val="0"/>
              </a:spcAft>
              <a:buNone/>
              <a:defRPr sz="1200">
                <a:solidFill>
                  <a:srgbClr val="888888"/>
                </a:solidFill>
                <a:latin typeface="Calibri"/>
                <a:ea typeface="Calibri"/>
                <a:cs typeface="Calibri"/>
                <a:sym typeface="Calibri"/>
              </a:defRPr>
            </a:lvl8pPr>
            <a:lvl9pPr marL="0" marR="0" lvl="8" indent="0" algn="r" rtl="0">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PT" altLang="zh-CN"/>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标题幻灯片">
  <p:cSld name="1_标题幻灯片">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空白页">
  <p:cSld name="空白页">
    <p:spTree>
      <p:nvGrpSpPr>
        <p:cNvPr id="1" name="Shape 21"/>
        <p:cNvGrpSpPr/>
        <p:nvPr/>
      </p:nvGrpSpPr>
      <p:grpSpPr>
        <a:xfrm>
          <a:off x="0" y="0"/>
          <a:ext cx="0" cy="0"/>
          <a:chOff x="0" y="0"/>
          <a:chExt cx="0" cy="0"/>
        </a:xfrm>
      </p:grpSpPr>
      <p:grpSp>
        <p:nvGrpSpPr>
          <p:cNvPr id="22" name="Google Shape;22;p5"/>
          <p:cNvGrpSpPr/>
          <p:nvPr/>
        </p:nvGrpSpPr>
        <p:grpSpPr>
          <a:xfrm flipH="1">
            <a:off x="-2" y="348756"/>
            <a:ext cx="2527264" cy="713220"/>
            <a:chOff x="2370576" y="533400"/>
            <a:chExt cx="2417494" cy="675969"/>
          </a:xfrm>
        </p:grpSpPr>
        <p:sp>
          <p:nvSpPr>
            <p:cNvPr id="23" name="Google Shape;23;p5"/>
            <p:cNvSpPr/>
            <p:nvPr/>
          </p:nvSpPr>
          <p:spPr>
            <a:xfrm>
              <a:off x="2738030" y="533400"/>
              <a:ext cx="2050040" cy="67596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libri"/>
                <a:ea typeface="Calibri"/>
                <a:cs typeface="Calibri"/>
                <a:sym typeface="Calibri"/>
              </a:endParaRPr>
            </a:p>
          </p:txBody>
        </p:sp>
        <p:sp>
          <p:nvSpPr>
            <p:cNvPr id="24" name="Google Shape;24;p5"/>
            <p:cNvSpPr/>
            <p:nvPr/>
          </p:nvSpPr>
          <p:spPr>
            <a:xfrm>
              <a:off x="2370576" y="533400"/>
              <a:ext cx="623734" cy="675969"/>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002">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84238" y="385763"/>
            <a:ext cx="11090275" cy="13970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84238" y="1925638"/>
            <a:ext cx="11090275" cy="458946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84238" y="6704013"/>
            <a:ext cx="2892425" cy="384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259263" y="6704013"/>
            <a:ext cx="4340225" cy="384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9082088" y="6704013"/>
            <a:ext cx="2892425" cy="384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pt-PT" altLang="zh-C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6"/>
          <p:cNvSpPr/>
          <p:nvPr/>
        </p:nvSpPr>
        <p:spPr>
          <a:xfrm>
            <a:off x="1413" y="1219203"/>
            <a:ext cx="12857334" cy="5063283"/>
          </a:xfrm>
          <a:custGeom>
            <a:avLst/>
            <a:gdLst/>
            <a:ahLst/>
            <a:cxnLst/>
            <a:rect l="l" t="t" r="r" b="b"/>
            <a:pathLst>
              <a:path w="5734" h="2549" extrusionOk="0">
                <a:moveTo>
                  <a:pt x="3666" y="0"/>
                </a:moveTo>
                <a:lnTo>
                  <a:pt x="5734" y="0"/>
                </a:lnTo>
                <a:lnTo>
                  <a:pt x="5734" y="2549"/>
                </a:lnTo>
                <a:lnTo>
                  <a:pt x="0" y="2549"/>
                </a:lnTo>
                <a:lnTo>
                  <a:pt x="3666"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1" name="Google Shape;31;p6"/>
          <p:cNvSpPr/>
          <p:nvPr/>
        </p:nvSpPr>
        <p:spPr>
          <a:xfrm>
            <a:off x="1414" y="3525387"/>
            <a:ext cx="3114551" cy="2757095"/>
          </a:xfrm>
          <a:custGeom>
            <a:avLst/>
            <a:gdLst/>
            <a:ahLst/>
            <a:cxnLst/>
            <a:rect l="l" t="t" r="r" b="b"/>
            <a:pathLst>
              <a:path w="1389" h="1388" extrusionOk="0">
                <a:moveTo>
                  <a:pt x="0" y="0"/>
                </a:moveTo>
                <a:lnTo>
                  <a:pt x="1389" y="1388"/>
                </a:lnTo>
                <a:lnTo>
                  <a:pt x="0" y="1388"/>
                </a:lnTo>
                <a:lnTo>
                  <a:pt x="0" y="0"/>
                </a:lnTo>
                <a:close/>
              </a:path>
            </a:pathLst>
          </a:custGeom>
          <a:solidFill>
            <a:srgbClr val="FF0000"/>
          </a:solid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2" name="Google Shape;32;p6"/>
          <p:cNvSpPr/>
          <p:nvPr/>
        </p:nvSpPr>
        <p:spPr>
          <a:xfrm>
            <a:off x="8221679" y="1219200"/>
            <a:ext cx="4637071" cy="4107834"/>
          </a:xfrm>
          <a:custGeom>
            <a:avLst/>
            <a:gdLst/>
            <a:ahLst/>
            <a:cxnLst/>
            <a:rect l="l" t="t" r="r" b="b"/>
            <a:pathLst>
              <a:path w="2068" h="2068" extrusionOk="0">
                <a:moveTo>
                  <a:pt x="0" y="0"/>
                </a:moveTo>
                <a:lnTo>
                  <a:pt x="2068" y="0"/>
                </a:lnTo>
                <a:lnTo>
                  <a:pt x="2068" y="2068"/>
                </a:lnTo>
                <a:lnTo>
                  <a:pt x="0" y="0"/>
                </a:lnTo>
                <a:close/>
              </a:path>
            </a:pathLst>
          </a:custGeom>
          <a:solidFill>
            <a:srgbClr val="FF0000"/>
          </a:solid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33" name="Google Shape;33;p6"/>
          <p:cNvSpPr/>
          <p:nvPr/>
        </p:nvSpPr>
        <p:spPr>
          <a:xfrm>
            <a:off x="301018" y="1438235"/>
            <a:ext cx="6984900" cy="1200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accent1"/>
              </a:buClr>
              <a:buSzPts val="7200"/>
              <a:buFont typeface="Arial"/>
              <a:buNone/>
            </a:pPr>
            <a:r>
              <a:rPr lang="zh-CN" sz="3600" b="1">
                <a:solidFill>
                  <a:srgbClr val="FF0000"/>
                </a:solidFill>
                <a:latin typeface="Poppins" panose="00000500000000000000" pitchFamily="50" charset="0"/>
                <a:cs typeface="Poppins" panose="00000500000000000000" pitchFamily="50" charset="0"/>
              </a:rPr>
              <a:t>Técnicas de compressão não destrutiva</a:t>
            </a:r>
            <a:endParaRPr sz="3600" b="1" u="none" cap="none">
              <a:solidFill>
                <a:srgbClr val="FF0000"/>
              </a:solidFill>
              <a:latin typeface="Poppins" panose="00000500000000000000" pitchFamily="50" charset="0"/>
              <a:cs typeface="Poppins" panose="00000500000000000000" pitchFamily="50" charset="0"/>
              <a:sym typeface="Arial"/>
            </a:endParaRPr>
          </a:p>
        </p:txBody>
      </p:sp>
      <p:sp>
        <p:nvSpPr>
          <p:cNvPr id="2" name="CaixaDeTexto 1">
            <a:extLst>
              <a:ext uri="{FF2B5EF4-FFF2-40B4-BE49-F238E27FC236}">
                <a16:creationId xmlns:a16="http://schemas.microsoft.com/office/drawing/2014/main" id="{068AEED0-1284-44A8-AD00-92CF16BE814C}"/>
              </a:ext>
            </a:extLst>
          </p:cNvPr>
          <p:cNvSpPr txBox="1"/>
          <p:nvPr/>
        </p:nvSpPr>
        <p:spPr>
          <a:xfrm>
            <a:off x="301015" y="2609643"/>
            <a:ext cx="3637722" cy="369332"/>
          </a:xfrm>
          <a:prstGeom prst="rect">
            <a:avLst/>
          </a:prstGeom>
          <a:noFill/>
        </p:spPr>
        <p:txBody>
          <a:bodyPr wrap="square" rtlCol="0">
            <a:spAutoFit/>
          </a:bodyPr>
          <a:lstStyle/>
          <a:p>
            <a:r>
              <a:rPr lang="pt-PT" sz="1800">
                <a:latin typeface="Poppins" panose="00000500000000000000" pitchFamily="50" charset="0"/>
                <a:cs typeface="Poppins" panose="00000500000000000000" pitchFamily="50" charset="0"/>
              </a:rPr>
              <a:t>Teoria da informação</a:t>
            </a:r>
          </a:p>
        </p:txBody>
      </p:sp>
      <p:sp>
        <p:nvSpPr>
          <p:cNvPr id="8" name="CaixaDeTexto 7">
            <a:extLst>
              <a:ext uri="{FF2B5EF4-FFF2-40B4-BE49-F238E27FC236}">
                <a16:creationId xmlns:a16="http://schemas.microsoft.com/office/drawing/2014/main" id="{87697CBA-72B4-4CFC-A024-90B589ABBCA3}"/>
              </a:ext>
            </a:extLst>
          </p:cNvPr>
          <p:cNvSpPr txBox="1"/>
          <p:nvPr/>
        </p:nvSpPr>
        <p:spPr>
          <a:xfrm>
            <a:off x="301016" y="6600142"/>
            <a:ext cx="12310084" cy="369332"/>
          </a:xfrm>
          <a:prstGeom prst="rect">
            <a:avLst/>
          </a:prstGeom>
          <a:noFill/>
        </p:spPr>
        <p:txBody>
          <a:bodyPr wrap="square" rtlCol="0">
            <a:spAutoFit/>
          </a:bodyPr>
          <a:lstStyle/>
          <a:p>
            <a:r>
              <a:rPr lang="pt-PT" sz="1800">
                <a:latin typeface="Poppins" panose="00000500000000000000" pitchFamily="50" charset="0"/>
                <a:cs typeface="Poppins" panose="00000500000000000000" pitchFamily="50" charset="0"/>
              </a:rPr>
              <a:t>Gabriel Fernandes                                                     Maria Dias                                                             Pedro Rodrigues </a:t>
            </a: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p:tgtEl>
                                          <p:spTgt spid="3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 calcmode="lin" valueType="num">
                                      <p:cBhvr additive="base">
                                        <p:cTn id="12" dur="500"/>
                                        <p:tgtEl>
                                          <p:spTgt spid="32"/>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p:tgtEl>
                                          <p:spTgt spid="31"/>
                                        </p:tgtEl>
                                        <p:attrNameLst>
                                          <p:attrName>ppt_x</p:attrName>
                                        </p:attrNameLst>
                                      </p:cBhvr>
                                      <p:tavLst>
                                        <p:tav tm="0">
                                          <p:val>
                                            <p:strVal val="#ppt_x-1"/>
                                          </p:val>
                                        </p:tav>
                                        <p:tav tm="100000">
                                          <p:val>
                                            <p:strVal val="#ppt_x"/>
                                          </p:val>
                                        </p:tav>
                                      </p:tavLst>
                                    </p:anim>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fade">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27"/>
          <p:cNvSpPr/>
          <p:nvPr/>
        </p:nvSpPr>
        <p:spPr>
          <a:xfrm>
            <a:off x="706" y="4969640"/>
            <a:ext cx="12857338" cy="2272988"/>
          </a:xfrm>
          <a:prstGeom prst="rect">
            <a:avLst/>
          </a:prstGeom>
          <a:solidFill>
            <a:srgbClr val="900000"/>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45" name="Google Shape;745;p27"/>
          <p:cNvSpPr/>
          <p:nvPr/>
        </p:nvSpPr>
        <p:spPr>
          <a:xfrm>
            <a:off x="1921964" y="4816011"/>
            <a:ext cx="307256" cy="307256"/>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46" name="Google Shape;746;p27"/>
          <p:cNvSpPr/>
          <p:nvPr/>
        </p:nvSpPr>
        <p:spPr>
          <a:xfrm>
            <a:off x="5983443" y="4802983"/>
            <a:ext cx="307256" cy="307256"/>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47" name="Google Shape;747;p27"/>
          <p:cNvSpPr/>
          <p:nvPr/>
        </p:nvSpPr>
        <p:spPr>
          <a:xfrm>
            <a:off x="9870755" y="4816011"/>
            <a:ext cx="307256" cy="307256"/>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grpSp>
        <p:nvGrpSpPr>
          <p:cNvPr id="748" name="Google Shape;748;p27"/>
          <p:cNvGrpSpPr/>
          <p:nvPr/>
        </p:nvGrpSpPr>
        <p:grpSpPr>
          <a:xfrm>
            <a:off x="1297175" y="1959168"/>
            <a:ext cx="10424556" cy="1888299"/>
            <a:chOff x="1131116" y="2286994"/>
            <a:chExt cx="9885108" cy="1790584"/>
          </a:xfrm>
        </p:grpSpPr>
        <p:sp>
          <p:nvSpPr>
            <p:cNvPr id="749" name="Google Shape;749;p27"/>
            <p:cNvSpPr/>
            <p:nvPr/>
          </p:nvSpPr>
          <p:spPr>
            <a:xfrm>
              <a:off x="10101824" y="2729424"/>
              <a:ext cx="914400" cy="914400"/>
            </a:xfrm>
            <a:prstGeom prst="ellips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0" name="Google Shape;750;p27"/>
            <p:cNvSpPr/>
            <p:nvPr/>
          </p:nvSpPr>
          <p:spPr>
            <a:xfrm>
              <a:off x="7643389" y="2578091"/>
              <a:ext cx="1217066" cy="1217066"/>
            </a:xfrm>
            <a:prstGeom prst="ellips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1" name="Google Shape;751;p27"/>
            <p:cNvSpPr/>
            <p:nvPr/>
          </p:nvSpPr>
          <p:spPr>
            <a:xfrm>
              <a:off x="8598927" y="2295670"/>
              <a:ext cx="1781907" cy="1781907"/>
            </a:xfrm>
            <a:prstGeom prst="ellipse">
              <a:avLst/>
            </a:prstGeom>
            <a:solidFill>
              <a:schemeClr val="accent3"/>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2" name="Google Shape;752;p27"/>
            <p:cNvSpPr/>
            <p:nvPr/>
          </p:nvSpPr>
          <p:spPr>
            <a:xfrm>
              <a:off x="6506133" y="2758787"/>
              <a:ext cx="914400" cy="914400"/>
            </a:xfrm>
            <a:prstGeom prst="ellipse">
              <a:avLst/>
            </a:prstGeom>
            <a:solidFill>
              <a:srgbClr val="FF0000">
                <a:alpha val="80000"/>
              </a:srgb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3" name="Google Shape;753;p27"/>
            <p:cNvSpPr/>
            <p:nvPr/>
          </p:nvSpPr>
          <p:spPr>
            <a:xfrm>
              <a:off x="4019862" y="2593437"/>
              <a:ext cx="1217066" cy="1217066"/>
            </a:xfrm>
            <a:prstGeom prst="ellipse">
              <a:avLst/>
            </a:prstGeom>
            <a:solidFill>
              <a:srgbClr val="FF0000">
                <a:alpha val="80000"/>
              </a:srgb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4" name="Google Shape;754;p27"/>
            <p:cNvSpPr/>
            <p:nvPr/>
          </p:nvSpPr>
          <p:spPr>
            <a:xfrm>
              <a:off x="4905598" y="2295671"/>
              <a:ext cx="1781907" cy="1781907"/>
            </a:xfrm>
            <a:prstGeom prst="ellipse">
              <a:avLst/>
            </a:prstGeom>
            <a:solidFill>
              <a:srgbClr val="FF0000"/>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5" name="Google Shape;755;p27"/>
            <p:cNvSpPr/>
            <p:nvPr/>
          </p:nvSpPr>
          <p:spPr>
            <a:xfrm>
              <a:off x="2692515" y="2715042"/>
              <a:ext cx="914400" cy="914400"/>
            </a:xfrm>
            <a:prstGeom prst="ellipse">
              <a:avLst/>
            </a:prstGeom>
            <a:solidFill>
              <a:schemeClr val="accent1">
                <a:alpha val="80000"/>
              </a:scheme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7" name="Google Shape;757;p27"/>
            <p:cNvSpPr/>
            <p:nvPr/>
          </p:nvSpPr>
          <p:spPr>
            <a:xfrm>
              <a:off x="1131116" y="2286994"/>
              <a:ext cx="1781907" cy="1781907"/>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8" name="Google Shape;758;p27"/>
            <p:cNvSpPr/>
            <p:nvPr/>
          </p:nvSpPr>
          <p:spPr>
            <a:xfrm>
              <a:off x="3199488" y="2669319"/>
              <a:ext cx="1005840" cy="1005840"/>
            </a:xfrm>
            <a:prstGeom prst="ellipse">
              <a:avLst/>
            </a:prstGeom>
            <a:solidFill>
              <a:srgbClr val="900000"/>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59" name="Google Shape;759;p27"/>
            <p:cNvSpPr/>
            <p:nvPr/>
          </p:nvSpPr>
          <p:spPr>
            <a:xfrm>
              <a:off x="7109773" y="2699049"/>
              <a:ext cx="1005840" cy="1005840"/>
            </a:xfrm>
            <a:prstGeom prst="ellipse">
              <a:avLst/>
            </a:prstGeom>
            <a:solidFill>
              <a:srgbClr val="900000"/>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760" name="Google Shape;760;p27"/>
            <p:cNvSpPr/>
            <p:nvPr/>
          </p:nvSpPr>
          <p:spPr>
            <a:xfrm>
              <a:off x="3516281" y="2988131"/>
              <a:ext cx="351924" cy="368215"/>
            </a:xfrm>
            <a:custGeom>
              <a:avLst/>
              <a:gdLst/>
              <a:ahLst/>
              <a:cxnLst/>
              <a:rect l="l" t="t" r="r" b="b"/>
              <a:pathLst>
                <a:path w="181" h="190" extrusionOk="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p:spPr>
          <p:txBody>
            <a:bodyPr spcFirstLastPara="1" wrap="square" lIns="96425" tIns="48200" rIns="96425" bIns="48200" anchor="t" anchorCtr="0">
              <a:noAutofit/>
            </a:bodyPr>
            <a:lstStyle/>
            <a:p>
              <a:pPr marL="0" marR="0" lvl="0" indent="0" algn="just" rtl="0">
                <a:lnSpc>
                  <a:spcPct val="120000"/>
                </a:lnSpc>
                <a:spcBef>
                  <a:spcPts val="0"/>
                </a:spcBef>
                <a:spcAft>
                  <a:spcPts val="0"/>
                </a:spcAft>
                <a:buNone/>
              </a:pPr>
              <a:endParaRPr sz="949">
                <a:solidFill>
                  <a:schemeClr val="dk1"/>
                </a:solidFill>
                <a:latin typeface="Arial"/>
                <a:ea typeface="Arial"/>
                <a:cs typeface="Arial"/>
                <a:sym typeface="Arial"/>
              </a:endParaRPr>
            </a:p>
          </p:txBody>
        </p:sp>
        <p:sp>
          <p:nvSpPr>
            <p:cNvPr id="761" name="Google Shape;761;p27"/>
            <p:cNvSpPr/>
            <p:nvPr/>
          </p:nvSpPr>
          <p:spPr>
            <a:xfrm>
              <a:off x="7451228" y="3002513"/>
              <a:ext cx="351924" cy="368215"/>
            </a:xfrm>
            <a:custGeom>
              <a:avLst/>
              <a:gdLst/>
              <a:ahLst/>
              <a:cxnLst/>
              <a:rect l="l" t="t" r="r" b="b"/>
              <a:pathLst>
                <a:path w="181" h="190" extrusionOk="0">
                  <a:moveTo>
                    <a:pt x="174" y="78"/>
                  </a:moveTo>
                  <a:cubicBezTo>
                    <a:pt x="105" y="9"/>
                    <a:pt x="105" y="9"/>
                    <a:pt x="105" y="9"/>
                  </a:cubicBezTo>
                  <a:cubicBezTo>
                    <a:pt x="96" y="0"/>
                    <a:pt x="82" y="0"/>
                    <a:pt x="73" y="9"/>
                  </a:cubicBezTo>
                  <a:cubicBezTo>
                    <a:pt x="64" y="18"/>
                    <a:pt x="64" y="32"/>
                    <a:pt x="73" y="41"/>
                  </a:cubicBezTo>
                  <a:cubicBezTo>
                    <a:pt x="100" y="68"/>
                    <a:pt x="100" y="68"/>
                    <a:pt x="100" y="68"/>
                  </a:cubicBezTo>
                  <a:cubicBezTo>
                    <a:pt x="26" y="68"/>
                    <a:pt x="26" y="68"/>
                    <a:pt x="26" y="68"/>
                  </a:cubicBezTo>
                  <a:cubicBezTo>
                    <a:pt x="12" y="68"/>
                    <a:pt x="0" y="78"/>
                    <a:pt x="0" y="92"/>
                  </a:cubicBezTo>
                  <a:cubicBezTo>
                    <a:pt x="0" y="106"/>
                    <a:pt x="12" y="116"/>
                    <a:pt x="26" y="116"/>
                  </a:cubicBezTo>
                  <a:cubicBezTo>
                    <a:pt x="104" y="116"/>
                    <a:pt x="104" y="116"/>
                    <a:pt x="104" y="116"/>
                  </a:cubicBezTo>
                  <a:cubicBezTo>
                    <a:pt x="73" y="148"/>
                    <a:pt x="73" y="148"/>
                    <a:pt x="73" y="148"/>
                  </a:cubicBezTo>
                  <a:cubicBezTo>
                    <a:pt x="64" y="157"/>
                    <a:pt x="64" y="172"/>
                    <a:pt x="73" y="181"/>
                  </a:cubicBezTo>
                  <a:cubicBezTo>
                    <a:pt x="82" y="190"/>
                    <a:pt x="96" y="190"/>
                    <a:pt x="105" y="181"/>
                  </a:cubicBezTo>
                  <a:cubicBezTo>
                    <a:pt x="174" y="112"/>
                    <a:pt x="174" y="112"/>
                    <a:pt x="174" y="112"/>
                  </a:cubicBezTo>
                  <a:cubicBezTo>
                    <a:pt x="179" y="107"/>
                    <a:pt x="181" y="101"/>
                    <a:pt x="181" y="95"/>
                  </a:cubicBezTo>
                  <a:cubicBezTo>
                    <a:pt x="181" y="89"/>
                    <a:pt x="179" y="83"/>
                    <a:pt x="174" y="78"/>
                  </a:cubicBezTo>
                  <a:close/>
                </a:path>
              </a:pathLst>
            </a:custGeom>
            <a:solidFill>
              <a:srgbClr val="FFFFFF"/>
            </a:solidFill>
            <a:ln>
              <a:noFill/>
            </a:ln>
          </p:spPr>
          <p:txBody>
            <a:bodyPr spcFirstLastPara="1" wrap="square" lIns="96425" tIns="48200" rIns="96425" bIns="48200" anchor="t" anchorCtr="0">
              <a:noAutofit/>
            </a:bodyPr>
            <a:lstStyle/>
            <a:p>
              <a:pPr marL="0" marR="0" lvl="0" indent="0" algn="just" rtl="0">
                <a:lnSpc>
                  <a:spcPct val="120000"/>
                </a:lnSpc>
                <a:spcBef>
                  <a:spcPts val="0"/>
                </a:spcBef>
                <a:spcAft>
                  <a:spcPts val="0"/>
                </a:spcAft>
                <a:buNone/>
              </a:pPr>
              <a:endParaRPr sz="949">
                <a:solidFill>
                  <a:schemeClr val="dk1"/>
                </a:solidFill>
                <a:latin typeface="Arial"/>
                <a:ea typeface="Arial"/>
                <a:cs typeface="Arial"/>
                <a:sym typeface="Arial"/>
              </a:endParaRPr>
            </a:p>
          </p:txBody>
        </p:sp>
      </p:grpSp>
      <p:sp>
        <p:nvSpPr>
          <p:cNvPr id="774" name="Google Shape;774;p27"/>
          <p:cNvSpPr/>
          <p:nvPr/>
        </p:nvSpPr>
        <p:spPr>
          <a:xfrm>
            <a:off x="768286" y="5712137"/>
            <a:ext cx="2623048" cy="535531"/>
          </a:xfrm>
          <a:prstGeom prst="rect">
            <a:avLst/>
          </a:prstGeom>
          <a:noFill/>
          <a:ln>
            <a:noFill/>
          </a:ln>
        </p:spPr>
        <p:txBody>
          <a:bodyPr spcFirstLastPara="1" wrap="square" lIns="91425" tIns="45700" rIns="91425" bIns="45700" anchor="t" anchorCtr="0">
            <a:noAutofit/>
          </a:bodyPr>
          <a:lstStyle/>
          <a:p>
            <a:pPr algn="ctr">
              <a:lnSpc>
                <a:spcPct val="120000"/>
              </a:lnSpc>
            </a:pPr>
            <a:r>
              <a:rPr lang="pt-PT" sz="1000">
                <a:solidFill>
                  <a:schemeClr val="bg1"/>
                </a:solidFill>
                <a:latin typeface="Poppins"/>
                <a:cs typeface="Poppins" panose="00000500000000000000" pitchFamily="50" charset="0"/>
              </a:rPr>
              <a:t>(através de algoritmos como </a:t>
            </a:r>
            <a:r>
              <a:rPr lang="pt-PT" sz="1000" err="1">
                <a:solidFill>
                  <a:schemeClr val="bg1"/>
                </a:solidFill>
                <a:latin typeface="Poppins"/>
                <a:cs typeface="Poppins" panose="00000500000000000000" pitchFamily="50" charset="0"/>
              </a:rPr>
              <a:t>Predictor</a:t>
            </a:r>
            <a:r>
              <a:rPr lang="pt-PT" sz="1000">
                <a:solidFill>
                  <a:schemeClr val="bg1"/>
                </a:solidFill>
                <a:latin typeface="Poppins"/>
                <a:cs typeface="Poppins" panose="00000500000000000000" pitchFamily="50" charset="0"/>
              </a:rPr>
              <a:t> e BW);</a:t>
            </a:r>
          </a:p>
        </p:txBody>
      </p:sp>
      <p:sp>
        <p:nvSpPr>
          <p:cNvPr id="775" name="Google Shape;775;p27"/>
          <p:cNvSpPr txBox="1"/>
          <p:nvPr/>
        </p:nvSpPr>
        <p:spPr>
          <a:xfrm>
            <a:off x="963785" y="5348384"/>
            <a:ext cx="2662198" cy="190931"/>
          </a:xfrm>
          <a:prstGeom prst="rect">
            <a:avLst/>
          </a:prstGeom>
          <a:noFill/>
          <a:ln>
            <a:noFill/>
          </a:ln>
        </p:spPr>
        <p:txBody>
          <a:bodyPr spcFirstLastPara="1" wrap="square" lIns="91425" tIns="45700" rIns="91425" bIns="45700" anchor="t" anchorCtr="0">
            <a:noAutofit/>
          </a:bodyPr>
          <a:lstStyle/>
          <a:p>
            <a:pPr lvl="0" algn="just">
              <a:lnSpc>
                <a:spcPct val="120000"/>
              </a:lnSpc>
            </a:pPr>
            <a:r>
              <a:rPr lang="pt-PT" b="1">
                <a:solidFill>
                  <a:schemeClr val="bg1"/>
                </a:solidFill>
                <a:latin typeface="Poppins" panose="00000500000000000000" pitchFamily="50" charset="0"/>
                <a:cs typeface="Poppins" panose="00000500000000000000" pitchFamily="50" charset="0"/>
              </a:rPr>
              <a:t>Transformação da fonte</a:t>
            </a:r>
            <a:endParaRPr sz="1400" b="1">
              <a:solidFill>
                <a:schemeClr val="bg1"/>
              </a:solidFill>
              <a:sym typeface="Arial"/>
            </a:endParaRPr>
          </a:p>
        </p:txBody>
      </p:sp>
      <p:sp>
        <p:nvSpPr>
          <p:cNvPr id="776" name="Google Shape;776;p27"/>
          <p:cNvSpPr/>
          <p:nvPr/>
        </p:nvSpPr>
        <p:spPr>
          <a:xfrm>
            <a:off x="8731348" y="6232457"/>
            <a:ext cx="2896668" cy="535531"/>
          </a:xfrm>
          <a:prstGeom prst="rect">
            <a:avLst/>
          </a:prstGeom>
          <a:noFill/>
          <a:ln>
            <a:noFill/>
          </a:ln>
        </p:spPr>
        <p:txBody>
          <a:bodyPr spcFirstLastPara="1" wrap="square" lIns="91425" tIns="45700" rIns="91425" bIns="45700" anchor="t" anchorCtr="0">
            <a:noAutofit/>
          </a:bodyPr>
          <a:lstStyle/>
          <a:p>
            <a:pPr lvl="0" algn="ctr">
              <a:lnSpc>
                <a:spcPct val="120000"/>
              </a:lnSpc>
            </a:pPr>
            <a:r>
              <a:rPr lang="pt-PT" sz="1000">
                <a:solidFill>
                  <a:schemeClr val="bg1"/>
                </a:solidFill>
                <a:latin typeface="Poppins" panose="00000500000000000000" pitchFamily="50" charset="0"/>
                <a:cs typeface="Poppins" panose="00000500000000000000" pitchFamily="50" charset="0"/>
              </a:rPr>
              <a:t>(codificação aritmética e árvores de </a:t>
            </a:r>
            <a:r>
              <a:rPr lang="pt-PT" sz="1000" err="1">
                <a:solidFill>
                  <a:schemeClr val="bg1"/>
                </a:solidFill>
                <a:latin typeface="Poppins" panose="00000500000000000000" pitchFamily="50" charset="0"/>
                <a:cs typeface="Poppins" panose="00000500000000000000" pitchFamily="50" charset="0"/>
              </a:rPr>
              <a:t>Huffman</a:t>
            </a:r>
            <a:r>
              <a:rPr lang="pt-PT" sz="1000">
                <a:solidFill>
                  <a:schemeClr val="bg1"/>
                </a:solidFill>
                <a:latin typeface="Poppins" panose="00000500000000000000" pitchFamily="50" charset="0"/>
                <a:cs typeface="Poppins" panose="00000500000000000000" pitchFamily="50" charset="0"/>
              </a:rPr>
              <a:t>) </a:t>
            </a:r>
            <a:endParaRPr sz="1000">
              <a:solidFill>
                <a:schemeClr val="bg1"/>
              </a:solidFill>
              <a:latin typeface="Poppins" panose="00000500000000000000" pitchFamily="50" charset="0"/>
              <a:cs typeface="Poppins" panose="00000500000000000000" pitchFamily="50" charset="0"/>
            </a:endParaRPr>
          </a:p>
        </p:txBody>
      </p:sp>
      <p:sp>
        <p:nvSpPr>
          <p:cNvPr id="777" name="Google Shape;777;p27"/>
          <p:cNvSpPr/>
          <p:nvPr/>
        </p:nvSpPr>
        <p:spPr>
          <a:xfrm>
            <a:off x="4811972" y="6083486"/>
            <a:ext cx="2623048" cy="535531"/>
          </a:xfrm>
          <a:prstGeom prst="rect">
            <a:avLst/>
          </a:prstGeom>
          <a:noFill/>
          <a:ln>
            <a:noFill/>
          </a:ln>
        </p:spPr>
        <p:txBody>
          <a:bodyPr spcFirstLastPara="1" wrap="square" lIns="91425" tIns="45700" rIns="91425" bIns="45700" anchor="t" anchorCtr="0">
            <a:noAutofit/>
          </a:bodyPr>
          <a:lstStyle/>
          <a:p>
            <a:pPr algn="ctr"/>
            <a:r>
              <a:rPr lang="pt-PT" sz="1000">
                <a:solidFill>
                  <a:schemeClr val="bg1"/>
                </a:solidFill>
                <a:latin typeface="Poppins"/>
                <a:cs typeface="Poppins" panose="00000500000000000000" pitchFamily="50" charset="0"/>
              </a:rPr>
              <a:t>(codificação por dicionário, modelação através de cadeias de </a:t>
            </a:r>
            <a:r>
              <a:rPr lang="pt-PT" sz="1000" err="1">
                <a:solidFill>
                  <a:schemeClr val="bg1"/>
                </a:solidFill>
                <a:latin typeface="Poppins"/>
                <a:cs typeface="Poppins" panose="00000500000000000000" pitchFamily="50" charset="0"/>
              </a:rPr>
              <a:t>Markov</a:t>
            </a:r>
            <a:r>
              <a:rPr lang="pt-PT" sz="1000">
                <a:solidFill>
                  <a:schemeClr val="bg1"/>
                </a:solidFill>
                <a:latin typeface="Poppins"/>
                <a:cs typeface="Poppins" panose="00000500000000000000" pitchFamily="50" charset="0"/>
              </a:rPr>
              <a:t> e </a:t>
            </a:r>
            <a:r>
              <a:rPr lang="pt-PT" sz="1000" err="1">
                <a:solidFill>
                  <a:schemeClr val="bg1"/>
                </a:solidFill>
                <a:latin typeface="Poppins"/>
                <a:cs typeface="Poppins" panose="00000500000000000000" pitchFamily="50" charset="0"/>
              </a:rPr>
              <a:t>Run</a:t>
            </a:r>
            <a:r>
              <a:rPr lang="pt-PT" sz="1000">
                <a:solidFill>
                  <a:schemeClr val="bg1"/>
                </a:solidFill>
                <a:latin typeface="Poppins"/>
                <a:cs typeface="Poppins" panose="00000500000000000000" pitchFamily="50" charset="0"/>
              </a:rPr>
              <a:t> </a:t>
            </a:r>
            <a:r>
              <a:rPr lang="pt-PT" sz="1000" err="1">
                <a:solidFill>
                  <a:schemeClr val="bg1"/>
                </a:solidFill>
                <a:latin typeface="Poppins"/>
                <a:cs typeface="Poppins" panose="00000500000000000000" pitchFamily="50" charset="0"/>
              </a:rPr>
              <a:t>Length</a:t>
            </a:r>
            <a:r>
              <a:rPr lang="pt-PT" sz="1000">
                <a:solidFill>
                  <a:schemeClr val="bg1"/>
                </a:solidFill>
                <a:latin typeface="Poppins"/>
                <a:cs typeface="Poppins" panose="00000500000000000000" pitchFamily="50" charset="0"/>
              </a:rPr>
              <a:t> </a:t>
            </a:r>
            <a:r>
              <a:rPr lang="pt-PT" sz="1000" err="1">
                <a:solidFill>
                  <a:schemeClr val="bg1"/>
                </a:solidFill>
                <a:latin typeface="Poppins"/>
                <a:cs typeface="Poppins" panose="00000500000000000000" pitchFamily="50" charset="0"/>
              </a:rPr>
              <a:t>Encoding</a:t>
            </a:r>
            <a:r>
              <a:rPr lang="pt-PT" sz="1000">
                <a:solidFill>
                  <a:schemeClr val="bg1"/>
                </a:solidFill>
                <a:latin typeface="Poppins"/>
                <a:cs typeface="Poppins" panose="00000500000000000000" pitchFamily="50" charset="0"/>
              </a:rPr>
              <a:t>)</a:t>
            </a:r>
          </a:p>
        </p:txBody>
      </p:sp>
      <p:sp>
        <p:nvSpPr>
          <p:cNvPr id="778" name="Google Shape;778;p27"/>
          <p:cNvSpPr txBox="1"/>
          <p:nvPr/>
        </p:nvSpPr>
        <p:spPr>
          <a:xfrm>
            <a:off x="4119917" y="5430026"/>
            <a:ext cx="4254148" cy="315700"/>
          </a:xfrm>
          <a:prstGeom prst="rect">
            <a:avLst/>
          </a:prstGeom>
          <a:noFill/>
          <a:ln>
            <a:noFill/>
          </a:ln>
        </p:spPr>
        <p:txBody>
          <a:bodyPr spcFirstLastPara="1" wrap="square" lIns="91425" tIns="45700" rIns="91425" bIns="45700" anchor="t" anchorCtr="0">
            <a:noAutofit/>
          </a:bodyPr>
          <a:lstStyle/>
          <a:p>
            <a:pPr lvl="0" algn="ctr"/>
            <a:r>
              <a:rPr lang="pt-PT" b="1">
                <a:solidFill>
                  <a:schemeClr val="bg1"/>
                </a:solidFill>
                <a:latin typeface="Poppins" panose="00000500000000000000" pitchFamily="50" charset="0"/>
                <a:cs typeface="Poppins" panose="00000500000000000000" pitchFamily="50" charset="0"/>
              </a:rPr>
              <a:t>Análise da dependência estatística e tratamento de dados</a:t>
            </a:r>
            <a:endParaRPr sz="1400" b="1">
              <a:solidFill>
                <a:schemeClr val="bg1"/>
              </a:solidFill>
              <a:sym typeface="Arial"/>
            </a:endParaRPr>
          </a:p>
        </p:txBody>
      </p:sp>
      <p:sp>
        <p:nvSpPr>
          <p:cNvPr id="779" name="Google Shape;779;p27"/>
          <p:cNvSpPr txBox="1"/>
          <p:nvPr/>
        </p:nvSpPr>
        <p:spPr>
          <a:xfrm>
            <a:off x="8161910" y="5362666"/>
            <a:ext cx="4032201" cy="410843"/>
          </a:xfrm>
          <a:prstGeom prst="rect">
            <a:avLst/>
          </a:prstGeom>
          <a:noFill/>
          <a:ln>
            <a:noFill/>
          </a:ln>
        </p:spPr>
        <p:txBody>
          <a:bodyPr spcFirstLastPara="1" wrap="square" lIns="91425" tIns="45700" rIns="91425" bIns="45700" anchor="t" anchorCtr="0">
            <a:noAutofit/>
          </a:bodyPr>
          <a:lstStyle/>
          <a:p>
            <a:pPr lvl="0" algn="ctr">
              <a:lnSpc>
                <a:spcPct val="120000"/>
              </a:lnSpc>
            </a:pPr>
            <a:r>
              <a:rPr lang="pt-PT" b="1">
                <a:solidFill>
                  <a:schemeClr val="bg1"/>
                </a:solidFill>
                <a:latin typeface="Poppins" panose="00000500000000000000" pitchFamily="50" charset="0"/>
                <a:cs typeface="Poppins" panose="00000500000000000000" pitchFamily="50" charset="0"/>
              </a:rPr>
              <a:t>Representação de agrupamentos utilizando técnicas de codificação entrópica</a:t>
            </a:r>
            <a:endParaRPr b="1">
              <a:solidFill>
                <a:schemeClr val="bg1"/>
              </a:solidFill>
              <a:latin typeface="Poppins" panose="00000500000000000000" pitchFamily="50" charset="0"/>
              <a:cs typeface="Poppins" panose="00000500000000000000" pitchFamily="50" charset="0"/>
            </a:endParaRPr>
          </a:p>
        </p:txBody>
      </p:sp>
      <p:sp>
        <p:nvSpPr>
          <p:cNvPr id="2" name="Retângulo 1">
            <a:extLst>
              <a:ext uri="{FF2B5EF4-FFF2-40B4-BE49-F238E27FC236}">
                <a16:creationId xmlns:a16="http://schemas.microsoft.com/office/drawing/2014/main" id="{81D45B03-51EC-4467-B5BF-DC7A77C84F5E}"/>
              </a:ext>
            </a:extLst>
          </p:cNvPr>
          <p:cNvSpPr/>
          <p:nvPr/>
        </p:nvSpPr>
        <p:spPr>
          <a:xfrm>
            <a:off x="0" y="230664"/>
            <a:ext cx="3039546" cy="10380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80" name="Google Shape;780;p27"/>
          <p:cNvSpPr txBox="1"/>
          <p:nvPr/>
        </p:nvSpPr>
        <p:spPr>
          <a:xfrm>
            <a:off x="1297175" y="477803"/>
            <a:ext cx="9754491" cy="562563"/>
          </a:xfrm>
          <a:prstGeom prst="rect">
            <a:avLst/>
          </a:prstGeom>
          <a:noFill/>
          <a:ln>
            <a:noFill/>
          </a:ln>
        </p:spPr>
        <p:txBody>
          <a:bodyPr spcFirstLastPara="1" wrap="square" lIns="91425" tIns="45700" rIns="91425" bIns="45700" anchor="t" anchorCtr="0">
            <a:noAutofit/>
          </a:bodyPr>
          <a:lstStyle/>
          <a:p>
            <a:pPr algn="ctr"/>
            <a:r>
              <a:rPr lang="pt-PT" sz="4400" b="1">
                <a:solidFill>
                  <a:srgbClr val="C00000"/>
                </a:solidFill>
                <a:latin typeface="Poppins" panose="00000500000000000000" pitchFamily="50" charset="0"/>
                <a:cs typeface="Poppins" panose="00000500000000000000" pitchFamily="50" charset="0"/>
              </a:rPr>
              <a:t>Etapas de codificação</a:t>
            </a:r>
          </a:p>
        </p:txBody>
      </p:sp>
      <p:sp>
        <p:nvSpPr>
          <p:cNvPr id="57" name="Google Shape;749;p27">
            <a:extLst>
              <a:ext uri="{FF2B5EF4-FFF2-40B4-BE49-F238E27FC236}">
                <a16:creationId xmlns:a16="http://schemas.microsoft.com/office/drawing/2014/main" id="{55896DF8-4F9D-4AD5-861F-0A37987D6244}"/>
              </a:ext>
            </a:extLst>
          </p:cNvPr>
          <p:cNvSpPr/>
          <p:nvPr/>
        </p:nvSpPr>
        <p:spPr>
          <a:xfrm>
            <a:off x="748968" y="2438995"/>
            <a:ext cx="964300" cy="964300"/>
          </a:xfrm>
          <a:prstGeom prst="ellipse">
            <a:avLst/>
          </a:prstGeom>
          <a:solidFill>
            <a:schemeClr val="accent3">
              <a:alpha val="80000"/>
            </a:schemeClr>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lt1"/>
              </a:solidFill>
              <a:latin typeface="Arial"/>
              <a:ea typeface="Arial"/>
              <a:cs typeface="Arial"/>
              <a:sym typeface="Arial"/>
            </a:endParaRPr>
          </a:p>
        </p:txBody>
      </p:sp>
      <p:sp>
        <p:nvSpPr>
          <p:cNvPr id="58" name="Google Shape;762;p27">
            <a:extLst>
              <a:ext uri="{FF2B5EF4-FFF2-40B4-BE49-F238E27FC236}">
                <a16:creationId xmlns:a16="http://schemas.microsoft.com/office/drawing/2014/main" id="{A8D337B0-0317-4707-84EE-B258799A3F9E}"/>
              </a:ext>
            </a:extLst>
          </p:cNvPr>
          <p:cNvSpPr/>
          <p:nvPr/>
        </p:nvSpPr>
        <p:spPr>
          <a:xfrm>
            <a:off x="1720300" y="2390859"/>
            <a:ext cx="1032898" cy="936105"/>
          </a:xfrm>
          <a:custGeom>
            <a:avLst/>
            <a:gdLst/>
            <a:ahLst/>
            <a:cxnLst/>
            <a:rect l="l" t="t" r="r" b="b"/>
            <a:pathLst>
              <a:path w="622984" h="564606" extrusionOk="0">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lt1"/>
          </a:solidFill>
          <a:ln>
            <a:noFill/>
          </a:ln>
        </p:spPr>
        <p:txBody>
          <a:bodyPr spcFirstLastPara="1" wrap="square" lIns="91425" tIns="45700" rIns="91425" bIns="45700" anchor="ctr" anchorCtr="0">
            <a:noAutofit/>
          </a:bodyPr>
          <a:lstStyle/>
          <a:p>
            <a:pPr marL="0" marR="0" lvl="0" indent="0" algn="just" rtl="0">
              <a:lnSpc>
                <a:spcPct val="120000"/>
              </a:lnSpc>
              <a:spcBef>
                <a:spcPts val="0"/>
              </a:spcBef>
              <a:spcAft>
                <a:spcPts val="0"/>
              </a:spcAft>
              <a:buNone/>
            </a:pPr>
            <a:endParaRPr sz="949">
              <a:solidFill>
                <a:schemeClr val="dk1"/>
              </a:solidFill>
              <a:latin typeface="Arial"/>
              <a:ea typeface="Arial"/>
              <a:cs typeface="Arial"/>
              <a:sym typeface="Arial"/>
            </a:endParaRPr>
          </a:p>
        </p:txBody>
      </p:sp>
      <p:sp>
        <p:nvSpPr>
          <p:cNvPr id="59" name="Google Shape;716;p25">
            <a:extLst>
              <a:ext uri="{FF2B5EF4-FFF2-40B4-BE49-F238E27FC236}">
                <a16:creationId xmlns:a16="http://schemas.microsoft.com/office/drawing/2014/main" id="{BDE59E68-B51C-4F95-901E-E96371FE88BA}"/>
              </a:ext>
            </a:extLst>
          </p:cNvPr>
          <p:cNvSpPr/>
          <p:nvPr/>
        </p:nvSpPr>
        <p:spPr>
          <a:xfrm>
            <a:off x="5627048" y="2425741"/>
            <a:ext cx="1081245" cy="874200"/>
          </a:xfrm>
          <a:custGeom>
            <a:avLst/>
            <a:gdLst/>
            <a:ahLst/>
            <a:cxnLst/>
            <a:rect l="l" t="t" r="r" b="b"/>
            <a:pathLst>
              <a:path w="109" h="88" extrusionOk="0">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spcFirstLastPara="1" wrap="square" lIns="96425" tIns="48200" rIns="96425" bIns="48200" anchor="t" anchorCtr="0">
            <a:noAutofit/>
          </a:bodyPr>
          <a:lstStyle/>
          <a:p>
            <a:pPr marL="0" marR="0" lvl="0" indent="0" algn="just" rtl="0">
              <a:lnSpc>
                <a:spcPct val="120000"/>
              </a:lnSpc>
              <a:spcBef>
                <a:spcPts val="0"/>
              </a:spcBef>
              <a:spcAft>
                <a:spcPts val="0"/>
              </a:spcAft>
              <a:buNone/>
            </a:pPr>
            <a:endParaRPr sz="949">
              <a:solidFill>
                <a:srgbClr val="000000"/>
              </a:solidFill>
              <a:latin typeface="Arial"/>
              <a:ea typeface="Arial"/>
              <a:cs typeface="Arial"/>
              <a:sym typeface="Arial"/>
            </a:endParaRPr>
          </a:p>
        </p:txBody>
      </p:sp>
      <p:sp>
        <p:nvSpPr>
          <p:cNvPr id="60" name="Google Shape;569;p20">
            <a:extLst>
              <a:ext uri="{FF2B5EF4-FFF2-40B4-BE49-F238E27FC236}">
                <a16:creationId xmlns:a16="http://schemas.microsoft.com/office/drawing/2014/main" id="{89FF3366-0A1B-415B-A3ED-08BB6CCC021C}"/>
              </a:ext>
            </a:extLst>
          </p:cNvPr>
          <p:cNvSpPr/>
          <p:nvPr/>
        </p:nvSpPr>
        <p:spPr>
          <a:xfrm>
            <a:off x="9738585" y="2390859"/>
            <a:ext cx="878852" cy="964299"/>
          </a:xfrm>
          <a:custGeom>
            <a:avLst/>
            <a:gdLst/>
            <a:ahLst/>
            <a:cxnLst/>
            <a:rect l="l" t="t" r="r" b="b"/>
            <a:pathLst>
              <a:path w="100" h="110" extrusionOk="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p:spPr>
        <p:txBody>
          <a:bodyPr spcFirstLastPara="1" wrap="square" lIns="96425" tIns="48200" rIns="96425" bIns="48200" anchor="t" anchorCtr="0">
            <a:noAutofit/>
          </a:bodyPr>
          <a:lstStyle/>
          <a:p>
            <a:pPr marL="0" marR="0" lvl="0" indent="0" algn="just" rtl="0">
              <a:lnSpc>
                <a:spcPct val="120000"/>
              </a:lnSpc>
              <a:spcBef>
                <a:spcPts val="0"/>
              </a:spcBef>
              <a:spcAft>
                <a:spcPts val="0"/>
              </a:spcAft>
              <a:buNone/>
            </a:pPr>
            <a:endParaRPr sz="949">
              <a:solidFill>
                <a:srgbClr val="000000"/>
              </a:solidFill>
              <a:latin typeface="Arial"/>
              <a:ea typeface="Arial"/>
              <a:cs typeface="Arial"/>
              <a:sym typeface="Arial"/>
            </a:endParaRPr>
          </a:p>
        </p:txBody>
      </p:sp>
    </p:spTree>
    <p:extLst>
      <p:ext uri="{BB962C8B-B14F-4D97-AF65-F5344CB8AC3E}">
        <p14:creationId xmlns:p14="http://schemas.microsoft.com/office/powerpoint/2010/main" val="221553933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48"/>
                                        </p:tgtEl>
                                        <p:attrNameLst>
                                          <p:attrName>style.visibility</p:attrName>
                                        </p:attrNameLst>
                                      </p:cBhvr>
                                      <p:to>
                                        <p:strVal val="visible"/>
                                      </p:to>
                                    </p:set>
                                    <p:animEffect transition="in" filter="fade">
                                      <p:cBhvr>
                                        <p:cTn id="7" dur="1000"/>
                                        <p:tgtEl>
                                          <p:spTgt spid="748"/>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775"/>
                                        </p:tgtEl>
                                        <p:attrNameLst>
                                          <p:attrName>style.visibility</p:attrName>
                                        </p:attrNameLst>
                                      </p:cBhvr>
                                      <p:to>
                                        <p:strVal val="visible"/>
                                      </p:to>
                                    </p:set>
                                    <p:animEffect transition="in" filter="fade">
                                      <p:cBhvr>
                                        <p:cTn id="11" dur="500"/>
                                        <p:tgtEl>
                                          <p:spTgt spid="775"/>
                                        </p:tgtEl>
                                      </p:cBhvr>
                                    </p:animEffect>
                                  </p:childTnLst>
                                </p:cTn>
                              </p:par>
                            </p:childTnLst>
                          </p:cTn>
                        </p:par>
                        <p:par>
                          <p:cTn id="12" fill="hold">
                            <p:stCondLst>
                              <p:cond delay="1500"/>
                            </p:stCondLst>
                            <p:childTnLst>
                              <p:par>
                                <p:cTn id="13" presetID="10" presetClass="entr" presetSubtype="0" fill="hold" nodeType="afterEffect">
                                  <p:stCondLst>
                                    <p:cond delay="0"/>
                                  </p:stCondLst>
                                  <p:childTnLst>
                                    <p:set>
                                      <p:cBhvr>
                                        <p:cTn id="14" dur="1" fill="hold">
                                          <p:stCondLst>
                                            <p:cond delay="0"/>
                                          </p:stCondLst>
                                        </p:cTn>
                                        <p:tgtEl>
                                          <p:spTgt spid="774"/>
                                        </p:tgtEl>
                                        <p:attrNameLst>
                                          <p:attrName>style.visibility</p:attrName>
                                        </p:attrNameLst>
                                      </p:cBhvr>
                                      <p:to>
                                        <p:strVal val="visible"/>
                                      </p:to>
                                    </p:set>
                                    <p:animEffect transition="in" filter="fade">
                                      <p:cBhvr>
                                        <p:cTn id="15" dur="500"/>
                                        <p:tgtEl>
                                          <p:spTgt spid="774"/>
                                        </p:tgtEl>
                                      </p:cBhvr>
                                    </p:animEffect>
                                  </p:childTnLst>
                                </p:cTn>
                              </p:par>
                            </p:childTnLst>
                          </p:cTn>
                        </p:par>
                        <p:par>
                          <p:cTn id="16" fill="hold">
                            <p:stCondLst>
                              <p:cond delay="2000"/>
                            </p:stCondLst>
                            <p:childTnLst>
                              <p:par>
                                <p:cTn id="17" presetID="10" presetClass="entr" presetSubtype="0" fill="hold" nodeType="afterEffect">
                                  <p:stCondLst>
                                    <p:cond delay="0"/>
                                  </p:stCondLst>
                                  <p:childTnLst>
                                    <p:set>
                                      <p:cBhvr>
                                        <p:cTn id="18" dur="1" fill="hold">
                                          <p:stCondLst>
                                            <p:cond delay="0"/>
                                          </p:stCondLst>
                                        </p:cTn>
                                        <p:tgtEl>
                                          <p:spTgt spid="778"/>
                                        </p:tgtEl>
                                        <p:attrNameLst>
                                          <p:attrName>style.visibility</p:attrName>
                                        </p:attrNameLst>
                                      </p:cBhvr>
                                      <p:to>
                                        <p:strVal val="visible"/>
                                      </p:to>
                                    </p:set>
                                    <p:animEffect transition="in" filter="fade">
                                      <p:cBhvr>
                                        <p:cTn id="19" dur="500"/>
                                        <p:tgtEl>
                                          <p:spTgt spid="778"/>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777"/>
                                        </p:tgtEl>
                                        <p:attrNameLst>
                                          <p:attrName>style.visibility</p:attrName>
                                        </p:attrNameLst>
                                      </p:cBhvr>
                                      <p:to>
                                        <p:strVal val="visible"/>
                                      </p:to>
                                    </p:set>
                                    <p:animEffect transition="in" filter="fade">
                                      <p:cBhvr>
                                        <p:cTn id="23" dur="500"/>
                                        <p:tgtEl>
                                          <p:spTgt spid="777"/>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79"/>
                                        </p:tgtEl>
                                        <p:attrNameLst>
                                          <p:attrName>style.visibility</p:attrName>
                                        </p:attrNameLst>
                                      </p:cBhvr>
                                      <p:to>
                                        <p:strVal val="visible"/>
                                      </p:to>
                                    </p:set>
                                    <p:animEffect transition="in" filter="fade">
                                      <p:cBhvr>
                                        <p:cTn id="27" dur="500"/>
                                        <p:tgtEl>
                                          <p:spTgt spid="779"/>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776"/>
                                        </p:tgtEl>
                                        <p:attrNameLst>
                                          <p:attrName>style.visibility</p:attrName>
                                        </p:attrNameLst>
                                      </p:cBhvr>
                                      <p:to>
                                        <p:strVal val="visible"/>
                                      </p:to>
                                    </p:set>
                                    <p:animEffect transition="in" filter="fade">
                                      <p:cBhvr>
                                        <p:cTn id="31" dur="500"/>
                                        <p:tgtEl>
                                          <p:spTgt spid="776"/>
                                        </p:tgtEl>
                                      </p:cBhvr>
                                    </p:animEffect>
                                  </p:childTnLst>
                                </p:cTn>
                              </p:par>
                            </p:childTnLst>
                          </p:cTn>
                        </p:par>
                        <p:par>
                          <p:cTn id="32" fill="hold">
                            <p:stCondLst>
                              <p:cond delay="4000"/>
                            </p:stCondLst>
                            <p:childTnLst>
                              <p:par>
                                <p:cTn id="33" presetID="10" presetClass="entr" presetSubtype="0" fill="hold" nodeType="afterEffect">
                                  <p:stCondLst>
                                    <p:cond delay="0"/>
                                  </p:stCondLst>
                                  <p:childTnLst>
                                    <p:set>
                                      <p:cBhvr>
                                        <p:cTn id="34" dur="1" fill="hold">
                                          <p:stCondLst>
                                            <p:cond delay="0"/>
                                          </p:stCondLst>
                                        </p:cTn>
                                        <p:tgtEl>
                                          <p:spTgt spid="59"/>
                                        </p:tgtEl>
                                        <p:attrNameLst>
                                          <p:attrName>style.visibility</p:attrName>
                                        </p:attrNameLst>
                                      </p:cBhvr>
                                      <p:to>
                                        <p:strVal val="visible"/>
                                      </p:to>
                                    </p:set>
                                    <p:animEffect transition="in" filter="fade">
                                      <p:cBhvr>
                                        <p:cTn id="35" dur="500"/>
                                        <p:tgtEl>
                                          <p:spTgt spid="59"/>
                                        </p:tgtEl>
                                      </p:cBhvr>
                                    </p:animEffect>
                                  </p:childTnLst>
                                </p:cTn>
                              </p:par>
                              <p:par>
                                <p:cTn id="36" presetID="10" presetClass="entr" presetSubtype="0" fill="hold" nodeType="with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fade">
                                      <p:cBhvr>
                                        <p:cTn id="38"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Introdução</a:t>
            </a:r>
            <a:endParaRPr sz="3200">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Etapas de codificação</a:t>
            </a:r>
            <a:endParaRPr sz="1600">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b="1">
                <a:solidFill>
                  <a:srgbClr val="A5A5A5"/>
                </a:solidFill>
                <a:latin typeface="Poppins" panose="00000500000000000000" pitchFamily="50" charset="0"/>
                <a:cs typeface="Poppins" panose="00000500000000000000" pitchFamily="50" charset="0"/>
              </a:rPr>
              <a:t>Algoritmos usados</a:t>
            </a:r>
            <a:endParaRPr sz="1600" b="1">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Combinações mais usuais</a:t>
            </a:r>
            <a:endParaRPr sz="1600">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a:solidFill>
                  <a:srgbClr val="A5A5A5"/>
                </a:solidFill>
                <a:latin typeface="Poppins" panose="00000500000000000000" pitchFamily="50" charset="0"/>
                <a:cs typeface="Poppins" panose="00000500000000000000" pitchFamily="50" charset="0"/>
              </a:rPr>
              <a:t>Conclusão</a:t>
            </a:r>
            <a:endParaRPr sz="1600">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1656451188"/>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кругленный прямоугольник">
            <a:extLst>
              <a:ext uri="{FF2B5EF4-FFF2-40B4-BE49-F238E27FC236}">
                <a16:creationId xmlns:a16="http://schemas.microsoft.com/office/drawing/2014/main" id="{100CE772-6E53-436B-92E2-D2B549A5C9AC}"/>
              </a:ext>
            </a:extLst>
          </p:cNvPr>
          <p:cNvSpPr/>
          <p:nvPr/>
        </p:nvSpPr>
        <p:spPr bwMode="auto">
          <a:xfrm>
            <a:off x="1200523" y="4520630"/>
            <a:ext cx="4572098" cy="129381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58" name="Text Box 3">
            <a:extLst>
              <a:ext uri="{FF2B5EF4-FFF2-40B4-BE49-F238E27FC236}">
                <a16:creationId xmlns:a16="http://schemas.microsoft.com/office/drawing/2014/main" id="{3DE3CFD9-2A13-46AD-B993-367180ED9FCD}"/>
              </a:ext>
            </a:extLst>
          </p:cNvPr>
          <p:cNvSpPr txBox="1">
            <a:spLocks noChangeArrowheads="1"/>
          </p:cNvSpPr>
          <p:nvPr/>
        </p:nvSpPr>
        <p:spPr bwMode="auto">
          <a:xfrm>
            <a:off x="979008" y="526933"/>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spAutoFit/>
          </a:bodyPr>
          <a:lstStyle/>
          <a:p>
            <a:pPr eaLnBrk="1"/>
            <a:r>
              <a:rPr lang="pt-PT" altLang="pt-PT" sz="4400" b="1">
                <a:solidFill>
                  <a:schemeClr val="bg1">
                    <a:lumMod val="95000"/>
                  </a:schemeClr>
                </a:solidFill>
                <a:latin typeface="Poppins" panose="00000500000000000000" pitchFamily="50" charset="0"/>
                <a:cs typeface="Poppins" panose="00000500000000000000" pitchFamily="50" charset="0"/>
                <a:sym typeface="Impact" panose="020B0806030902050204" pitchFamily="34" charset="0"/>
              </a:rPr>
              <a:t>Algoritmos usados</a:t>
            </a:r>
          </a:p>
        </p:txBody>
      </p:sp>
      <p:sp>
        <p:nvSpPr>
          <p:cNvPr id="56" name="Закругленный прямоугольник">
            <a:extLst>
              <a:ext uri="{FF2B5EF4-FFF2-40B4-BE49-F238E27FC236}">
                <a16:creationId xmlns:a16="http://schemas.microsoft.com/office/drawing/2014/main" id="{16C788AF-A85C-4A3A-BB6F-708141B7B595}"/>
              </a:ext>
            </a:extLst>
          </p:cNvPr>
          <p:cNvSpPr/>
          <p:nvPr/>
        </p:nvSpPr>
        <p:spPr bwMode="auto">
          <a:xfrm>
            <a:off x="6128974" y="2773009"/>
            <a:ext cx="3966348" cy="2761029"/>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52" name="Text Box 3">
            <a:extLst>
              <a:ext uri="{FF2B5EF4-FFF2-40B4-BE49-F238E27FC236}">
                <a16:creationId xmlns:a16="http://schemas.microsoft.com/office/drawing/2014/main" id="{3AE79321-B94A-4231-B015-9600A10F29C2}"/>
              </a:ext>
            </a:extLst>
          </p:cNvPr>
          <p:cNvSpPr txBox="1">
            <a:spLocks noChangeArrowheads="1"/>
          </p:cNvSpPr>
          <p:nvPr/>
        </p:nvSpPr>
        <p:spPr bwMode="auto">
          <a:xfrm>
            <a:off x="1105075" y="869395"/>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nchor="t">
            <a:spAutoFit/>
          </a:bodyPr>
          <a:lstStyle/>
          <a:p>
            <a:pPr eaLnBrk="1"/>
            <a:r>
              <a:rPr lang="pt-PT" altLang="pt-PT" sz="4400" b="1">
                <a:solidFill>
                  <a:srgbClr val="252D30"/>
                </a:solidFill>
                <a:latin typeface="Poppins"/>
                <a:cs typeface="Poppins" panose="00000500000000000000" pitchFamily="50" charset="0"/>
                <a:sym typeface="Impact" panose="020B0806030902050204" pitchFamily="34" charset="0"/>
              </a:rPr>
              <a:t>Algoritmos usados</a:t>
            </a:r>
            <a:endParaRPr lang="pt-PT" altLang="pt-PT" sz="4400" b="1">
              <a:solidFill>
                <a:srgbClr val="252D30"/>
              </a:solidFill>
              <a:latin typeface="Poppins" panose="00000500000000000000" pitchFamily="50" charset="0"/>
              <a:cs typeface="Poppins" panose="00000500000000000000" pitchFamily="50" charset="0"/>
              <a:sym typeface="Impact" panose="020B0806030902050204" pitchFamily="34" charset="0"/>
            </a:endParaRPr>
          </a:p>
        </p:txBody>
      </p:sp>
      <p:sp>
        <p:nvSpPr>
          <p:cNvPr id="8" name="Закругленный прямоугольник">
            <a:extLst>
              <a:ext uri="{FF2B5EF4-FFF2-40B4-BE49-F238E27FC236}">
                <a16:creationId xmlns:a16="http://schemas.microsoft.com/office/drawing/2014/main" id="{A822B4A7-F557-41AB-ADB7-050D5B43A095}"/>
              </a:ext>
            </a:extLst>
          </p:cNvPr>
          <p:cNvSpPr/>
          <p:nvPr/>
        </p:nvSpPr>
        <p:spPr bwMode="auto">
          <a:xfrm>
            <a:off x="1105075" y="2516807"/>
            <a:ext cx="4572098" cy="1550016"/>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3" name="Фигура">
            <a:extLst>
              <a:ext uri="{FF2B5EF4-FFF2-40B4-BE49-F238E27FC236}">
                <a16:creationId xmlns:a16="http://schemas.microsoft.com/office/drawing/2014/main" id="{6F9E11B4-F6C0-433A-95AD-B2E990791C41}"/>
              </a:ext>
            </a:extLst>
          </p:cNvPr>
          <p:cNvSpPr/>
          <p:nvPr/>
        </p:nvSpPr>
        <p:spPr bwMode="auto">
          <a:xfrm>
            <a:off x="4151886" y="2773009"/>
            <a:ext cx="1526228" cy="1297577"/>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4" name="Фигура">
            <a:extLst>
              <a:ext uri="{FF2B5EF4-FFF2-40B4-BE49-F238E27FC236}">
                <a16:creationId xmlns:a16="http://schemas.microsoft.com/office/drawing/2014/main" id="{D8BD8051-626A-4ED9-B50F-06C65EEBAB61}"/>
              </a:ext>
            </a:extLst>
          </p:cNvPr>
          <p:cNvSpPr/>
          <p:nvPr/>
        </p:nvSpPr>
        <p:spPr bwMode="auto">
          <a:xfrm>
            <a:off x="4854249" y="4524394"/>
            <a:ext cx="919313" cy="1293813"/>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9" name="Фигура">
            <a:extLst>
              <a:ext uri="{FF2B5EF4-FFF2-40B4-BE49-F238E27FC236}">
                <a16:creationId xmlns:a16="http://schemas.microsoft.com/office/drawing/2014/main" id="{7103EA4F-1831-402C-86F2-7F65BFE9A1A0}"/>
              </a:ext>
            </a:extLst>
          </p:cNvPr>
          <p:cNvSpPr/>
          <p:nvPr/>
        </p:nvSpPr>
        <p:spPr bwMode="auto">
          <a:xfrm>
            <a:off x="4920646" y="3416622"/>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0" name="Фигура">
            <a:extLst>
              <a:ext uri="{FF2B5EF4-FFF2-40B4-BE49-F238E27FC236}">
                <a16:creationId xmlns:a16="http://schemas.microsoft.com/office/drawing/2014/main" id="{30F3AE6D-BF42-47D4-A5C2-8C25B6081083}"/>
              </a:ext>
            </a:extLst>
          </p:cNvPr>
          <p:cNvSpPr/>
          <p:nvPr/>
        </p:nvSpPr>
        <p:spPr bwMode="auto">
          <a:xfrm>
            <a:off x="5105485" y="4990167"/>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5" name="Фигура">
            <a:extLst>
              <a:ext uri="{FF2B5EF4-FFF2-40B4-BE49-F238E27FC236}">
                <a16:creationId xmlns:a16="http://schemas.microsoft.com/office/drawing/2014/main" id="{42E54A8F-9378-4051-AE97-64423679B743}"/>
              </a:ext>
            </a:extLst>
          </p:cNvPr>
          <p:cNvSpPr>
            <a:spLocks/>
          </p:cNvSpPr>
          <p:nvPr/>
        </p:nvSpPr>
        <p:spPr bwMode="auto">
          <a:xfrm>
            <a:off x="4945409" y="3326267"/>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26" name="Фигура">
            <a:extLst>
              <a:ext uri="{FF2B5EF4-FFF2-40B4-BE49-F238E27FC236}">
                <a16:creationId xmlns:a16="http://schemas.microsoft.com/office/drawing/2014/main" id="{7CD36A06-2F00-411A-A1A8-7207C587C11C}"/>
              </a:ext>
            </a:extLst>
          </p:cNvPr>
          <p:cNvSpPr>
            <a:spLocks/>
          </p:cNvSpPr>
          <p:nvPr/>
        </p:nvSpPr>
        <p:spPr bwMode="auto">
          <a:xfrm>
            <a:off x="5082014" y="4974466"/>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39" name="Text Box 3">
            <a:extLst>
              <a:ext uri="{FF2B5EF4-FFF2-40B4-BE49-F238E27FC236}">
                <a16:creationId xmlns:a16="http://schemas.microsoft.com/office/drawing/2014/main" id="{A9727404-D91C-4E21-B3B2-0128AD090497}"/>
              </a:ext>
            </a:extLst>
          </p:cNvPr>
          <p:cNvSpPr txBox="1">
            <a:spLocks noChangeArrowheads="1"/>
          </p:cNvSpPr>
          <p:nvPr/>
        </p:nvSpPr>
        <p:spPr bwMode="auto">
          <a:xfrm>
            <a:off x="6583513" y="3720573"/>
            <a:ext cx="290011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spAutoFit/>
          </a:bodyPr>
          <a:lstStyle/>
          <a:p>
            <a:pPr algn="ctr" eaLnBrk="1"/>
            <a:r>
              <a:rPr lang="pt-PT" altLang="pt-PT" sz="4000" b="1">
                <a:solidFill>
                  <a:srgbClr val="252D30"/>
                </a:solidFill>
                <a:latin typeface="Poppins" panose="00000500000000000000" pitchFamily="50" charset="0"/>
                <a:cs typeface="Poppins" panose="00000500000000000000" pitchFamily="50" charset="0"/>
                <a:sym typeface="Impact" panose="020B0806030902050204" pitchFamily="34" charset="0"/>
              </a:rPr>
              <a:t>1ª Etapa</a:t>
            </a:r>
          </a:p>
        </p:txBody>
      </p:sp>
      <p:grpSp>
        <p:nvGrpSpPr>
          <p:cNvPr id="40" name="Группа">
            <a:extLst>
              <a:ext uri="{FF2B5EF4-FFF2-40B4-BE49-F238E27FC236}">
                <a16:creationId xmlns:a16="http://schemas.microsoft.com/office/drawing/2014/main" id="{3DFCA564-7160-45D2-A4C0-031CCED7D870}"/>
              </a:ext>
            </a:extLst>
          </p:cNvPr>
          <p:cNvGrpSpPr>
            <a:grpSpLocks/>
          </p:cNvGrpSpPr>
          <p:nvPr/>
        </p:nvGrpSpPr>
        <p:grpSpPr bwMode="auto">
          <a:xfrm>
            <a:off x="7865120" y="4814417"/>
            <a:ext cx="294519" cy="74336"/>
            <a:chOff x="520305" y="397897"/>
            <a:chExt cx="496895" cy="125418"/>
          </a:xfrm>
        </p:grpSpPr>
        <p:sp>
          <p:nvSpPr>
            <p:cNvPr id="41" name="Кружок">
              <a:extLst>
                <a:ext uri="{FF2B5EF4-FFF2-40B4-BE49-F238E27FC236}">
                  <a16:creationId xmlns:a16="http://schemas.microsoft.com/office/drawing/2014/main" id="{FF8E4370-EE85-4E11-9797-D09485674E49}"/>
                </a:ext>
              </a:extLst>
            </p:cNvPr>
            <p:cNvSpPr/>
            <p:nvPr/>
          </p:nvSpPr>
          <p:spPr>
            <a:xfrm>
              <a:off x="520305" y="397897"/>
              <a:ext cx="125414" cy="125418"/>
            </a:xfrm>
            <a:prstGeom prst="ellipse">
              <a:avLst/>
            </a:pr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42" name="Кружок">
              <a:extLst>
                <a:ext uri="{FF2B5EF4-FFF2-40B4-BE49-F238E27FC236}">
                  <a16:creationId xmlns:a16="http://schemas.microsoft.com/office/drawing/2014/main" id="{299E9753-B003-4E89-A3A5-DF8A38CE64D8}"/>
                </a:ext>
              </a:extLst>
            </p:cNvPr>
            <p:cNvSpPr/>
            <p:nvPr/>
          </p:nvSpPr>
          <p:spPr>
            <a:xfrm>
              <a:off x="891786" y="397897"/>
              <a:ext cx="125414" cy="125418"/>
            </a:xfrm>
            <a:prstGeom prst="ellipse">
              <a:avLst/>
            </a:pr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sp>
        <p:nvSpPr>
          <p:cNvPr id="57" name="CaixaDeTexto 56">
            <a:extLst>
              <a:ext uri="{FF2B5EF4-FFF2-40B4-BE49-F238E27FC236}">
                <a16:creationId xmlns:a16="http://schemas.microsoft.com/office/drawing/2014/main" id="{1C239528-0A38-4386-8A46-3EEC13F170D1}"/>
              </a:ext>
            </a:extLst>
          </p:cNvPr>
          <p:cNvSpPr txBox="1"/>
          <p:nvPr/>
        </p:nvSpPr>
        <p:spPr>
          <a:xfrm>
            <a:off x="6908431" y="4311846"/>
            <a:ext cx="2800629" cy="307777"/>
          </a:xfrm>
          <a:prstGeom prst="rect">
            <a:avLst/>
          </a:prstGeom>
          <a:noFill/>
        </p:spPr>
        <p:txBody>
          <a:bodyPr wrap="square" rtlCol="0">
            <a:spAutoFit/>
          </a:bodyPr>
          <a:lstStyle/>
          <a:p>
            <a:r>
              <a:rPr lang="pt-PT">
                <a:latin typeface="Poppins" panose="00000500000000000000" pitchFamily="50" charset="0"/>
                <a:cs typeface="Poppins" panose="00000500000000000000" pitchFamily="50" charset="0"/>
              </a:rPr>
              <a:t>Redundância da fonte</a:t>
            </a:r>
          </a:p>
        </p:txBody>
      </p:sp>
      <p:sp>
        <p:nvSpPr>
          <p:cNvPr id="4" name="CaixaDeTexto 3">
            <a:extLst>
              <a:ext uri="{FF2B5EF4-FFF2-40B4-BE49-F238E27FC236}">
                <a16:creationId xmlns:a16="http://schemas.microsoft.com/office/drawing/2014/main" id="{098BBF9F-956F-4A8D-8451-D068DCD01F75}"/>
              </a:ext>
            </a:extLst>
          </p:cNvPr>
          <p:cNvSpPr txBox="1"/>
          <p:nvPr/>
        </p:nvSpPr>
        <p:spPr>
          <a:xfrm>
            <a:off x="1666511" y="2730426"/>
            <a:ext cx="2557111" cy="884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b="1">
                <a:latin typeface="Poppins"/>
              </a:rPr>
              <a:t>PREDICTOR</a:t>
            </a:r>
          </a:p>
          <a:p>
            <a:r>
              <a:rPr lang="pt-PT" sz="1050">
                <a:solidFill>
                  <a:schemeClr val="bg1">
                    <a:lumMod val="65000"/>
                  </a:schemeClr>
                </a:solidFill>
                <a:latin typeface="Poppins"/>
              </a:rPr>
              <a:t>Transformação da fonte através de previsões e de relações estatísticas entre elementos adjacentes da mesma fonte </a:t>
            </a:r>
          </a:p>
        </p:txBody>
      </p:sp>
      <p:sp>
        <p:nvSpPr>
          <p:cNvPr id="10" name="CaixaDeTexto 9">
            <a:extLst>
              <a:ext uri="{FF2B5EF4-FFF2-40B4-BE49-F238E27FC236}">
                <a16:creationId xmlns:a16="http://schemas.microsoft.com/office/drawing/2014/main" id="{90155D93-5C90-48EA-8441-BC6A70780C15}"/>
              </a:ext>
            </a:extLst>
          </p:cNvPr>
          <p:cNvSpPr txBox="1"/>
          <p:nvPr/>
        </p:nvSpPr>
        <p:spPr>
          <a:xfrm>
            <a:off x="1588738" y="4811289"/>
            <a:ext cx="3673645" cy="5616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b="1">
                <a:latin typeface="Poppins"/>
                <a:cs typeface="Segoe UI"/>
              </a:rPr>
              <a:t>BW (</a:t>
            </a:r>
            <a:r>
              <a:rPr lang="pt-PT" sz="2000" b="1" err="1">
                <a:latin typeface="Poppins"/>
                <a:cs typeface="Segoe UI"/>
              </a:rPr>
              <a:t>Burrows</a:t>
            </a:r>
            <a:r>
              <a:rPr lang="pt-PT" sz="2000" b="1">
                <a:latin typeface="Poppins"/>
                <a:cs typeface="Segoe UI"/>
              </a:rPr>
              <a:t> – </a:t>
            </a:r>
            <a:r>
              <a:rPr lang="pt-PT" sz="2000" b="1" err="1">
                <a:latin typeface="Poppins"/>
                <a:cs typeface="Segoe UI"/>
              </a:rPr>
              <a:t>Wheeler</a:t>
            </a:r>
            <a:r>
              <a:rPr lang="pt-PT" sz="2000" b="1">
                <a:latin typeface="Poppins"/>
                <a:cs typeface="Segoe UI"/>
              </a:rPr>
              <a:t>)</a:t>
            </a:r>
          </a:p>
          <a:p>
            <a:r>
              <a:rPr lang="pt-PT" sz="1050">
                <a:solidFill>
                  <a:srgbClr val="A6A6A6"/>
                </a:solidFill>
                <a:latin typeface="Poppins"/>
                <a:cs typeface="Segoe UI"/>
              </a:rPr>
              <a:t>Aumentar a redundância da fonte de informação</a:t>
            </a:r>
          </a:p>
        </p:txBody>
      </p:sp>
    </p:spTree>
    <p:extLst>
      <p:ext uri="{BB962C8B-B14F-4D97-AF65-F5344CB8AC3E}">
        <p14:creationId xmlns:p14="http://schemas.microsoft.com/office/powerpoint/2010/main" val="268482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кругленный прямоугольник">
            <a:extLst>
              <a:ext uri="{FF2B5EF4-FFF2-40B4-BE49-F238E27FC236}">
                <a16:creationId xmlns:a16="http://schemas.microsoft.com/office/drawing/2014/main" id="{9E84BACA-2EBF-4F91-9977-488CED71D500}"/>
              </a:ext>
            </a:extLst>
          </p:cNvPr>
          <p:cNvSpPr/>
          <p:nvPr/>
        </p:nvSpPr>
        <p:spPr bwMode="auto">
          <a:xfrm>
            <a:off x="277342" y="293069"/>
            <a:ext cx="4572098" cy="1550016"/>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5" name="Фигура">
            <a:extLst>
              <a:ext uri="{FF2B5EF4-FFF2-40B4-BE49-F238E27FC236}">
                <a16:creationId xmlns:a16="http://schemas.microsoft.com/office/drawing/2014/main" id="{D2CF3D05-D03F-4BC6-8126-2D3400DBEDBF}"/>
              </a:ext>
            </a:extLst>
          </p:cNvPr>
          <p:cNvSpPr/>
          <p:nvPr/>
        </p:nvSpPr>
        <p:spPr bwMode="auto">
          <a:xfrm>
            <a:off x="3324153" y="549271"/>
            <a:ext cx="1526228" cy="1297577"/>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7" name="Фигура">
            <a:extLst>
              <a:ext uri="{FF2B5EF4-FFF2-40B4-BE49-F238E27FC236}">
                <a16:creationId xmlns:a16="http://schemas.microsoft.com/office/drawing/2014/main" id="{E393F1B2-EDBE-40A0-8C7F-EA693D607129}"/>
              </a:ext>
            </a:extLst>
          </p:cNvPr>
          <p:cNvSpPr/>
          <p:nvPr/>
        </p:nvSpPr>
        <p:spPr bwMode="auto">
          <a:xfrm>
            <a:off x="4092914" y="1192884"/>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9" name="Фигура">
            <a:extLst>
              <a:ext uri="{FF2B5EF4-FFF2-40B4-BE49-F238E27FC236}">
                <a16:creationId xmlns:a16="http://schemas.microsoft.com/office/drawing/2014/main" id="{6814D5B8-D6D5-4BFC-863E-2A882741C1F8}"/>
              </a:ext>
            </a:extLst>
          </p:cNvPr>
          <p:cNvSpPr>
            <a:spLocks/>
          </p:cNvSpPr>
          <p:nvPr/>
        </p:nvSpPr>
        <p:spPr bwMode="auto">
          <a:xfrm>
            <a:off x="4117676" y="1102529"/>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11" name="CaixaDeTexto 10">
            <a:extLst>
              <a:ext uri="{FF2B5EF4-FFF2-40B4-BE49-F238E27FC236}">
                <a16:creationId xmlns:a16="http://schemas.microsoft.com/office/drawing/2014/main" id="{F5720C81-4C1A-4604-8AFC-BE49342FDB2F}"/>
              </a:ext>
            </a:extLst>
          </p:cNvPr>
          <p:cNvSpPr txBox="1"/>
          <p:nvPr/>
        </p:nvSpPr>
        <p:spPr>
          <a:xfrm>
            <a:off x="838778" y="506688"/>
            <a:ext cx="2557111" cy="884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b="1">
                <a:latin typeface="Poppins"/>
              </a:rPr>
              <a:t>PREDICTOR</a:t>
            </a:r>
          </a:p>
          <a:p>
            <a:r>
              <a:rPr lang="pt-PT" sz="1050">
                <a:solidFill>
                  <a:schemeClr val="bg1">
                    <a:lumMod val="65000"/>
                  </a:schemeClr>
                </a:solidFill>
                <a:latin typeface="Poppins"/>
              </a:rPr>
              <a:t>Transformação da fonte através de previsões e de relações estatísticas entre elementos adjacentes da mesma fonte </a:t>
            </a:r>
          </a:p>
        </p:txBody>
      </p:sp>
      <p:pic>
        <p:nvPicPr>
          <p:cNvPr id="12" name="Imagem 12" descr="Uma imagem com relógio&#10;&#10;Descrição gerada com confiança muito alta">
            <a:extLst>
              <a:ext uri="{FF2B5EF4-FFF2-40B4-BE49-F238E27FC236}">
                <a16:creationId xmlns:a16="http://schemas.microsoft.com/office/drawing/2014/main" id="{56BBF390-D9B1-471F-B603-DD9E3DE20E32}"/>
              </a:ext>
            </a:extLst>
          </p:cNvPr>
          <p:cNvPicPr>
            <a:picLocks noChangeAspect="1"/>
          </p:cNvPicPr>
          <p:nvPr/>
        </p:nvPicPr>
        <p:blipFill>
          <a:blip r:embed="rId2"/>
          <a:stretch>
            <a:fillRect/>
          </a:stretch>
        </p:blipFill>
        <p:spPr>
          <a:xfrm>
            <a:off x="1110535" y="3681741"/>
            <a:ext cx="10753157" cy="1866439"/>
          </a:xfrm>
          <a:prstGeom prst="rect">
            <a:avLst/>
          </a:prstGeom>
        </p:spPr>
      </p:pic>
      <p:sp>
        <p:nvSpPr>
          <p:cNvPr id="14" name="CaixaDeTexto 13">
            <a:extLst>
              <a:ext uri="{FF2B5EF4-FFF2-40B4-BE49-F238E27FC236}">
                <a16:creationId xmlns:a16="http://schemas.microsoft.com/office/drawing/2014/main" id="{CF678457-5058-4C89-9D17-DAFFEDB842EE}"/>
              </a:ext>
            </a:extLst>
          </p:cNvPr>
          <p:cNvSpPr txBox="1"/>
          <p:nvPr/>
        </p:nvSpPr>
        <p:spPr>
          <a:xfrm>
            <a:off x="899964" y="2178160"/>
            <a:ext cx="10968332"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sz="2000" b="1">
                <a:latin typeface="Poppins"/>
              </a:rPr>
              <a:t>Delta </a:t>
            </a:r>
            <a:r>
              <a:rPr lang="pt-PT" sz="2000" b="1" err="1">
                <a:latin typeface="Poppins"/>
              </a:rPr>
              <a:t>Encoding</a:t>
            </a:r>
            <a:endParaRPr lang="pt-PT" sz="2000" b="1">
              <a:latin typeface="Poppins"/>
            </a:endParaRPr>
          </a:p>
          <a:p>
            <a:pPr algn="ctr"/>
            <a:endParaRPr lang="pt-PT" sz="2000" b="1">
              <a:latin typeface="Poppins"/>
            </a:endParaRPr>
          </a:p>
          <a:p>
            <a:pPr algn="ctr"/>
            <a:r>
              <a:rPr lang="pt-PT" sz="1800">
                <a:latin typeface="Poppins"/>
              </a:rPr>
              <a:t>É uma a das técnicas utilizadas por algoritmos de LPC (Linear </a:t>
            </a:r>
            <a:r>
              <a:rPr lang="pt-PT" sz="1800" err="1">
                <a:latin typeface="Poppins"/>
              </a:rPr>
              <a:t>Predictive</a:t>
            </a:r>
            <a:r>
              <a:rPr lang="pt-PT" sz="1800">
                <a:latin typeface="Poppins"/>
              </a:rPr>
              <a:t> </a:t>
            </a:r>
            <a:r>
              <a:rPr lang="pt-PT" sz="1800" err="1">
                <a:latin typeface="Poppins"/>
              </a:rPr>
              <a:t>Coding</a:t>
            </a:r>
            <a:r>
              <a:rPr lang="pt-PT" sz="1800">
                <a:latin typeface="Poppins"/>
              </a:rPr>
              <a:t>).</a:t>
            </a:r>
          </a:p>
          <a:p>
            <a:pPr algn="ctr"/>
            <a:r>
              <a:rPr lang="pt-PT"/>
              <a:t>Podemos verificar que esta técnica utilizada neste tipo de algoritmos nos permite de certa forma </a:t>
            </a:r>
            <a:r>
              <a:rPr lang="pt-PT" err="1"/>
              <a:t>quantizar</a:t>
            </a:r>
            <a:r>
              <a:rPr lang="pt-PT"/>
              <a:t> a fonte e tirar partido das relações entre os elementos! Obtemos assim uma grande eficiência aplicando estas técnicas na codificação de imagens explorando a redundância entre pixéis.</a:t>
            </a:r>
          </a:p>
        </p:txBody>
      </p:sp>
      <p:sp>
        <p:nvSpPr>
          <p:cNvPr id="16" name="CaixaDeTexto 15">
            <a:extLst>
              <a:ext uri="{FF2B5EF4-FFF2-40B4-BE49-F238E27FC236}">
                <a16:creationId xmlns:a16="http://schemas.microsoft.com/office/drawing/2014/main" id="{BADFC6B4-DA1C-406F-B750-20D025E87963}"/>
              </a:ext>
            </a:extLst>
          </p:cNvPr>
          <p:cNvSpPr txBox="1"/>
          <p:nvPr/>
        </p:nvSpPr>
        <p:spPr>
          <a:xfrm>
            <a:off x="8607630" y="5506431"/>
            <a:ext cx="402721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1200">
                <a:solidFill>
                  <a:schemeClr val="tx1"/>
                </a:solidFill>
              </a:rPr>
              <a:t>Fonte: https://www.dspguide.com/ch27/4.htm</a:t>
            </a:r>
          </a:p>
        </p:txBody>
      </p:sp>
    </p:spTree>
    <p:extLst>
      <p:ext uri="{BB962C8B-B14F-4D97-AF65-F5344CB8AC3E}">
        <p14:creationId xmlns:p14="http://schemas.microsoft.com/office/powerpoint/2010/main" val="4109166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Закругленный прямоугольник">
            <a:extLst>
              <a:ext uri="{FF2B5EF4-FFF2-40B4-BE49-F238E27FC236}">
                <a16:creationId xmlns:a16="http://schemas.microsoft.com/office/drawing/2014/main" id="{BB4D7C43-F51F-4631-ABED-8D31FCECEAC9}"/>
              </a:ext>
            </a:extLst>
          </p:cNvPr>
          <p:cNvSpPr/>
          <p:nvPr/>
        </p:nvSpPr>
        <p:spPr bwMode="auto">
          <a:xfrm>
            <a:off x="493696" y="352284"/>
            <a:ext cx="4572098" cy="129381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5" name="Фигура">
            <a:extLst>
              <a:ext uri="{FF2B5EF4-FFF2-40B4-BE49-F238E27FC236}">
                <a16:creationId xmlns:a16="http://schemas.microsoft.com/office/drawing/2014/main" id="{D70D271C-F798-448B-9E8F-3770692B831B}"/>
              </a:ext>
            </a:extLst>
          </p:cNvPr>
          <p:cNvSpPr/>
          <p:nvPr/>
        </p:nvSpPr>
        <p:spPr bwMode="auto">
          <a:xfrm>
            <a:off x="3933513" y="356048"/>
            <a:ext cx="919313" cy="1293813"/>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7" name="Фигура">
            <a:extLst>
              <a:ext uri="{FF2B5EF4-FFF2-40B4-BE49-F238E27FC236}">
                <a16:creationId xmlns:a16="http://schemas.microsoft.com/office/drawing/2014/main" id="{E9EEEED6-DF0D-4035-ADA6-CAF028F46ECA}"/>
              </a:ext>
            </a:extLst>
          </p:cNvPr>
          <p:cNvSpPr/>
          <p:nvPr/>
        </p:nvSpPr>
        <p:spPr bwMode="auto">
          <a:xfrm>
            <a:off x="4184749" y="821821"/>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9" name="Фигура">
            <a:extLst>
              <a:ext uri="{FF2B5EF4-FFF2-40B4-BE49-F238E27FC236}">
                <a16:creationId xmlns:a16="http://schemas.microsoft.com/office/drawing/2014/main" id="{77CF693F-F70F-4953-B7B6-7C7321E8CDA2}"/>
              </a:ext>
            </a:extLst>
          </p:cNvPr>
          <p:cNvSpPr>
            <a:spLocks/>
          </p:cNvSpPr>
          <p:nvPr/>
        </p:nvSpPr>
        <p:spPr bwMode="auto">
          <a:xfrm>
            <a:off x="4161278" y="806120"/>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21" name="CaixaDeTexto 20">
            <a:extLst>
              <a:ext uri="{FF2B5EF4-FFF2-40B4-BE49-F238E27FC236}">
                <a16:creationId xmlns:a16="http://schemas.microsoft.com/office/drawing/2014/main" id="{F906EC67-1BE9-4100-ACE5-A24DE83A6E8D}"/>
              </a:ext>
            </a:extLst>
          </p:cNvPr>
          <p:cNvSpPr txBox="1"/>
          <p:nvPr/>
        </p:nvSpPr>
        <p:spPr>
          <a:xfrm>
            <a:off x="668002" y="642943"/>
            <a:ext cx="3673645" cy="5616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2000" b="1">
                <a:latin typeface="Poppins"/>
                <a:cs typeface="Segoe UI"/>
              </a:rPr>
              <a:t>BW (</a:t>
            </a:r>
            <a:r>
              <a:rPr lang="pt-PT" sz="2000" b="1" err="1">
                <a:latin typeface="Poppins"/>
                <a:cs typeface="Segoe UI"/>
              </a:rPr>
              <a:t>Burrows</a:t>
            </a:r>
            <a:r>
              <a:rPr lang="pt-PT" sz="2000" b="1">
                <a:latin typeface="Poppins"/>
                <a:cs typeface="Segoe UI"/>
              </a:rPr>
              <a:t> – </a:t>
            </a:r>
            <a:r>
              <a:rPr lang="pt-PT" sz="2000" b="1" err="1">
                <a:latin typeface="Poppins"/>
                <a:cs typeface="Segoe UI"/>
              </a:rPr>
              <a:t>Wheeler</a:t>
            </a:r>
            <a:r>
              <a:rPr lang="pt-PT" sz="2000" b="1">
                <a:latin typeface="Poppins"/>
                <a:cs typeface="Segoe UI"/>
              </a:rPr>
              <a:t>)</a:t>
            </a:r>
          </a:p>
          <a:p>
            <a:r>
              <a:rPr lang="pt-PT" sz="1050">
                <a:solidFill>
                  <a:srgbClr val="A6A6A6"/>
                </a:solidFill>
                <a:latin typeface="Poppins"/>
                <a:cs typeface="Segoe UI"/>
              </a:rPr>
              <a:t>Aumentar a redundância da fonte de informação</a:t>
            </a:r>
          </a:p>
        </p:txBody>
      </p:sp>
      <p:pic>
        <p:nvPicPr>
          <p:cNvPr id="7" name="Imagem 7" descr="Uma imagem com captura de ecrã&#10;&#10;Descrição gerada com confiança muito alta">
            <a:extLst>
              <a:ext uri="{FF2B5EF4-FFF2-40B4-BE49-F238E27FC236}">
                <a16:creationId xmlns:a16="http://schemas.microsoft.com/office/drawing/2014/main" id="{6913C0D5-EF6E-4B40-92F5-84C4FB6738BC}"/>
              </a:ext>
            </a:extLst>
          </p:cNvPr>
          <p:cNvPicPr>
            <a:picLocks noChangeAspect="1"/>
          </p:cNvPicPr>
          <p:nvPr/>
        </p:nvPicPr>
        <p:blipFill>
          <a:blip r:embed="rId2"/>
          <a:stretch>
            <a:fillRect/>
          </a:stretch>
        </p:blipFill>
        <p:spPr>
          <a:xfrm>
            <a:off x="2840669" y="1889086"/>
            <a:ext cx="7170945" cy="3088010"/>
          </a:xfrm>
          <a:prstGeom prst="rect">
            <a:avLst/>
          </a:prstGeom>
        </p:spPr>
      </p:pic>
      <p:sp>
        <p:nvSpPr>
          <p:cNvPr id="9" name="CaixaDeTexto 8">
            <a:extLst>
              <a:ext uri="{FF2B5EF4-FFF2-40B4-BE49-F238E27FC236}">
                <a16:creationId xmlns:a16="http://schemas.microsoft.com/office/drawing/2014/main" id="{05D31CDC-7456-433F-B466-6822DA35FAB5}"/>
              </a:ext>
            </a:extLst>
          </p:cNvPr>
          <p:cNvSpPr txBox="1"/>
          <p:nvPr/>
        </p:nvSpPr>
        <p:spPr>
          <a:xfrm>
            <a:off x="444794" y="5695199"/>
            <a:ext cx="3273554"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a:latin typeface="Poppins"/>
              </a:rPr>
              <a:t>S é a fonte de informação, que contém um caracter cuja função é marcar o final de S (EOF).</a:t>
            </a:r>
          </a:p>
        </p:txBody>
      </p:sp>
      <p:sp>
        <p:nvSpPr>
          <p:cNvPr id="10" name="CaixaDeTexto 9">
            <a:extLst>
              <a:ext uri="{FF2B5EF4-FFF2-40B4-BE49-F238E27FC236}">
                <a16:creationId xmlns:a16="http://schemas.microsoft.com/office/drawing/2014/main" id="{B7EACB7B-43F0-4D23-82B0-0B7D6DBD4526}"/>
              </a:ext>
            </a:extLst>
          </p:cNvPr>
          <p:cNvSpPr txBox="1"/>
          <p:nvPr/>
        </p:nvSpPr>
        <p:spPr>
          <a:xfrm>
            <a:off x="3811322" y="5723112"/>
            <a:ext cx="452965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a:t>S é submetida a um total de n rotações (reversões) obtemos, assim, uma matriz de strings. Depois a matriz n por n com as strings obtidas a partir de S são ordenadas por ordem lexical ou numérica.</a:t>
            </a:r>
            <a:endParaRPr lang="pt-PT" sz="1600"/>
          </a:p>
        </p:txBody>
      </p:sp>
      <p:sp>
        <p:nvSpPr>
          <p:cNvPr id="11" name="CaixaDeTexto 10">
            <a:extLst>
              <a:ext uri="{FF2B5EF4-FFF2-40B4-BE49-F238E27FC236}">
                <a16:creationId xmlns:a16="http://schemas.microsoft.com/office/drawing/2014/main" id="{45A744B6-DB96-4F18-BAA1-0F499A82726F}"/>
              </a:ext>
            </a:extLst>
          </p:cNvPr>
          <p:cNvSpPr txBox="1"/>
          <p:nvPr/>
        </p:nvSpPr>
        <p:spPr>
          <a:xfrm>
            <a:off x="8424507" y="5657986"/>
            <a:ext cx="433426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Char char="•"/>
            </a:pPr>
            <a:r>
              <a:rPr lang="en-US"/>
              <a:t>Entre todas as linhas dessa matriz existirá uma igual a S. Selecionamos então a última coluna da matriz ordenada e o índice da string da matriz igual a S, o que nos permite reverter o processo posteriormente. </a:t>
            </a:r>
          </a:p>
        </p:txBody>
      </p:sp>
      <p:sp>
        <p:nvSpPr>
          <p:cNvPr id="12" name="CaixaDeTexto 11">
            <a:extLst>
              <a:ext uri="{FF2B5EF4-FFF2-40B4-BE49-F238E27FC236}">
                <a16:creationId xmlns:a16="http://schemas.microsoft.com/office/drawing/2014/main" id="{4E5A4565-7841-473E-A317-AA1B8AE500D8}"/>
              </a:ext>
            </a:extLst>
          </p:cNvPr>
          <p:cNvSpPr txBox="1"/>
          <p:nvPr/>
        </p:nvSpPr>
        <p:spPr>
          <a:xfrm>
            <a:off x="5439091" y="4978768"/>
            <a:ext cx="5199574"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https://banana-slug.soe.ucsc.edu/lecture_notes:06-01-2015</a:t>
            </a:r>
          </a:p>
        </p:txBody>
      </p:sp>
    </p:spTree>
    <p:extLst>
      <p:ext uri="{BB962C8B-B14F-4D97-AF65-F5344CB8AC3E}">
        <p14:creationId xmlns:p14="http://schemas.microsoft.com/office/powerpoint/2010/main" val="402401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3">
            <a:extLst>
              <a:ext uri="{FF2B5EF4-FFF2-40B4-BE49-F238E27FC236}">
                <a16:creationId xmlns:a16="http://schemas.microsoft.com/office/drawing/2014/main" id="{4CA1650D-1DFD-410E-B699-09DCB5AF0964}"/>
              </a:ext>
            </a:extLst>
          </p:cNvPr>
          <p:cNvSpPr txBox="1">
            <a:spLocks noChangeArrowheads="1"/>
          </p:cNvSpPr>
          <p:nvPr/>
        </p:nvSpPr>
        <p:spPr bwMode="auto">
          <a:xfrm rot="16200000">
            <a:off x="8246149" y="2429895"/>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spAutoFit/>
          </a:bodyPr>
          <a:lstStyle/>
          <a:p>
            <a:pPr eaLnBrk="1"/>
            <a:r>
              <a:rPr lang="pt-PT" altLang="pt-PT" sz="4400" b="1">
                <a:solidFill>
                  <a:schemeClr val="bg1">
                    <a:lumMod val="95000"/>
                  </a:schemeClr>
                </a:solidFill>
                <a:latin typeface="Poppins" panose="00000500000000000000" pitchFamily="50" charset="0"/>
                <a:cs typeface="Poppins" panose="00000500000000000000" pitchFamily="50" charset="0"/>
                <a:sym typeface="Impact" panose="020B0806030902050204" pitchFamily="34" charset="0"/>
              </a:rPr>
              <a:t>Algoritmos usados</a:t>
            </a:r>
          </a:p>
        </p:txBody>
      </p:sp>
      <p:sp>
        <p:nvSpPr>
          <p:cNvPr id="55" name="Закругленный прямоугольник">
            <a:extLst>
              <a:ext uri="{FF2B5EF4-FFF2-40B4-BE49-F238E27FC236}">
                <a16:creationId xmlns:a16="http://schemas.microsoft.com/office/drawing/2014/main" id="{F9F0B8E2-0DAD-4683-8DDE-E0969FC8F344}"/>
              </a:ext>
            </a:extLst>
          </p:cNvPr>
          <p:cNvSpPr/>
          <p:nvPr/>
        </p:nvSpPr>
        <p:spPr bwMode="auto">
          <a:xfrm>
            <a:off x="6096911" y="2098684"/>
            <a:ext cx="3966348" cy="2329009"/>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7" name="Закругленный прямоугольник">
            <a:extLst>
              <a:ext uri="{FF2B5EF4-FFF2-40B4-BE49-F238E27FC236}">
                <a16:creationId xmlns:a16="http://schemas.microsoft.com/office/drawing/2014/main" id="{100CE772-6E53-436B-92E2-D2B549A5C9AC}"/>
              </a:ext>
            </a:extLst>
          </p:cNvPr>
          <p:cNvSpPr/>
          <p:nvPr/>
        </p:nvSpPr>
        <p:spPr bwMode="auto">
          <a:xfrm>
            <a:off x="465880" y="2809353"/>
            <a:ext cx="4572098" cy="129381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8" name="Закругленный прямоугольник">
            <a:extLst>
              <a:ext uri="{FF2B5EF4-FFF2-40B4-BE49-F238E27FC236}">
                <a16:creationId xmlns:a16="http://schemas.microsoft.com/office/drawing/2014/main" id="{A822B4A7-F557-41AB-ADB7-050D5B43A095}"/>
              </a:ext>
            </a:extLst>
          </p:cNvPr>
          <p:cNvSpPr/>
          <p:nvPr/>
        </p:nvSpPr>
        <p:spPr bwMode="auto">
          <a:xfrm>
            <a:off x="1172522" y="657338"/>
            <a:ext cx="4813938" cy="1524400"/>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9" name="Закругленный прямоугольник">
            <a:extLst>
              <a:ext uri="{FF2B5EF4-FFF2-40B4-BE49-F238E27FC236}">
                <a16:creationId xmlns:a16="http://schemas.microsoft.com/office/drawing/2014/main" id="{5A98DDFD-5B10-4BB8-A73E-E6555EBC1065}"/>
              </a:ext>
            </a:extLst>
          </p:cNvPr>
          <p:cNvSpPr/>
          <p:nvPr/>
        </p:nvSpPr>
        <p:spPr bwMode="auto">
          <a:xfrm>
            <a:off x="1414362" y="4730782"/>
            <a:ext cx="4572098" cy="1294754"/>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3" name="Фигура">
            <a:extLst>
              <a:ext uri="{FF2B5EF4-FFF2-40B4-BE49-F238E27FC236}">
                <a16:creationId xmlns:a16="http://schemas.microsoft.com/office/drawing/2014/main" id="{6F9E11B4-F6C0-433A-95AD-B2E990791C41}"/>
              </a:ext>
            </a:extLst>
          </p:cNvPr>
          <p:cNvSpPr/>
          <p:nvPr/>
        </p:nvSpPr>
        <p:spPr bwMode="auto">
          <a:xfrm>
            <a:off x="4461173" y="890747"/>
            <a:ext cx="1526228" cy="1294754"/>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4" name="Фигура">
            <a:extLst>
              <a:ext uri="{FF2B5EF4-FFF2-40B4-BE49-F238E27FC236}">
                <a16:creationId xmlns:a16="http://schemas.microsoft.com/office/drawing/2014/main" id="{D8BD8051-626A-4ED9-B50F-06C65EEBAB61}"/>
              </a:ext>
            </a:extLst>
          </p:cNvPr>
          <p:cNvSpPr/>
          <p:nvPr/>
        </p:nvSpPr>
        <p:spPr bwMode="auto">
          <a:xfrm>
            <a:off x="4119606" y="2813117"/>
            <a:ext cx="919313" cy="1293813"/>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6" name="Фигура">
            <a:extLst>
              <a:ext uri="{FF2B5EF4-FFF2-40B4-BE49-F238E27FC236}">
                <a16:creationId xmlns:a16="http://schemas.microsoft.com/office/drawing/2014/main" id="{2B2AE23A-09C4-448E-8EDE-7E58F6ACC10F}"/>
              </a:ext>
            </a:extLst>
          </p:cNvPr>
          <p:cNvSpPr/>
          <p:nvPr/>
        </p:nvSpPr>
        <p:spPr bwMode="auto">
          <a:xfrm>
            <a:off x="4452704" y="4734547"/>
            <a:ext cx="1534697" cy="11319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72" y="3758"/>
                  <a:pt x="3531" y="7298"/>
                  <a:pt x="5895" y="10502"/>
                </a:cubicBezTo>
                <a:cubicBezTo>
                  <a:pt x="9598" y="15521"/>
                  <a:pt x="13905" y="19213"/>
                  <a:pt x="18499" y="21600"/>
                </a:cubicBezTo>
                <a:cubicBezTo>
                  <a:pt x="20395" y="19338"/>
                  <a:pt x="21600" y="16033"/>
                  <a:pt x="21600" y="12341"/>
                </a:cubicBezTo>
                <a:cubicBezTo>
                  <a:pt x="21600" y="5525"/>
                  <a:pt x="17520" y="0"/>
                  <a:pt x="12491" y="0"/>
                </a:cubicBezTo>
                <a:lnTo>
                  <a:pt x="0" y="0"/>
                </a:lnTo>
                <a:close/>
              </a:path>
            </a:pathLst>
          </a:custGeom>
          <a:solidFill>
            <a:srgbClr val="B3DA4D"/>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nvGrpSpPr>
          <p:cNvPr id="18" name="Группа">
            <a:extLst>
              <a:ext uri="{FF2B5EF4-FFF2-40B4-BE49-F238E27FC236}">
                <a16:creationId xmlns:a16="http://schemas.microsoft.com/office/drawing/2014/main" id="{B9951766-7B85-416E-B870-46521352071E}"/>
              </a:ext>
            </a:extLst>
          </p:cNvPr>
          <p:cNvGrpSpPr>
            <a:grpSpLocks/>
          </p:cNvGrpSpPr>
          <p:nvPr/>
        </p:nvGrpSpPr>
        <p:grpSpPr bwMode="auto">
          <a:xfrm>
            <a:off x="1656090" y="829819"/>
            <a:ext cx="2894406" cy="1216995"/>
            <a:chOff x="-283227" y="635"/>
            <a:chExt cx="4883274" cy="1742410"/>
          </a:xfrm>
        </p:grpSpPr>
        <p:sp>
          <p:nvSpPr>
            <p:cNvPr id="50" name="Lorem Ipsum is simply dummy  the printing and an typesetting industry. Lorem Ipsum has been  industry's standard dummy text">
              <a:extLst>
                <a:ext uri="{FF2B5EF4-FFF2-40B4-BE49-F238E27FC236}">
                  <a16:creationId xmlns:a16="http://schemas.microsoft.com/office/drawing/2014/main" id="{D2964552-CAC7-4F6D-A209-8945F3E1D022}"/>
                </a:ext>
              </a:extLst>
            </p:cNvPr>
            <p:cNvSpPr txBox="1">
              <a:spLocks noChangeArrowheads="1"/>
            </p:cNvSpPr>
            <p:nvPr/>
          </p:nvSpPr>
          <p:spPr bwMode="auto">
            <a:xfrm>
              <a:off x="-283227" y="535838"/>
              <a:ext cx="4883274" cy="120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spAutoFit/>
            </a:bodyPr>
            <a:lstStyle/>
            <a:p>
              <a:pPr algn="r" eaLnBrk="1">
                <a:lnSpc>
                  <a:spcPct val="150000"/>
                </a:lnSpc>
              </a:pPr>
              <a:r>
                <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rPr>
                <a:t>Utiliza uma janela deslizante de tamanho n onde são mantidas os últimos n  símbolos enviados/recebidos</a:t>
              </a:r>
            </a:p>
          </p:txBody>
        </p:sp>
        <p:sp>
          <p:nvSpPr>
            <p:cNvPr id="51" name="Text Box 3">
              <a:extLst>
                <a:ext uri="{FF2B5EF4-FFF2-40B4-BE49-F238E27FC236}">
                  <a16:creationId xmlns:a16="http://schemas.microsoft.com/office/drawing/2014/main" id="{2EC17BBD-917C-4436-9647-08B9737E7239}"/>
                </a:ext>
              </a:extLst>
            </p:cNvPr>
            <p:cNvSpPr txBox="1"/>
            <p:nvPr/>
          </p:nvSpPr>
          <p:spPr>
            <a:xfrm>
              <a:off x="2302073" y="635"/>
              <a:ext cx="2297147" cy="804890"/>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LZ77</a:t>
              </a:r>
              <a:endParaRPr b="1" kern="0">
                <a:latin typeface="Poppins" panose="00000500000000000000" pitchFamily="50" charset="0"/>
                <a:cs typeface="Poppins" panose="00000500000000000000" pitchFamily="50" charset="0"/>
              </a:endParaRPr>
            </a:p>
          </p:txBody>
        </p:sp>
      </p:grpSp>
      <p:sp>
        <p:nvSpPr>
          <p:cNvPr id="19" name="Фигура">
            <a:extLst>
              <a:ext uri="{FF2B5EF4-FFF2-40B4-BE49-F238E27FC236}">
                <a16:creationId xmlns:a16="http://schemas.microsoft.com/office/drawing/2014/main" id="{7103EA4F-1831-402C-86F2-7F65BFE9A1A0}"/>
              </a:ext>
            </a:extLst>
          </p:cNvPr>
          <p:cNvSpPr/>
          <p:nvPr/>
        </p:nvSpPr>
        <p:spPr bwMode="auto">
          <a:xfrm>
            <a:off x="5229933" y="1531537"/>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0" name="Фигура">
            <a:extLst>
              <a:ext uri="{FF2B5EF4-FFF2-40B4-BE49-F238E27FC236}">
                <a16:creationId xmlns:a16="http://schemas.microsoft.com/office/drawing/2014/main" id="{30F3AE6D-BF42-47D4-A5C2-8C25B6081083}"/>
              </a:ext>
            </a:extLst>
          </p:cNvPr>
          <p:cNvSpPr/>
          <p:nvPr/>
        </p:nvSpPr>
        <p:spPr bwMode="auto">
          <a:xfrm>
            <a:off x="4370842" y="3278890"/>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1" name="Фигура">
            <a:extLst>
              <a:ext uri="{FF2B5EF4-FFF2-40B4-BE49-F238E27FC236}">
                <a16:creationId xmlns:a16="http://schemas.microsoft.com/office/drawing/2014/main" id="{7B5943EE-BD5C-4E54-BBCA-F1A5BB76D5AB}"/>
              </a:ext>
            </a:extLst>
          </p:cNvPr>
          <p:cNvSpPr/>
          <p:nvPr/>
        </p:nvSpPr>
        <p:spPr bwMode="auto">
          <a:xfrm>
            <a:off x="5196058" y="5026242"/>
            <a:ext cx="791343" cy="840273"/>
          </a:xfrm>
          <a:custGeom>
            <a:avLst/>
            <a:gdLst/>
            <a:ahLst/>
            <a:cxnLst>
              <a:cxn ang="0">
                <a:pos x="wd2" y="hd2"/>
              </a:cxn>
              <a:cxn ang="5400000">
                <a:pos x="wd2" y="hd2"/>
              </a:cxn>
              <a:cxn ang="10800000">
                <a:pos x="wd2" y="hd2"/>
              </a:cxn>
              <a:cxn ang="16200000">
                <a:pos x="wd2" y="hd2"/>
              </a:cxn>
            </a:cxnLst>
            <a:rect l="0" t="0" r="r" b="b"/>
            <a:pathLst>
              <a:path w="21600" h="21600" extrusionOk="0">
                <a:moveTo>
                  <a:pt x="21600" y="9733"/>
                </a:moveTo>
                <a:lnTo>
                  <a:pt x="11102" y="0"/>
                </a:lnTo>
                <a:lnTo>
                  <a:pt x="8012" y="570"/>
                </a:lnTo>
                <a:lnTo>
                  <a:pt x="6971" y="2501"/>
                </a:lnTo>
                <a:lnTo>
                  <a:pt x="4627" y="294"/>
                </a:lnTo>
                <a:lnTo>
                  <a:pt x="1589" y="605"/>
                </a:lnTo>
                <a:lnTo>
                  <a:pt x="0" y="8492"/>
                </a:lnTo>
                <a:lnTo>
                  <a:pt x="12505" y="20427"/>
                </a:lnTo>
                <a:lnTo>
                  <a:pt x="15591" y="21600"/>
                </a:lnTo>
                <a:cubicBezTo>
                  <a:pt x="17411" y="20114"/>
                  <a:pt x="18885" y="18290"/>
                  <a:pt x="19919" y="16241"/>
                </a:cubicBezTo>
                <a:cubicBezTo>
                  <a:pt x="20948" y="14203"/>
                  <a:pt x="21520" y="11988"/>
                  <a:pt x="21600" y="9733"/>
                </a:cubicBezTo>
                <a:close/>
              </a:path>
            </a:pathLst>
          </a:custGeom>
          <a:gradFill flip="none" rotWithShape="1">
            <a:gsLst>
              <a:gs pos="0">
                <a:srgbClr val="010101">
                  <a:alpha val="19781"/>
                </a:srgbClr>
              </a:gs>
              <a:gs pos="100000">
                <a:srgbClr val="B3DA4D">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5" name="Фигура">
            <a:extLst>
              <a:ext uri="{FF2B5EF4-FFF2-40B4-BE49-F238E27FC236}">
                <a16:creationId xmlns:a16="http://schemas.microsoft.com/office/drawing/2014/main" id="{42E54A8F-9378-4051-AE97-64423679B743}"/>
              </a:ext>
            </a:extLst>
          </p:cNvPr>
          <p:cNvSpPr>
            <a:spLocks/>
          </p:cNvSpPr>
          <p:nvPr/>
        </p:nvSpPr>
        <p:spPr bwMode="auto">
          <a:xfrm>
            <a:off x="5207995" y="1524157"/>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26" name="Фигура">
            <a:extLst>
              <a:ext uri="{FF2B5EF4-FFF2-40B4-BE49-F238E27FC236}">
                <a16:creationId xmlns:a16="http://schemas.microsoft.com/office/drawing/2014/main" id="{7CD36A06-2F00-411A-A1A8-7207C587C11C}"/>
              </a:ext>
            </a:extLst>
          </p:cNvPr>
          <p:cNvSpPr>
            <a:spLocks/>
          </p:cNvSpPr>
          <p:nvPr/>
        </p:nvSpPr>
        <p:spPr bwMode="auto">
          <a:xfrm>
            <a:off x="4347371" y="3263189"/>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27" name="Фигура">
            <a:extLst>
              <a:ext uri="{FF2B5EF4-FFF2-40B4-BE49-F238E27FC236}">
                <a16:creationId xmlns:a16="http://schemas.microsoft.com/office/drawing/2014/main" id="{5E623A91-AD27-447B-B889-833A5699D28C}"/>
              </a:ext>
            </a:extLst>
          </p:cNvPr>
          <p:cNvSpPr>
            <a:spLocks/>
          </p:cNvSpPr>
          <p:nvPr/>
        </p:nvSpPr>
        <p:spPr bwMode="auto">
          <a:xfrm>
            <a:off x="5171203" y="5006572"/>
            <a:ext cx="470876" cy="386817"/>
          </a:xfrm>
          <a:custGeom>
            <a:avLst/>
            <a:gdLst>
              <a:gd name="T0" fmla="*/ 397217 w 21389"/>
              <a:gd name="T1" fmla="*/ 326321 h 21553"/>
              <a:gd name="T2" fmla="*/ 397217 w 21389"/>
              <a:gd name="T3" fmla="*/ 326321 h 21553"/>
              <a:gd name="T4" fmla="*/ 397217 w 21389"/>
              <a:gd name="T5" fmla="*/ 326321 h 21553"/>
              <a:gd name="T6" fmla="*/ 397217 w 21389"/>
              <a:gd name="T7" fmla="*/ 326321 h 2155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89" h="21553" extrusionOk="0">
                <a:moveTo>
                  <a:pt x="5008" y="0"/>
                </a:moveTo>
                <a:cubicBezTo>
                  <a:pt x="5001" y="0"/>
                  <a:pt x="4431" y="0"/>
                  <a:pt x="3846" y="72"/>
                </a:cubicBezTo>
                <a:cubicBezTo>
                  <a:pt x="1859" y="359"/>
                  <a:pt x="292" y="2282"/>
                  <a:pt x="59" y="4719"/>
                </a:cubicBezTo>
                <a:cubicBezTo>
                  <a:pt x="0" y="5436"/>
                  <a:pt x="0" y="6133"/>
                  <a:pt x="0" y="6142"/>
                </a:cubicBezTo>
                <a:lnTo>
                  <a:pt x="0" y="15410"/>
                </a:lnTo>
                <a:cubicBezTo>
                  <a:pt x="0" y="15419"/>
                  <a:pt x="0" y="16118"/>
                  <a:pt x="59" y="16835"/>
                </a:cubicBezTo>
                <a:cubicBezTo>
                  <a:pt x="292" y="19272"/>
                  <a:pt x="1859" y="21194"/>
                  <a:pt x="3846" y="21480"/>
                </a:cubicBezTo>
                <a:cubicBezTo>
                  <a:pt x="4431" y="21552"/>
                  <a:pt x="5001" y="21552"/>
                  <a:pt x="5008" y="21552"/>
                </a:cubicBezTo>
                <a:cubicBezTo>
                  <a:pt x="5014" y="21552"/>
                  <a:pt x="5585" y="21552"/>
                  <a:pt x="6169" y="21480"/>
                </a:cubicBezTo>
                <a:cubicBezTo>
                  <a:pt x="8156" y="21194"/>
                  <a:pt x="9723" y="19272"/>
                  <a:pt x="9956" y="16835"/>
                </a:cubicBezTo>
                <a:cubicBezTo>
                  <a:pt x="10015" y="16118"/>
                  <a:pt x="10015" y="15419"/>
                  <a:pt x="10015" y="15410"/>
                </a:cubicBezTo>
                <a:lnTo>
                  <a:pt x="10015" y="6142"/>
                </a:lnTo>
                <a:cubicBezTo>
                  <a:pt x="10015" y="6133"/>
                  <a:pt x="10015" y="5436"/>
                  <a:pt x="9956" y="4719"/>
                </a:cubicBezTo>
                <a:cubicBezTo>
                  <a:pt x="9723" y="2282"/>
                  <a:pt x="8156" y="359"/>
                  <a:pt x="6169" y="72"/>
                </a:cubicBezTo>
                <a:cubicBezTo>
                  <a:pt x="5585" y="0"/>
                  <a:pt x="5014" y="0"/>
                  <a:pt x="5008" y="0"/>
                </a:cubicBezTo>
                <a:close/>
                <a:moveTo>
                  <a:pt x="16371" y="47"/>
                </a:moveTo>
                <a:cubicBezTo>
                  <a:pt x="15427" y="46"/>
                  <a:pt x="14472" y="101"/>
                  <a:pt x="13578" y="480"/>
                </a:cubicBezTo>
                <a:cubicBezTo>
                  <a:pt x="13130" y="670"/>
                  <a:pt x="12705" y="941"/>
                  <a:pt x="12355" y="1332"/>
                </a:cubicBezTo>
                <a:cubicBezTo>
                  <a:pt x="11686" y="2081"/>
                  <a:pt x="11516" y="3136"/>
                  <a:pt x="11468" y="4282"/>
                </a:cubicBezTo>
                <a:lnTo>
                  <a:pt x="11468" y="6852"/>
                </a:lnTo>
                <a:lnTo>
                  <a:pt x="15744" y="6852"/>
                </a:lnTo>
                <a:lnTo>
                  <a:pt x="15744" y="4167"/>
                </a:lnTo>
                <a:cubicBezTo>
                  <a:pt x="15734" y="3642"/>
                  <a:pt x="16084" y="3212"/>
                  <a:pt x="16512" y="3223"/>
                </a:cubicBezTo>
                <a:cubicBezTo>
                  <a:pt x="16893" y="3232"/>
                  <a:pt x="17205" y="3594"/>
                  <a:pt x="17233" y="4060"/>
                </a:cubicBezTo>
                <a:lnTo>
                  <a:pt x="17233" y="6992"/>
                </a:lnTo>
                <a:cubicBezTo>
                  <a:pt x="17212" y="7422"/>
                  <a:pt x="17041" y="7819"/>
                  <a:pt x="16763" y="8082"/>
                </a:cubicBezTo>
                <a:cubicBezTo>
                  <a:pt x="16556" y="8278"/>
                  <a:pt x="16303" y="8386"/>
                  <a:pt x="16042" y="8390"/>
                </a:cubicBezTo>
                <a:lnTo>
                  <a:pt x="14703" y="8390"/>
                </a:lnTo>
                <a:lnTo>
                  <a:pt x="14703" y="11453"/>
                </a:lnTo>
                <a:lnTo>
                  <a:pt x="15834" y="11453"/>
                </a:lnTo>
                <a:cubicBezTo>
                  <a:pt x="16167" y="11455"/>
                  <a:pt x="16486" y="11611"/>
                  <a:pt x="16728" y="11890"/>
                </a:cubicBezTo>
                <a:cubicBezTo>
                  <a:pt x="16984" y="12185"/>
                  <a:pt x="17135" y="12592"/>
                  <a:pt x="17146" y="13023"/>
                </a:cubicBezTo>
                <a:lnTo>
                  <a:pt x="17146" y="17670"/>
                </a:lnTo>
                <a:cubicBezTo>
                  <a:pt x="17110" y="18178"/>
                  <a:pt x="16734" y="18546"/>
                  <a:pt x="16323" y="18473"/>
                </a:cubicBezTo>
                <a:cubicBezTo>
                  <a:pt x="15993" y="18415"/>
                  <a:pt x="15742" y="18078"/>
                  <a:pt x="15724" y="17670"/>
                </a:cubicBezTo>
                <a:lnTo>
                  <a:pt x="15724" y="12894"/>
                </a:lnTo>
                <a:lnTo>
                  <a:pt x="11506" y="12894"/>
                </a:lnTo>
                <a:lnTo>
                  <a:pt x="11506" y="17106"/>
                </a:lnTo>
                <a:cubicBezTo>
                  <a:pt x="11520" y="18289"/>
                  <a:pt x="11947" y="19410"/>
                  <a:pt x="12679" y="20179"/>
                </a:cubicBezTo>
                <a:cubicBezTo>
                  <a:pt x="13404" y="20939"/>
                  <a:pt x="14311" y="21277"/>
                  <a:pt x="15225" y="21439"/>
                </a:cubicBezTo>
                <a:cubicBezTo>
                  <a:pt x="16100" y="21595"/>
                  <a:pt x="17016" y="21600"/>
                  <a:pt x="17916" y="21392"/>
                </a:cubicBezTo>
                <a:cubicBezTo>
                  <a:pt x="18724" y="21206"/>
                  <a:pt x="19502" y="20849"/>
                  <a:pt x="20102" y="20189"/>
                </a:cubicBezTo>
                <a:cubicBezTo>
                  <a:pt x="20557" y="19690"/>
                  <a:pt x="20887" y="19038"/>
                  <a:pt x="21088" y="18317"/>
                </a:cubicBezTo>
                <a:cubicBezTo>
                  <a:pt x="21348" y="17382"/>
                  <a:pt x="21377" y="16385"/>
                  <a:pt x="21386" y="15398"/>
                </a:cubicBezTo>
                <a:cubicBezTo>
                  <a:pt x="21393" y="14632"/>
                  <a:pt x="21390" y="13866"/>
                  <a:pt x="21376" y="13101"/>
                </a:cubicBezTo>
                <a:cubicBezTo>
                  <a:pt x="21321" y="12005"/>
                  <a:pt x="21239" y="11035"/>
                  <a:pt x="20651" y="10289"/>
                </a:cubicBezTo>
                <a:cubicBezTo>
                  <a:pt x="20342" y="9897"/>
                  <a:pt x="19958" y="9607"/>
                  <a:pt x="19533" y="9447"/>
                </a:cubicBezTo>
                <a:cubicBezTo>
                  <a:pt x="19866" y="9267"/>
                  <a:pt x="20168" y="9008"/>
                  <a:pt x="20418" y="8683"/>
                </a:cubicBezTo>
                <a:cubicBezTo>
                  <a:pt x="20758" y="8243"/>
                  <a:pt x="21046" y="7720"/>
                  <a:pt x="21148" y="7127"/>
                </a:cubicBezTo>
                <a:cubicBezTo>
                  <a:pt x="21600" y="4512"/>
                  <a:pt x="21020" y="1695"/>
                  <a:pt x="19046" y="575"/>
                </a:cubicBezTo>
                <a:cubicBezTo>
                  <a:pt x="18215" y="103"/>
                  <a:pt x="17285" y="48"/>
                  <a:pt x="16371" y="47"/>
                </a:cubicBezTo>
                <a:close/>
                <a:moveTo>
                  <a:pt x="5008" y="3221"/>
                </a:moveTo>
                <a:cubicBezTo>
                  <a:pt x="5445" y="3221"/>
                  <a:pt x="5799" y="3656"/>
                  <a:pt x="5799" y="4192"/>
                </a:cubicBezTo>
                <a:lnTo>
                  <a:pt x="5799" y="17363"/>
                </a:lnTo>
                <a:cubicBezTo>
                  <a:pt x="5799" y="17899"/>
                  <a:pt x="5445" y="18334"/>
                  <a:pt x="5008" y="18334"/>
                </a:cubicBezTo>
                <a:cubicBezTo>
                  <a:pt x="4570" y="18334"/>
                  <a:pt x="4216" y="17899"/>
                  <a:pt x="4216" y="17363"/>
                </a:cubicBezTo>
                <a:lnTo>
                  <a:pt x="4216" y="4192"/>
                </a:lnTo>
                <a:cubicBezTo>
                  <a:pt x="4216" y="3656"/>
                  <a:pt x="4570" y="3221"/>
                  <a:pt x="5008" y="3221"/>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grpSp>
        <p:nvGrpSpPr>
          <p:cNvPr id="31" name="Группа">
            <a:extLst>
              <a:ext uri="{FF2B5EF4-FFF2-40B4-BE49-F238E27FC236}">
                <a16:creationId xmlns:a16="http://schemas.microsoft.com/office/drawing/2014/main" id="{EEF0FAAE-C381-483F-8FB9-F352B29AAFBE}"/>
              </a:ext>
            </a:extLst>
          </p:cNvPr>
          <p:cNvGrpSpPr>
            <a:grpSpLocks/>
          </p:cNvGrpSpPr>
          <p:nvPr/>
        </p:nvGrpSpPr>
        <p:grpSpPr bwMode="auto">
          <a:xfrm>
            <a:off x="1656090" y="4877571"/>
            <a:ext cx="2726532" cy="1037955"/>
            <a:chOff x="0" y="381"/>
            <a:chExt cx="4600047" cy="1751246"/>
          </a:xfrm>
        </p:grpSpPr>
        <p:sp>
          <p:nvSpPr>
            <p:cNvPr id="48" name="Lorem Ipsum is simply dummy  the printing and an typesetting industry. Lorem Ipsum has been  industry's standard dummy text">
              <a:extLst>
                <a:ext uri="{FF2B5EF4-FFF2-40B4-BE49-F238E27FC236}">
                  <a16:creationId xmlns:a16="http://schemas.microsoft.com/office/drawing/2014/main" id="{6FD4C2D6-F603-4AEE-BD86-0E1E15DFD53A}"/>
                </a:ext>
              </a:extLst>
            </p:cNvPr>
            <p:cNvSpPr txBox="1">
              <a:spLocks noChangeArrowheads="1"/>
            </p:cNvSpPr>
            <p:nvPr/>
          </p:nvSpPr>
          <p:spPr bwMode="auto">
            <a:xfrm>
              <a:off x="0" y="682768"/>
              <a:ext cx="4600047" cy="106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200" b="0">
                  <a:solidFill>
                    <a:srgbClr val="A7A7A7"/>
                  </a:solidFill>
                  <a:latin typeface="Poppins" panose="00000500000000000000" pitchFamily="50" charset="0"/>
                  <a:cs typeface="Poppins" panose="00000500000000000000" pitchFamily="50" charset="0"/>
                  <a:sym typeface="Arial" panose="020B0604020202020204" pitchFamily="34" charset="0"/>
                </a:rPr>
                <a:t>Reduz uma sequência de símbolos iguais</a:t>
              </a:r>
            </a:p>
          </p:txBody>
        </p:sp>
        <p:sp>
          <p:nvSpPr>
            <p:cNvPr id="49" name="Text Box 3">
              <a:extLst>
                <a:ext uri="{FF2B5EF4-FFF2-40B4-BE49-F238E27FC236}">
                  <a16:creationId xmlns:a16="http://schemas.microsoft.com/office/drawing/2014/main" id="{1E5ADB1F-6E9B-4B66-A517-AA31A1C355FF}"/>
                </a:ext>
              </a:extLst>
            </p:cNvPr>
            <p:cNvSpPr txBox="1"/>
            <p:nvPr/>
          </p:nvSpPr>
          <p:spPr>
            <a:xfrm>
              <a:off x="2302073" y="381"/>
              <a:ext cx="2297147" cy="804890"/>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RLE</a:t>
              </a:r>
              <a:endParaRPr b="1" kern="0">
                <a:latin typeface="Poppins" panose="00000500000000000000" pitchFamily="50" charset="0"/>
                <a:cs typeface="Poppins" panose="00000500000000000000" pitchFamily="50" charset="0"/>
              </a:endParaRPr>
            </a:p>
          </p:txBody>
        </p:sp>
      </p:grpSp>
      <p:sp>
        <p:nvSpPr>
          <p:cNvPr id="32" name="Lorem Ipsum is simply dummy  the printing and an typesetting industry. Lorem Ipsum has been  industry's standard dummy text">
            <a:extLst>
              <a:ext uri="{FF2B5EF4-FFF2-40B4-BE49-F238E27FC236}">
                <a16:creationId xmlns:a16="http://schemas.microsoft.com/office/drawing/2014/main" id="{48C44BC7-29DD-4F4C-9C90-29C8538B77A6}"/>
              </a:ext>
            </a:extLst>
          </p:cNvPr>
          <p:cNvSpPr txBox="1">
            <a:spLocks noChangeArrowheads="1"/>
          </p:cNvSpPr>
          <p:nvPr/>
        </p:nvSpPr>
        <p:spPr bwMode="auto">
          <a:xfrm>
            <a:off x="8959696" y="1903368"/>
            <a:ext cx="2726532" cy="4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150000"/>
              </a:lnSpc>
            </a:pPr>
            <a:endParaRPr lang="pt-PT" altLang="pt-PT" sz="1800" b="0">
              <a:solidFill>
                <a:srgbClr val="A7A7A7"/>
              </a:solidFill>
              <a:latin typeface="Arial" panose="020B0604020202020204" pitchFamily="34" charset="0"/>
              <a:cs typeface="Arial" panose="020B0604020202020204" pitchFamily="34" charset="0"/>
              <a:sym typeface="Arial" panose="020B0604020202020204" pitchFamily="34" charset="0"/>
            </a:endParaRPr>
          </a:p>
        </p:txBody>
      </p:sp>
      <p:grpSp>
        <p:nvGrpSpPr>
          <p:cNvPr id="36" name="Группа">
            <a:extLst>
              <a:ext uri="{FF2B5EF4-FFF2-40B4-BE49-F238E27FC236}">
                <a16:creationId xmlns:a16="http://schemas.microsoft.com/office/drawing/2014/main" id="{0900515A-9EFF-4891-ADCF-9D49E7475A1A}"/>
              </a:ext>
            </a:extLst>
          </p:cNvPr>
          <p:cNvGrpSpPr>
            <a:grpSpLocks/>
          </p:cNvGrpSpPr>
          <p:nvPr/>
        </p:nvGrpSpPr>
        <p:grpSpPr bwMode="auto">
          <a:xfrm>
            <a:off x="1014120" y="2951437"/>
            <a:ext cx="2726533" cy="964608"/>
            <a:chOff x="0" y="509"/>
            <a:chExt cx="4600047" cy="1627494"/>
          </a:xfrm>
        </p:grpSpPr>
        <p:sp>
          <p:nvSpPr>
            <p:cNvPr id="46" name="Lorem Ipsum is simply dummy  the printing and an typesetting industry. Lorem Ipsum has been  industry's standard dummy text">
              <a:extLst>
                <a:ext uri="{FF2B5EF4-FFF2-40B4-BE49-F238E27FC236}">
                  <a16:creationId xmlns:a16="http://schemas.microsoft.com/office/drawing/2014/main" id="{849EFEE8-6CF8-4A2D-832C-FB21F1D39C70}"/>
                </a:ext>
              </a:extLst>
            </p:cNvPr>
            <p:cNvSpPr txBox="1">
              <a:spLocks noChangeArrowheads="1"/>
            </p:cNvSpPr>
            <p:nvPr/>
          </p:nvSpPr>
          <p:spPr bwMode="auto">
            <a:xfrm>
              <a:off x="0" y="633792"/>
              <a:ext cx="4600047" cy="99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rPr>
                <a:t>Recorre a um dicionário iniciado com os caracteres do alfabeto da fonte</a:t>
              </a:r>
            </a:p>
          </p:txBody>
        </p:sp>
        <p:sp>
          <p:nvSpPr>
            <p:cNvPr id="47" name="Text Box 3">
              <a:extLst>
                <a:ext uri="{FF2B5EF4-FFF2-40B4-BE49-F238E27FC236}">
                  <a16:creationId xmlns:a16="http://schemas.microsoft.com/office/drawing/2014/main" id="{9267D676-413C-446D-8673-D6D32C7B1B0C}"/>
                </a:ext>
              </a:extLst>
            </p:cNvPr>
            <p:cNvSpPr txBox="1"/>
            <p:nvPr/>
          </p:nvSpPr>
          <p:spPr>
            <a:xfrm>
              <a:off x="2302476" y="509"/>
              <a:ext cx="2297148" cy="804889"/>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LZW</a:t>
              </a:r>
              <a:endParaRPr kern="0"/>
            </a:p>
          </p:txBody>
        </p:sp>
      </p:grpSp>
      <p:sp>
        <p:nvSpPr>
          <p:cNvPr id="37" name="Lorem Ipsum is simply dummy  the printing and an typesetting industry. Lorem Ipsum has been  industry's standard dummy text">
            <a:extLst>
              <a:ext uri="{FF2B5EF4-FFF2-40B4-BE49-F238E27FC236}">
                <a16:creationId xmlns:a16="http://schemas.microsoft.com/office/drawing/2014/main" id="{4545B20D-ADCB-4899-B2C6-9DFF7A6FB4EB}"/>
              </a:ext>
            </a:extLst>
          </p:cNvPr>
          <p:cNvSpPr txBox="1">
            <a:spLocks noChangeArrowheads="1"/>
          </p:cNvSpPr>
          <p:nvPr/>
        </p:nvSpPr>
        <p:spPr bwMode="auto">
          <a:xfrm>
            <a:off x="7878235" y="2970797"/>
            <a:ext cx="2726532" cy="4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150000"/>
              </a:lnSpc>
            </a:pPr>
            <a:endParaRPr lang="pt-PT" altLang="pt-PT" sz="1800" b="0">
              <a:solidFill>
                <a:srgbClr val="A7A7A7"/>
              </a:solidFill>
              <a:latin typeface="Arial" panose="020B0604020202020204" pitchFamily="34" charset="0"/>
              <a:cs typeface="Arial" panose="020B0604020202020204" pitchFamily="34" charset="0"/>
              <a:sym typeface="Arial" panose="020B0604020202020204" pitchFamily="34" charset="0"/>
            </a:endParaRPr>
          </a:p>
        </p:txBody>
      </p:sp>
      <p:grpSp>
        <p:nvGrpSpPr>
          <p:cNvPr id="40" name="Группа">
            <a:extLst>
              <a:ext uri="{FF2B5EF4-FFF2-40B4-BE49-F238E27FC236}">
                <a16:creationId xmlns:a16="http://schemas.microsoft.com/office/drawing/2014/main" id="{3DFCA564-7160-45D2-A4C0-031CCED7D870}"/>
              </a:ext>
            </a:extLst>
          </p:cNvPr>
          <p:cNvGrpSpPr>
            <a:grpSpLocks/>
          </p:cNvGrpSpPr>
          <p:nvPr/>
        </p:nvGrpSpPr>
        <p:grpSpPr bwMode="auto">
          <a:xfrm>
            <a:off x="7820025" y="3880657"/>
            <a:ext cx="513760" cy="74336"/>
            <a:chOff x="6170517" y="-58323"/>
            <a:chExt cx="866785" cy="125418"/>
          </a:xfrm>
        </p:grpSpPr>
        <p:sp>
          <p:nvSpPr>
            <p:cNvPr id="41" name="Кружок">
              <a:extLst>
                <a:ext uri="{FF2B5EF4-FFF2-40B4-BE49-F238E27FC236}">
                  <a16:creationId xmlns:a16="http://schemas.microsoft.com/office/drawing/2014/main" id="{FF8E4370-EE85-4E11-9797-D09485674E49}"/>
                </a:ext>
              </a:extLst>
            </p:cNvPr>
            <p:cNvSpPr/>
            <p:nvPr/>
          </p:nvSpPr>
          <p:spPr>
            <a:xfrm>
              <a:off x="6170517" y="-58323"/>
              <a:ext cx="125414" cy="125418"/>
            </a:xfrm>
            <a:prstGeom prst="ellipse">
              <a:avLst/>
            </a:pr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42" name="Кружок">
              <a:extLst>
                <a:ext uri="{FF2B5EF4-FFF2-40B4-BE49-F238E27FC236}">
                  <a16:creationId xmlns:a16="http://schemas.microsoft.com/office/drawing/2014/main" id="{299E9753-B003-4E89-A3A5-DF8A38CE64D8}"/>
                </a:ext>
              </a:extLst>
            </p:cNvPr>
            <p:cNvSpPr/>
            <p:nvPr/>
          </p:nvSpPr>
          <p:spPr>
            <a:xfrm>
              <a:off x="6541998" y="-58323"/>
              <a:ext cx="125414" cy="125418"/>
            </a:xfrm>
            <a:prstGeom prst="ellipse">
              <a:avLst/>
            </a:pr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43" name="Кружок">
              <a:extLst>
                <a:ext uri="{FF2B5EF4-FFF2-40B4-BE49-F238E27FC236}">
                  <a16:creationId xmlns:a16="http://schemas.microsoft.com/office/drawing/2014/main" id="{1F4F9D1F-F91A-46AC-A884-4D95511B5E07}"/>
                </a:ext>
              </a:extLst>
            </p:cNvPr>
            <p:cNvSpPr/>
            <p:nvPr/>
          </p:nvSpPr>
          <p:spPr>
            <a:xfrm>
              <a:off x="6913474" y="-58323"/>
              <a:ext cx="123828" cy="125418"/>
            </a:xfrm>
            <a:prstGeom prst="ellipse">
              <a:avLst/>
            </a:prstGeom>
            <a:solidFill>
              <a:srgbClr val="B3DA4D"/>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sp>
        <p:nvSpPr>
          <p:cNvPr id="39" name="Text Box 3">
            <a:extLst>
              <a:ext uri="{FF2B5EF4-FFF2-40B4-BE49-F238E27FC236}">
                <a16:creationId xmlns:a16="http://schemas.microsoft.com/office/drawing/2014/main" id="{A9727404-D91C-4E21-B3B2-0128AD090497}"/>
              </a:ext>
            </a:extLst>
          </p:cNvPr>
          <p:cNvSpPr txBox="1">
            <a:spLocks noChangeArrowheads="1"/>
          </p:cNvSpPr>
          <p:nvPr/>
        </p:nvSpPr>
        <p:spPr bwMode="auto">
          <a:xfrm>
            <a:off x="6666071" y="2806921"/>
            <a:ext cx="290011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spAutoFit/>
          </a:bodyPr>
          <a:lstStyle/>
          <a:p>
            <a:pPr algn="ctr" eaLnBrk="1"/>
            <a:r>
              <a:rPr lang="pt-PT" altLang="pt-PT" sz="4000" b="1">
                <a:solidFill>
                  <a:srgbClr val="252D30"/>
                </a:solidFill>
                <a:latin typeface="Poppins" panose="00000500000000000000" pitchFamily="50" charset="0"/>
                <a:cs typeface="Poppins" panose="00000500000000000000" pitchFamily="50" charset="0"/>
                <a:sym typeface="Impact" panose="020B0806030902050204" pitchFamily="34" charset="0"/>
              </a:rPr>
              <a:t>2ª Etapa</a:t>
            </a:r>
          </a:p>
        </p:txBody>
      </p:sp>
      <p:sp>
        <p:nvSpPr>
          <p:cNvPr id="54" name="CaixaDeTexto 53">
            <a:extLst>
              <a:ext uri="{FF2B5EF4-FFF2-40B4-BE49-F238E27FC236}">
                <a16:creationId xmlns:a16="http://schemas.microsoft.com/office/drawing/2014/main" id="{34247E48-5E8B-45B3-9587-F24F761B3C61}"/>
              </a:ext>
            </a:extLst>
          </p:cNvPr>
          <p:cNvSpPr txBox="1"/>
          <p:nvPr/>
        </p:nvSpPr>
        <p:spPr>
          <a:xfrm>
            <a:off x="6898831" y="3462436"/>
            <a:ext cx="2800629" cy="307777"/>
          </a:xfrm>
          <a:prstGeom prst="rect">
            <a:avLst/>
          </a:prstGeom>
          <a:noFill/>
        </p:spPr>
        <p:txBody>
          <a:bodyPr wrap="square" rtlCol="0">
            <a:spAutoFit/>
          </a:bodyPr>
          <a:lstStyle/>
          <a:p>
            <a:r>
              <a:rPr lang="pt-PT">
                <a:latin typeface="Poppins" panose="00000500000000000000" pitchFamily="50" charset="0"/>
                <a:cs typeface="Poppins" panose="00000500000000000000" pitchFamily="50" charset="0"/>
              </a:rPr>
              <a:t>Dependência Estatística</a:t>
            </a:r>
          </a:p>
        </p:txBody>
      </p:sp>
      <p:sp>
        <p:nvSpPr>
          <p:cNvPr id="57" name="Text Box 3">
            <a:extLst>
              <a:ext uri="{FF2B5EF4-FFF2-40B4-BE49-F238E27FC236}">
                <a16:creationId xmlns:a16="http://schemas.microsoft.com/office/drawing/2014/main" id="{FA6C8C7C-84F3-445F-9155-50315CDBBDC7}"/>
              </a:ext>
            </a:extLst>
          </p:cNvPr>
          <p:cNvSpPr txBox="1">
            <a:spLocks noChangeArrowheads="1"/>
          </p:cNvSpPr>
          <p:nvPr/>
        </p:nvSpPr>
        <p:spPr bwMode="auto">
          <a:xfrm rot="16200000">
            <a:off x="8634175" y="2429895"/>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spAutoFit/>
          </a:bodyPr>
          <a:lstStyle/>
          <a:p>
            <a:pPr eaLnBrk="1"/>
            <a:r>
              <a:rPr lang="pt-PT" altLang="pt-PT" sz="4400" b="1">
                <a:solidFill>
                  <a:srgbClr val="252D30"/>
                </a:solidFill>
                <a:latin typeface="Poppins" panose="00000500000000000000" pitchFamily="50" charset="0"/>
                <a:cs typeface="Poppins" panose="00000500000000000000" pitchFamily="50" charset="0"/>
                <a:sym typeface="Impact" panose="020B0806030902050204" pitchFamily="34" charset="0"/>
              </a:rPr>
              <a:t>Algoritmos usados</a:t>
            </a:r>
          </a:p>
        </p:txBody>
      </p:sp>
    </p:spTree>
    <p:extLst>
      <p:ext uri="{BB962C8B-B14F-4D97-AF65-F5344CB8AC3E}">
        <p14:creationId xmlns:p14="http://schemas.microsoft.com/office/powerpoint/2010/main" val="1305157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кругленный прямоугольник">
            <a:extLst>
              <a:ext uri="{FF2B5EF4-FFF2-40B4-BE49-F238E27FC236}">
                <a16:creationId xmlns:a16="http://schemas.microsoft.com/office/drawing/2014/main" id="{A822B4A7-F557-41AB-ADB7-050D5B43A095}"/>
              </a:ext>
            </a:extLst>
          </p:cNvPr>
          <p:cNvSpPr/>
          <p:nvPr/>
        </p:nvSpPr>
        <p:spPr bwMode="auto">
          <a:xfrm>
            <a:off x="359722" y="845001"/>
            <a:ext cx="4813938" cy="1524400"/>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3" name="Фигура">
            <a:extLst>
              <a:ext uri="{FF2B5EF4-FFF2-40B4-BE49-F238E27FC236}">
                <a16:creationId xmlns:a16="http://schemas.microsoft.com/office/drawing/2014/main" id="{6F9E11B4-F6C0-433A-95AD-B2E990791C41}"/>
              </a:ext>
            </a:extLst>
          </p:cNvPr>
          <p:cNvSpPr/>
          <p:nvPr/>
        </p:nvSpPr>
        <p:spPr bwMode="auto">
          <a:xfrm>
            <a:off x="3648373" y="1078410"/>
            <a:ext cx="1526228" cy="1294754"/>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nvGrpSpPr>
          <p:cNvPr id="18" name="Группа">
            <a:extLst>
              <a:ext uri="{FF2B5EF4-FFF2-40B4-BE49-F238E27FC236}">
                <a16:creationId xmlns:a16="http://schemas.microsoft.com/office/drawing/2014/main" id="{B9951766-7B85-416E-B870-46521352071E}"/>
              </a:ext>
            </a:extLst>
          </p:cNvPr>
          <p:cNvGrpSpPr>
            <a:grpSpLocks/>
          </p:cNvGrpSpPr>
          <p:nvPr/>
        </p:nvGrpSpPr>
        <p:grpSpPr bwMode="auto">
          <a:xfrm>
            <a:off x="843290" y="1017482"/>
            <a:ext cx="2894406" cy="1216995"/>
            <a:chOff x="-283227" y="635"/>
            <a:chExt cx="4883274" cy="1742410"/>
          </a:xfrm>
        </p:grpSpPr>
        <p:sp>
          <p:nvSpPr>
            <p:cNvPr id="50" name="Lorem Ipsum is simply dummy  the printing and an typesetting industry. Lorem Ipsum has been  industry's standard dummy text">
              <a:extLst>
                <a:ext uri="{FF2B5EF4-FFF2-40B4-BE49-F238E27FC236}">
                  <a16:creationId xmlns:a16="http://schemas.microsoft.com/office/drawing/2014/main" id="{D2964552-CAC7-4F6D-A209-8945F3E1D022}"/>
                </a:ext>
              </a:extLst>
            </p:cNvPr>
            <p:cNvSpPr txBox="1">
              <a:spLocks noChangeArrowheads="1"/>
            </p:cNvSpPr>
            <p:nvPr/>
          </p:nvSpPr>
          <p:spPr bwMode="auto">
            <a:xfrm>
              <a:off x="-283227" y="535838"/>
              <a:ext cx="4883274" cy="1207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spAutoFit/>
            </a:bodyPr>
            <a:lstStyle/>
            <a:p>
              <a:pPr algn="r" eaLnBrk="1">
                <a:lnSpc>
                  <a:spcPct val="150000"/>
                </a:lnSpc>
              </a:pPr>
              <a:r>
                <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rPr>
                <a:t>Utiliza uma janela deslizante de tamanho n onde são mantidas os últimos n  símbolos enviados/recebidos</a:t>
              </a:r>
            </a:p>
          </p:txBody>
        </p:sp>
        <p:sp>
          <p:nvSpPr>
            <p:cNvPr id="51" name="Text Box 3">
              <a:extLst>
                <a:ext uri="{FF2B5EF4-FFF2-40B4-BE49-F238E27FC236}">
                  <a16:creationId xmlns:a16="http://schemas.microsoft.com/office/drawing/2014/main" id="{2EC17BBD-917C-4436-9647-08B9737E7239}"/>
                </a:ext>
              </a:extLst>
            </p:cNvPr>
            <p:cNvSpPr txBox="1"/>
            <p:nvPr/>
          </p:nvSpPr>
          <p:spPr>
            <a:xfrm>
              <a:off x="2302073" y="635"/>
              <a:ext cx="2297147" cy="804890"/>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LZ77</a:t>
              </a:r>
              <a:endParaRPr b="1" kern="0">
                <a:latin typeface="Poppins" panose="00000500000000000000" pitchFamily="50" charset="0"/>
                <a:cs typeface="Poppins" panose="00000500000000000000" pitchFamily="50" charset="0"/>
              </a:endParaRPr>
            </a:p>
          </p:txBody>
        </p:sp>
      </p:grpSp>
      <p:sp>
        <p:nvSpPr>
          <p:cNvPr id="19" name="Фигура">
            <a:extLst>
              <a:ext uri="{FF2B5EF4-FFF2-40B4-BE49-F238E27FC236}">
                <a16:creationId xmlns:a16="http://schemas.microsoft.com/office/drawing/2014/main" id="{7103EA4F-1831-402C-86F2-7F65BFE9A1A0}"/>
              </a:ext>
            </a:extLst>
          </p:cNvPr>
          <p:cNvSpPr/>
          <p:nvPr/>
        </p:nvSpPr>
        <p:spPr bwMode="auto">
          <a:xfrm>
            <a:off x="4417133" y="1719200"/>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5" name="Фигура">
            <a:extLst>
              <a:ext uri="{FF2B5EF4-FFF2-40B4-BE49-F238E27FC236}">
                <a16:creationId xmlns:a16="http://schemas.microsoft.com/office/drawing/2014/main" id="{42E54A8F-9378-4051-AE97-64423679B743}"/>
              </a:ext>
            </a:extLst>
          </p:cNvPr>
          <p:cNvSpPr>
            <a:spLocks/>
          </p:cNvSpPr>
          <p:nvPr/>
        </p:nvSpPr>
        <p:spPr bwMode="auto">
          <a:xfrm>
            <a:off x="4395195" y="1711820"/>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57" name="Lorem Ipsum is simply dummy  the printing and an typesetting industry. Lorem Ipsum has been  industry's standard dummy text">
            <a:extLst>
              <a:ext uri="{FF2B5EF4-FFF2-40B4-BE49-F238E27FC236}">
                <a16:creationId xmlns:a16="http://schemas.microsoft.com/office/drawing/2014/main" id="{C1571DCB-D89C-4E4E-B585-1ECDABD6A6A6}"/>
              </a:ext>
            </a:extLst>
          </p:cNvPr>
          <p:cNvSpPr txBox="1">
            <a:spLocks noChangeArrowheads="1"/>
          </p:cNvSpPr>
          <p:nvPr/>
        </p:nvSpPr>
        <p:spPr bwMode="auto">
          <a:xfrm>
            <a:off x="6022833" y="891915"/>
            <a:ext cx="6155653" cy="516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50800" tIns="50800" rIns="50800" bIns="50800" anchor="t">
            <a:spAutoFit/>
          </a:bodyPr>
          <a:lstStyle/>
          <a:p>
            <a:pPr algn="r">
              <a:lnSpc>
                <a:spcPct val="150000"/>
              </a:lnSpc>
            </a:pPr>
            <a:r>
              <a:rPr lang="pt-PT" altLang="pt-PT" sz="2000" b="1">
                <a:solidFill>
                  <a:srgbClr val="A7A7A7"/>
                </a:solidFill>
                <a:latin typeface="Poppins"/>
                <a:cs typeface="Poppins" panose="00000500000000000000" pitchFamily="50" charset="0"/>
                <a:sym typeface="Arial" panose="020B0604020202020204" pitchFamily="34" charset="0"/>
              </a:rPr>
              <a:t>Código na forma: (&lt;offset&gt;, &lt;</a:t>
            </a:r>
            <a:r>
              <a:rPr lang="pt-PT" altLang="pt-PT" sz="2000" b="1" err="1">
                <a:solidFill>
                  <a:srgbClr val="A7A7A7"/>
                </a:solidFill>
                <a:latin typeface="Poppins"/>
                <a:cs typeface="Poppins" panose="00000500000000000000" pitchFamily="50" charset="0"/>
                <a:sym typeface="Arial" panose="020B0604020202020204" pitchFamily="34" charset="0"/>
              </a:rPr>
              <a:t>length</a:t>
            </a:r>
            <a:r>
              <a:rPr lang="pt-PT" altLang="pt-PT" sz="2000" b="1">
                <a:solidFill>
                  <a:srgbClr val="A7A7A7"/>
                </a:solidFill>
                <a:latin typeface="Poppins"/>
                <a:cs typeface="Poppins" panose="00000500000000000000" pitchFamily="50" charset="0"/>
                <a:sym typeface="Arial" panose="020B0604020202020204" pitchFamily="34" charset="0"/>
              </a:rPr>
              <a:t>&gt;, &lt;</a:t>
            </a:r>
            <a:r>
              <a:rPr lang="pt-PT" altLang="pt-PT" sz="2000" b="1" err="1">
                <a:solidFill>
                  <a:srgbClr val="A7A7A7"/>
                </a:solidFill>
                <a:latin typeface="Poppins"/>
                <a:cs typeface="Poppins" panose="00000500000000000000" pitchFamily="50" charset="0"/>
                <a:sym typeface="Arial" panose="020B0604020202020204" pitchFamily="34" charset="0"/>
              </a:rPr>
              <a:t>next</a:t>
            </a:r>
            <a:r>
              <a:rPr lang="pt-PT" altLang="pt-PT" sz="2000" b="1">
                <a:solidFill>
                  <a:srgbClr val="A7A7A7"/>
                </a:solidFill>
                <a:latin typeface="Poppins"/>
                <a:cs typeface="Poppins" panose="00000500000000000000" pitchFamily="50" charset="0"/>
                <a:sym typeface="Arial" panose="020B0604020202020204" pitchFamily="34" charset="0"/>
              </a:rPr>
              <a:t> </a:t>
            </a:r>
            <a:r>
              <a:rPr lang="pt-PT" altLang="pt-PT" sz="2000" b="1" err="1">
                <a:solidFill>
                  <a:srgbClr val="A7A7A7"/>
                </a:solidFill>
                <a:latin typeface="Poppins"/>
                <a:cs typeface="Poppins" panose="00000500000000000000" pitchFamily="50" charset="0"/>
                <a:sym typeface="Arial" panose="020B0604020202020204" pitchFamily="34" charset="0"/>
              </a:rPr>
              <a:t>symbol</a:t>
            </a:r>
            <a:r>
              <a:rPr lang="pt-PT" altLang="pt-PT" sz="2000" b="1">
                <a:solidFill>
                  <a:srgbClr val="A7A7A7"/>
                </a:solidFill>
                <a:latin typeface="Poppins"/>
                <a:cs typeface="Poppins" panose="00000500000000000000" pitchFamily="50" charset="0"/>
                <a:sym typeface="Arial" panose="020B0604020202020204" pitchFamily="34" charset="0"/>
              </a:rPr>
              <a:t>&gt;)</a:t>
            </a:r>
          </a:p>
        </p:txBody>
      </p:sp>
      <p:pic>
        <p:nvPicPr>
          <p:cNvPr id="2" name="Imagem 2" descr="Uma imagem com teclado&#10;&#10;Descrição gerada com confiança muito alta">
            <a:extLst>
              <a:ext uri="{FF2B5EF4-FFF2-40B4-BE49-F238E27FC236}">
                <a16:creationId xmlns:a16="http://schemas.microsoft.com/office/drawing/2014/main" id="{2636DEA3-33A6-4A69-997C-955B0FDD270F}"/>
              </a:ext>
            </a:extLst>
          </p:cNvPr>
          <p:cNvPicPr>
            <a:picLocks noChangeAspect="1"/>
          </p:cNvPicPr>
          <p:nvPr/>
        </p:nvPicPr>
        <p:blipFill>
          <a:blip r:embed="rId2"/>
          <a:stretch>
            <a:fillRect/>
          </a:stretch>
        </p:blipFill>
        <p:spPr>
          <a:xfrm>
            <a:off x="2907230" y="2580354"/>
            <a:ext cx="7040680" cy="4005060"/>
          </a:xfrm>
          <a:prstGeom prst="rect">
            <a:avLst/>
          </a:prstGeom>
        </p:spPr>
      </p:pic>
      <p:sp>
        <p:nvSpPr>
          <p:cNvPr id="5" name="CaixaDeTexto 4">
            <a:extLst>
              <a:ext uri="{FF2B5EF4-FFF2-40B4-BE49-F238E27FC236}">
                <a16:creationId xmlns:a16="http://schemas.microsoft.com/office/drawing/2014/main" id="{8A055912-31E4-49AF-B54B-D5B0028E9B40}"/>
              </a:ext>
            </a:extLst>
          </p:cNvPr>
          <p:cNvSpPr txBox="1"/>
          <p:nvPr/>
        </p:nvSpPr>
        <p:spPr>
          <a:xfrm>
            <a:off x="5969101" y="1722247"/>
            <a:ext cx="593462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pt-PT">
                <a:solidFill>
                  <a:schemeClr val="tx1"/>
                </a:solidFill>
                <a:latin typeface="Poppins"/>
              </a:rPr>
              <a:t>Nota</a:t>
            </a:r>
            <a:r>
              <a:rPr lang="pt-PT">
                <a:latin typeface="Poppins"/>
              </a:rPr>
              <a:t>: Se não for encontrada uma sequência para copiar no </a:t>
            </a:r>
            <a:r>
              <a:rPr lang="pt-PT" err="1">
                <a:latin typeface="Poppins"/>
              </a:rPr>
              <a:t>search</a:t>
            </a:r>
            <a:r>
              <a:rPr lang="pt-PT">
                <a:latin typeface="Poppins"/>
              </a:rPr>
              <a:t> </a:t>
            </a:r>
            <a:r>
              <a:rPr lang="pt-PT" err="1">
                <a:latin typeface="Poppins"/>
              </a:rPr>
              <a:t>window</a:t>
            </a:r>
            <a:r>
              <a:rPr lang="pt-PT">
                <a:latin typeface="Poppins"/>
              </a:rPr>
              <a:t>, o offset e a </a:t>
            </a:r>
            <a:r>
              <a:rPr lang="pt-PT" err="1">
                <a:latin typeface="Poppins"/>
              </a:rPr>
              <a:t>length</a:t>
            </a:r>
            <a:r>
              <a:rPr lang="pt-PT">
                <a:latin typeface="Poppins"/>
              </a:rPr>
              <a:t> são 0, diminuindo a eficiência do algoritmo.</a:t>
            </a:r>
          </a:p>
        </p:txBody>
      </p:sp>
      <p:sp>
        <p:nvSpPr>
          <p:cNvPr id="6" name="CaixaDeTexto 5">
            <a:extLst>
              <a:ext uri="{FF2B5EF4-FFF2-40B4-BE49-F238E27FC236}">
                <a16:creationId xmlns:a16="http://schemas.microsoft.com/office/drawing/2014/main" id="{C2B73B2D-1D51-4A4D-9724-E1D05031D128}"/>
              </a:ext>
            </a:extLst>
          </p:cNvPr>
          <p:cNvSpPr txBox="1"/>
          <p:nvPr/>
        </p:nvSpPr>
        <p:spPr>
          <a:xfrm>
            <a:off x="3606918" y="6541898"/>
            <a:ext cx="6613851"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https://www.researchgate.net/figure/An-example-of-LZ77-encoding_fig4_322296027</a:t>
            </a:r>
          </a:p>
        </p:txBody>
      </p:sp>
    </p:spTree>
    <p:extLst>
      <p:ext uri="{BB962C8B-B14F-4D97-AF65-F5344CB8AC3E}">
        <p14:creationId xmlns:p14="http://schemas.microsoft.com/office/powerpoint/2010/main" val="397123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Закругленный прямоугольник">
            <a:extLst>
              <a:ext uri="{FF2B5EF4-FFF2-40B4-BE49-F238E27FC236}">
                <a16:creationId xmlns:a16="http://schemas.microsoft.com/office/drawing/2014/main" id="{100CE772-6E53-436B-92E2-D2B549A5C9AC}"/>
              </a:ext>
            </a:extLst>
          </p:cNvPr>
          <p:cNvSpPr/>
          <p:nvPr/>
        </p:nvSpPr>
        <p:spPr bwMode="auto">
          <a:xfrm>
            <a:off x="596510" y="482944"/>
            <a:ext cx="4572098" cy="129381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4" name="Фигура">
            <a:extLst>
              <a:ext uri="{FF2B5EF4-FFF2-40B4-BE49-F238E27FC236}">
                <a16:creationId xmlns:a16="http://schemas.microsoft.com/office/drawing/2014/main" id="{D8BD8051-626A-4ED9-B50F-06C65EEBAB61}"/>
              </a:ext>
            </a:extLst>
          </p:cNvPr>
          <p:cNvSpPr/>
          <p:nvPr/>
        </p:nvSpPr>
        <p:spPr bwMode="auto">
          <a:xfrm>
            <a:off x="4250236" y="486708"/>
            <a:ext cx="919313" cy="1293813"/>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0" name="Фигура">
            <a:extLst>
              <a:ext uri="{FF2B5EF4-FFF2-40B4-BE49-F238E27FC236}">
                <a16:creationId xmlns:a16="http://schemas.microsoft.com/office/drawing/2014/main" id="{30F3AE6D-BF42-47D4-A5C2-8C25B6081083}"/>
              </a:ext>
            </a:extLst>
          </p:cNvPr>
          <p:cNvSpPr/>
          <p:nvPr/>
        </p:nvSpPr>
        <p:spPr bwMode="auto">
          <a:xfrm>
            <a:off x="4501472" y="952481"/>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6" name="Фигура">
            <a:extLst>
              <a:ext uri="{FF2B5EF4-FFF2-40B4-BE49-F238E27FC236}">
                <a16:creationId xmlns:a16="http://schemas.microsoft.com/office/drawing/2014/main" id="{7CD36A06-2F00-411A-A1A8-7207C587C11C}"/>
              </a:ext>
            </a:extLst>
          </p:cNvPr>
          <p:cNvSpPr>
            <a:spLocks/>
          </p:cNvSpPr>
          <p:nvPr/>
        </p:nvSpPr>
        <p:spPr bwMode="auto">
          <a:xfrm>
            <a:off x="4478001" y="936780"/>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grpSp>
        <p:nvGrpSpPr>
          <p:cNvPr id="36" name="Группа">
            <a:extLst>
              <a:ext uri="{FF2B5EF4-FFF2-40B4-BE49-F238E27FC236}">
                <a16:creationId xmlns:a16="http://schemas.microsoft.com/office/drawing/2014/main" id="{0900515A-9EFF-4891-ADCF-9D49E7475A1A}"/>
              </a:ext>
            </a:extLst>
          </p:cNvPr>
          <p:cNvGrpSpPr>
            <a:grpSpLocks/>
          </p:cNvGrpSpPr>
          <p:nvPr/>
        </p:nvGrpSpPr>
        <p:grpSpPr bwMode="auto">
          <a:xfrm>
            <a:off x="1144750" y="625028"/>
            <a:ext cx="2726533" cy="964608"/>
            <a:chOff x="0" y="509"/>
            <a:chExt cx="4600047" cy="1627494"/>
          </a:xfrm>
        </p:grpSpPr>
        <p:sp>
          <p:nvSpPr>
            <p:cNvPr id="46" name="Lorem Ipsum is simply dummy  the printing and an typesetting industry. Lorem Ipsum has been  industry's standard dummy text">
              <a:extLst>
                <a:ext uri="{FF2B5EF4-FFF2-40B4-BE49-F238E27FC236}">
                  <a16:creationId xmlns:a16="http://schemas.microsoft.com/office/drawing/2014/main" id="{849EFEE8-6CF8-4A2D-832C-FB21F1D39C70}"/>
                </a:ext>
              </a:extLst>
            </p:cNvPr>
            <p:cNvSpPr txBox="1">
              <a:spLocks noChangeArrowheads="1"/>
            </p:cNvSpPr>
            <p:nvPr/>
          </p:nvSpPr>
          <p:spPr bwMode="auto">
            <a:xfrm>
              <a:off x="0" y="633792"/>
              <a:ext cx="4600047" cy="99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rPr>
                <a:t>Recorre a um dicionário iniciado com os caracteres do alfabeto da fonte</a:t>
              </a:r>
            </a:p>
          </p:txBody>
        </p:sp>
        <p:sp>
          <p:nvSpPr>
            <p:cNvPr id="47" name="Text Box 3">
              <a:extLst>
                <a:ext uri="{FF2B5EF4-FFF2-40B4-BE49-F238E27FC236}">
                  <a16:creationId xmlns:a16="http://schemas.microsoft.com/office/drawing/2014/main" id="{9267D676-413C-446D-8673-D6D32C7B1B0C}"/>
                </a:ext>
              </a:extLst>
            </p:cNvPr>
            <p:cNvSpPr txBox="1"/>
            <p:nvPr/>
          </p:nvSpPr>
          <p:spPr>
            <a:xfrm>
              <a:off x="2302476" y="509"/>
              <a:ext cx="2297148" cy="804889"/>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LZW</a:t>
              </a:r>
              <a:endParaRPr kern="0"/>
            </a:p>
          </p:txBody>
        </p:sp>
      </p:grpSp>
      <p:pic>
        <p:nvPicPr>
          <p:cNvPr id="2" name="Imagem 2" descr="Uma imagem com teclado&#10;&#10;Descrição gerada com confiança muito alta">
            <a:extLst>
              <a:ext uri="{FF2B5EF4-FFF2-40B4-BE49-F238E27FC236}">
                <a16:creationId xmlns:a16="http://schemas.microsoft.com/office/drawing/2014/main" id="{696A3D18-DA5E-44A7-8552-36D9532E6D96}"/>
              </a:ext>
            </a:extLst>
          </p:cNvPr>
          <p:cNvPicPr>
            <a:picLocks noChangeAspect="1"/>
          </p:cNvPicPr>
          <p:nvPr/>
        </p:nvPicPr>
        <p:blipFill>
          <a:blip r:embed="rId2"/>
          <a:stretch>
            <a:fillRect/>
          </a:stretch>
        </p:blipFill>
        <p:spPr>
          <a:xfrm>
            <a:off x="1288966" y="1887074"/>
            <a:ext cx="6845288" cy="4619516"/>
          </a:xfrm>
          <a:prstGeom prst="rect">
            <a:avLst/>
          </a:prstGeom>
        </p:spPr>
      </p:pic>
      <p:sp>
        <p:nvSpPr>
          <p:cNvPr id="4" name="CaixaDeTexto 3">
            <a:extLst>
              <a:ext uri="{FF2B5EF4-FFF2-40B4-BE49-F238E27FC236}">
                <a16:creationId xmlns:a16="http://schemas.microsoft.com/office/drawing/2014/main" id="{814E5B5C-0585-4B53-888E-98EBCF5A3521}"/>
              </a:ext>
            </a:extLst>
          </p:cNvPr>
          <p:cNvSpPr txBox="1"/>
          <p:nvPr/>
        </p:nvSpPr>
        <p:spPr>
          <a:xfrm>
            <a:off x="5801804" y="689465"/>
            <a:ext cx="559036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LZW é uma versão do LZ78, que tal como este recorre a um dicionário explicito ao contrário do seu antecessor LZ77</a:t>
            </a:r>
          </a:p>
          <a:p>
            <a:pPr marL="285750" indent="-285750">
              <a:buChar char="•"/>
            </a:pPr>
            <a:endParaRPr lang="pt-PT"/>
          </a:p>
          <a:p>
            <a:pPr marL="285750" indent="-285750">
              <a:buChar char="•"/>
            </a:pPr>
            <a:r>
              <a:rPr lang="pt-PT"/>
              <a:t>O Dicionário é construído de forma adaptativa !</a:t>
            </a:r>
          </a:p>
        </p:txBody>
      </p:sp>
      <p:sp>
        <p:nvSpPr>
          <p:cNvPr id="6" name="CaixaDeTexto 5">
            <a:extLst>
              <a:ext uri="{FF2B5EF4-FFF2-40B4-BE49-F238E27FC236}">
                <a16:creationId xmlns:a16="http://schemas.microsoft.com/office/drawing/2014/main" id="{DDCD133A-CD07-47D6-B9F4-14502DAC0585}"/>
              </a:ext>
            </a:extLst>
          </p:cNvPr>
          <p:cNvSpPr txBox="1"/>
          <p:nvPr/>
        </p:nvSpPr>
        <p:spPr>
          <a:xfrm>
            <a:off x="8191969" y="2280508"/>
            <a:ext cx="4501739"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Adiciona-se mais uma entrada no dicionário com o código da mensagem enviada + caracter seguinte da fonte de informação.</a:t>
            </a:r>
          </a:p>
        </p:txBody>
      </p:sp>
      <p:sp>
        <p:nvSpPr>
          <p:cNvPr id="8" name="CaixaDeTexto 7">
            <a:extLst>
              <a:ext uri="{FF2B5EF4-FFF2-40B4-BE49-F238E27FC236}">
                <a16:creationId xmlns:a16="http://schemas.microsoft.com/office/drawing/2014/main" id="{115FEF17-0506-4B8B-A03D-B9F40A27FBD9}"/>
              </a:ext>
            </a:extLst>
          </p:cNvPr>
          <p:cNvSpPr txBox="1"/>
          <p:nvPr/>
        </p:nvSpPr>
        <p:spPr>
          <a:xfrm>
            <a:off x="8190985" y="3787812"/>
            <a:ext cx="429704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Envia-se o índice do dicionário respetivo</a:t>
            </a:r>
          </a:p>
          <a:p>
            <a:r>
              <a:rPr lang="pt-PT"/>
              <a:t>      à melhor correspondência</a:t>
            </a:r>
          </a:p>
        </p:txBody>
      </p:sp>
      <p:sp>
        <p:nvSpPr>
          <p:cNvPr id="9" name="CaixaDeTexto 8">
            <a:extLst>
              <a:ext uri="{FF2B5EF4-FFF2-40B4-BE49-F238E27FC236}">
                <a16:creationId xmlns:a16="http://schemas.microsoft.com/office/drawing/2014/main" id="{A45A8FAB-60AF-4FE7-8F48-D84B03D9003B}"/>
              </a:ext>
            </a:extLst>
          </p:cNvPr>
          <p:cNvSpPr txBox="1"/>
          <p:nvPr/>
        </p:nvSpPr>
        <p:spPr>
          <a:xfrm>
            <a:off x="8191948" y="5034594"/>
            <a:ext cx="43993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Procura-se no dicionário qual é a maior cadeia que mais caracteres têm iguais ao que se pretende enviar</a:t>
            </a:r>
          </a:p>
        </p:txBody>
      </p:sp>
      <p:sp>
        <p:nvSpPr>
          <p:cNvPr id="10" name="CaixaDeTexto 9">
            <a:extLst>
              <a:ext uri="{FF2B5EF4-FFF2-40B4-BE49-F238E27FC236}">
                <a16:creationId xmlns:a16="http://schemas.microsoft.com/office/drawing/2014/main" id="{786607C3-7E87-439F-979B-2B6A6ECF815F}"/>
              </a:ext>
            </a:extLst>
          </p:cNvPr>
          <p:cNvSpPr txBox="1"/>
          <p:nvPr/>
        </p:nvSpPr>
        <p:spPr>
          <a:xfrm>
            <a:off x="1291045" y="6504758"/>
            <a:ext cx="687437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https://cdncontribute.geeksforgeeks.org/wp-content/uploads/lempel%E2%80%93ziv%E2%80%93welch-compression-technique.png</a:t>
            </a:r>
          </a:p>
        </p:txBody>
      </p:sp>
    </p:spTree>
    <p:extLst>
      <p:ext uri="{BB962C8B-B14F-4D97-AF65-F5344CB8AC3E}">
        <p14:creationId xmlns:p14="http://schemas.microsoft.com/office/powerpoint/2010/main" val="1951487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кругленный прямоугольник">
            <a:extLst>
              <a:ext uri="{FF2B5EF4-FFF2-40B4-BE49-F238E27FC236}">
                <a16:creationId xmlns:a16="http://schemas.microsoft.com/office/drawing/2014/main" id="{5A98DDFD-5B10-4BB8-A73E-E6555EBC1065}"/>
              </a:ext>
            </a:extLst>
          </p:cNvPr>
          <p:cNvSpPr/>
          <p:nvPr/>
        </p:nvSpPr>
        <p:spPr bwMode="auto">
          <a:xfrm>
            <a:off x="383848" y="401401"/>
            <a:ext cx="4572098" cy="1294754"/>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6" name="Фигура">
            <a:extLst>
              <a:ext uri="{FF2B5EF4-FFF2-40B4-BE49-F238E27FC236}">
                <a16:creationId xmlns:a16="http://schemas.microsoft.com/office/drawing/2014/main" id="{2B2AE23A-09C4-448E-8EDE-7E58F6ACC10F}"/>
              </a:ext>
            </a:extLst>
          </p:cNvPr>
          <p:cNvSpPr/>
          <p:nvPr/>
        </p:nvSpPr>
        <p:spPr bwMode="auto">
          <a:xfrm>
            <a:off x="3422190" y="405166"/>
            <a:ext cx="1534697" cy="11319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1572" y="3758"/>
                  <a:pt x="3531" y="7298"/>
                  <a:pt x="5895" y="10502"/>
                </a:cubicBezTo>
                <a:cubicBezTo>
                  <a:pt x="9598" y="15521"/>
                  <a:pt x="13905" y="19213"/>
                  <a:pt x="18499" y="21600"/>
                </a:cubicBezTo>
                <a:cubicBezTo>
                  <a:pt x="20395" y="19338"/>
                  <a:pt x="21600" y="16033"/>
                  <a:pt x="21600" y="12341"/>
                </a:cubicBezTo>
                <a:cubicBezTo>
                  <a:pt x="21600" y="5525"/>
                  <a:pt x="17520" y="0"/>
                  <a:pt x="12491" y="0"/>
                </a:cubicBezTo>
                <a:lnTo>
                  <a:pt x="0" y="0"/>
                </a:lnTo>
                <a:close/>
              </a:path>
            </a:pathLst>
          </a:custGeom>
          <a:solidFill>
            <a:srgbClr val="B3DA4D"/>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1" name="Фигура">
            <a:extLst>
              <a:ext uri="{FF2B5EF4-FFF2-40B4-BE49-F238E27FC236}">
                <a16:creationId xmlns:a16="http://schemas.microsoft.com/office/drawing/2014/main" id="{7B5943EE-BD5C-4E54-BBCA-F1A5BB76D5AB}"/>
              </a:ext>
            </a:extLst>
          </p:cNvPr>
          <p:cNvSpPr/>
          <p:nvPr/>
        </p:nvSpPr>
        <p:spPr bwMode="auto">
          <a:xfrm>
            <a:off x="4165544" y="696861"/>
            <a:ext cx="791343" cy="840273"/>
          </a:xfrm>
          <a:custGeom>
            <a:avLst/>
            <a:gdLst/>
            <a:ahLst/>
            <a:cxnLst>
              <a:cxn ang="0">
                <a:pos x="wd2" y="hd2"/>
              </a:cxn>
              <a:cxn ang="5400000">
                <a:pos x="wd2" y="hd2"/>
              </a:cxn>
              <a:cxn ang="10800000">
                <a:pos x="wd2" y="hd2"/>
              </a:cxn>
              <a:cxn ang="16200000">
                <a:pos x="wd2" y="hd2"/>
              </a:cxn>
            </a:cxnLst>
            <a:rect l="0" t="0" r="r" b="b"/>
            <a:pathLst>
              <a:path w="21600" h="21600" extrusionOk="0">
                <a:moveTo>
                  <a:pt x="21600" y="9733"/>
                </a:moveTo>
                <a:lnTo>
                  <a:pt x="11102" y="0"/>
                </a:lnTo>
                <a:lnTo>
                  <a:pt x="8012" y="570"/>
                </a:lnTo>
                <a:lnTo>
                  <a:pt x="6971" y="2501"/>
                </a:lnTo>
                <a:lnTo>
                  <a:pt x="4627" y="294"/>
                </a:lnTo>
                <a:lnTo>
                  <a:pt x="1589" y="605"/>
                </a:lnTo>
                <a:lnTo>
                  <a:pt x="0" y="8492"/>
                </a:lnTo>
                <a:lnTo>
                  <a:pt x="12505" y="20427"/>
                </a:lnTo>
                <a:lnTo>
                  <a:pt x="15591" y="21600"/>
                </a:lnTo>
                <a:cubicBezTo>
                  <a:pt x="17411" y="20114"/>
                  <a:pt x="18885" y="18290"/>
                  <a:pt x="19919" y="16241"/>
                </a:cubicBezTo>
                <a:cubicBezTo>
                  <a:pt x="20948" y="14203"/>
                  <a:pt x="21520" y="11988"/>
                  <a:pt x="21600" y="9733"/>
                </a:cubicBezTo>
                <a:close/>
              </a:path>
            </a:pathLst>
          </a:custGeom>
          <a:gradFill flip="none" rotWithShape="1">
            <a:gsLst>
              <a:gs pos="0">
                <a:srgbClr val="010101">
                  <a:alpha val="19781"/>
                </a:srgbClr>
              </a:gs>
              <a:gs pos="100000">
                <a:srgbClr val="B3DA4D">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7" name="Фигура">
            <a:extLst>
              <a:ext uri="{FF2B5EF4-FFF2-40B4-BE49-F238E27FC236}">
                <a16:creationId xmlns:a16="http://schemas.microsoft.com/office/drawing/2014/main" id="{5E623A91-AD27-447B-B889-833A5699D28C}"/>
              </a:ext>
            </a:extLst>
          </p:cNvPr>
          <p:cNvSpPr>
            <a:spLocks/>
          </p:cNvSpPr>
          <p:nvPr/>
        </p:nvSpPr>
        <p:spPr bwMode="auto">
          <a:xfrm>
            <a:off x="4140689" y="677191"/>
            <a:ext cx="470876" cy="386817"/>
          </a:xfrm>
          <a:custGeom>
            <a:avLst/>
            <a:gdLst>
              <a:gd name="T0" fmla="*/ 397217 w 21389"/>
              <a:gd name="T1" fmla="*/ 326321 h 21553"/>
              <a:gd name="T2" fmla="*/ 397217 w 21389"/>
              <a:gd name="T3" fmla="*/ 326321 h 21553"/>
              <a:gd name="T4" fmla="*/ 397217 w 21389"/>
              <a:gd name="T5" fmla="*/ 326321 h 21553"/>
              <a:gd name="T6" fmla="*/ 397217 w 21389"/>
              <a:gd name="T7" fmla="*/ 326321 h 2155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389" h="21553" extrusionOk="0">
                <a:moveTo>
                  <a:pt x="5008" y="0"/>
                </a:moveTo>
                <a:cubicBezTo>
                  <a:pt x="5001" y="0"/>
                  <a:pt x="4431" y="0"/>
                  <a:pt x="3846" y="72"/>
                </a:cubicBezTo>
                <a:cubicBezTo>
                  <a:pt x="1859" y="359"/>
                  <a:pt x="292" y="2282"/>
                  <a:pt x="59" y="4719"/>
                </a:cubicBezTo>
                <a:cubicBezTo>
                  <a:pt x="0" y="5436"/>
                  <a:pt x="0" y="6133"/>
                  <a:pt x="0" y="6142"/>
                </a:cubicBezTo>
                <a:lnTo>
                  <a:pt x="0" y="15410"/>
                </a:lnTo>
                <a:cubicBezTo>
                  <a:pt x="0" y="15419"/>
                  <a:pt x="0" y="16118"/>
                  <a:pt x="59" y="16835"/>
                </a:cubicBezTo>
                <a:cubicBezTo>
                  <a:pt x="292" y="19272"/>
                  <a:pt x="1859" y="21194"/>
                  <a:pt x="3846" y="21480"/>
                </a:cubicBezTo>
                <a:cubicBezTo>
                  <a:pt x="4431" y="21552"/>
                  <a:pt x="5001" y="21552"/>
                  <a:pt x="5008" y="21552"/>
                </a:cubicBezTo>
                <a:cubicBezTo>
                  <a:pt x="5014" y="21552"/>
                  <a:pt x="5585" y="21552"/>
                  <a:pt x="6169" y="21480"/>
                </a:cubicBezTo>
                <a:cubicBezTo>
                  <a:pt x="8156" y="21194"/>
                  <a:pt x="9723" y="19272"/>
                  <a:pt x="9956" y="16835"/>
                </a:cubicBezTo>
                <a:cubicBezTo>
                  <a:pt x="10015" y="16118"/>
                  <a:pt x="10015" y="15419"/>
                  <a:pt x="10015" y="15410"/>
                </a:cubicBezTo>
                <a:lnTo>
                  <a:pt x="10015" y="6142"/>
                </a:lnTo>
                <a:cubicBezTo>
                  <a:pt x="10015" y="6133"/>
                  <a:pt x="10015" y="5436"/>
                  <a:pt x="9956" y="4719"/>
                </a:cubicBezTo>
                <a:cubicBezTo>
                  <a:pt x="9723" y="2282"/>
                  <a:pt x="8156" y="359"/>
                  <a:pt x="6169" y="72"/>
                </a:cubicBezTo>
                <a:cubicBezTo>
                  <a:pt x="5585" y="0"/>
                  <a:pt x="5014" y="0"/>
                  <a:pt x="5008" y="0"/>
                </a:cubicBezTo>
                <a:close/>
                <a:moveTo>
                  <a:pt x="16371" y="47"/>
                </a:moveTo>
                <a:cubicBezTo>
                  <a:pt x="15427" y="46"/>
                  <a:pt x="14472" y="101"/>
                  <a:pt x="13578" y="480"/>
                </a:cubicBezTo>
                <a:cubicBezTo>
                  <a:pt x="13130" y="670"/>
                  <a:pt x="12705" y="941"/>
                  <a:pt x="12355" y="1332"/>
                </a:cubicBezTo>
                <a:cubicBezTo>
                  <a:pt x="11686" y="2081"/>
                  <a:pt x="11516" y="3136"/>
                  <a:pt x="11468" y="4282"/>
                </a:cubicBezTo>
                <a:lnTo>
                  <a:pt x="11468" y="6852"/>
                </a:lnTo>
                <a:lnTo>
                  <a:pt x="15744" y="6852"/>
                </a:lnTo>
                <a:lnTo>
                  <a:pt x="15744" y="4167"/>
                </a:lnTo>
                <a:cubicBezTo>
                  <a:pt x="15734" y="3642"/>
                  <a:pt x="16084" y="3212"/>
                  <a:pt x="16512" y="3223"/>
                </a:cubicBezTo>
                <a:cubicBezTo>
                  <a:pt x="16893" y="3232"/>
                  <a:pt x="17205" y="3594"/>
                  <a:pt x="17233" y="4060"/>
                </a:cubicBezTo>
                <a:lnTo>
                  <a:pt x="17233" y="6992"/>
                </a:lnTo>
                <a:cubicBezTo>
                  <a:pt x="17212" y="7422"/>
                  <a:pt x="17041" y="7819"/>
                  <a:pt x="16763" y="8082"/>
                </a:cubicBezTo>
                <a:cubicBezTo>
                  <a:pt x="16556" y="8278"/>
                  <a:pt x="16303" y="8386"/>
                  <a:pt x="16042" y="8390"/>
                </a:cubicBezTo>
                <a:lnTo>
                  <a:pt x="14703" y="8390"/>
                </a:lnTo>
                <a:lnTo>
                  <a:pt x="14703" y="11453"/>
                </a:lnTo>
                <a:lnTo>
                  <a:pt x="15834" y="11453"/>
                </a:lnTo>
                <a:cubicBezTo>
                  <a:pt x="16167" y="11455"/>
                  <a:pt x="16486" y="11611"/>
                  <a:pt x="16728" y="11890"/>
                </a:cubicBezTo>
                <a:cubicBezTo>
                  <a:pt x="16984" y="12185"/>
                  <a:pt x="17135" y="12592"/>
                  <a:pt x="17146" y="13023"/>
                </a:cubicBezTo>
                <a:lnTo>
                  <a:pt x="17146" y="17670"/>
                </a:lnTo>
                <a:cubicBezTo>
                  <a:pt x="17110" y="18178"/>
                  <a:pt x="16734" y="18546"/>
                  <a:pt x="16323" y="18473"/>
                </a:cubicBezTo>
                <a:cubicBezTo>
                  <a:pt x="15993" y="18415"/>
                  <a:pt x="15742" y="18078"/>
                  <a:pt x="15724" y="17670"/>
                </a:cubicBezTo>
                <a:lnTo>
                  <a:pt x="15724" y="12894"/>
                </a:lnTo>
                <a:lnTo>
                  <a:pt x="11506" y="12894"/>
                </a:lnTo>
                <a:lnTo>
                  <a:pt x="11506" y="17106"/>
                </a:lnTo>
                <a:cubicBezTo>
                  <a:pt x="11520" y="18289"/>
                  <a:pt x="11947" y="19410"/>
                  <a:pt x="12679" y="20179"/>
                </a:cubicBezTo>
                <a:cubicBezTo>
                  <a:pt x="13404" y="20939"/>
                  <a:pt x="14311" y="21277"/>
                  <a:pt x="15225" y="21439"/>
                </a:cubicBezTo>
                <a:cubicBezTo>
                  <a:pt x="16100" y="21595"/>
                  <a:pt x="17016" y="21600"/>
                  <a:pt x="17916" y="21392"/>
                </a:cubicBezTo>
                <a:cubicBezTo>
                  <a:pt x="18724" y="21206"/>
                  <a:pt x="19502" y="20849"/>
                  <a:pt x="20102" y="20189"/>
                </a:cubicBezTo>
                <a:cubicBezTo>
                  <a:pt x="20557" y="19690"/>
                  <a:pt x="20887" y="19038"/>
                  <a:pt x="21088" y="18317"/>
                </a:cubicBezTo>
                <a:cubicBezTo>
                  <a:pt x="21348" y="17382"/>
                  <a:pt x="21377" y="16385"/>
                  <a:pt x="21386" y="15398"/>
                </a:cubicBezTo>
                <a:cubicBezTo>
                  <a:pt x="21393" y="14632"/>
                  <a:pt x="21390" y="13866"/>
                  <a:pt x="21376" y="13101"/>
                </a:cubicBezTo>
                <a:cubicBezTo>
                  <a:pt x="21321" y="12005"/>
                  <a:pt x="21239" y="11035"/>
                  <a:pt x="20651" y="10289"/>
                </a:cubicBezTo>
                <a:cubicBezTo>
                  <a:pt x="20342" y="9897"/>
                  <a:pt x="19958" y="9607"/>
                  <a:pt x="19533" y="9447"/>
                </a:cubicBezTo>
                <a:cubicBezTo>
                  <a:pt x="19866" y="9267"/>
                  <a:pt x="20168" y="9008"/>
                  <a:pt x="20418" y="8683"/>
                </a:cubicBezTo>
                <a:cubicBezTo>
                  <a:pt x="20758" y="8243"/>
                  <a:pt x="21046" y="7720"/>
                  <a:pt x="21148" y="7127"/>
                </a:cubicBezTo>
                <a:cubicBezTo>
                  <a:pt x="21600" y="4512"/>
                  <a:pt x="21020" y="1695"/>
                  <a:pt x="19046" y="575"/>
                </a:cubicBezTo>
                <a:cubicBezTo>
                  <a:pt x="18215" y="103"/>
                  <a:pt x="17285" y="48"/>
                  <a:pt x="16371" y="47"/>
                </a:cubicBezTo>
                <a:close/>
                <a:moveTo>
                  <a:pt x="5008" y="3221"/>
                </a:moveTo>
                <a:cubicBezTo>
                  <a:pt x="5445" y="3221"/>
                  <a:pt x="5799" y="3656"/>
                  <a:pt x="5799" y="4192"/>
                </a:cubicBezTo>
                <a:lnTo>
                  <a:pt x="5799" y="17363"/>
                </a:lnTo>
                <a:cubicBezTo>
                  <a:pt x="5799" y="17899"/>
                  <a:pt x="5445" y="18334"/>
                  <a:pt x="5008" y="18334"/>
                </a:cubicBezTo>
                <a:cubicBezTo>
                  <a:pt x="4570" y="18334"/>
                  <a:pt x="4216" y="17899"/>
                  <a:pt x="4216" y="17363"/>
                </a:cubicBezTo>
                <a:lnTo>
                  <a:pt x="4216" y="4192"/>
                </a:lnTo>
                <a:cubicBezTo>
                  <a:pt x="4216" y="3656"/>
                  <a:pt x="4570" y="3221"/>
                  <a:pt x="5008" y="3221"/>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grpSp>
        <p:nvGrpSpPr>
          <p:cNvPr id="31" name="Группа">
            <a:extLst>
              <a:ext uri="{FF2B5EF4-FFF2-40B4-BE49-F238E27FC236}">
                <a16:creationId xmlns:a16="http://schemas.microsoft.com/office/drawing/2014/main" id="{EEF0FAAE-C381-483F-8FB9-F352B29AAFBE}"/>
              </a:ext>
            </a:extLst>
          </p:cNvPr>
          <p:cNvGrpSpPr>
            <a:grpSpLocks/>
          </p:cNvGrpSpPr>
          <p:nvPr/>
        </p:nvGrpSpPr>
        <p:grpSpPr bwMode="auto">
          <a:xfrm>
            <a:off x="625576" y="548190"/>
            <a:ext cx="2726532" cy="1037955"/>
            <a:chOff x="0" y="381"/>
            <a:chExt cx="4600047" cy="1751246"/>
          </a:xfrm>
        </p:grpSpPr>
        <p:sp>
          <p:nvSpPr>
            <p:cNvPr id="48" name="Lorem Ipsum is simply dummy  the printing and an typesetting industry. Lorem Ipsum has been  industry's standard dummy text">
              <a:extLst>
                <a:ext uri="{FF2B5EF4-FFF2-40B4-BE49-F238E27FC236}">
                  <a16:creationId xmlns:a16="http://schemas.microsoft.com/office/drawing/2014/main" id="{6FD4C2D6-F603-4AEE-BD86-0E1E15DFD53A}"/>
                </a:ext>
              </a:extLst>
            </p:cNvPr>
            <p:cNvSpPr txBox="1">
              <a:spLocks noChangeArrowheads="1"/>
            </p:cNvSpPr>
            <p:nvPr/>
          </p:nvSpPr>
          <p:spPr bwMode="auto">
            <a:xfrm>
              <a:off x="0" y="682768"/>
              <a:ext cx="4600047" cy="1068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200" b="0">
                  <a:solidFill>
                    <a:srgbClr val="A7A7A7"/>
                  </a:solidFill>
                  <a:latin typeface="Poppins" panose="00000500000000000000" pitchFamily="50" charset="0"/>
                  <a:cs typeface="Poppins" panose="00000500000000000000" pitchFamily="50" charset="0"/>
                  <a:sym typeface="Arial" panose="020B0604020202020204" pitchFamily="34" charset="0"/>
                </a:rPr>
                <a:t>Reduz uma sequência de símbolos iguais</a:t>
              </a:r>
            </a:p>
          </p:txBody>
        </p:sp>
        <p:sp>
          <p:nvSpPr>
            <p:cNvPr id="49" name="Text Box 3">
              <a:extLst>
                <a:ext uri="{FF2B5EF4-FFF2-40B4-BE49-F238E27FC236}">
                  <a16:creationId xmlns:a16="http://schemas.microsoft.com/office/drawing/2014/main" id="{1E5ADB1F-6E9B-4B66-A517-AA31A1C355FF}"/>
                </a:ext>
              </a:extLst>
            </p:cNvPr>
            <p:cNvSpPr txBox="1"/>
            <p:nvPr/>
          </p:nvSpPr>
          <p:spPr>
            <a:xfrm>
              <a:off x="2302073" y="381"/>
              <a:ext cx="2297147" cy="804890"/>
            </a:xfrm>
            <a:prstGeom prst="rect">
              <a:avLst/>
            </a:prstGeom>
            <a:noFill/>
            <a:ln w="12700" cap="flat">
              <a:noFill/>
              <a:miter lim="400000"/>
            </a:ln>
            <a:effectLst/>
            <a:extLst>
              <a:ext uri="{C572A759-6A51-4108-AA02-DFA0A04FC94B}"/>
            </a:extLst>
          </p:spPr>
          <p:txBody>
            <a:bodyPr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b="1" kern="0">
                  <a:latin typeface="Poppins" panose="00000500000000000000" pitchFamily="50" charset="0"/>
                  <a:cs typeface="Poppins" panose="00000500000000000000" pitchFamily="50" charset="0"/>
                </a:rPr>
                <a:t>RLE</a:t>
              </a:r>
              <a:endParaRPr b="1" kern="0">
                <a:latin typeface="Poppins" panose="00000500000000000000" pitchFamily="50" charset="0"/>
                <a:cs typeface="Poppins" panose="00000500000000000000" pitchFamily="50" charset="0"/>
              </a:endParaRPr>
            </a:p>
          </p:txBody>
        </p:sp>
      </p:grpSp>
      <p:sp>
        <p:nvSpPr>
          <p:cNvPr id="34" name="Lorem Ipsum is simply dummy  the printing and an typesetting industry. Lorem Ipsum has been  industry's standard dummy text">
            <a:extLst>
              <a:ext uri="{FF2B5EF4-FFF2-40B4-BE49-F238E27FC236}">
                <a16:creationId xmlns:a16="http://schemas.microsoft.com/office/drawing/2014/main" id="{5185EEB5-B9DD-44B3-9DF1-2BD719BF36EF}"/>
              </a:ext>
            </a:extLst>
          </p:cNvPr>
          <p:cNvSpPr txBox="1">
            <a:spLocks noChangeArrowheads="1"/>
          </p:cNvSpPr>
          <p:nvPr/>
        </p:nvSpPr>
        <p:spPr bwMode="auto">
          <a:xfrm>
            <a:off x="8959696" y="5785896"/>
            <a:ext cx="2726532" cy="40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150000"/>
              </a:lnSpc>
            </a:pPr>
            <a:endParaRPr lang="pt-PT" altLang="pt-PT" sz="1800" b="0">
              <a:solidFill>
                <a:srgbClr val="A7A7A7"/>
              </a:solidFill>
              <a:latin typeface="Arial" panose="020B0604020202020204" pitchFamily="34" charset="0"/>
              <a:cs typeface="Arial" panose="020B0604020202020204" pitchFamily="34" charset="0"/>
              <a:sym typeface="Arial" panose="020B0604020202020204" pitchFamily="34" charset="0"/>
            </a:endParaRPr>
          </a:p>
        </p:txBody>
      </p:sp>
      <p:sp>
        <p:nvSpPr>
          <p:cNvPr id="2" name="CaixaDeTexto 1">
            <a:extLst>
              <a:ext uri="{FF2B5EF4-FFF2-40B4-BE49-F238E27FC236}">
                <a16:creationId xmlns:a16="http://schemas.microsoft.com/office/drawing/2014/main" id="{079E84C4-0E6E-45E1-801B-2AC7CBDCE725}"/>
              </a:ext>
            </a:extLst>
          </p:cNvPr>
          <p:cNvSpPr txBox="1"/>
          <p:nvPr/>
        </p:nvSpPr>
        <p:spPr>
          <a:xfrm>
            <a:off x="2089869" y="5787592"/>
            <a:ext cx="8818982"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Fonte: http://stoimen.com/2012/01/09/computer-algorithms-data-compression-with-run-length-encoding/</a:t>
            </a:r>
          </a:p>
        </p:txBody>
      </p:sp>
      <p:pic>
        <p:nvPicPr>
          <p:cNvPr id="3" name="Imagem 3" descr="Uma imagem com relógio&#10;&#10;Descrição gerada com confiança muito alta">
            <a:extLst>
              <a:ext uri="{FF2B5EF4-FFF2-40B4-BE49-F238E27FC236}">
                <a16:creationId xmlns:a16="http://schemas.microsoft.com/office/drawing/2014/main" id="{70F26870-8250-489E-AA32-DF3F57687049}"/>
              </a:ext>
            </a:extLst>
          </p:cNvPr>
          <p:cNvPicPr>
            <a:picLocks noChangeAspect="1"/>
          </p:cNvPicPr>
          <p:nvPr/>
        </p:nvPicPr>
        <p:blipFill>
          <a:blip r:embed="rId2"/>
          <a:stretch>
            <a:fillRect/>
          </a:stretch>
        </p:blipFill>
        <p:spPr>
          <a:xfrm>
            <a:off x="2048557" y="2545685"/>
            <a:ext cx="8449894" cy="3253029"/>
          </a:xfrm>
          <a:prstGeom prst="rect">
            <a:avLst/>
          </a:prstGeom>
        </p:spPr>
      </p:pic>
      <p:sp>
        <p:nvSpPr>
          <p:cNvPr id="5" name="CaixaDeTexto 4">
            <a:extLst>
              <a:ext uri="{FF2B5EF4-FFF2-40B4-BE49-F238E27FC236}">
                <a16:creationId xmlns:a16="http://schemas.microsoft.com/office/drawing/2014/main" id="{804A76F7-A0A2-42C9-A9AA-FB9DA3D0DD03}"/>
              </a:ext>
            </a:extLst>
          </p:cNvPr>
          <p:cNvSpPr txBox="1"/>
          <p:nvPr/>
        </p:nvSpPr>
        <p:spPr>
          <a:xfrm>
            <a:off x="5794513" y="549707"/>
            <a:ext cx="615958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err="1">
                <a:latin typeface="Poppins"/>
              </a:rPr>
              <a:t>Run</a:t>
            </a:r>
            <a:r>
              <a:rPr lang="pt-PT">
                <a:latin typeface="Poppins"/>
              </a:rPr>
              <a:t> </a:t>
            </a:r>
            <a:r>
              <a:rPr lang="pt-PT" err="1">
                <a:latin typeface="Poppins"/>
              </a:rPr>
              <a:t>length</a:t>
            </a:r>
            <a:r>
              <a:rPr lang="pt-PT">
                <a:latin typeface="Poppins"/>
              </a:rPr>
              <a:t> </a:t>
            </a:r>
            <a:r>
              <a:rPr lang="pt-PT" err="1">
                <a:latin typeface="Poppins"/>
              </a:rPr>
              <a:t>encoding</a:t>
            </a:r>
            <a:r>
              <a:rPr lang="pt-PT">
                <a:latin typeface="Poppins"/>
              </a:rPr>
              <a:t>, consiste em reduzir uma sequência de símbolos iguais a uma sequência de 3 símbolos. </a:t>
            </a:r>
            <a:endParaRPr lang="pt-PT"/>
          </a:p>
          <a:p>
            <a:pPr marL="285750" indent="-285750">
              <a:buChar char="•"/>
            </a:pPr>
            <a:endParaRPr lang="pt-PT">
              <a:latin typeface="Poppins"/>
            </a:endParaRPr>
          </a:p>
          <a:p>
            <a:pPr marL="285750" indent="-285750">
              <a:buChar char="•"/>
            </a:pPr>
            <a:r>
              <a:rPr lang="pt-PT">
                <a:latin typeface="Poppins"/>
              </a:rPr>
              <a:t>Desses 3 símbolos fazem parte o símbolo que se repete na fonte de informação, o número de vezes que o símbolo é repetido e um símbolo especial que permite diferenciar esta forma de comprimir informação de uma sequência idêntica na fonte.</a:t>
            </a:r>
          </a:p>
        </p:txBody>
      </p:sp>
    </p:spTree>
    <p:extLst>
      <p:ext uri="{BB962C8B-B14F-4D97-AF65-F5344CB8AC3E}">
        <p14:creationId xmlns:p14="http://schemas.microsoft.com/office/powerpoint/2010/main" val="2635409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ext Box 3">
            <a:extLst>
              <a:ext uri="{FF2B5EF4-FFF2-40B4-BE49-F238E27FC236}">
                <a16:creationId xmlns:a16="http://schemas.microsoft.com/office/drawing/2014/main" id="{3DE3CFD9-2A13-46AD-B993-367180ED9FCD}"/>
              </a:ext>
            </a:extLst>
          </p:cNvPr>
          <p:cNvSpPr txBox="1">
            <a:spLocks noChangeArrowheads="1"/>
          </p:cNvSpPr>
          <p:nvPr/>
        </p:nvSpPr>
        <p:spPr bwMode="auto">
          <a:xfrm>
            <a:off x="979008" y="526933"/>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spAutoFit/>
          </a:bodyPr>
          <a:lstStyle/>
          <a:p>
            <a:pPr eaLnBrk="1"/>
            <a:r>
              <a:rPr lang="pt-PT" altLang="pt-PT" sz="4400" b="1">
                <a:solidFill>
                  <a:schemeClr val="bg1">
                    <a:lumMod val="95000"/>
                  </a:schemeClr>
                </a:solidFill>
                <a:latin typeface="Poppins" panose="00000500000000000000" pitchFamily="50" charset="0"/>
                <a:cs typeface="Poppins" panose="00000500000000000000" pitchFamily="50" charset="0"/>
                <a:sym typeface="Impact" panose="020B0806030902050204" pitchFamily="34" charset="0"/>
              </a:rPr>
              <a:t>Algoritmos usados</a:t>
            </a:r>
          </a:p>
        </p:txBody>
      </p:sp>
      <p:sp>
        <p:nvSpPr>
          <p:cNvPr id="56" name="Закругленный прямоугольник">
            <a:extLst>
              <a:ext uri="{FF2B5EF4-FFF2-40B4-BE49-F238E27FC236}">
                <a16:creationId xmlns:a16="http://schemas.microsoft.com/office/drawing/2014/main" id="{16C788AF-A85C-4A3A-BB6F-708141B7B595}"/>
              </a:ext>
            </a:extLst>
          </p:cNvPr>
          <p:cNvSpPr/>
          <p:nvPr/>
        </p:nvSpPr>
        <p:spPr bwMode="auto">
          <a:xfrm>
            <a:off x="6128974" y="2773009"/>
            <a:ext cx="3966348" cy="2761029"/>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52" name="Text Box 3">
            <a:extLst>
              <a:ext uri="{FF2B5EF4-FFF2-40B4-BE49-F238E27FC236}">
                <a16:creationId xmlns:a16="http://schemas.microsoft.com/office/drawing/2014/main" id="{3AE79321-B94A-4231-B015-9600A10F29C2}"/>
              </a:ext>
            </a:extLst>
          </p:cNvPr>
          <p:cNvSpPr txBox="1">
            <a:spLocks noChangeArrowheads="1"/>
          </p:cNvSpPr>
          <p:nvPr/>
        </p:nvSpPr>
        <p:spPr bwMode="auto">
          <a:xfrm>
            <a:off x="1105075" y="869395"/>
            <a:ext cx="7054564" cy="75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38100" tIns="38100" rIns="38100" bIns="38100">
            <a:spAutoFit/>
          </a:bodyPr>
          <a:lstStyle/>
          <a:p>
            <a:pPr eaLnBrk="1"/>
            <a:r>
              <a:rPr lang="pt-PT" altLang="pt-PT" sz="4400" b="1">
                <a:solidFill>
                  <a:srgbClr val="252D30"/>
                </a:solidFill>
                <a:latin typeface="Poppins" panose="00000500000000000000" pitchFamily="50" charset="0"/>
                <a:cs typeface="Poppins" panose="00000500000000000000" pitchFamily="50" charset="0"/>
                <a:sym typeface="Impact" panose="020B0806030902050204" pitchFamily="34" charset="0"/>
              </a:rPr>
              <a:t>Algoritmos usados</a:t>
            </a:r>
          </a:p>
        </p:txBody>
      </p:sp>
      <p:sp>
        <p:nvSpPr>
          <p:cNvPr id="7" name="Закругленный прямоугольник">
            <a:extLst>
              <a:ext uri="{FF2B5EF4-FFF2-40B4-BE49-F238E27FC236}">
                <a16:creationId xmlns:a16="http://schemas.microsoft.com/office/drawing/2014/main" id="{100CE772-6E53-436B-92E2-D2B549A5C9AC}"/>
              </a:ext>
            </a:extLst>
          </p:cNvPr>
          <p:cNvSpPr/>
          <p:nvPr/>
        </p:nvSpPr>
        <p:spPr bwMode="auto">
          <a:xfrm>
            <a:off x="1200523" y="4520630"/>
            <a:ext cx="4572098" cy="1546341"/>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8" name="Закругленный прямоугольник">
            <a:extLst>
              <a:ext uri="{FF2B5EF4-FFF2-40B4-BE49-F238E27FC236}">
                <a16:creationId xmlns:a16="http://schemas.microsoft.com/office/drawing/2014/main" id="{A822B4A7-F557-41AB-ADB7-050D5B43A095}"/>
              </a:ext>
            </a:extLst>
          </p:cNvPr>
          <p:cNvSpPr/>
          <p:nvPr/>
        </p:nvSpPr>
        <p:spPr bwMode="auto">
          <a:xfrm>
            <a:off x="1105075" y="2169905"/>
            <a:ext cx="4572098" cy="172580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3" name="Фигура">
            <a:extLst>
              <a:ext uri="{FF2B5EF4-FFF2-40B4-BE49-F238E27FC236}">
                <a16:creationId xmlns:a16="http://schemas.microsoft.com/office/drawing/2014/main" id="{6F9E11B4-F6C0-433A-95AD-B2E990791C41}"/>
              </a:ext>
            </a:extLst>
          </p:cNvPr>
          <p:cNvSpPr/>
          <p:nvPr/>
        </p:nvSpPr>
        <p:spPr bwMode="auto">
          <a:xfrm>
            <a:off x="4252686" y="2505873"/>
            <a:ext cx="1425428" cy="1405536"/>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4" name="Фигура">
            <a:extLst>
              <a:ext uri="{FF2B5EF4-FFF2-40B4-BE49-F238E27FC236}">
                <a16:creationId xmlns:a16="http://schemas.microsoft.com/office/drawing/2014/main" id="{D8BD8051-626A-4ED9-B50F-06C65EEBAB61}"/>
              </a:ext>
            </a:extLst>
          </p:cNvPr>
          <p:cNvSpPr/>
          <p:nvPr/>
        </p:nvSpPr>
        <p:spPr bwMode="auto">
          <a:xfrm>
            <a:off x="4854249" y="4524394"/>
            <a:ext cx="919313" cy="1542577"/>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nvGrpSpPr>
          <p:cNvPr id="18" name="Группа">
            <a:extLst>
              <a:ext uri="{FF2B5EF4-FFF2-40B4-BE49-F238E27FC236}">
                <a16:creationId xmlns:a16="http://schemas.microsoft.com/office/drawing/2014/main" id="{B9951766-7B85-416E-B870-46521352071E}"/>
              </a:ext>
            </a:extLst>
          </p:cNvPr>
          <p:cNvGrpSpPr>
            <a:grpSpLocks/>
          </p:cNvGrpSpPr>
          <p:nvPr/>
        </p:nvGrpSpPr>
        <p:grpSpPr bwMode="auto">
          <a:xfrm>
            <a:off x="1268105" y="2351316"/>
            <a:ext cx="3206939" cy="1402308"/>
            <a:chOff x="-122342" y="32422"/>
            <a:chExt cx="4713653" cy="1886896"/>
          </a:xfrm>
        </p:grpSpPr>
        <p:sp>
          <p:nvSpPr>
            <p:cNvPr id="50" name="Lorem Ipsum is simply dummy  the printing and an typesetting industry. Lorem Ipsum has been  industry's standard dummy text">
              <a:extLst>
                <a:ext uri="{FF2B5EF4-FFF2-40B4-BE49-F238E27FC236}">
                  <a16:creationId xmlns:a16="http://schemas.microsoft.com/office/drawing/2014/main" id="{D2964552-CAC7-4F6D-A209-8945F3E1D022}"/>
                </a:ext>
              </a:extLst>
            </p:cNvPr>
            <p:cNvSpPr txBox="1">
              <a:spLocks noChangeArrowheads="1"/>
            </p:cNvSpPr>
            <p:nvPr/>
          </p:nvSpPr>
          <p:spPr bwMode="auto">
            <a:xfrm>
              <a:off x="-8735" y="424279"/>
              <a:ext cx="4600046" cy="149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050" b="0">
                  <a:solidFill>
                    <a:srgbClr val="A7A7A7"/>
                  </a:solidFill>
                  <a:latin typeface="Poppins" panose="00000500000000000000" pitchFamily="50" charset="0"/>
                  <a:cs typeface="Poppins" panose="00000500000000000000" pitchFamily="50" charset="0"/>
                  <a:sym typeface="Arial" panose="020B0604020202020204" pitchFamily="34" charset="0"/>
                </a:rPr>
                <a:t>Tira partido da probabilidade de ocorrência dos símbolos aos que mais se repetem são atribuídos comprimentos menores</a:t>
              </a:r>
            </a:p>
          </p:txBody>
        </p:sp>
        <p:sp>
          <p:nvSpPr>
            <p:cNvPr id="51" name="Text Box 3">
              <a:extLst>
                <a:ext uri="{FF2B5EF4-FFF2-40B4-BE49-F238E27FC236}">
                  <a16:creationId xmlns:a16="http://schemas.microsoft.com/office/drawing/2014/main" id="{2EC17BBD-917C-4436-9647-08B9737E7239}"/>
                </a:ext>
              </a:extLst>
            </p:cNvPr>
            <p:cNvSpPr txBox="1"/>
            <p:nvPr/>
          </p:nvSpPr>
          <p:spPr>
            <a:xfrm>
              <a:off x="-122342" y="32422"/>
              <a:ext cx="4600807" cy="546799"/>
            </a:xfrm>
            <a:prstGeom prst="rect">
              <a:avLst/>
            </a:prstGeom>
            <a:noFill/>
            <a:ln w="12700" cap="flat">
              <a:noFill/>
              <a:miter lim="400000"/>
            </a:ln>
            <a:effectLst/>
            <a:extLst>
              <a:ext uri="{C572A759-6A51-4108-AA02-DFA0A04FC94B}"/>
            </a:extLst>
          </p:spPr>
          <p:txBody>
            <a:bodyPr wrap="square"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sz="2000" b="1" kern="0">
                  <a:latin typeface="Poppins" panose="00000500000000000000" pitchFamily="50" charset="0"/>
                  <a:cs typeface="Poppins" panose="00000500000000000000" pitchFamily="50" charset="0"/>
                </a:rPr>
                <a:t>HUFFMAN CODING</a:t>
              </a:r>
              <a:endParaRPr sz="2000" b="1" kern="0">
                <a:latin typeface="Poppins" panose="00000500000000000000" pitchFamily="50" charset="0"/>
                <a:cs typeface="Poppins" panose="00000500000000000000" pitchFamily="50" charset="0"/>
              </a:endParaRPr>
            </a:p>
          </p:txBody>
        </p:sp>
      </p:grpSp>
      <p:sp>
        <p:nvSpPr>
          <p:cNvPr id="19" name="Фигура">
            <a:extLst>
              <a:ext uri="{FF2B5EF4-FFF2-40B4-BE49-F238E27FC236}">
                <a16:creationId xmlns:a16="http://schemas.microsoft.com/office/drawing/2014/main" id="{7103EA4F-1831-402C-86F2-7F65BFE9A1A0}"/>
              </a:ext>
            </a:extLst>
          </p:cNvPr>
          <p:cNvSpPr/>
          <p:nvPr/>
        </p:nvSpPr>
        <p:spPr bwMode="auto">
          <a:xfrm>
            <a:off x="4832268" y="3263501"/>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0" name="Фигура">
            <a:extLst>
              <a:ext uri="{FF2B5EF4-FFF2-40B4-BE49-F238E27FC236}">
                <a16:creationId xmlns:a16="http://schemas.microsoft.com/office/drawing/2014/main" id="{30F3AE6D-BF42-47D4-A5C2-8C25B6081083}"/>
              </a:ext>
            </a:extLst>
          </p:cNvPr>
          <p:cNvSpPr/>
          <p:nvPr/>
        </p:nvSpPr>
        <p:spPr bwMode="auto">
          <a:xfrm>
            <a:off x="5105485" y="4990167"/>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5" name="Фигура">
            <a:extLst>
              <a:ext uri="{FF2B5EF4-FFF2-40B4-BE49-F238E27FC236}">
                <a16:creationId xmlns:a16="http://schemas.microsoft.com/office/drawing/2014/main" id="{42E54A8F-9378-4051-AE97-64423679B743}"/>
              </a:ext>
            </a:extLst>
          </p:cNvPr>
          <p:cNvSpPr>
            <a:spLocks/>
          </p:cNvSpPr>
          <p:nvPr/>
        </p:nvSpPr>
        <p:spPr bwMode="auto">
          <a:xfrm>
            <a:off x="4870542" y="3240952"/>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sp>
        <p:nvSpPr>
          <p:cNvPr id="26" name="Фигура">
            <a:extLst>
              <a:ext uri="{FF2B5EF4-FFF2-40B4-BE49-F238E27FC236}">
                <a16:creationId xmlns:a16="http://schemas.microsoft.com/office/drawing/2014/main" id="{7CD36A06-2F00-411A-A1A8-7207C587C11C}"/>
              </a:ext>
            </a:extLst>
          </p:cNvPr>
          <p:cNvSpPr>
            <a:spLocks/>
          </p:cNvSpPr>
          <p:nvPr/>
        </p:nvSpPr>
        <p:spPr bwMode="auto">
          <a:xfrm>
            <a:off x="5082014" y="4974466"/>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grpSp>
        <p:nvGrpSpPr>
          <p:cNvPr id="36" name="Группа">
            <a:extLst>
              <a:ext uri="{FF2B5EF4-FFF2-40B4-BE49-F238E27FC236}">
                <a16:creationId xmlns:a16="http://schemas.microsoft.com/office/drawing/2014/main" id="{0900515A-9EFF-4891-ADCF-9D49E7475A1A}"/>
              </a:ext>
            </a:extLst>
          </p:cNvPr>
          <p:cNvGrpSpPr>
            <a:grpSpLocks/>
          </p:cNvGrpSpPr>
          <p:nvPr/>
        </p:nvGrpSpPr>
        <p:grpSpPr bwMode="auto">
          <a:xfrm>
            <a:off x="1744059" y="4662715"/>
            <a:ext cx="2731237" cy="1247552"/>
            <a:chOff x="-7936" y="509"/>
            <a:chExt cx="4607983" cy="2104879"/>
          </a:xfrm>
        </p:grpSpPr>
        <p:sp>
          <p:nvSpPr>
            <p:cNvPr id="46" name="Lorem Ipsum is simply dummy  the printing and an typesetting industry. Lorem Ipsum has been  industry's standard dummy text">
              <a:extLst>
                <a:ext uri="{FF2B5EF4-FFF2-40B4-BE49-F238E27FC236}">
                  <a16:creationId xmlns:a16="http://schemas.microsoft.com/office/drawing/2014/main" id="{849EFEE8-6CF8-4A2D-832C-FB21F1D39C70}"/>
                </a:ext>
              </a:extLst>
            </p:cNvPr>
            <p:cNvSpPr txBox="1">
              <a:spLocks noChangeArrowheads="1"/>
            </p:cNvSpPr>
            <p:nvPr/>
          </p:nvSpPr>
          <p:spPr bwMode="auto">
            <a:xfrm>
              <a:off x="0" y="682768"/>
              <a:ext cx="4600047" cy="142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100">
                  <a:solidFill>
                    <a:srgbClr val="A7A7A7"/>
                  </a:solidFill>
                  <a:latin typeface="Poppins" panose="00000500000000000000" pitchFamily="50" charset="0"/>
                  <a:cs typeface="Poppins" panose="00000500000000000000" pitchFamily="50" charset="0"/>
                  <a:sym typeface="Arial" panose="020B0604020202020204" pitchFamily="34" charset="0"/>
                </a:rPr>
                <a:t>Codifica a informação com base na probabilidade de cada símbolo na fonte de informação</a:t>
              </a:r>
              <a:endPar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endParaRPr>
            </a:p>
          </p:txBody>
        </p:sp>
        <p:sp>
          <p:nvSpPr>
            <p:cNvPr id="47" name="Text Box 3">
              <a:extLst>
                <a:ext uri="{FF2B5EF4-FFF2-40B4-BE49-F238E27FC236}">
                  <a16:creationId xmlns:a16="http://schemas.microsoft.com/office/drawing/2014/main" id="{9267D676-413C-446D-8673-D6D32C7B1B0C}"/>
                </a:ext>
              </a:extLst>
            </p:cNvPr>
            <p:cNvSpPr txBox="1"/>
            <p:nvPr/>
          </p:nvSpPr>
          <p:spPr>
            <a:xfrm>
              <a:off x="-7936" y="509"/>
              <a:ext cx="4607560" cy="649104"/>
            </a:xfrm>
            <a:prstGeom prst="rect">
              <a:avLst/>
            </a:prstGeom>
            <a:noFill/>
            <a:ln w="12700" cap="flat">
              <a:noFill/>
              <a:miter lim="400000"/>
            </a:ln>
            <a:effectLst/>
            <a:extLst>
              <a:ext uri="{C572A759-6A51-4108-AA02-DFA0A04FC94B}"/>
            </a:extLst>
          </p:spPr>
          <p:txBody>
            <a:bodyPr wrap="square"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sz="2000" b="1" err="1">
                  <a:latin typeface="Poppins" panose="00000500000000000000" pitchFamily="50" charset="0"/>
                  <a:cs typeface="Poppins" panose="00000500000000000000" pitchFamily="50" charset="0"/>
                </a:rPr>
                <a:t>Arithmetic</a:t>
              </a:r>
              <a:r>
                <a:rPr lang="pt-PT" sz="2000" b="1">
                  <a:latin typeface="Poppins" panose="00000500000000000000" pitchFamily="50" charset="0"/>
                  <a:cs typeface="Poppins" panose="00000500000000000000" pitchFamily="50" charset="0"/>
                </a:rPr>
                <a:t> </a:t>
              </a:r>
              <a:r>
                <a:rPr lang="pt-PT" sz="2000" b="1" err="1">
                  <a:latin typeface="Poppins" panose="00000500000000000000" pitchFamily="50" charset="0"/>
                  <a:cs typeface="Poppins" panose="00000500000000000000" pitchFamily="50" charset="0"/>
                </a:rPr>
                <a:t>coding</a:t>
              </a:r>
              <a:endParaRPr sz="2000" kern="0">
                <a:latin typeface="Poppins" panose="00000500000000000000" pitchFamily="50" charset="0"/>
                <a:cs typeface="Poppins" panose="00000500000000000000" pitchFamily="50" charset="0"/>
              </a:endParaRPr>
            </a:p>
          </p:txBody>
        </p:sp>
      </p:grpSp>
      <p:sp>
        <p:nvSpPr>
          <p:cNvPr id="39" name="Text Box 3">
            <a:extLst>
              <a:ext uri="{FF2B5EF4-FFF2-40B4-BE49-F238E27FC236}">
                <a16:creationId xmlns:a16="http://schemas.microsoft.com/office/drawing/2014/main" id="{A9727404-D91C-4E21-B3B2-0128AD090497}"/>
              </a:ext>
            </a:extLst>
          </p:cNvPr>
          <p:cNvSpPr txBox="1">
            <a:spLocks noChangeArrowheads="1"/>
          </p:cNvSpPr>
          <p:nvPr/>
        </p:nvSpPr>
        <p:spPr bwMode="auto">
          <a:xfrm>
            <a:off x="6583513" y="3720573"/>
            <a:ext cx="2900118" cy="692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38100" tIns="38100" rIns="38100" bIns="38100">
            <a:spAutoFit/>
          </a:bodyPr>
          <a:lstStyle/>
          <a:p>
            <a:pPr algn="ctr" eaLnBrk="1"/>
            <a:r>
              <a:rPr lang="pt-PT" altLang="pt-PT" sz="4000" b="1">
                <a:solidFill>
                  <a:srgbClr val="252D30"/>
                </a:solidFill>
                <a:latin typeface="Poppins" panose="00000500000000000000" pitchFamily="50" charset="0"/>
                <a:cs typeface="Poppins" panose="00000500000000000000" pitchFamily="50" charset="0"/>
                <a:sym typeface="Impact" panose="020B0806030902050204" pitchFamily="34" charset="0"/>
              </a:rPr>
              <a:t>3ª Etapa</a:t>
            </a:r>
          </a:p>
        </p:txBody>
      </p:sp>
      <p:grpSp>
        <p:nvGrpSpPr>
          <p:cNvPr id="40" name="Группа">
            <a:extLst>
              <a:ext uri="{FF2B5EF4-FFF2-40B4-BE49-F238E27FC236}">
                <a16:creationId xmlns:a16="http://schemas.microsoft.com/office/drawing/2014/main" id="{3DFCA564-7160-45D2-A4C0-031CCED7D870}"/>
              </a:ext>
            </a:extLst>
          </p:cNvPr>
          <p:cNvGrpSpPr>
            <a:grpSpLocks/>
          </p:cNvGrpSpPr>
          <p:nvPr/>
        </p:nvGrpSpPr>
        <p:grpSpPr bwMode="auto">
          <a:xfrm>
            <a:off x="7865120" y="4814417"/>
            <a:ext cx="294519" cy="74336"/>
            <a:chOff x="520305" y="397897"/>
            <a:chExt cx="496895" cy="125418"/>
          </a:xfrm>
        </p:grpSpPr>
        <p:sp>
          <p:nvSpPr>
            <p:cNvPr id="41" name="Кружок">
              <a:extLst>
                <a:ext uri="{FF2B5EF4-FFF2-40B4-BE49-F238E27FC236}">
                  <a16:creationId xmlns:a16="http://schemas.microsoft.com/office/drawing/2014/main" id="{FF8E4370-EE85-4E11-9797-D09485674E49}"/>
                </a:ext>
              </a:extLst>
            </p:cNvPr>
            <p:cNvSpPr/>
            <p:nvPr/>
          </p:nvSpPr>
          <p:spPr>
            <a:xfrm>
              <a:off x="520305" y="397897"/>
              <a:ext cx="125414" cy="125418"/>
            </a:xfrm>
            <a:prstGeom prst="ellipse">
              <a:avLst/>
            </a:pr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42" name="Кружок">
              <a:extLst>
                <a:ext uri="{FF2B5EF4-FFF2-40B4-BE49-F238E27FC236}">
                  <a16:creationId xmlns:a16="http://schemas.microsoft.com/office/drawing/2014/main" id="{299E9753-B003-4E89-A3A5-DF8A38CE64D8}"/>
                </a:ext>
              </a:extLst>
            </p:cNvPr>
            <p:cNvSpPr/>
            <p:nvPr/>
          </p:nvSpPr>
          <p:spPr>
            <a:xfrm>
              <a:off x="891786" y="397897"/>
              <a:ext cx="125414" cy="125418"/>
            </a:xfrm>
            <a:prstGeom prst="ellipse">
              <a:avLst/>
            </a:pr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sp>
        <p:nvSpPr>
          <p:cNvPr id="57" name="CaixaDeTexto 56">
            <a:extLst>
              <a:ext uri="{FF2B5EF4-FFF2-40B4-BE49-F238E27FC236}">
                <a16:creationId xmlns:a16="http://schemas.microsoft.com/office/drawing/2014/main" id="{1C239528-0A38-4386-8A46-3EEC13F170D1}"/>
              </a:ext>
            </a:extLst>
          </p:cNvPr>
          <p:cNvSpPr txBox="1"/>
          <p:nvPr/>
        </p:nvSpPr>
        <p:spPr>
          <a:xfrm>
            <a:off x="6908431" y="4311846"/>
            <a:ext cx="2800629" cy="307777"/>
          </a:xfrm>
          <a:prstGeom prst="rect">
            <a:avLst/>
          </a:prstGeom>
          <a:noFill/>
        </p:spPr>
        <p:txBody>
          <a:bodyPr wrap="square" rtlCol="0">
            <a:spAutoFit/>
          </a:bodyPr>
          <a:lstStyle/>
          <a:p>
            <a:r>
              <a:rPr lang="pt-PT">
                <a:latin typeface="Poppins" panose="00000500000000000000" pitchFamily="50" charset="0"/>
                <a:cs typeface="Poppins" panose="00000500000000000000" pitchFamily="50" charset="0"/>
              </a:rPr>
              <a:t>Codificação entrópica</a:t>
            </a:r>
          </a:p>
        </p:txBody>
      </p:sp>
    </p:spTree>
    <p:extLst>
      <p:ext uri="{BB962C8B-B14F-4D97-AF65-F5344CB8AC3E}">
        <p14:creationId xmlns:p14="http://schemas.microsoft.com/office/powerpoint/2010/main" val="1351729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Introdução</a:t>
            </a:r>
            <a:endParaRPr sz="3200">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Etapas de codificação</a:t>
            </a:r>
            <a:endParaRPr sz="1600">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Algoritmos usados</a:t>
            </a:r>
            <a:endParaRPr sz="1600">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Combinações mais usuais</a:t>
            </a:r>
            <a:endParaRPr sz="1600">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a:solidFill>
                  <a:srgbClr val="A5A5A5"/>
                </a:solidFill>
                <a:latin typeface="Poppins" panose="00000500000000000000" pitchFamily="50" charset="0"/>
                <a:cs typeface="Poppins" panose="00000500000000000000" pitchFamily="50" charset="0"/>
              </a:rPr>
              <a:t>Conclusão</a:t>
            </a:r>
            <a:endParaRPr sz="1600">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325648688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Закругленный прямоугольник">
            <a:extLst>
              <a:ext uri="{FF2B5EF4-FFF2-40B4-BE49-F238E27FC236}">
                <a16:creationId xmlns:a16="http://schemas.microsoft.com/office/drawing/2014/main" id="{A822B4A7-F557-41AB-ADB7-050D5B43A095}"/>
              </a:ext>
            </a:extLst>
          </p:cNvPr>
          <p:cNvSpPr/>
          <p:nvPr/>
        </p:nvSpPr>
        <p:spPr bwMode="auto">
          <a:xfrm>
            <a:off x="626103" y="384648"/>
            <a:ext cx="4572098" cy="1725803"/>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3" name="Фигура">
            <a:extLst>
              <a:ext uri="{FF2B5EF4-FFF2-40B4-BE49-F238E27FC236}">
                <a16:creationId xmlns:a16="http://schemas.microsoft.com/office/drawing/2014/main" id="{6F9E11B4-F6C0-433A-95AD-B2E990791C41}"/>
              </a:ext>
            </a:extLst>
          </p:cNvPr>
          <p:cNvSpPr/>
          <p:nvPr/>
        </p:nvSpPr>
        <p:spPr bwMode="auto">
          <a:xfrm>
            <a:off x="3773714" y="720616"/>
            <a:ext cx="1425428" cy="1405536"/>
          </a:xfrm>
          <a:custGeom>
            <a:avLst/>
            <a:gdLst/>
            <a:ahLst/>
            <a:cxnLst>
              <a:cxn ang="0">
                <a:pos x="wd2" y="hd2"/>
              </a:cxn>
              <a:cxn ang="5400000">
                <a:pos x="wd2" y="hd2"/>
              </a:cxn>
              <a:cxn ang="10800000">
                <a:pos x="wd2" y="hd2"/>
              </a:cxn>
              <a:cxn ang="16200000">
                <a:pos x="wd2" y="hd2"/>
              </a:cxn>
            </a:cxnLst>
            <a:rect l="0" t="0" r="r" b="b"/>
            <a:pathLst>
              <a:path w="21600" h="21600" extrusionOk="0">
                <a:moveTo>
                  <a:pt x="18651" y="0"/>
                </a:moveTo>
                <a:cubicBezTo>
                  <a:pt x="13968" y="2408"/>
                  <a:pt x="9575" y="6165"/>
                  <a:pt x="5805" y="11296"/>
                </a:cubicBezTo>
                <a:cubicBezTo>
                  <a:pt x="3491" y="14446"/>
                  <a:pt x="1560" y="17917"/>
                  <a:pt x="0" y="21600"/>
                </a:cubicBezTo>
                <a:lnTo>
                  <a:pt x="12439" y="21600"/>
                </a:lnTo>
                <a:cubicBezTo>
                  <a:pt x="17497" y="21600"/>
                  <a:pt x="21600" y="16019"/>
                  <a:pt x="21600" y="9135"/>
                </a:cubicBezTo>
                <a:cubicBezTo>
                  <a:pt x="21600" y="5519"/>
                  <a:pt x="20458" y="2277"/>
                  <a:pt x="18651" y="0"/>
                </a:cubicBezTo>
                <a:close/>
              </a:path>
            </a:pathLst>
          </a:custGeom>
          <a:solidFill>
            <a:srgbClr val="F86261"/>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grpSp>
        <p:nvGrpSpPr>
          <p:cNvPr id="18" name="Группа">
            <a:extLst>
              <a:ext uri="{FF2B5EF4-FFF2-40B4-BE49-F238E27FC236}">
                <a16:creationId xmlns:a16="http://schemas.microsoft.com/office/drawing/2014/main" id="{B9951766-7B85-416E-B870-46521352071E}"/>
              </a:ext>
            </a:extLst>
          </p:cNvPr>
          <p:cNvGrpSpPr>
            <a:grpSpLocks/>
          </p:cNvGrpSpPr>
          <p:nvPr/>
        </p:nvGrpSpPr>
        <p:grpSpPr bwMode="auto">
          <a:xfrm>
            <a:off x="789133" y="566059"/>
            <a:ext cx="3206939" cy="1402308"/>
            <a:chOff x="-122342" y="32422"/>
            <a:chExt cx="4713653" cy="1886896"/>
          </a:xfrm>
        </p:grpSpPr>
        <p:sp>
          <p:nvSpPr>
            <p:cNvPr id="50" name="Lorem Ipsum is simply dummy  the printing and an typesetting industry. Lorem Ipsum has been  industry's standard dummy text">
              <a:extLst>
                <a:ext uri="{FF2B5EF4-FFF2-40B4-BE49-F238E27FC236}">
                  <a16:creationId xmlns:a16="http://schemas.microsoft.com/office/drawing/2014/main" id="{D2964552-CAC7-4F6D-A209-8945F3E1D022}"/>
                </a:ext>
              </a:extLst>
            </p:cNvPr>
            <p:cNvSpPr txBox="1">
              <a:spLocks noChangeArrowheads="1"/>
            </p:cNvSpPr>
            <p:nvPr/>
          </p:nvSpPr>
          <p:spPr bwMode="auto">
            <a:xfrm>
              <a:off x="-8735" y="424279"/>
              <a:ext cx="4600046" cy="1495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050" b="0">
                  <a:solidFill>
                    <a:srgbClr val="A7A7A7"/>
                  </a:solidFill>
                  <a:latin typeface="Poppins" panose="00000500000000000000" pitchFamily="50" charset="0"/>
                  <a:cs typeface="Poppins" panose="00000500000000000000" pitchFamily="50" charset="0"/>
                  <a:sym typeface="Arial" panose="020B0604020202020204" pitchFamily="34" charset="0"/>
                </a:rPr>
                <a:t>Tira partido da probabilidade de ocorrência dos símbolos aos que mais se repetem são atribuídos comprimentos menores</a:t>
              </a:r>
            </a:p>
          </p:txBody>
        </p:sp>
        <p:sp>
          <p:nvSpPr>
            <p:cNvPr id="51" name="Text Box 3">
              <a:extLst>
                <a:ext uri="{FF2B5EF4-FFF2-40B4-BE49-F238E27FC236}">
                  <a16:creationId xmlns:a16="http://schemas.microsoft.com/office/drawing/2014/main" id="{2EC17BBD-917C-4436-9647-08B9737E7239}"/>
                </a:ext>
              </a:extLst>
            </p:cNvPr>
            <p:cNvSpPr txBox="1"/>
            <p:nvPr/>
          </p:nvSpPr>
          <p:spPr>
            <a:xfrm>
              <a:off x="-122342" y="32422"/>
              <a:ext cx="4600807" cy="546799"/>
            </a:xfrm>
            <a:prstGeom prst="rect">
              <a:avLst/>
            </a:prstGeom>
            <a:noFill/>
            <a:ln w="12700" cap="flat">
              <a:noFill/>
              <a:miter lim="400000"/>
            </a:ln>
            <a:effectLst/>
            <a:extLst>
              <a:ext uri="{C572A759-6A51-4108-AA02-DFA0A04FC94B}"/>
            </a:extLst>
          </p:spPr>
          <p:txBody>
            <a:bodyPr wrap="square"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sz="2000" b="1" kern="0">
                  <a:latin typeface="Poppins" panose="00000500000000000000" pitchFamily="50" charset="0"/>
                  <a:cs typeface="Poppins" panose="00000500000000000000" pitchFamily="50" charset="0"/>
                </a:rPr>
                <a:t>HUFFMAN CODING</a:t>
              </a:r>
              <a:endParaRPr sz="2000" b="1" kern="0">
                <a:latin typeface="Poppins" panose="00000500000000000000" pitchFamily="50" charset="0"/>
                <a:cs typeface="Poppins" panose="00000500000000000000" pitchFamily="50" charset="0"/>
              </a:endParaRPr>
            </a:p>
          </p:txBody>
        </p:sp>
      </p:grpSp>
      <p:sp>
        <p:nvSpPr>
          <p:cNvPr id="19" name="Фигура">
            <a:extLst>
              <a:ext uri="{FF2B5EF4-FFF2-40B4-BE49-F238E27FC236}">
                <a16:creationId xmlns:a16="http://schemas.microsoft.com/office/drawing/2014/main" id="{7103EA4F-1831-402C-86F2-7F65BFE9A1A0}"/>
              </a:ext>
            </a:extLst>
          </p:cNvPr>
          <p:cNvSpPr/>
          <p:nvPr/>
        </p:nvSpPr>
        <p:spPr bwMode="auto">
          <a:xfrm>
            <a:off x="4353296" y="1478244"/>
            <a:ext cx="685015" cy="629499"/>
          </a:xfrm>
          <a:custGeom>
            <a:avLst/>
            <a:gdLst/>
            <a:ahLst/>
            <a:cxnLst>
              <a:cxn ang="0">
                <a:pos x="wd2" y="hd2"/>
              </a:cxn>
              <a:cxn ang="5400000">
                <a:pos x="wd2" y="hd2"/>
              </a:cxn>
              <a:cxn ang="10800000">
                <a:pos x="wd2" y="hd2"/>
              </a:cxn>
              <a:cxn ang="16200000">
                <a:pos x="wd2" y="hd2"/>
              </a:cxn>
            </a:cxnLst>
            <a:rect l="0" t="0" r="r" b="b"/>
            <a:pathLst>
              <a:path w="21600" h="21600" extrusionOk="0">
                <a:moveTo>
                  <a:pt x="21600" y="10486"/>
                </a:moveTo>
                <a:lnTo>
                  <a:pt x="11848" y="0"/>
                </a:lnTo>
                <a:lnTo>
                  <a:pt x="7368" y="2926"/>
                </a:lnTo>
                <a:lnTo>
                  <a:pt x="5416" y="911"/>
                </a:lnTo>
                <a:lnTo>
                  <a:pt x="1244" y="1447"/>
                </a:lnTo>
                <a:lnTo>
                  <a:pt x="0" y="11710"/>
                </a:lnTo>
                <a:lnTo>
                  <a:pt x="8901" y="21600"/>
                </a:lnTo>
                <a:cubicBezTo>
                  <a:pt x="11577" y="20799"/>
                  <a:pt x="14076" y="19415"/>
                  <a:pt x="16245" y="17532"/>
                </a:cubicBezTo>
                <a:cubicBezTo>
                  <a:pt x="18459" y="15611"/>
                  <a:pt x="20282" y="13212"/>
                  <a:pt x="21600" y="10486"/>
                </a:cubicBezTo>
                <a:close/>
              </a:path>
            </a:pathLst>
          </a:custGeom>
          <a:gradFill flip="none" rotWithShape="1">
            <a:gsLst>
              <a:gs pos="0">
                <a:srgbClr val="010101">
                  <a:alpha val="19781"/>
                </a:srgbClr>
              </a:gs>
              <a:gs pos="100000">
                <a:srgbClr val="F86261">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25" name="Фигура">
            <a:extLst>
              <a:ext uri="{FF2B5EF4-FFF2-40B4-BE49-F238E27FC236}">
                <a16:creationId xmlns:a16="http://schemas.microsoft.com/office/drawing/2014/main" id="{42E54A8F-9378-4051-AE97-64423679B743}"/>
              </a:ext>
            </a:extLst>
          </p:cNvPr>
          <p:cNvSpPr>
            <a:spLocks/>
          </p:cNvSpPr>
          <p:nvPr/>
        </p:nvSpPr>
        <p:spPr bwMode="auto">
          <a:xfrm>
            <a:off x="4391570" y="1455695"/>
            <a:ext cx="397292" cy="386813"/>
          </a:xfrm>
          <a:custGeom>
            <a:avLst/>
            <a:gdLst>
              <a:gd name="T0" fmla="*/ 335144 w 21600"/>
              <a:gd name="T1" fmla="*/ 326317 h 21600"/>
              <a:gd name="T2" fmla="*/ 335144 w 21600"/>
              <a:gd name="T3" fmla="*/ 326317 h 21600"/>
              <a:gd name="T4" fmla="*/ 335144 w 21600"/>
              <a:gd name="T5" fmla="*/ 326317 h 21600"/>
              <a:gd name="T6" fmla="*/ 335144 w 21600"/>
              <a:gd name="T7" fmla="*/ 32631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93" y="0"/>
                </a:moveTo>
                <a:cubicBezTo>
                  <a:pt x="5985" y="0"/>
                  <a:pt x="5303" y="0"/>
                  <a:pt x="4603" y="72"/>
                </a:cubicBezTo>
                <a:cubicBezTo>
                  <a:pt x="2225" y="360"/>
                  <a:pt x="350" y="2287"/>
                  <a:pt x="70" y="4730"/>
                </a:cubicBezTo>
                <a:cubicBezTo>
                  <a:pt x="0" y="5448"/>
                  <a:pt x="0" y="6147"/>
                  <a:pt x="0" y="6156"/>
                </a:cubicBezTo>
                <a:lnTo>
                  <a:pt x="0" y="15444"/>
                </a:lnTo>
                <a:cubicBezTo>
                  <a:pt x="0" y="15453"/>
                  <a:pt x="0" y="16154"/>
                  <a:pt x="70" y="16872"/>
                </a:cubicBezTo>
                <a:cubicBezTo>
                  <a:pt x="350" y="19315"/>
                  <a:pt x="2225" y="21240"/>
                  <a:pt x="4603" y="21528"/>
                </a:cubicBezTo>
                <a:cubicBezTo>
                  <a:pt x="5303" y="21600"/>
                  <a:pt x="5985" y="21600"/>
                  <a:pt x="5993" y="21600"/>
                </a:cubicBezTo>
                <a:cubicBezTo>
                  <a:pt x="6002" y="21600"/>
                  <a:pt x="6684" y="21600"/>
                  <a:pt x="7384" y="21528"/>
                </a:cubicBezTo>
                <a:cubicBezTo>
                  <a:pt x="9762" y="21240"/>
                  <a:pt x="11637" y="19315"/>
                  <a:pt x="11917" y="16872"/>
                </a:cubicBezTo>
                <a:cubicBezTo>
                  <a:pt x="11987" y="16154"/>
                  <a:pt x="11987" y="15453"/>
                  <a:pt x="11987" y="15444"/>
                </a:cubicBezTo>
                <a:lnTo>
                  <a:pt x="11987" y="6156"/>
                </a:lnTo>
                <a:cubicBezTo>
                  <a:pt x="11987" y="6147"/>
                  <a:pt x="11987" y="5448"/>
                  <a:pt x="11917" y="4730"/>
                </a:cubicBezTo>
                <a:cubicBezTo>
                  <a:pt x="11637" y="2287"/>
                  <a:pt x="9762" y="360"/>
                  <a:pt x="7384" y="72"/>
                </a:cubicBezTo>
                <a:cubicBezTo>
                  <a:pt x="6684" y="0"/>
                  <a:pt x="6002" y="0"/>
                  <a:pt x="5993" y="0"/>
                </a:cubicBezTo>
                <a:close/>
                <a:moveTo>
                  <a:pt x="18615" y="370"/>
                </a:moveTo>
                <a:cubicBezTo>
                  <a:pt x="17994" y="1166"/>
                  <a:pt x="17252" y="1853"/>
                  <a:pt x="16418" y="2407"/>
                </a:cubicBezTo>
                <a:cubicBezTo>
                  <a:pt x="15394" y="3087"/>
                  <a:pt x="14250" y="3553"/>
                  <a:pt x="13051" y="3777"/>
                </a:cubicBezTo>
                <a:lnTo>
                  <a:pt x="13051" y="6164"/>
                </a:lnTo>
                <a:lnTo>
                  <a:pt x="14795" y="6158"/>
                </a:lnTo>
                <a:cubicBezTo>
                  <a:pt x="15105" y="6168"/>
                  <a:pt x="15402" y="6243"/>
                  <a:pt x="15673" y="6374"/>
                </a:cubicBezTo>
                <a:cubicBezTo>
                  <a:pt x="15920" y="6493"/>
                  <a:pt x="16153" y="6661"/>
                  <a:pt x="16316" y="6900"/>
                </a:cubicBezTo>
                <a:cubicBezTo>
                  <a:pt x="16467" y="7123"/>
                  <a:pt x="16542" y="7391"/>
                  <a:pt x="16530" y="7662"/>
                </a:cubicBezTo>
                <a:lnTo>
                  <a:pt x="16530" y="21230"/>
                </a:lnTo>
                <a:lnTo>
                  <a:pt x="21600" y="21230"/>
                </a:lnTo>
                <a:lnTo>
                  <a:pt x="21600" y="370"/>
                </a:lnTo>
                <a:lnTo>
                  <a:pt x="18615" y="370"/>
                </a:lnTo>
                <a:close/>
                <a:moveTo>
                  <a:pt x="5993" y="3228"/>
                </a:moveTo>
                <a:cubicBezTo>
                  <a:pt x="6517" y="3228"/>
                  <a:pt x="6941" y="3664"/>
                  <a:pt x="6941" y="4201"/>
                </a:cubicBezTo>
                <a:lnTo>
                  <a:pt x="6941" y="17401"/>
                </a:lnTo>
                <a:cubicBezTo>
                  <a:pt x="6941" y="17938"/>
                  <a:pt x="6517" y="18374"/>
                  <a:pt x="5993" y="18374"/>
                </a:cubicBezTo>
                <a:cubicBezTo>
                  <a:pt x="5470" y="18374"/>
                  <a:pt x="5046" y="17938"/>
                  <a:pt x="5046" y="17401"/>
                </a:cubicBezTo>
                <a:lnTo>
                  <a:pt x="5046" y="4201"/>
                </a:lnTo>
                <a:cubicBezTo>
                  <a:pt x="5046" y="3664"/>
                  <a:pt x="5470" y="3228"/>
                  <a:pt x="5993" y="3228"/>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pic>
        <p:nvPicPr>
          <p:cNvPr id="2" name="Imagem 2">
            <a:extLst>
              <a:ext uri="{FF2B5EF4-FFF2-40B4-BE49-F238E27FC236}">
                <a16:creationId xmlns:a16="http://schemas.microsoft.com/office/drawing/2014/main" id="{D10EE847-6901-4A3A-8A7D-564454255439}"/>
              </a:ext>
            </a:extLst>
          </p:cNvPr>
          <p:cNvPicPr>
            <a:picLocks noChangeAspect="1"/>
          </p:cNvPicPr>
          <p:nvPr/>
        </p:nvPicPr>
        <p:blipFill>
          <a:blip r:embed="rId2"/>
          <a:stretch>
            <a:fillRect/>
          </a:stretch>
        </p:blipFill>
        <p:spPr>
          <a:xfrm>
            <a:off x="686082" y="2999040"/>
            <a:ext cx="4575336" cy="2914785"/>
          </a:xfrm>
          <a:prstGeom prst="rect">
            <a:avLst/>
          </a:prstGeom>
        </p:spPr>
      </p:pic>
      <p:pic>
        <p:nvPicPr>
          <p:cNvPr id="4" name="Imagem 4" descr="Uma imagem com texto, mapa&#10;&#10;Descrição gerada com confiança muito alta">
            <a:extLst>
              <a:ext uri="{FF2B5EF4-FFF2-40B4-BE49-F238E27FC236}">
                <a16:creationId xmlns:a16="http://schemas.microsoft.com/office/drawing/2014/main" id="{C4E6526B-864B-46BD-998B-DB9EF0C6EA0C}"/>
              </a:ext>
            </a:extLst>
          </p:cNvPr>
          <p:cNvPicPr>
            <a:picLocks noChangeAspect="1"/>
          </p:cNvPicPr>
          <p:nvPr/>
        </p:nvPicPr>
        <p:blipFill>
          <a:blip r:embed="rId3"/>
          <a:stretch>
            <a:fillRect/>
          </a:stretch>
        </p:blipFill>
        <p:spPr>
          <a:xfrm>
            <a:off x="6102112" y="2996646"/>
            <a:ext cx="5491684" cy="2919719"/>
          </a:xfrm>
          <a:prstGeom prst="rect">
            <a:avLst/>
          </a:prstGeom>
        </p:spPr>
      </p:pic>
      <p:sp>
        <p:nvSpPr>
          <p:cNvPr id="6" name="CaixaDeTexto 5">
            <a:extLst>
              <a:ext uri="{FF2B5EF4-FFF2-40B4-BE49-F238E27FC236}">
                <a16:creationId xmlns:a16="http://schemas.microsoft.com/office/drawing/2014/main" id="{78CBAF6D-2339-4CC7-AC63-3C0BB7D96B36}"/>
              </a:ext>
            </a:extLst>
          </p:cNvPr>
          <p:cNvSpPr txBox="1"/>
          <p:nvPr/>
        </p:nvSpPr>
        <p:spPr>
          <a:xfrm>
            <a:off x="6182795" y="599497"/>
            <a:ext cx="6259186"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Algoritmo que tira partido da probabilidade de ocorrência dos símbolos da fonte de informação, atribuindo aos que mais se repetem códigos de comprimento menor, enquanto que os que menos se repetem são codificados com códigos mais extensos.</a:t>
            </a:r>
          </a:p>
        </p:txBody>
      </p:sp>
      <p:sp>
        <p:nvSpPr>
          <p:cNvPr id="7" name="CaixaDeTexto 6">
            <a:extLst>
              <a:ext uri="{FF2B5EF4-FFF2-40B4-BE49-F238E27FC236}">
                <a16:creationId xmlns:a16="http://schemas.microsoft.com/office/drawing/2014/main" id="{0F592662-9970-4C73-98BD-ACBE01D0E9BD}"/>
              </a:ext>
            </a:extLst>
          </p:cNvPr>
          <p:cNvSpPr txBox="1"/>
          <p:nvPr/>
        </p:nvSpPr>
        <p:spPr>
          <a:xfrm>
            <a:off x="6182795" y="1615209"/>
            <a:ext cx="6338869"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Os códigos são obtidos por via da construção de uma árvore a partir das folhas agrupando sempre os que têm menor probabilidade e, quando há mais do que dois com a mesma probabilidade e esta é a mais baixa, escolhem-se os dois que estão mais longe da raiz (assim garantimos que a variância dos códigos é mínima).</a:t>
            </a:r>
          </a:p>
        </p:txBody>
      </p:sp>
      <p:sp>
        <p:nvSpPr>
          <p:cNvPr id="9" name="CaixaDeTexto 8">
            <a:extLst>
              <a:ext uri="{FF2B5EF4-FFF2-40B4-BE49-F238E27FC236}">
                <a16:creationId xmlns:a16="http://schemas.microsoft.com/office/drawing/2014/main" id="{801D0AAC-658D-41AE-B449-1A5A9BE1C857}"/>
              </a:ext>
            </a:extLst>
          </p:cNvPr>
          <p:cNvSpPr txBox="1"/>
          <p:nvPr/>
        </p:nvSpPr>
        <p:spPr>
          <a:xfrm>
            <a:off x="6073279" y="5976794"/>
            <a:ext cx="648827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https://massivealgorithms.blogspot.com/2014/06/greedy-algorithms-set-3-huffman-coding.html</a:t>
            </a:r>
          </a:p>
        </p:txBody>
      </p:sp>
      <p:sp>
        <p:nvSpPr>
          <p:cNvPr id="10" name="CaixaDeTexto 9">
            <a:extLst>
              <a:ext uri="{FF2B5EF4-FFF2-40B4-BE49-F238E27FC236}">
                <a16:creationId xmlns:a16="http://schemas.microsoft.com/office/drawing/2014/main" id="{70247722-244E-4979-B2E4-C6453F5AEF39}"/>
              </a:ext>
            </a:extLst>
          </p:cNvPr>
          <p:cNvSpPr txBox="1"/>
          <p:nvPr/>
        </p:nvSpPr>
        <p:spPr>
          <a:xfrm>
            <a:off x="448180" y="5976793"/>
            <a:ext cx="524323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https://www.researchgate.net/figure/An-example-of-Huffman-coding-45-Linear-Prediction-The-applications-of-the-linear_fig4_259007386</a:t>
            </a:r>
          </a:p>
        </p:txBody>
      </p:sp>
    </p:spTree>
    <p:extLst>
      <p:ext uri="{BB962C8B-B14F-4D97-AF65-F5344CB8AC3E}">
        <p14:creationId xmlns:p14="http://schemas.microsoft.com/office/powerpoint/2010/main" val="4161180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кругленный прямоугольник">
            <a:extLst>
              <a:ext uri="{FF2B5EF4-FFF2-40B4-BE49-F238E27FC236}">
                <a16:creationId xmlns:a16="http://schemas.microsoft.com/office/drawing/2014/main" id="{6E20C296-226B-499B-8BAB-1A390E6DE800}"/>
              </a:ext>
            </a:extLst>
          </p:cNvPr>
          <p:cNvSpPr/>
          <p:nvPr/>
        </p:nvSpPr>
        <p:spPr bwMode="auto">
          <a:xfrm>
            <a:off x="532865" y="427602"/>
            <a:ext cx="4572098" cy="1546341"/>
          </a:xfrm>
          <a:prstGeom prst="roundRect">
            <a:avLst>
              <a:gd name="adj" fmla="val 50000"/>
            </a:avLst>
          </a:prstGeom>
          <a:solidFill>
            <a:srgbClr val="DFDCE1">
              <a:alpha val="41837"/>
            </a:srgbClr>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0" name="Фигура">
            <a:extLst>
              <a:ext uri="{FF2B5EF4-FFF2-40B4-BE49-F238E27FC236}">
                <a16:creationId xmlns:a16="http://schemas.microsoft.com/office/drawing/2014/main" id="{98E39AC0-BD76-4BCE-AF80-223F309F5CB2}"/>
              </a:ext>
            </a:extLst>
          </p:cNvPr>
          <p:cNvSpPr/>
          <p:nvPr/>
        </p:nvSpPr>
        <p:spPr bwMode="auto">
          <a:xfrm>
            <a:off x="4186591" y="431366"/>
            <a:ext cx="919313" cy="1542577"/>
          </a:xfrm>
          <a:custGeom>
            <a:avLst/>
            <a:gdLst/>
            <a:ahLst/>
            <a:cxnLst>
              <a:cxn ang="0">
                <a:pos x="wd2" y="hd2"/>
              </a:cxn>
              <a:cxn ang="5400000">
                <a:pos x="wd2" y="hd2"/>
              </a:cxn>
              <a:cxn ang="10800000">
                <a:pos x="wd2" y="hd2"/>
              </a:cxn>
              <a:cxn ang="16200000">
                <a:pos x="wd2" y="hd2"/>
              </a:cxn>
            </a:cxnLst>
            <a:rect l="0" t="0" r="r" b="b"/>
            <a:pathLst>
              <a:path w="21582" h="21600" extrusionOk="0">
                <a:moveTo>
                  <a:pt x="1987" y="0"/>
                </a:moveTo>
                <a:cubicBezTo>
                  <a:pt x="682" y="3535"/>
                  <a:pt x="18" y="7165"/>
                  <a:pt x="0" y="10796"/>
                </a:cubicBezTo>
                <a:cubicBezTo>
                  <a:pt x="-18" y="14427"/>
                  <a:pt x="609" y="18060"/>
                  <a:pt x="1882" y="21600"/>
                </a:cubicBezTo>
                <a:lnTo>
                  <a:pt x="6396" y="21600"/>
                </a:lnTo>
                <a:cubicBezTo>
                  <a:pt x="14780" y="21600"/>
                  <a:pt x="21582" y="16765"/>
                  <a:pt x="21582" y="10800"/>
                </a:cubicBezTo>
                <a:cubicBezTo>
                  <a:pt x="21582" y="4835"/>
                  <a:pt x="14780" y="0"/>
                  <a:pt x="6396" y="0"/>
                </a:cubicBezTo>
                <a:lnTo>
                  <a:pt x="1987" y="0"/>
                </a:lnTo>
                <a:close/>
              </a:path>
            </a:pathLst>
          </a:custGeom>
          <a:solidFill>
            <a:srgbClr val="F09E55"/>
          </a:soli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1" name="Фигура">
            <a:extLst>
              <a:ext uri="{FF2B5EF4-FFF2-40B4-BE49-F238E27FC236}">
                <a16:creationId xmlns:a16="http://schemas.microsoft.com/office/drawing/2014/main" id="{0AA82731-C3B9-44B6-A51E-210528643141}"/>
              </a:ext>
            </a:extLst>
          </p:cNvPr>
          <p:cNvSpPr/>
          <p:nvPr/>
        </p:nvSpPr>
        <p:spPr bwMode="auto">
          <a:xfrm>
            <a:off x="4437827" y="897139"/>
            <a:ext cx="662432" cy="719830"/>
          </a:xfrm>
          <a:custGeom>
            <a:avLst/>
            <a:gdLst/>
            <a:ahLst/>
            <a:cxnLst>
              <a:cxn ang="0">
                <a:pos x="wd2" y="hd2"/>
              </a:cxn>
              <a:cxn ang="5400000">
                <a:pos x="wd2" y="hd2"/>
              </a:cxn>
              <a:cxn ang="10800000">
                <a:pos x="wd2" y="hd2"/>
              </a:cxn>
              <a:cxn ang="16200000">
                <a:pos x="wd2" y="hd2"/>
              </a:cxn>
            </a:cxnLst>
            <a:rect l="0" t="0" r="r" b="b"/>
            <a:pathLst>
              <a:path w="21600" h="21600" extrusionOk="0">
                <a:moveTo>
                  <a:pt x="21600" y="7969"/>
                </a:moveTo>
                <a:lnTo>
                  <a:pt x="12809" y="0"/>
                </a:lnTo>
                <a:lnTo>
                  <a:pt x="10132" y="354"/>
                </a:lnTo>
                <a:lnTo>
                  <a:pt x="8443" y="3087"/>
                </a:lnTo>
                <a:lnTo>
                  <a:pt x="5057" y="255"/>
                </a:lnTo>
                <a:lnTo>
                  <a:pt x="1266" y="925"/>
                </a:lnTo>
                <a:lnTo>
                  <a:pt x="0" y="9916"/>
                </a:lnTo>
                <a:lnTo>
                  <a:pt x="12311" y="21600"/>
                </a:lnTo>
                <a:cubicBezTo>
                  <a:pt x="14826" y="20104"/>
                  <a:pt x="16957" y="18123"/>
                  <a:pt x="18558" y="15794"/>
                </a:cubicBezTo>
                <a:cubicBezTo>
                  <a:pt x="20186" y="13424"/>
                  <a:pt x="21225" y="10752"/>
                  <a:pt x="21600" y="7969"/>
                </a:cubicBezTo>
                <a:close/>
              </a:path>
            </a:pathLst>
          </a:custGeom>
          <a:gradFill flip="none" rotWithShape="1">
            <a:gsLst>
              <a:gs pos="0">
                <a:srgbClr val="010101">
                  <a:alpha val="19781"/>
                </a:srgbClr>
              </a:gs>
              <a:gs pos="100000">
                <a:srgbClr val="F09E55">
                  <a:alpha val="19781"/>
                </a:srgbClr>
              </a:gs>
            </a:gsLst>
            <a:lin ang="5400000" scaled="0"/>
          </a:gradFill>
          <a:ln w="12700" cap="flat">
            <a:noFill/>
            <a:miter lim="400000"/>
          </a:ln>
          <a:effectLst/>
        </p:spPr>
        <p:txBody>
          <a:bodyPr lIns="0" tIns="0" rIns="0" bIns="0" anchor="ctr"/>
          <a:lstStyle/>
          <a:p>
            <a:pPr algn="ctr" eaLnBrk="1" fontAlgn="auto">
              <a:spcBef>
                <a:spcPts val="0"/>
              </a:spcBef>
              <a:spcAft>
                <a:spcPts val="0"/>
              </a:spcAft>
              <a:defRPr sz="3200" b="0">
                <a:solidFill>
                  <a:srgbClr val="FFFFFF"/>
                </a:solidFill>
                <a:latin typeface="+mn-lt"/>
                <a:ea typeface="+mn-ea"/>
                <a:cs typeface="+mn-cs"/>
                <a:sym typeface="Helvetica Neue Medium"/>
              </a:defRPr>
            </a:pPr>
            <a:endParaRPr sz="3200" b="0" kern="0">
              <a:solidFill>
                <a:srgbClr val="FFFFFF"/>
              </a:solidFill>
              <a:latin typeface="+mn-lt"/>
              <a:cs typeface="+mn-cs"/>
              <a:sym typeface="Helvetica Neue Medium"/>
            </a:endParaRPr>
          </a:p>
        </p:txBody>
      </p:sp>
      <p:sp>
        <p:nvSpPr>
          <p:cNvPr id="12" name="Фигура">
            <a:extLst>
              <a:ext uri="{FF2B5EF4-FFF2-40B4-BE49-F238E27FC236}">
                <a16:creationId xmlns:a16="http://schemas.microsoft.com/office/drawing/2014/main" id="{2BEFD018-FF86-444D-B315-1C919FEE5FC2}"/>
              </a:ext>
            </a:extLst>
          </p:cNvPr>
          <p:cNvSpPr>
            <a:spLocks/>
          </p:cNvSpPr>
          <p:nvPr/>
        </p:nvSpPr>
        <p:spPr bwMode="auto">
          <a:xfrm>
            <a:off x="4414356" y="881438"/>
            <a:ext cx="464404" cy="387446"/>
          </a:xfrm>
          <a:custGeom>
            <a:avLst/>
            <a:gdLst>
              <a:gd name="T0" fmla="*/ 391758 w 20958"/>
              <a:gd name="T1" fmla="*/ 326852 h 21587"/>
              <a:gd name="T2" fmla="*/ 391758 w 20958"/>
              <a:gd name="T3" fmla="*/ 326852 h 21587"/>
              <a:gd name="T4" fmla="*/ 391758 w 20958"/>
              <a:gd name="T5" fmla="*/ 326852 h 21587"/>
              <a:gd name="T6" fmla="*/ 391758 w 20958"/>
              <a:gd name="T7" fmla="*/ 326852 h 21587"/>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958" h="21587" extrusionOk="0">
                <a:moveTo>
                  <a:pt x="15964" y="1"/>
                </a:moveTo>
                <a:cubicBezTo>
                  <a:pt x="14889" y="-13"/>
                  <a:pt x="13809" y="308"/>
                  <a:pt x="12888" y="1152"/>
                </a:cubicBezTo>
                <a:cubicBezTo>
                  <a:pt x="11907" y="2052"/>
                  <a:pt x="11298" y="3485"/>
                  <a:pt x="11293" y="5059"/>
                </a:cubicBezTo>
                <a:lnTo>
                  <a:pt x="11295" y="7460"/>
                </a:lnTo>
                <a:lnTo>
                  <a:pt x="15050" y="7460"/>
                </a:lnTo>
                <a:lnTo>
                  <a:pt x="15099" y="4607"/>
                </a:lnTo>
                <a:cubicBezTo>
                  <a:pt x="15072" y="4018"/>
                  <a:pt x="15329" y="3368"/>
                  <a:pt x="15798" y="3256"/>
                </a:cubicBezTo>
                <a:cubicBezTo>
                  <a:pt x="17575" y="2832"/>
                  <a:pt x="16910" y="6214"/>
                  <a:pt x="16174" y="7980"/>
                </a:cubicBezTo>
                <a:lnTo>
                  <a:pt x="11315" y="18206"/>
                </a:lnTo>
                <a:lnTo>
                  <a:pt x="11315" y="21164"/>
                </a:lnTo>
                <a:lnTo>
                  <a:pt x="20542" y="21164"/>
                </a:lnTo>
                <a:lnTo>
                  <a:pt x="20542" y="17621"/>
                </a:lnTo>
                <a:lnTo>
                  <a:pt x="15922" y="17621"/>
                </a:lnTo>
                <a:lnTo>
                  <a:pt x="19569" y="10685"/>
                </a:lnTo>
                <a:cubicBezTo>
                  <a:pt x="20788" y="8225"/>
                  <a:pt x="21600" y="5215"/>
                  <a:pt x="20284" y="2665"/>
                </a:cubicBezTo>
                <a:cubicBezTo>
                  <a:pt x="19918" y="1956"/>
                  <a:pt x="19460" y="1362"/>
                  <a:pt x="18915" y="941"/>
                </a:cubicBezTo>
                <a:cubicBezTo>
                  <a:pt x="18340" y="496"/>
                  <a:pt x="17685" y="254"/>
                  <a:pt x="17031" y="120"/>
                </a:cubicBezTo>
                <a:cubicBezTo>
                  <a:pt x="16680" y="48"/>
                  <a:pt x="16322" y="5"/>
                  <a:pt x="15964" y="1"/>
                </a:cubicBezTo>
                <a:close/>
                <a:moveTo>
                  <a:pt x="4975" y="36"/>
                </a:moveTo>
                <a:cubicBezTo>
                  <a:pt x="4968" y="36"/>
                  <a:pt x="4402" y="36"/>
                  <a:pt x="3821" y="107"/>
                </a:cubicBezTo>
                <a:cubicBezTo>
                  <a:pt x="1847" y="394"/>
                  <a:pt x="291" y="2318"/>
                  <a:pt x="58" y="4755"/>
                </a:cubicBezTo>
                <a:cubicBezTo>
                  <a:pt x="0" y="5472"/>
                  <a:pt x="0" y="6169"/>
                  <a:pt x="0" y="6177"/>
                </a:cubicBezTo>
                <a:lnTo>
                  <a:pt x="0" y="15445"/>
                </a:lnTo>
                <a:cubicBezTo>
                  <a:pt x="0" y="15454"/>
                  <a:pt x="0" y="16153"/>
                  <a:pt x="58" y="16870"/>
                </a:cubicBezTo>
                <a:cubicBezTo>
                  <a:pt x="291" y="19307"/>
                  <a:pt x="1847" y="21228"/>
                  <a:pt x="3821" y="21515"/>
                </a:cubicBezTo>
                <a:cubicBezTo>
                  <a:pt x="4402" y="21587"/>
                  <a:pt x="4968" y="21587"/>
                  <a:pt x="4975" y="21587"/>
                </a:cubicBezTo>
                <a:cubicBezTo>
                  <a:pt x="4982" y="21587"/>
                  <a:pt x="5548" y="21587"/>
                  <a:pt x="6129" y="21515"/>
                </a:cubicBezTo>
                <a:cubicBezTo>
                  <a:pt x="8103" y="21228"/>
                  <a:pt x="9659" y="19307"/>
                  <a:pt x="9892" y="16870"/>
                </a:cubicBezTo>
                <a:cubicBezTo>
                  <a:pt x="9950" y="16153"/>
                  <a:pt x="9950" y="15454"/>
                  <a:pt x="9950" y="15445"/>
                </a:cubicBezTo>
                <a:lnTo>
                  <a:pt x="9950" y="6177"/>
                </a:lnTo>
                <a:cubicBezTo>
                  <a:pt x="9950" y="6169"/>
                  <a:pt x="9950" y="5472"/>
                  <a:pt x="9892" y="4755"/>
                </a:cubicBezTo>
                <a:cubicBezTo>
                  <a:pt x="9659" y="2318"/>
                  <a:pt x="8103" y="394"/>
                  <a:pt x="6129" y="107"/>
                </a:cubicBezTo>
                <a:cubicBezTo>
                  <a:pt x="5548" y="36"/>
                  <a:pt x="4982" y="36"/>
                  <a:pt x="4975" y="36"/>
                </a:cubicBezTo>
                <a:close/>
                <a:moveTo>
                  <a:pt x="4975" y="3256"/>
                </a:moveTo>
                <a:cubicBezTo>
                  <a:pt x="5409" y="3256"/>
                  <a:pt x="5761" y="3691"/>
                  <a:pt x="5761" y="4227"/>
                </a:cubicBezTo>
                <a:lnTo>
                  <a:pt x="5761" y="17397"/>
                </a:lnTo>
                <a:cubicBezTo>
                  <a:pt x="5761" y="17934"/>
                  <a:pt x="5409" y="18368"/>
                  <a:pt x="4975" y="18368"/>
                </a:cubicBezTo>
                <a:cubicBezTo>
                  <a:pt x="4541" y="18368"/>
                  <a:pt x="4188" y="17934"/>
                  <a:pt x="4188" y="17397"/>
                </a:cubicBezTo>
                <a:lnTo>
                  <a:pt x="4188" y="4227"/>
                </a:lnTo>
                <a:cubicBezTo>
                  <a:pt x="4188" y="3691"/>
                  <a:pt x="4541" y="3256"/>
                  <a:pt x="4975" y="3256"/>
                </a:cubicBezTo>
                <a:close/>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38100" tIns="38100" rIns="38100" bIns="38100" anchor="ctr"/>
          <a:lstStyle/>
          <a:p>
            <a:endParaRPr lang="pt-PT"/>
          </a:p>
        </p:txBody>
      </p:sp>
      <p:grpSp>
        <p:nvGrpSpPr>
          <p:cNvPr id="14" name="Группа">
            <a:extLst>
              <a:ext uri="{FF2B5EF4-FFF2-40B4-BE49-F238E27FC236}">
                <a16:creationId xmlns:a16="http://schemas.microsoft.com/office/drawing/2014/main" id="{25D2BA34-CFC9-4570-8523-225435B1B531}"/>
              </a:ext>
            </a:extLst>
          </p:cNvPr>
          <p:cNvGrpSpPr>
            <a:grpSpLocks/>
          </p:cNvGrpSpPr>
          <p:nvPr/>
        </p:nvGrpSpPr>
        <p:grpSpPr bwMode="auto">
          <a:xfrm>
            <a:off x="1076401" y="569687"/>
            <a:ext cx="2731237" cy="1247552"/>
            <a:chOff x="-7936" y="509"/>
            <a:chExt cx="4607983" cy="2104879"/>
          </a:xfrm>
        </p:grpSpPr>
        <p:sp>
          <p:nvSpPr>
            <p:cNvPr id="15" name="Lorem Ipsum is simply dummy  the printing and an typesetting industry. Lorem Ipsum has been  industry's standard dummy text">
              <a:extLst>
                <a:ext uri="{FF2B5EF4-FFF2-40B4-BE49-F238E27FC236}">
                  <a16:creationId xmlns:a16="http://schemas.microsoft.com/office/drawing/2014/main" id="{241AA88A-1DA1-428F-A296-BC3F07BA288B}"/>
                </a:ext>
              </a:extLst>
            </p:cNvPr>
            <p:cNvSpPr txBox="1">
              <a:spLocks noChangeArrowheads="1"/>
            </p:cNvSpPr>
            <p:nvPr/>
          </p:nvSpPr>
          <p:spPr bwMode="auto">
            <a:xfrm>
              <a:off x="0" y="682768"/>
              <a:ext cx="4600047" cy="1422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r" eaLnBrk="1">
                <a:lnSpc>
                  <a:spcPct val="150000"/>
                </a:lnSpc>
              </a:pPr>
              <a:r>
                <a:rPr lang="pt-PT" altLang="pt-PT" sz="1100">
                  <a:solidFill>
                    <a:srgbClr val="A7A7A7"/>
                  </a:solidFill>
                  <a:latin typeface="Poppins" panose="00000500000000000000" pitchFamily="50" charset="0"/>
                  <a:cs typeface="Poppins" panose="00000500000000000000" pitchFamily="50" charset="0"/>
                  <a:sym typeface="Arial" panose="020B0604020202020204" pitchFamily="34" charset="0"/>
                </a:rPr>
                <a:t>Codifica a informação com base na probabilidade de cada símbolo na fonte de informação</a:t>
              </a:r>
              <a:endParaRPr lang="pt-PT" altLang="pt-PT" sz="1100" b="0">
                <a:solidFill>
                  <a:srgbClr val="A7A7A7"/>
                </a:solidFill>
                <a:latin typeface="Poppins" panose="00000500000000000000" pitchFamily="50" charset="0"/>
                <a:cs typeface="Poppins" panose="00000500000000000000" pitchFamily="50" charset="0"/>
                <a:sym typeface="Arial" panose="020B0604020202020204" pitchFamily="34" charset="0"/>
              </a:endParaRPr>
            </a:p>
          </p:txBody>
        </p:sp>
        <p:sp>
          <p:nvSpPr>
            <p:cNvPr id="16" name="Text Box 3">
              <a:extLst>
                <a:ext uri="{FF2B5EF4-FFF2-40B4-BE49-F238E27FC236}">
                  <a16:creationId xmlns:a16="http://schemas.microsoft.com/office/drawing/2014/main" id="{9758C704-44CE-4CB4-85A9-54614FDE7833}"/>
                </a:ext>
              </a:extLst>
            </p:cNvPr>
            <p:cNvSpPr txBox="1"/>
            <p:nvPr/>
          </p:nvSpPr>
          <p:spPr>
            <a:xfrm>
              <a:off x="-7936" y="509"/>
              <a:ext cx="4607560" cy="649104"/>
            </a:xfrm>
            <a:prstGeom prst="rect">
              <a:avLst/>
            </a:prstGeom>
            <a:noFill/>
            <a:ln w="12700" cap="flat">
              <a:noFill/>
              <a:miter lim="400000"/>
            </a:ln>
            <a:effectLst/>
            <a:extLst>
              <a:ext uri="{C572A759-6A51-4108-AA02-DFA0A04FC94B}"/>
            </a:extLst>
          </p:spPr>
          <p:txBody>
            <a:bodyPr wrap="square" lIns="38100" tIns="38100" rIns="38100" bIns="38100">
              <a:spAutoFit/>
            </a:bodyPr>
            <a:lstStyle>
              <a:lvl1pPr algn="r">
                <a:defRPr sz="2600" b="0" cap="all">
                  <a:solidFill>
                    <a:srgbClr val="272D2F"/>
                  </a:solidFill>
                  <a:latin typeface="Impact"/>
                  <a:ea typeface="Impact"/>
                  <a:cs typeface="Impact"/>
                  <a:sym typeface="Impact"/>
                </a:defRPr>
              </a:lvl1pPr>
            </a:lstStyle>
            <a:p>
              <a:pPr eaLnBrk="1" fontAlgn="auto">
                <a:spcBef>
                  <a:spcPts val="0"/>
                </a:spcBef>
                <a:spcAft>
                  <a:spcPts val="0"/>
                </a:spcAft>
                <a:defRPr/>
              </a:pPr>
              <a:r>
                <a:rPr lang="pt-PT" sz="2000" b="1" err="1">
                  <a:latin typeface="Poppins" panose="00000500000000000000" pitchFamily="50" charset="0"/>
                  <a:cs typeface="Poppins" panose="00000500000000000000" pitchFamily="50" charset="0"/>
                </a:rPr>
                <a:t>Arithmetic</a:t>
              </a:r>
              <a:r>
                <a:rPr lang="pt-PT" sz="2000" b="1">
                  <a:latin typeface="Poppins" panose="00000500000000000000" pitchFamily="50" charset="0"/>
                  <a:cs typeface="Poppins" panose="00000500000000000000" pitchFamily="50" charset="0"/>
                </a:rPr>
                <a:t> </a:t>
              </a:r>
              <a:r>
                <a:rPr lang="pt-PT" sz="2000" b="1" err="1">
                  <a:latin typeface="Poppins" panose="00000500000000000000" pitchFamily="50" charset="0"/>
                  <a:cs typeface="Poppins" panose="00000500000000000000" pitchFamily="50" charset="0"/>
                </a:rPr>
                <a:t>coding</a:t>
              </a:r>
              <a:endParaRPr sz="2000" kern="0">
                <a:latin typeface="Poppins" panose="00000500000000000000" pitchFamily="50" charset="0"/>
                <a:cs typeface="Poppins" panose="00000500000000000000" pitchFamily="50" charset="0"/>
              </a:endParaRPr>
            </a:p>
          </p:txBody>
        </p:sp>
      </p:grpSp>
      <p:pic>
        <p:nvPicPr>
          <p:cNvPr id="2" name="Imagem 2" descr="Uma imagem com mapa, relógio&#10;&#10;Descrição gerada com confiança muito alta">
            <a:extLst>
              <a:ext uri="{FF2B5EF4-FFF2-40B4-BE49-F238E27FC236}">
                <a16:creationId xmlns:a16="http://schemas.microsoft.com/office/drawing/2014/main" id="{ED2D5024-9D14-4A04-B3E7-DC22EF16B3E8}"/>
              </a:ext>
            </a:extLst>
          </p:cNvPr>
          <p:cNvPicPr>
            <a:picLocks noChangeAspect="1"/>
          </p:cNvPicPr>
          <p:nvPr/>
        </p:nvPicPr>
        <p:blipFill>
          <a:blip r:embed="rId2"/>
          <a:stretch>
            <a:fillRect/>
          </a:stretch>
        </p:blipFill>
        <p:spPr>
          <a:xfrm>
            <a:off x="1384038" y="3143221"/>
            <a:ext cx="9904654" cy="3108066"/>
          </a:xfrm>
          <a:prstGeom prst="rect">
            <a:avLst/>
          </a:prstGeom>
        </p:spPr>
      </p:pic>
      <p:sp>
        <p:nvSpPr>
          <p:cNvPr id="4" name="CaixaDeTexto 3">
            <a:extLst>
              <a:ext uri="{FF2B5EF4-FFF2-40B4-BE49-F238E27FC236}">
                <a16:creationId xmlns:a16="http://schemas.microsoft.com/office/drawing/2014/main" id="{DBABA82E-0EF1-4352-B333-0BE7E4AF45A4}"/>
              </a:ext>
            </a:extLst>
          </p:cNvPr>
          <p:cNvSpPr txBox="1"/>
          <p:nvPr/>
        </p:nvSpPr>
        <p:spPr>
          <a:xfrm>
            <a:off x="5982698" y="6375112"/>
            <a:ext cx="964568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https://www.sciencedirect.com/science/article/pii/S1570866712000895</a:t>
            </a:r>
          </a:p>
        </p:txBody>
      </p:sp>
      <p:sp>
        <p:nvSpPr>
          <p:cNvPr id="5" name="CaixaDeTexto 4">
            <a:extLst>
              <a:ext uri="{FF2B5EF4-FFF2-40B4-BE49-F238E27FC236}">
                <a16:creationId xmlns:a16="http://schemas.microsoft.com/office/drawing/2014/main" id="{3412D799-18FB-4AB6-AC4C-8B9167EF24FF}"/>
              </a:ext>
            </a:extLst>
          </p:cNvPr>
          <p:cNvSpPr txBox="1"/>
          <p:nvPr/>
        </p:nvSpPr>
        <p:spPr>
          <a:xfrm>
            <a:off x="5535660" y="599498"/>
            <a:ext cx="6149623"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a:t>Para codificar o primeiro símbolo da fonte de informação divide-se o intervalo [0, 1] pelos símbolos do alfabeto da fonte (com base na probabilidade de cada um),</a:t>
            </a:r>
          </a:p>
          <a:p>
            <a:pPr marL="285750" indent="-285750">
              <a:buChar char="•"/>
            </a:pPr>
            <a:endParaRPr lang="pt-PT"/>
          </a:p>
          <a:p>
            <a:pPr marL="285750" indent="-285750">
              <a:buChar char="•"/>
            </a:pPr>
            <a:r>
              <a:rPr lang="pt-PT"/>
              <a:t>Para o segundo símbolo dividem-se todos os </a:t>
            </a:r>
            <a:r>
              <a:rPr lang="pt-PT" err="1"/>
              <a:t>subintervalos</a:t>
            </a:r>
            <a:r>
              <a:rPr lang="pt-PT"/>
              <a:t> criados para o símbolo anterior com base nas probabilidades de cada símbolo e assim sucessivamente. </a:t>
            </a:r>
          </a:p>
          <a:p>
            <a:pPr marL="285750" indent="-285750">
              <a:buChar char="•"/>
            </a:pPr>
            <a:endParaRPr lang="pt-PT"/>
          </a:p>
          <a:p>
            <a:pPr marL="285750" indent="-285750">
              <a:buChar char="•"/>
            </a:pPr>
            <a:r>
              <a:rPr lang="pt-PT"/>
              <a:t>Basta escolher um valor que pertença a esse intervalo para codificar o símbolo da fonte, normalmente escolhe-se o valor médio.</a:t>
            </a:r>
          </a:p>
        </p:txBody>
      </p:sp>
    </p:spTree>
    <p:extLst>
      <p:ext uri="{BB962C8B-B14F-4D97-AF65-F5344CB8AC3E}">
        <p14:creationId xmlns:p14="http://schemas.microsoft.com/office/powerpoint/2010/main" val="3300384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Introdução</a:t>
            </a:r>
            <a:endParaRPr sz="3200">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Etapas de codificação</a:t>
            </a:r>
            <a:endParaRPr sz="1600">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Algoritmos usados</a:t>
            </a:r>
            <a:endParaRPr sz="1600">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b="1">
                <a:solidFill>
                  <a:srgbClr val="A5A5A5"/>
                </a:solidFill>
                <a:latin typeface="Poppins" panose="00000500000000000000" pitchFamily="50" charset="0"/>
                <a:cs typeface="Poppins" panose="00000500000000000000" pitchFamily="50" charset="0"/>
              </a:rPr>
              <a:t>Combinações mais usuais</a:t>
            </a:r>
            <a:endParaRPr sz="1600" b="1">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a:solidFill>
                  <a:srgbClr val="A5A5A5"/>
                </a:solidFill>
                <a:latin typeface="Poppins" panose="00000500000000000000" pitchFamily="50" charset="0"/>
                <a:cs typeface="Poppins" panose="00000500000000000000" pitchFamily="50" charset="0"/>
              </a:rPr>
              <a:t>Conclusão</a:t>
            </a:r>
            <a:endParaRPr sz="1600">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3291092632"/>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C5EAC32A-2CF4-48DF-8991-D1284BC33E6F}"/>
              </a:ext>
            </a:extLst>
          </p:cNvPr>
          <p:cNvSpPr txBox="1"/>
          <p:nvPr/>
        </p:nvSpPr>
        <p:spPr>
          <a:xfrm>
            <a:off x="786988" y="1197910"/>
            <a:ext cx="6120268" cy="553998"/>
          </a:xfrm>
          <a:prstGeom prst="rect">
            <a:avLst/>
          </a:prstGeom>
          <a:noFill/>
        </p:spPr>
        <p:txBody>
          <a:bodyPr wrap="square" rtlCol="0" anchor="t">
            <a:spAutoFit/>
          </a:bodyPr>
          <a:lstStyle/>
          <a:p>
            <a:r>
              <a:rPr lang="pt-PT" sz="3000" b="1" err="1">
                <a:solidFill>
                  <a:srgbClr val="C00000"/>
                </a:solidFill>
                <a:latin typeface="Poppins"/>
                <a:cs typeface="Poppins" panose="00000500000000000000" pitchFamily="50" charset="0"/>
              </a:rPr>
              <a:t>Deflate</a:t>
            </a:r>
            <a:r>
              <a:rPr lang="pt-PT" sz="3000" b="1">
                <a:solidFill>
                  <a:srgbClr val="C00000"/>
                </a:solidFill>
                <a:latin typeface="Poppins"/>
                <a:cs typeface="Poppins" panose="00000500000000000000" pitchFamily="50" charset="0"/>
              </a:rPr>
              <a:t> ( </a:t>
            </a:r>
            <a:r>
              <a:rPr lang="pt-PT" sz="3000" b="1" err="1">
                <a:solidFill>
                  <a:srgbClr val="C00000"/>
                </a:solidFill>
                <a:latin typeface="Poppins"/>
                <a:cs typeface="Poppins" panose="00000500000000000000" pitchFamily="50" charset="0"/>
              </a:rPr>
              <a:t>Huffman</a:t>
            </a:r>
            <a:r>
              <a:rPr lang="pt-PT" sz="3000" b="1">
                <a:solidFill>
                  <a:srgbClr val="C00000"/>
                </a:solidFill>
                <a:latin typeface="Poppins"/>
                <a:cs typeface="Poppins" panose="00000500000000000000" pitchFamily="50" charset="0"/>
              </a:rPr>
              <a:t> </a:t>
            </a:r>
            <a:r>
              <a:rPr lang="pt-PT" sz="3000" b="1" err="1">
                <a:solidFill>
                  <a:srgbClr val="C00000"/>
                </a:solidFill>
                <a:latin typeface="Poppins"/>
                <a:cs typeface="Poppins" panose="00000500000000000000" pitchFamily="50" charset="0"/>
              </a:rPr>
              <a:t>Coding</a:t>
            </a:r>
            <a:r>
              <a:rPr lang="pt-PT" sz="3000" b="1">
                <a:solidFill>
                  <a:srgbClr val="C00000"/>
                </a:solidFill>
                <a:latin typeface="Poppins"/>
                <a:cs typeface="Poppins" panose="00000500000000000000" pitchFamily="50" charset="0"/>
              </a:rPr>
              <a:t> + LZ77)</a:t>
            </a:r>
            <a:endParaRPr lang="pt-PT" sz="3000" b="1">
              <a:solidFill>
                <a:srgbClr val="C00000"/>
              </a:solidFill>
              <a:latin typeface="Poppins" panose="00000500000000000000" pitchFamily="50" charset="0"/>
              <a:cs typeface="Poppins" panose="00000500000000000000" pitchFamily="50" charset="0"/>
            </a:endParaRPr>
          </a:p>
        </p:txBody>
      </p:sp>
      <p:sp>
        <p:nvSpPr>
          <p:cNvPr id="2" name="CaixaDeTexto 1">
            <a:extLst>
              <a:ext uri="{FF2B5EF4-FFF2-40B4-BE49-F238E27FC236}">
                <a16:creationId xmlns:a16="http://schemas.microsoft.com/office/drawing/2014/main" id="{8EDC6002-AA4C-41EA-AD72-5C2DC08AB428}"/>
              </a:ext>
            </a:extLst>
          </p:cNvPr>
          <p:cNvSpPr txBox="1"/>
          <p:nvPr/>
        </p:nvSpPr>
        <p:spPr>
          <a:xfrm>
            <a:off x="785172" y="2838556"/>
            <a:ext cx="4384253" cy="584775"/>
          </a:xfrm>
          <a:prstGeom prst="rect">
            <a:avLst/>
          </a:prstGeom>
          <a:noFill/>
        </p:spPr>
        <p:txBody>
          <a:bodyPr wrap="square" rtlCol="0">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Substituição de símbolos tendo em conta a sua frequência de uso</a:t>
            </a:r>
          </a:p>
        </p:txBody>
      </p:sp>
      <p:sp>
        <p:nvSpPr>
          <p:cNvPr id="3" name="Retângulo 2">
            <a:extLst>
              <a:ext uri="{FF2B5EF4-FFF2-40B4-BE49-F238E27FC236}">
                <a16:creationId xmlns:a16="http://schemas.microsoft.com/office/drawing/2014/main" id="{31D67747-BDDD-4A7F-A532-4317F8E9EAC7}"/>
              </a:ext>
            </a:extLst>
          </p:cNvPr>
          <p:cNvSpPr/>
          <p:nvPr/>
        </p:nvSpPr>
        <p:spPr>
          <a:xfrm>
            <a:off x="785172" y="2144593"/>
            <a:ext cx="4384253" cy="584775"/>
          </a:xfrm>
          <a:prstGeom prst="rect">
            <a:avLst/>
          </a:prstGeom>
        </p:spPr>
        <p:txBody>
          <a:bodyPr wrap="square">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Associação e substituição de séries de bytes</a:t>
            </a:r>
          </a:p>
        </p:txBody>
      </p:sp>
      <p:pic>
        <p:nvPicPr>
          <p:cNvPr id="4" name="Imagem 4" descr="Uma imagem com captura de ecrã&#10;&#10;Descrição gerada com confiança muito alta">
            <a:extLst>
              <a:ext uri="{FF2B5EF4-FFF2-40B4-BE49-F238E27FC236}">
                <a16:creationId xmlns:a16="http://schemas.microsoft.com/office/drawing/2014/main" id="{E6FB4281-A78F-4A8B-BFED-4DBBE19A408D}"/>
              </a:ext>
            </a:extLst>
          </p:cNvPr>
          <p:cNvPicPr>
            <a:picLocks noChangeAspect="1"/>
          </p:cNvPicPr>
          <p:nvPr/>
        </p:nvPicPr>
        <p:blipFill>
          <a:blip r:embed="rId2"/>
          <a:stretch>
            <a:fillRect/>
          </a:stretch>
        </p:blipFill>
        <p:spPr>
          <a:xfrm>
            <a:off x="6679563" y="1347219"/>
            <a:ext cx="4555416" cy="4764904"/>
          </a:xfrm>
          <a:prstGeom prst="rect">
            <a:avLst/>
          </a:prstGeom>
        </p:spPr>
      </p:pic>
      <p:sp>
        <p:nvSpPr>
          <p:cNvPr id="6" name="CaixaDeTexto 5">
            <a:extLst>
              <a:ext uri="{FF2B5EF4-FFF2-40B4-BE49-F238E27FC236}">
                <a16:creationId xmlns:a16="http://schemas.microsoft.com/office/drawing/2014/main" id="{2523A541-2BAA-48A8-A5D4-3D9A362BFAEA}"/>
              </a:ext>
            </a:extLst>
          </p:cNvPr>
          <p:cNvSpPr txBox="1"/>
          <p:nvPr/>
        </p:nvSpPr>
        <p:spPr>
          <a:xfrm>
            <a:off x="6680592" y="6245658"/>
            <a:ext cx="583089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https://www.researchgate.net/figure/Simplified-DEFLATE-algorithm_fig3_228411140</a:t>
            </a:r>
          </a:p>
        </p:txBody>
      </p:sp>
      <p:sp>
        <p:nvSpPr>
          <p:cNvPr id="7" name="CaixaDeTexto 6">
            <a:extLst>
              <a:ext uri="{FF2B5EF4-FFF2-40B4-BE49-F238E27FC236}">
                <a16:creationId xmlns:a16="http://schemas.microsoft.com/office/drawing/2014/main" id="{48C4A2DC-6A2C-49D9-AE27-223ED3A6AC15}"/>
              </a:ext>
            </a:extLst>
          </p:cNvPr>
          <p:cNvSpPr txBox="1"/>
          <p:nvPr/>
        </p:nvSpPr>
        <p:spPr>
          <a:xfrm>
            <a:off x="786459" y="3557010"/>
            <a:ext cx="429700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pt-PT" sz="1600">
                <a:solidFill>
                  <a:schemeClr val="tx1"/>
                </a:solidFill>
                <a:latin typeface="Poppins"/>
              </a:rPr>
              <a:t>Este algoritmo é utilizado em diversos softwares de compressão de dados que tem por base o padrão ZIP ou no padrão </a:t>
            </a:r>
            <a:r>
              <a:rPr lang="pt-PT" sz="1600" err="1">
                <a:solidFill>
                  <a:schemeClr val="tx1"/>
                </a:solidFill>
                <a:latin typeface="Poppins"/>
              </a:rPr>
              <a:t>gzip</a:t>
            </a:r>
            <a:r>
              <a:rPr lang="pt-PT" sz="1600">
                <a:solidFill>
                  <a:schemeClr val="tx1"/>
                </a:solidFill>
                <a:latin typeface="Poppins"/>
              </a:rPr>
              <a:t>. Como por exemplo o PKZIP (Phil Katz ZIP)</a:t>
            </a:r>
          </a:p>
        </p:txBody>
      </p:sp>
      <p:pic>
        <p:nvPicPr>
          <p:cNvPr id="10" name="Imagem 10" descr="Uma imagem com exterior, desenho&#10;&#10;Descrição gerada com confiança muito alta">
            <a:extLst>
              <a:ext uri="{FF2B5EF4-FFF2-40B4-BE49-F238E27FC236}">
                <a16:creationId xmlns:a16="http://schemas.microsoft.com/office/drawing/2014/main" id="{BFF820EC-23F6-4364-BC8C-C2DB7882F491}"/>
              </a:ext>
            </a:extLst>
          </p:cNvPr>
          <p:cNvPicPr>
            <a:picLocks noChangeAspect="1"/>
          </p:cNvPicPr>
          <p:nvPr/>
        </p:nvPicPr>
        <p:blipFill>
          <a:blip r:embed="rId3"/>
          <a:stretch>
            <a:fillRect/>
          </a:stretch>
        </p:blipFill>
        <p:spPr>
          <a:xfrm>
            <a:off x="1701599" y="5023192"/>
            <a:ext cx="2742642" cy="907366"/>
          </a:xfrm>
          <a:prstGeom prst="rect">
            <a:avLst/>
          </a:prstGeom>
        </p:spPr>
      </p:pic>
      <p:sp>
        <p:nvSpPr>
          <p:cNvPr id="12" name="CaixaDeTexto 11">
            <a:extLst>
              <a:ext uri="{FF2B5EF4-FFF2-40B4-BE49-F238E27FC236}">
                <a16:creationId xmlns:a16="http://schemas.microsoft.com/office/drawing/2014/main" id="{3A4858AA-CD85-41FF-87F8-2A4C3B7F2C91}"/>
              </a:ext>
            </a:extLst>
          </p:cNvPr>
          <p:cNvSpPr txBox="1"/>
          <p:nvPr/>
        </p:nvSpPr>
        <p:spPr>
          <a:xfrm>
            <a:off x="875682" y="6036545"/>
            <a:ext cx="483486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err="1"/>
              <a:t>Fonte:https</a:t>
            </a:r>
            <a:r>
              <a:rPr lang="en-US" sz="1200"/>
              <a:t>://pkware.cachefly.net/</a:t>
            </a:r>
            <a:r>
              <a:rPr lang="en-US" sz="1200" err="1"/>
              <a:t>webdocs</a:t>
            </a:r>
            <a:r>
              <a:rPr lang="en-US" sz="1200"/>
              <a:t>/manuals/win6_gs.pdf</a:t>
            </a:r>
          </a:p>
        </p:txBody>
      </p:sp>
    </p:spTree>
    <p:extLst>
      <p:ext uri="{BB962C8B-B14F-4D97-AF65-F5344CB8AC3E}">
        <p14:creationId xmlns:p14="http://schemas.microsoft.com/office/powerpoint/2010/main" val="394205545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C5EAC32A-2CF4-48DF-8991-D1284BC33E6F}"/>
              </a:ext>
            </a:extLst>
          </p:cNvPr>
          <p:cNvSpPr txBox="1"/>
          <p:nvPr/>
        </p:nvSpPr>
        <p:spPr>
          <a:xfrm>
            <a:off x="677638" y="1257658"/>
            <a:ext cx="5751737" cy="553998"/>
          </a:xfrm>
          <a:prstGeom prst="rect">
            <a:avLst/>
          </a:prstGeom>
          <a:noFill/>
        </p:spPr>
        <p:txBody>
          <a:bodyPr wrap="square" rtlCol="0" anchor="t">
            <a:spAutoFit/>
          </a:bodyPr>
          <a:lstStyle/>
          <a:p>
            <a:r>
              <a:rPr lang="pt-PT" sz="3000" b="1">
                <a:solidFill>
                  <a:srgbClr val="C00000"/>
                </a:solidFill>
                <a:latin typeface="Poppins"/>
                <a:cs typeface="Poppins" panose="00000500000000000000" pitchFamily="50" charset="0"/>
              </a:rPr>
              <a:t>PNG ( </a:t>
            </a:r>
            <a:r>
              <a:rPr lang="pt-PT" sz="3000" b="1" err="1">
                <a:solidFill>
                  <a:srgbClr val="C00000"/>
                </a:solidFill>
                <a:latin typeface="Poppins"/>
                <a:cs typeface="Poppins" panose="00000500000000000000" pitchFamily="50" charset="0"/>
              </a:rPr>
              <a:t>Predictor</a:t>
            </a:r>
            <a:r>
              <a:rPr lang="pt-PT" sz="3000" b="1">
                <a:solidFill>
                  <a:srgbClr val="C00000"/>
                </a:solidFill>
                <a:latin typeface="Poppins"/>
                <a:cs typeface="Poppins" panose="00000500000000000000" pitchFamily="50" charset="0"/>
              </a:rPr>
              <a:t> + </a:t>
            </a:r>
            <a:r>
              <a:rPr lang="pt-PT" sz="3000" b="1" err="1">
                <a:solidFill>
                  <a:srgbClr val="C00000"/>
                </a:solidFill>
                <a:latin typeface="Poppins"/>
                <a:cs typeface="Poppins" panose="00000500000000000000" pitchFamily="50" charset="0"/>
              </a:rPr>
              <a:t>Deflate</a:t>
            </a:r>
            <a:r>
              <a:rPr lang="pt-PT" sz="3000" b="1">
                <a:solidFill>
                  <a:srgbClr val="C00000"/>
                </a:solidFill>
                <a:latin typeface="Poppins"/>
                <a:cs typeface="Poppins" panose="00000500000000000000" pitchFamily="50" charset="0"/>
              </a:rPr>
              <a:t> )</a:t>
            </a:r>
          </a:p>
        </p:txBody>
      </p:sp>
      <p:sp>
        <p:nvSpPr>
          <p:cNvPr id="2" name="CaixaDeTexto 1">
            <a:extLst>
              <a:ext uri="{FF2B5EF4-FFF2-40B4-BE49-F238E27FC236}">
                <a16:creationId xmlns:a16="http://schemas.microsoft.com/office/drawing/2014/main" id="{8EDC6002-AA4C-41EA-AD72-5C2DC08AB428}"/>
              </a:ext>
            </a:extLst>
          </p:cNvPr>
          <p:cNvSpPr txBox="1"/>
          <p:nvPr/>
        </p:nvSpPr>
        <p:spPr>
          <a:xfrm>
            <a:off x="317244" y="4073343"/>
            <a:ext cx="7346287" cy="338554"/>
          </a:xfrm>
          <a:prstGeom prst="rect">
            <a:avLst/>
          </a:prstGeom>
          <a:noFill/>
        </p:spPr>
        <p:txBody>
          <a:bodyPr wrap="square" rtlCol="0" anchor="t">
            <a:spAutoFit/>
          </a:bodyPr>
          <a:lstStyle/>
          <a:p>
            <a:pPr marL="342900" indent="-342900">
              <a:buFont typeface="Arial" panose="020B0604020202020204" pitchFamily="34" charset="0"/>
              <a:buChar char="•"/>
            </a:pPr>
            <a:r>
              <a:rPr lang="pt-PT" sz="1600" b="1">
                <a:latin typeface="Poppins"/>
                <a:cs typeface="Poppins" panose="00000500000000000000" pitchFamily="50" charset="0"/>
              </a:rPr>
              <a:t>Compressão</a:t>
            </a:r>
            <a:r>
              <a:rPr lang="pt-PT" sz="1600">
                <a:latin typeface="Poppins"/>
                <a:cs typeface="Poppins" panose="00000500000000000000" pitchFamily="50" charset="0"/>
              </a:rPr>
              <a:t> (Algoritmo de </a:t>
            </a:r>
            <a:r>
              <a:rPr lang="pt-PT" sz="1600" err="1">
                <a:latin typeface="Poppins"/>
                <a:cs typeface="Poppins" panose="00000500000000000000" pitchFamily="50" charset="0"/>
              </a:rPr>
              <a:t>Huffman</a:t>
            </a:r>
            <a:r>
              <a:rPr lang="pt-PT" sz="1600">
                <a:latin typeface="Poppins"/>
                <a:cs typeface="Poppins" panose="00000500000000000000" pitchFamily="50" charset="0"/>
              </a:rPr>
              <a:t> de comprimentos fixos ou adaptativos)</a:t>
            </a:r>
            <a:endParaRPr lang="pt-PT" sz="1600" b="1">
              <a:latin typeface="Poppins"/>
              <a:cs typeface="Poppins" panose="00000500000000000000" pitchFamily="50" charset="0"/>
            </a:endParaRPr>
          </a:p>
        </p:txBody>
      </p:sp>
      <p:sp>
        <p:nvSpPr>
          <p:cNvPr id="3" name="Retângulo 2">
            <a:extLst>
              <a:ext uri="{FF2B5EF4-FFF2-40B4-BE49-F238E27FC236}">
                <a16:creationId xmlns:a16="http://schemas.microsoft.com/office/drawing/2014/main" id="{31D67747-BDDD-4A7F-A532-4317F8E9EAC7}"/>
              </a:ext>
            </a:extLst>
          </p:cNvPr>
          <p:cNvSpPr/>
          <p:nvPr/>
        </p:nvSpPr>
        <p:spPr>
          <a:xfrm>
            <a:off x="317238" y="2084845"/>
            <a:ext cx="4775359" cy="584775"/>
          </a:xfrm>
          <a:prstGeom prst="rect">
            <a:avLst/>
          </a:prstGeom>
        </p:spPr>
        <p:txBody>
          <a:bodyPr wrap="square" anchor="t">
            <a:spAutoFit/>
          </a:bodyPr>
          <a:lstStyle/>
          <a:p>
            <a:pPr marL="342900" indent="-342900">
              <a:buFont typeface="Arial" panose="020B0604020202020204" pitchFamily="34" charset="0"/>
              <a:buChar char="•"/>
            </a:pPr>
            <a:r>
              <a:rPr lang="pt-PT" sz="1600" b="1">
                <a:latin typeface="Poppins"/>
                <a:cs typeface="Poppins" panose="00000500000000000000" pitchFamily="50" charset="0"/>
              </a:rPr>
              <a:t>Pré compressão</a:t>
            </a:r>
            <a:r>
              <a:rPr lang="pt-PT" sz="1600">
                <a:latin typeface="Poppins"/>
                <a:cs typeface="Poppins" panose="00000500000000000000" pitchFamily="50" charset="0"/>
              </a:rPr>
              <a:t> (</a:t>
            </a:r>
            <a:r>
              <a:rPr lang="pt-PT" sz="1600" err="1">
                <a:latin typeface="Poppins"/>
                <a:cs typeface="Poppins" panose="00000500000000000000" pitchFamily="50" charset="0"/>
              </a:rPr>
              <a:t>Predictor</a:t>
            </a:r>
            <a:r>
              <a:rPr lang="pt-PT" sz="1600">
                <a:latin typeface="Poppins"/>
                <a:cs typeface="Poppins" panose="00000500000000000000" pitchFamily="50" charset="0"/>
              </a:rPr>
              <a:t> - "</a:t>
            </a:r>
            <a:r>
              <a:rPr lang="pt-PT" sz="1600" err="1">
                <a:latin typeface="Poppins"/>
                <a:cs typeface="Poppins" panose="00000500000000000000" pitchFamily="50" charset="0"/>
              </a:rPr>
              <a:t>Filter</a:t>
            </a:r>
            <a:r>
              <a:rPr lang="pt-PT" sz="1600">
                <a:latin typeface="Poppins"/>
                <a:cs typeface="Poppins" panose="00000500000000000000" pitchFamily="50" charset="0"/>
              </a:rPr>
              <a:t> </a:t>
            </a:r>
            <a:r>
              <a:rPr lang="pt-PT" sz="1600" err="1">
                <a:latin typeface="Poppins"/>
                <a:cs typeface="Poppins" panose="00000500000000000000" pitchFamily="50" charset="0"/>
              </a:rPr>
              <a:t>method</a:t>
            </a:r>
            <a:r>
              <a:rPr lang="pt-PT" sz="1600">
                <a:latin typeface="Poppins"/>
                <a:cs typeface="Poppins" panose="00000500000000000000" pitchFamily="50" charset="0"/>
              </a:rPr>
              <a:t>")</a:t>
            </a:r>
            <a:endParaRPr lang="pt-PT" sz="1600" b="1">
              <a:latin typeface="Poppins"/>
              <a:cs typeface="Poppins" panose="00000500000000000000" pitchFamily="50" charset="0"/>
            </a:endParaRPr>
          </a:p>
          <a:p>
            <a:pPr marL="342900" indent="-342900">
              <a:buFont typeface="Arial" panose="020B0604020202020204" pitchFamily="34" charset="0"/>
              <a:buChar char="•"/>
            </a:pPr>
            <a:endParaRPr lang="pt-PT" sz="1600">
              <a:latin typeface="Poppins"/>
              <a:cs typeface="Poppins" panose="00000500000000000000" pitchFamily="50" charset="0"/>
            </a:endParaRPr>
          </a:p>
        </p:txBody>
      </p:sp>
      <p:pic>
        <p:nvPicPr>
          <p:cNvPr id="7" name="Imagem 7">
            <a:extLst>
              <a:ext uri="{FF2B5EF4-FFF2-40B4-BE49-F238E27FC236}">
                <a16:creationId xmlns:a16="http://schemas.microsoft.com/office/drawing/2014/main" id="{A493B657-5439-412C-B7E7-F2F4B75D846F}"/>
              </a:ext>
            </a:extLst>
          </p:cNvPr>
          <p:cNvPicPr>
            <a:picLocks noChangeAspect="1"/>
          </p:cNvPicPr>
          <p:nvPr/>
        </p:nvPicPr>
        <p:blipFill>
          <a:blip r:embed="rId2"/>
          <a:stretch>
            <a:fillRect/>
          </a:stretch>
        </p:blipFill>
        <p:spPr>
          <a:xfrm>
            <a:off x="8312012" y="2207636"/>
            <a:ext cx="3479704" cy="2605328"/>
          </a:xfrm>
          <a:prstGeom prst="rect">
            <a:avLst/>
          </a:prstGeom>
        </p:spPr>
      </p:pic>
      <p:sp>
        <p:nvSpPr>
          <p:cNvPr id="9" name="CaixaDeTexto 8">
            <a:extLst>
              <a:ext uri="{FF2B5EF4-FFF2-40B4-BE49-F238E27FC236}">
                <a16:creationId xmlns:a16="http://schemas.microsoft.com/office/drawing/2014/main" id="{947EBB6F-0E02-44BE-8B24-F05F9B4E2628}"/>
              </a:ext>
            </a:extLst>
          </p:cNvPr>
          <p:cNvSpPr txBox="1"/>
          <p:nvPr/>
        </p:nvSpPr>
        <p:spPr>
          <a:xfrm>
            <a:off x="7596006" y="4941165"/>
            <a:ext cx="5293035"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https://en.wikipedia.org/wiki/Portable_Network_Graphics#Tool_list</a:t>
            </a:r>
          </a:p>
        </p:txBody>
      </p:sp>
      <p:sp>
        <p:nvSpPr>
          <p:cNvPr id="4" name="CaixaDeTexto 3">
            <a:extLst>
              <a:ext uri="{FF2B5EF4-FFF2-40B4-BE49-F238E27FC236}">
                <a16:creationId xmlns:a16="http://schemas.microsoft.com/office/drawing/2014/main" id="{27115385-22DC-4459-80CF-F7B203DE02F2}"/>
              </a:ext>
            </a:extLst>
          </p:cNvPr>
          <p:cNvSpPr txBox="1"/>
          <p:nvPr/>
        </p:nvSpPr>
        <p:spPr>
          <a:xfrm>
            <a:off x="866329" y="2242560"/>
            <a:ext cx="5840853"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br>
              <a:rPr lang="en-US"/>
            </a:br>
            <a:r>
              <a:rPr lang="pt-PT"/>
              <a:t>A razão do uso do </a:t>
            </a:r>
            <a:r>
              <a:rPr lang="pt-PT" err="1"/>
              <a:t>predictor</a:t>
            </a:r>
            <a:r>
              <a:rPr lang="pt-PT"/>
              <a:t> ser eficiente deve-se ao facto de os dados terem uma correlação linear (Ou seja o valor seguinte tem uma grande relação de proximidade com o anterior como já referimos anteriormente). Acabamos assim por tirar vantagem disto utilizando um </a:t>
            </a:r>
            <a:r>
              <a:rPr lang="pt-PT" err="1"/>
              <a:t>Filter</a:t>
            </a:r>
            <a:r>
              <a:rPr lang="pt-PT"/>
              <a:t> </a:t>
            </a:r>
            <a:r>
              <a:rPr lang="pt-PT" err="1"/>
              <a:t>method</a:t>
            </a:r>
            <a:r>
              <a:rPr lang="pt-PT"/>
              <a:t> como por exemplo o Delta </a:t>
            </a:r>
            <a:r>
              <a:rPr lang="pt-PT" err="1"/>
              <a:t>Filter</a:t>
            </a:r>
            <a:r>
              <a:rPr lang="pt-PT"/>
              <a:t> explorando a redundância da imagem.</a:t>
            </a:r>
          </a:p>
        </p:txBody>
      </p:sp>
      <p:pic>
        <p:nvPicPr>
          <p:cNvPr id="6" name="Imagem 7" descr="Uma imagem com texto, mapa, fotografia, preenchido&#10;&#10;Descrição gerada com confiança muito alta">
            <a:extLst>
              <a:ext uri="{FF2B5EF4-FFF2-40B4-BE49-F238E27FC236}">
                <a16:creationId xmlns:a16="http://schemas.microsoft.com/office/drawing/2014/main" id="{EB3DC4F7-D464-4043-ACE0-DAC5D0E2F351}"/>
              </a:ext>
            </a:extLst>
          </p:cNvPr>
          <p:cNvPicPr>
            <a:picLocks noChangeAspect="1"/>
          </p:cNvPicPr>
          <p:nvPr/>
        </p:nvPicPr>
        <p:blipFill>
          <a:blip r:embed="rId3"/>
          <a:stretch>
            <a:fillRect/>
          </a:stretch>
        </p:blipFill>
        <p:spPr>
          <a:xfrm>
            <a:off x="1751379" y="4530729"/>
            <a:ext cx="4366171" cy="2061913"/>
          </a:xfrm>
          <a:prstGeom prst="rect">
            <a:avLst/>
          </a:prstGeom>
        </p:spPr>
      </p:pic>
      <p:sp>
        <p:nvSpPr>
          <p:cNvPr id="10" name="CaixaDeTexto 9">
            <a:extLst>
              <a:ext uri="{FF2B5EF4-FFF2-40B4-BE49-F238E27FC236}">
                <a16:creationId xmlns:a16="http://schemas.microsoft.com/office/drawing/2014/main" id="{02FAA98F-A499-4E1C-87C7-EC65C956FE9F}"/>
              </a:ext>
            </a:extLst>
          </p:cNvPr>
          <p:cNvSpPr txBox="1"/>
          <p:nvPr/>
        </p:nvSpPr>
        <p:spPr>
          <a:xfrm>
            <a:off x="2240247" y="6594186"/>
            <a:ext cx="6040059"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https://leimao.github.io/blog/Huffman-Coding/</a:t>
            </a:r>
          </a:p>
        </p:txBody>
      </p:sp>
    </p:spTree>
    <p:extLst>
      <p:ext uri="{BB962C8B-B14F-4D97-AF65-F5344CB8AC3E}">
        <p14:creationId xmlns:p14="http://schemas.microsoft.com/office/powerpoint/2010/main" val="327300522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Introdução</a:t>
            </a:r>
            <a:endParaRPr sz="3200">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Etapas de codificação</a:t>
            </a:r>
            <a:endParaRPr sz="1600">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Algoritmos usados</a:t>
            </a:r>
            <a:endParaRPr sz="1600">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Combinações mais usuais</a:t>
            </a:r>
            <a:endParaRPr sz="1600">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b="1">
                <a:solidFill>
                  <a:srgbClr val="A5A5A5"/>
                </a:solidFill>
                <a:latin typeface="Poppins" panose="00000500000000000000" pitchFamily="50" charset="0"/>
                <a:cs typeface="Poppins" panose="00000500000000000000" pitchFamily="50" charset="0"/>
              </a:rPr>
              <a:t>Conclusão</a:t>
            </a:r>
            <a:endParaRPr sz="1600" b="1">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2497855613"/>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4" descr="Uma imagem com texto&#10;&#10;Descrição gerada com confiança muito alta">
            <a:extLst>
              <a:ext uri="{FF2B5EF4-FFF2-40B4-BE49-F238E27FC236}">
                <a16:creationId xmlns:a16="http://schemas.microsoft.com/office/drawing/2014/main" id="{5515E211-E3B8-4E11-99AC-D82F5099005A}"/>
              </a:ext>
            </a:extLst>
          </p:cNvPr>
          <p:cNvPicPr>
            <a:picLocks noChangeAspect="1"/>
          </p:cNvPicPr>
          <p:nvPr/>
        </p:nvPicPr>
        <p:blipFill>
          <a:blip r:embed="rId2"/>
          <a:stretch>
            <a:fillRect/>
          </a:stretch>
        </p:blipFill>
        <p:spPr>
          <a:xfrm>
            <a:off x="4031286" y="1094077"/>
            <a:ext cx="4794465" cy="5131910"/>
          </a:xfrm>
          <a:prstGeom prst="rect">
            <a:avLst/>
          </a:prstGeom>
        </p:spPr>
      </p:pic>
      <p:sp>
        <p:nvSpPr>
          <p:cNvPr id="7" name="CaixaDeTexto 6">
            <a:extLst>
              <a:ext uri="{FF2B5EF4-FFF2-40B4-BE49-F238E27FC236}">
                <a16:creationId xmlns:a16="http://schemas.microsoft.com/office/drawing/2014/main" id="{8D472663-D1F5-4872-B2A8-128E62CCACE5}"/>
              </a:ext>
            </a:extLst>
          </p:cNvPr>
          <p:cNvSpPr txBox="1"/>
          <p:nvPr/>
        </p:nvSpPr>
        <p:spPr>
          <a:xfrm>
            <a:off x="388916" y="381358"/>
            <a:ext cx="5751737" cy="553998"/>
          </a:xfrm>
          <a:prstGeom prst="rect">
            <a:avLst/>
          </a:prstGeom>
          <a:noFill/>
        </p:spPr>
        <p:txBody>
          <a:bodyPr wrap="square" rtlCol="0" anchor="t">
            <a:spAutoFit/>
          </a:bodyPr>
          <a:lstStyle/>
          <a:p>
            <a:r>
              <a:rPr lang="pt-PT" sz="3000" b="1">
                <a:solidFill>
                  <a:srgbClr val="C00000"/>
                </a:solidFill>
                <a:latin typeface="Poppins"/>
                <a:cs typeface="Poppins" panose="00000500000000000000" pitchFamily="50" charset="0"/>
              </a:rPr>
              <a:t>Data set: </a:t>
            </a:r>
            <a:r>
              <a:rPr lang="pt-PT" sz="3000" b="1" err="1">
                <a:solidFill>
                  <a:srgbClr val="C00000"/>
                </a:solidFill>
                <a:latin typeface="Poppins"/>
                <a:cs typeface="Poppins" panose="00000500000000000000" pitchFamily="50" charset="0"/>
              </a:rPr>
              <a:t>Silesia</a:t>
            </a:r>
            <a:r>
              <a:rPr lang="pt-PT" sz="3000" b="1">
                <a:solidFill>
                  <a:srgbClr val="C00000"/>
                </a:solidFill>
                <a:latin typeface="Poppins"/>
                <a:cs typeface="Poppins" panose="00000500000000000000" pitchFamily="50" charset="0"/>
              </a:rPr>
              <a:t> Corpus</a:t>
            </a:r>
            <a:endParaRPr lang="pt-PT" sz="3000" b="1">
              <a:solidFill>
                <a:srgbClr val="C00000"/>
              </a:solidFill>
              <a:latin typeface="Poppins" panose="00000500000000000000" pitchFamily="50" charset="0"/>
              <a:cs typeface="Poppins" panose="00000500000000000000" pitchFamily="50" charset="0"/>
            </a:endParaRPr>
          </a:p>
        </p:txBody>
      </p:sp>
      <p:sp>
        <p:nvSpPr>
          <p:cNvPr id="8" name="CaixaDeTexto 7">
            <a:extLst>
              <a:ext uri="{FF2B5EF4-FFF2-40B4-BE49-F238E27FC236}">
                <a16:creationId xmlns:a16="http://schemas.microsoft.com/office/drawing/2014/main" id="{37A8E017-8F64-44D8-ABB3-9EABF63D686C}"/>
              </a:ext>
            </a:extLst>
          </p:cNvPr>
          <p:cNvSpPr txBox="1"/>
          <p:nvPr/>
        </p:nvSpPr>
        <p:spPr>
          <a:xfrm>
            <a:off x="1861331" y="6335280"/>
            <a:ext cx="91377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Fonte: https://www.semanticscholar.org/paper/Modern-lossless-compression-techniques%3A-Review%2C-and-Gupta-Bansal/0a9a2f974b9696b680ecd5e4a57758140739697f</a:t>
            </a:r>
            <a:endParaRPr lang="pt-PT"/>
          </a:p>
        </p:txBody>
      </p:sp>
      <p:sp>
        <p:nvSpPr>
          <p:cNvPr id="9" name="Seta: Para a Direita 8">
            <a:extLst>
              <a:ext uri="{FF2B5EF4-FFF2-40B4-BE49-F238E27FC236}">
                <a16:creationId xmlns:a16="http://schemas.microsoft.com/office/drawing/2014/main" id="{D2486625-8BAA-40BA-9C31-917C42F424F8}"/>
              </a:ext>
            </a:extLst>
          </p:cNvPr>
          <p:cNvSpPr/>
          <p:nvPr/>
        </p:nvSpPr>
        <p:spPr>
          <a:xfrm>
            <a:off x="3401408" y="1681155"/>
            <a:ext cx="447983" cy="248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0" name="Seta: Para a Direita 9">
            <a:extLst>
              <a:ext uri="{FF2B5EF4-FFF2-40B4-BE49-F238E27FC236}">
                <a16:creationId xmlns:a16="http://schemas.microsoft.com/office/drawing/2014/main" id="{127E0A89-E1C9-4A6A-B56B-948AC15CBB0A}"/>
              </a:ext>
            </a:extLst>
          </p:cNvPr>
          <p:cNvSpPr/>
          <p:nvPr/>
        </p:nvSpPr>
        <p:spPr>
          <a:xfrm>
            <a:off x="3402118" y="2587328"/>
            <a:ext cx="447983" cy="248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Seta: Para a Direita 10">
            <a:extLst>
              <a:ext uri="{FF2B5EF4-FFF2-40B4-BE49-F238E27FC236}">
                <a16:creationId xmlns:a16="http://schemas.microsoft.com/office/drawing/2014/main" id="{25328735-FFF1-4BCE-8498-13A1DBDB99D7}"/>
              </a:ext>
            </a:extLst>
          </p:cNvPr>
          <p:cNvSpPr/>
          <p:nvPr/>
        </p:nvSpPr>
        <p:spPr>
          <a:xfrm>
            <a:off x="3402146" y="5973033"/>
            <a:ext cx="447983" cy="248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Seta: Para a Direita 11">
            <a:extLst>
              <a:ext uri="{FF2B5EF4-FFF2-40B4-BE49-F238E27FC236}">
                <a16:creationId xmlns:a16="http://schemas.microsoft.com/office/drawing/2014/main" id="{E2A59279-B3DA-4AF7-A17D-AA0419668304}"/>
              </a:ext>
            </a:extLst>
          </p:cNvPr>
          <p:cNvSpPr/>
          <p:nvPr/>
        </p:nvSpPr>
        <p:spPr>
          <a:xfrm>
            <a:off x="3402174" y="4081022"/>
            <a:ext cx="447983" cy="2488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11232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a:extLst>
              <a:ext uri="{FF2B5EF4-FFF2-40B4-BE49-F238E27FC236}">
                <a16:creationId xmlns:a16="http://schemas.microsoft.com/office/drawing/2014/main" id="{309B24BF-E53F-4133-900C-0EEFABB65A31}"/>
              </a:ext>
            </a:extLst>
          </p:cNvPr>
          <p:cNvSpPr txBox="1"/>
          <p:nvPr/>
        </p:nvSpPr>
        <p:spPr>
          <a:xfrm>
            <a:off x="388916" y="361442"/>
            <a:ext cx="11010776" cy="923330"/>
          </a:xfrm>
          <a:prstGeom prst="rect">
            <a:avLst/>
          </a:prstGeom>
          <a:noFill/>
        </p:spPr>
        <p:txBody>
          <a:bodyPr wrap="square" rtlCol="0" anchor="t">
            <a:spAutoFit/>
          </a:bodyPr>
          <a:lstStyle/>
          <a:p>
            <a:pPr algn="ctr"/>
            <a:r>
              <a:rPr lang="pt-PT" sz="3000" b="1">
                <a:solidFill>
                  <a:srgbClr val="C00000"/>
                </a:solidFill>
                <a:latin typeface="Poppins"/>
                <a:cs typeface="Poppins" panose="00000500000000000000" pitchFamily="50" charset="0"/>
              </a:rPr>
              <a:t>Resultados</a:t>
            </a:r>
            <a:br>
              <a:rPr lang="en-US"/>
            </a:br>
            <a:r>
              <a:rPr lang="pt-PT" sz="1200"/>
              <a:t>Os algoritmos foram comparados utilizando um máquina com Processador Intel (R) i5-3230M (velocidade de </a:t>
            </a:r>
            <a:r>
              <a:rPr lang="pt-PT" sz="1200" err="1"/>
              <a:t>clock</a:t>
            </a:r>
            <a:r>
              <a:rPr lang="pt-PT" sz="1200"/>
              <a:t> de 2,60 GHz), 12 GB de RAM e executando o Windows 8.1 Professional.</a:t>
            </a:r>
            <a:endParaRPr lang="pt-PT"/>
          </a:p>
        </p:txBody>
      </p:sp>
      <p:pic>
        <p:nvPicPr>
          <p:cNvPr id="4" name="Imagem 4">
            <a:extLst>
              <a:ext uri="{FF2B5EF4-FFF2-40B4-BE49-F238E27FC236}">
                <a16:creationId xmlns:a16="http://schemas.microsoft.com/office/drawing/2014/main" id="{3BEB898F-0407-4739-B08F-FC021852DAB4}"/>
              </a:ext>
            </a:extLst>
          </p:cNvPr>
          <p:cNvPicPr>
            <a:picLocks noChangeAspect="1"/>
          </p:cNvPicPr>
          <p:nvPr/>
        </p:nvPicPr>
        <p:blipFill rotWithShape="1">
          <a:blip r:embed="rId2"/>
          <a:srcRect l="-1132" t="50380" r="377" b="380"/>
          <a:stretch/>
        </p:blipFill>
        <p:spPr>
          <a:xfrm>
            <a:off x="4199289" y="1766485"/>
            <a:ext cx="3801776" cy="4174393"/>
          </a:xfrm>
          <a:prstGeom prst="rect">
            <a:avLst/>
          </a:prstGeom>
        </p:spPr>
      </p:pic>
      <p:pic>
        <p:nvPicPr>
          <p:cNvPr id="6" name="Imagem 6">
            <a:extLst>
              <a:ext uri="{FF2B5EF4-FFF2-40B4-BE49-F238E27FC236}">
                <a16:creationId xmlns:a16="http://schemas.microsoft.com/office/drawing/2014/main" id="{378537AF-7FB6-4D29-8B20-F5EDD14E1AA6}"/>
              </a:ext>
            </a:extLst>
          </p:cNvPr>
          <p:cNvPicPr>
            <a:picLocks noChangeAspect="1"/>
          </p:cNvPicPr>
          <p:nvPr/>
        </p:nvPicPr>
        <p:blipFill>
          <a:blip r:embed="rId3"/>
          <a:stretch>
            <a:fillRect/>
          </a:stretch>
        </p:blipFill>
        <p:spPr>
          <a:xfrm>
            <a:off x="8372072" y="1811060"/>
            <a:ext cx="4117164" cy="4135735"/>
          </a:xfrm>
          <a:prstGeom prst="rect">
            <a:avLst/>
          </a:prstGeom>
        </p:spPr>
      </p:pic>
      <p:pic>
        <p:nvPicPr>
          <p:cNvPr id="8" name="Imagem 8">
            <a:extLst>
              <a:ext uri="{FF2B5EF4-FFF2-40B4-BE49-F238E27FC236}">
                <a16:creationId xmlns:a16="http://schemas.microsoft.com/office/drawing/2014/main" id="{20364E15-8565-4217-A834-7D1F218E82E3}"/>
              </a:ext>
            </a:extLst>
          </p:cNvPr>
          <p:cNvPicPr>
            <a:picLocks noChangeAspect="1"/>
          </p:cNvPicPr>
          <p:nvPr/>
        </p:nvPicPr>
        <p:blipFill rotWithShape="1">
          <a:blip r:embed="rId2"/>
          <a:srcRect l="-2404" t="-242" r="481" b="49637"/>
          <a:stretch/>
        </p:blipFill>
        <p:spPr>
          <a:xfrm>
            <a:off x="67458" y="1766455"/>
            <a:ext cx="3751936" cy="4224211"/>
          </a:xfrm>
          <a:prstGeom prst="rect">
            <a:avLst/>
          </a:prstGeom>
        </p:spPr>
      </p:pic>
      <p:sp>
        <p:nvSpPr>
          <p:cNvPr id="11" name="CaixaDeTexto 10">
            <a:extLst>
              <a:ext uri="{FF2B5EF4-FFF2-40B4-BE49-F238E27FC236}">
                <a16:creationId xmlns:a16="http://schemas.microsoft.com/office/drawing/2014/main" id="{730F8C35-BB6E-44C5-90B7-066085A4D3A8}"/>
              </a:ext>
            </a:extLst>
          </p:cNvPr>
          <p:cNvSpPr txBox="1"/>
          <p:nvPr/>
        </p:nvSpPr>
        <p:spPr>
          <a:xfrm>
            <a:off x="1771728" y="6235700"/>
            <a:ext cx="913771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a:t>Fonte: https://www.semanticscholar.org/paper/Modern-lossless-compression-techniques%3A-Review%2C-and-Gupta-Bansal/0a9a2f974b9696b680ecd5e4a57758140739697f</a:t>
            </a:r>
            <a:endParaRPr lang="pt-PT"/>
          </a:p>
        </p:txBody>
      </p:sp>
    </p:spTree>
    <p:extLst>
      <p:ext uri="{BB962C8B-B14F-4D97-AF65-F5344CB8AC3E}">
        <p14:creationId xmlns:p14="http://schemas.microsoft.com/office/powerpoint/2010/main" val="1731585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C5EAC32A-2CF4-48DF-8991-D1284BC33E6F}"/>
              </a:ext>
            </a:extLst>
          </p:cNvPr>
          <p:cNvSpPr txBox="1"/>
          <p:nvPr/>
        </p:nvSpPr>
        <p:spPr>
          <a:xfrm>
            <a:off x="677638" y="1257658"/>
            <a:ext cx="5751737" cy="553998"/>
          </a:xfrm>
          <a:prstGeom prst="rect">
            <a:avLst/>
          </a:prstGeom>
          <a:noFill/>
        </p:spPr>
        <p:txBody>
          <a:bodyPr wrap="square" rtlCol="0" anchor="t">
            <a:spAutoFit/>
          </a:bodyPr>
          <a:lstStyle/>
          <a:p>
            <a:r>
              <a:rPr lang="pt-PT" sz="3000" b="1">
                <a:solidFill>
                  <a:schemeClr val="tx1"/>
                </a:solidFill>
                <a:latin typeface="Poppins"/>
                <a:cs typeface="Poppins" panose="00000500000000000000" pitchFamily="50" charset="0"/>
              </a:rPr>
              <a:t>TAXA DE COMPRESSÃO</a:t>
            </a:r>
          </a:p>
        </p:txBody>
      </p:sp>
      <p:sp>
        <p:nvSpPr>
          <p:cNvPr id="5" name="CaixaDeTexto 4">
            <a:extLst>
              <a:ext uri="{FF2B5EF4-FFF2-40B4-BE49-F238E27FC236}">
                <a16:creationId xmlns:a16="http://schemas.microsoft.com/office/drawing/2014/main" id="{0998B531-6A1B-4043-A19C-4B1B4CBD3BAA}"/>
              </a:ext>
            </a:extLst>
          </p:cNvPr>
          <p:cNvSpPr txBox="1"/>
          <p:nvPr/>
        </p:nvSpPr>
        <p:spPr>
          <a:xfrm>
            <a:off x="2355399" y="1918248"/>
            <a:ext cx="10497411" cy="553998"/>
          </a:xfrm>
          <a:prstGeom prst="rect">
            <a:avLst/>
          </a:prstGeom>
          <a:noFill/>
        </p:spPr>
        <p:txBody>
          <a:bodyPr wrap="square" rtlCol="0" anchor="t">
            <a:spAutoFit/>
          </a:bodyPr>
          <a:lstStyle/>
          <a:p>
            <a:r>
              <a:rPr lang="pt-PT" sz="3000" b="1">
                <a:solidFill>
                  <a:srgbClr val="C00000"/>
                </a:solidFill>
                <a:latin typeface="Poppins"/>
                <a:cs typeface="Poppins" panose="00000500000000000000" pitchFamily="50" charset="0"/>
              </a:rPr>
              <a:t>VELOCIDADE DE COMPRESSÃO / DESCOMPRESSÃO</a:t>
            </a:r>
            <a:endParaRPr lang="pt-PT" sz="3000" b="1">
              <a:solidFill>
                <a:srgbClr val="C00000"/>
              </a:solidFill>
              <a:latin typeface="Poppins" panose="00000500000000000000" pitchFamily="50" charset="0"/>
              <a:cs typeface="Poppins" panose="00000500000000000000" pitchFamily="50" charset="0"/>
            </a:endParaRPr>
          </a:p>
        </p:txBody>
      </p:sp>
      <p:sp>
        <p:nvSpPr>
          <p:cNvPr id="6" name="CaixaDeTexto 5">
            <a:extLst>
              <a:ext uri="{FF2B5EF4-FFF2-40B4-BE49-F238E27FC236}">
                <a16:creationId xmlns:a16="http://schemas.microsoft.com/office/drawing/2014/main" id="{24833457-E65F-4695-AA3F-D8CF90033AA4}"/>
              </a:ext>
            </a:extLst>
          </p:cNvPr>
          <p:cNvSpPr txBox="1"/>
          <p:nvPr/>
        </p:nvSpPr>
        <p:spPr>
          <a:xfrm>
            <a:off x="343808" y="1641249"/>
            <a:ext cx="3760424" cy="4508927"/>
          </a:xfrm>
          <a:prstGeom prst="rect">
            <a:avLst/>
          </a:prstGeom>
          <a:noFill/>
        </p:spPr>
        <p:txBody>
          <a:bodyPr wrap="square" rtlCol="0">
            <a:spAutoFit/>
          </a:bodyPr>
          <a:lstStyle/>
          <a:p>
            <a:r>
              <a:rPr lang="pt-PT" sz="28700" b="1">
                <a:solidFill>
                  <a:srgbClr val="C00000"/>
                </a:solidFill>
                <a:latin typeface="Poppins" panose="00000500000000000000" pitchFamily="50" charset="0"/>
                <a:cs typeface="Poppins" panose="00000500000000000000" pitchFamily="50" charset="0"/>
              </a:rPr>
              <a:t>E</a:t>
            </a:r>
            <a:endParaRPr lang="pt-PT" sz="3600" b="1">
              <a:solidFill>
                <a:srgbClr val="C00000"/>
              </a:solidFill>
              <a:latin typeface="Poppins" panose="00000500000000000000" pitchFamily="50" charset="0"/>
              <a:cs typeface="Poppins" panose="00000500000000000000" pitchFamily="50" charset="0"/>
            </a:endParaRPr>
          </a:p>
        </p:txBody>
      </p:sp>
      <p:graphicFrame>
        <p:nvGraphicFramePr>
          <p:cNvPr id="3" name="Tabela 2">
            <a:extLst>
              <a:ext uri="{FF2B5EF4-FFF2-40B4-BE49-F238E27FC236}">
                <a16:creationId xmlns:a16="http://schemas.microsoft.com/office/drawing/2014/main" id="{9D55A3BA-13A9-4B9C-8B33-7059F14CCC57}"/>
              </a:ext>
            </a:extLst>
          </p:cNvPr>
          <p:cNvGraphicFramePr>
            <a:graphicFrameLocks noGrp="1"/>
          </p:cNvGraphicFramePr>
          <p:nvPr>
            <p:extLst>
              <p:ext uri="{D42A27DB-BD31-4B8C-83A1-F6EECF244321}">
                <p14:modId xmlns:p14="http://schemas.microsoft.com/office/powerpoint/2010/main" val="2732016558"/>
              </p:ext>
            </p:extLst>
          </p:nvPr>
        </p:nvGraphicFramePr>
        <p:xfrm>
          <a:off x="3595669" y="2590205"/>
          <a:ext cx="8378756" cy="3744873"/>
        </p:xfrm>
        <a:graphic>
          <a:graphicData uri="http://schemas.openxmlformats.org/drawingml/2006/table">
            <a:tbl>
              <a:tblPr firstRow="1" bandRow="1">
                <a:tableStyleId>{5C22544A-7EE6-4342-B048-85BDC9FD1C3A}</a:tableStyleId>
              </a:tblPr>
              <a:tblGrid>
                <a:gridCol w="2094689">
                  <a:extLst>
                    <a:ext uri="{9D8B030D-6E8A-4147-A177-3AD203B41FA5}">
                      <a16:colId xmlns:a16="http://schemas.microsoft.com/office/drawing/2014/main" val="57372359"/>
                    </a:ext>
                  </a:extLst>
                </a:gridCol>
                <a:gridCol w="2094689">
                  <a:extLst>
                    <a:ext uri="{9D8B030D-6E8A-4147-A177-3AD203B41FA5}">
                      <a16:colId xmlns:a16="http://schemas.microsoft.com/office/drawing/2014/main" val="1381507393"/>
                    </a:ext>
                  </a:extLst>
                </a:gridCol>
                <a:gridCol w="2094689">
                  <a:extLst>
                    <a:ext uri="{9D8B030D-6E8A-4147-A177-3AD203B41FA5}">
                      <a16:colId xmlns:a16="http://schemas.microsoft.com/office/drawing/2014/main" val="3745436784"/>
                    </a:ext>
                  </a:extLst>
                </a:gridCol>
                <a:gridCol w="2094689">
                  <a:extLst>
                    <a:ext uri="{9D8B030D-6E8A-4147-A177-3AD203B41FA5}">
                      <a16:colId xmlns:a16="http://schemas.microsoft.com/office/drawing/2014/main" val="3150575274"/>
                    </a:ext>
                  </a:extLst>
                </a:gridCol>
              </a:tblGrid>
              <a:tr h="1533525">
                <a:tc>
                  <a:txBody>
                    <a:bodyPr/>
                    <a:lstStyle/>
                    <a:p>
                      <a:pPr algn="ctr" rtl="0" fontAlgn="t">
                        <a:spcBef>
                          <a:spcPts val="0"/>
                        </a:spcBef>
                        <a:spcAft>
                          <a:spcPts val="0"/>
                        </a:spcAft>
                      </a:pPr>
                      <a:r>
                        <a:rPr lang="pt-PT" sz="1400" dirty="0">
                          <a:effectLst/>
                        </a:rPr>
                        <a:t>Algoritmo</a:t>
                      </a:r>
                    </a:p>
                    <a:p>
                      <a:pPr algn="ctr" rtl="0" fontAlgn="t">
                        <a:spcBef>
                          <a:spcPts val="0"/>
                        </a:spcBef>
                        <a:spcAft>
                          <a:spcPts val="0"/>
                        </a:spcAft>
                      </a:pPr>
                      <a:r>
                        <a:rPr lang="pt-PT" sz="1400" dirty="0">
                          <a:effectLst/>
                        </a:rPr>
                        <a:t>de compressão de dados</a:t>
                      </a:r>
                    </a:p>
                  </a:txBody>
                  <a:tcPr marL="63500" marR="63500" marT="63500" marB="63500"/>
                </a:tc>
                <a:tc>
                  <a:txBody>
                    <a:bodyPr/>
                    <a:lstStyle/>
                    <a:p>
                      <a:pPr algn="ctr" rtl="0" fontAlgn="t">
                        <a:spcBef>
                          <a:spcPts val="0"/>
                        </a:spcBef>
                        <a:spcAft>
                          <a:spcPts val="0"/>
                        </a:spcAft>
                      </a:pPr>
                      <a:r>
                        <a:rPr lang="pt-PT" sz="1400" dirty="0">
                          <a:effectLst/>
                        </a:rPr>
                        <a:t>Taxa de compressão</a:t>
                      </a:r>
                    </a:p>
                    <a:p>
                      <a:pPr algn="ctr" rtl="0" fontAlgn="t">
                        <a:spcBef>
                          <a:spcPts val="0"/>
                        </a:spcBef>
                        <a:spcAft>
                          <a:spcPts val="0"/>
                        </a:spcAft>
                      </a:pPr>
                      <a:r>
                        <a:rPr lang="pt-PT" sz="1400" dirty="0">
                          <a:effectLst/>
                        </a:rPr>
                        <a:t>(média)</a:t>
                      </a:r>
                    </a:p>
                    <a:p>
                      <a:pPr algn="ctr" rtl="0" fontAlgn="t">
                        <a:spcBef>
                          <a:spcPts val="0"/>
                        </a:spcBef>
                        <a:spcAft>
                          <a:spcPts val="0"/>
                        </a:spcAft>
                      </a:pPr>
                      <a:endParaRPr lang="pt-PT" sz="1400" dirty="0">
                        <a:effectLst/>
                      </a:endParaRPr>
                    </a:p>
                  </a:txBody>
                  <a:tcPr marL="63500" marR="63500" marT="63500" marB="63500"/>
                </a:tc>
                <a:tc>
                  <a:txBody>
                    <a:bodyPr/>
                    <a:lstStyle/>
                    <a:p>
                      <a:pPr algn="ctr" rtl="0" fontAlgn="t">
                        <a:spcBef>
                          <a:spcPts val="0"/>
                        </a:spcBef>
                        <a:spcAft>
                          <a:spcPts val="0"/>
                        </a:spcAft>
                      </a:pPr>
                      <a:r>
                        <a:rPr lang="pt-PT" sz="1400" dirty="0">
                          <a:effectLst/>
                        </a:rPr>
                        <a:t>Velocidade de compressão</a:t>
                      </a:r>
                    </a:p>
                    <a:p>
                      <a:pPr algn="ctr" rtl="0" fontAlgn="t">
                        <a:spcBef>
                          <a:spcPts val="0"/>
                        </a:spcBef>
                        <a:spcAft>
                          <a:spcPts val="0"/>
                        </a:spcAft>
                      </a:pPr>
                      <a:r>
                        <a:rPr lang="pt-PT" sz="1400" dirty="0">
                          <a:effectLst/>
                        </a:rPr>
                        <a:t>(média)</a:t>
                      </a:r>
                      <a:r>
                        <a:rPr lang="pt-PT" sz="1400" b="1" i="0" u="none" strike="noStrike" noProof="0" dirty="0">
                          <a:effectLst/>
                          <a:latin typeface="Arial"/>
                        </a:rPr>
                        <a:t>MB/s</a:t>
                      </a:r>
                    </a:p>
                  </a:txBody>
                  <a:tcPr marL="63500" marR="63500" marT="63500" marB="63500"/>
                </a:tc>
                <a:tc>
                  <a:txBody>
                    <a:bodyPr/>
                    <a:lstStyle/>
                    <a:p>
                      <a:pPr algn="ctr" rtl="0" fontAlgn="t">
                        <a:spcBef>
                          <a:spcPts val="0"/>
                        </a:spcBef>
                        <a:spcAft>
                          <a:spcPts val="0"/>
                        </a:spcAft>
                      </a:pPr>
                      <a:r>
                        <a:rPr lang="pt-PT" sz="1400" dirty="0">
                          <a:effectLst/>
                        </a:rPr>
                        <a:t>Velocidade de descompressão (média) MB/s</a:t>
                      </a:r>
                    </a:p>
                  </a:txBody>
                  <a:tcPr marL="63500" marR="63500" marT="63500" marB="63500"/>
                </a:tc>
                <a:extLst>
                  <a:ext uri="{0D108BD9-81ED-4DB2-BD59-A6C34878D82A}">
                    <a16:rowId xmlns:a16="http://schemas.microsoft.com/office/drawing/2014/main" val="4004870607"/>
                  </a:ext>
                </a:extLst>
              </a:tr>
              <a:tr h="737116">
                <a:tc>
                  <a:txBody>
                    <a:bodyPr/>
                    <a:lstStyle/>
                    <a:p>
                      <a:pPr algn="ctr" rtl="0" fontAlgn="t">
                        <a:spcBef>
                          <a:spcPts val="0"/>
                        </a:spcBef>
                        <a:spcAft>
                          <a:spcPts val="0"/>
                        </a:spcAft>
                      </a:pPr>
                      <a:r>
                        <a:rPr lang="pt-PT" sz="1400" err="1">
                          <a:effectLst/>
                        </a:rPr>
                        <a:t>Deflate</a:t>
                      </a:r>
                      <a:endParaRPr lang="pt-PT" sz="1400" dirty="0" err="1">
                        <a:effectLst/>
                      </a:endParaRPr>
                    </a:p>
                    <a:p>
                      <a:pPr lvl="0" algn="ctr">
                        <a:spcBef>
                          <a:spcPts val="0"/>
                        </a:spcBef>
                        <a:spcAft>
                          <a:spcPts val="0"/>
                        </a:spcAft>
                        <a:buNone/>
                      </a:pPr>
                      <a:r>
                        <a:rPr lang="pt-PT" sz="1100" b="0" i="0" u="none" strike="noStrike" noProof="0" dirty="0">
                          <a:effectLst/>
                          <a:latin typeface="Arial"/>
                        </a:rPr>
                        <a:t>(</a:t>
                      </a:r>
                      <a:r>
                        <a:rPr lang="pt-PT" sz="1100" b="0" i="0" u="none" strike="noStrike" noProof="0" dirty="0" err="1">
                          <a:effectLst/>
                          <a:latin typeface="Arial"/>
                        </a:rPr>
                        <a:t>Huffman</a:t>
                      </a:r>
                      <a:r>
                        <a:rPr lang="pt-PT" sz="1100" b="0" i="0" u="none" strike="noStrike" noProof="0" dirty="0">
                          <a:effectLst/>
                          <a:latin typeface="Arial"/>
                        </a:rPr>
                        <a:t> + LZ77)</a:t>
                      </a:r>
                      <a:endParaRPr lang="pt-PT" sz="1100" dirty="0"/>
                    </a:p>
                  </a:txBody>
                  <a:tcPr marL="63500" marR="63500" marT="63500" marB="63500"/>
                </a:tc>
                <a:tc>
                  <a:txBody>
                    <a:bodyPr/>
                    <a:lstStyle/>
                    <a:p>
                      <a:pPr algn="ctr" rtl="0" fontAlgn="t">
                        <a:spcBef>
                          <a:spcPts val="0"/>
                        </a:spcBef>
                        <a:spcAft>
                          <a:spcPts val="0"/>
                        </a:spcAft>
                      </a:pPr>
                      <a:r>
                        <a:rPr lang="pt-PT" sz="1400" dirty="0">
                          <a:effectLst/>
                        </a:rPr>
                        <a:t>3.825</a:t>
                      </a:r>
                    </a:p>
                  </a:txBody>
                  <a:tcPr marL="63500" marR="63500" marT="63500" marB="63500"/>
                </a:tc>
                <a:tc>
                  <a:txBody>
                    <a:bodyPr/>
                    <a:lstStyle/>
                    <a:p>
                      <a:pPr algn="ctr" rtl="0" fontAlgn="t">
                        <a:spcBef>
                          <a:spcPts val="0"/>
                        </a:spcBef>
                        <a:spcAft>
                          <a:spcPts val="0"/>
                        </a:spcAft>
                      </a:pPr>
                      <a:r>
                        <a:rPr lang="pt-PT" sz="1400" dirty="0">
                          <a:effectLst/>
                        </a:rPr>
                        <a:t>9.732</a:t>
                      </a:r>
                    </a:p>
                  </a:txBody>
                  <a:tcPr marL="63500" marR="63500" marT="63500" marB="63500"/>
                </a:tc>
                <a:tc>
                  <a:txBody>
                    <a:bodyPr/>
                    <a:lstStyle/>
                    <a:p>
                      <a:pPr algn="ctr" rtl="0" fontAlgn="t">
                        <a:spcBef>
                          <a:spcPts val="0"/>
                        </a:spcBef>
                        <a:spcAft>
                          <a:spcPts val="0"/>
                        </a:spcAft>
                      </a:pPr>
                      <a:r>
                        <a:rPr lang="pt-PT" sz="1400" dirty="0">
                          <a:effectLst/>
                        </a:rPr>
                        <a:t>91.342</a:t>
                      </a:r>
                    </a:p>
                  </a:txBody>
                  <a:tcPr marL="63500" marR="63500" marT="63500" marB="63500"/>
                </a:tc>
                <a:extLst>
                  <a:ext uri="{0D108BD9-81ED-4DB2-BD59-A6C34878D82A}">
                    <a16:rowId xmlns:a16="http://schemas.microsoft.com/office/drawing/2014/main" val="2294749546"/>
                  </a:ext>
                </a:extLst>
              </a:tr>
              <a:tr h="737116">
                <a:tc>
                  <a:txBody>
                    <a:bodyPr/>
                    <a:lstStyle/>
                    <a:p>
                      <a:pPr algn="ctr" rtl="0" fontAlgn="t">
                        <a:spcBef>
                          <a:spcPts val="0"/>
                        </a:spcBef>
                        <a:spcAft>
                          <a:spcPts val="0"/>
                        </a:spcAft>
                      </a:pPr>
                      <a:r>
                        <a:rPr lang="pt-PT" sz="1400" dirty="0">
                          <a:effectLst/>
                        </a:rPr>
                        <a:t>LZMA</a:t>
                      </a:r>
                    </a:p>
                    <a:p>
                      <a:pPr lvl="0" algn="ctr">
                        <a:spcBef>
                          <a:spcPts val="0"/>
                        </a:spcBef>
                        <a:spcAft>
                          <a:spcPts val="0"/>
                        </a:spcAft>
                        <a:buNone/>
                      </a:pPr>
                      <a:r>
                        <a:rPr lang="pt-PT" sz="1100" dirty="0">
                          <a:effectLst/>
                        </a:rPr>
                        <a:t>(Deriva do LZ77)</a:t>
                      </a:r>
                    </a:p>
                  </a:txBody>
                  <a:tcPr marL="63500" marR="63500" marT="63500" marB="63500"/>
                </a:tc>
                <a:tc>
                  <a:txBody>
                    <a:bodyPr/>
                    <a:lstStyle/>
                    <a:p>
                      <a:pPr algn="ctr" rtl="0" fontAlgn="t">
                        <a:spcBef>
                          <a:spcPts val="0"/>
                        </a:spcBef>
                        <a:spcAft>
                          <a:spcPts val="0"/>
                        </a:spcAft>
                      </a:pPr>
                      <a:r>
                        <a:rPr lang="pt-PT" sz="1400" dirty="0">
                          <a:effectLst/>
                        </a:rPr>
                        <a:t>5.88</a:t>
                      </a:r>
                    </a:p>
                  </a:txBody>
                  <a:tcPr marL="63500" marR="63500" marT="63500" marB="63500"/>
                </a:tc>
                <a:tc>
                  <a:txBody>
                    <a:bodyPr/>
                    <a:lstStyle/>
                    <a:p>
                      <a:pPr algn="ctr" rtl="0" fontAlgn="t">
                        <a:spcBef>
                          <a:spcPts val="0"/>
                        </a:spcBef>
                        <a:spcAft>
                          <a:spcPts val="0"/>
                        </a:spcAft>
                      </a:pPr>
                      <a:r>
                        <a:rPr lang="pt-PT" sz="1400" dirty="0">
                          <a:effectLst/>
                        </a:rPr>
                        <a:t>1.669</a:t>
                      </a:r>
                    </a:p>
                  </a:txBody>
                  <a:tcPr marL="63500" marR="63500" marT="63500" marB="63500"/>
                </a:tc>
                <a:tc>
                  <a:txBody>
                    <a:bodyPr/>
                    <a:lstStyle/>
                    <a:p>
                      <a:pPr algn="ctr" rtl="0" fontAlgn="t">
                        <a:spcBef>
                          <a:spcPts val="0"/>
                        </a:spcBef>
                        <a:spcAft>
                          <a:spcPts val="0"/>
                        </a:spcAft>
                      </a:pPr>
                      <a:r>
                        <a:rPr lang="pt-PT" sz="1400" dirty="0">
                          <a:effectLst/>
                        </a:rPr>
                        <a:t>57.742</a:t>
                      </a:r>
                    </a:p>
                  </a:txBody>
                  <a:tcPr marL="63500" marR="63500" marT="63500" marB="63500"/>
                </a:tc>
                <a:extLst>
                  <a:ext uri="{0D108BD9-81ED-4DB2-BD59-A6C34878D82A}">
                    <a16:rowId xmlns:a16="http://schemas.microsoft.com/office/drawing/2014/main" val="2309291519"/>
                  </a:ext>
                </a:extLst>
              </a:tr>
              <a:tr h="737116">
                <a:tc>
                  <a:txBody>
                    <a:bodyPr/>
                    <a:lstStyle/>
                    <a:p>
                      <a:pPr algn="ctr" rtl="0" fontAlgn="t">
                        <a:spcBef>
                          <a:spcPts val="0"/>
                        </a:spcBef>
                        <a:spcAft>
                          <a:spcPts val="0"/>
                        </a:spcAft>
                      </a:pPr>
                      <a:r>
                        <a:rPr lang="pt-PT" sz="1400" err="1">
                          <a:effectLst/>
                        </a:rPr>
                        <a:t>PPMd</a:t>
                      </a:r>
                      <a:endParaRPr lang="pt-PT" sz="1400" dirty="0" err="1">
                        <a:effectLst/>
                      </a:endParaRPr>
                    </a:p>
                  </a:txBody>
                  <a:tcPr marL="63500" marR="63500" marT="63500" marB="63500"/>
                </a:tc>
                <a:tc>
                  <a:txBody>
                    <a:bodyPr/>
                    <a:lstStyle/>
                    <a:p>
                      <a:pPr algn="ctr" rtl="0" fontAlgn="t">
                        <a:spcBef>
                          <a:spcPts val="0"/>
                        </a:spcBef>
                        <a:spcAft>
                          <a:spcPts val="0"/>
                        </a:spcAft>
                      </a:pPr>
                      <a:r>
                        <a:rPr lang="pt-PT" sz="1400" dirty="0">
                          <a:effectLst/>
                        </a:rPr>
                        <a:t>6.095</a:t>
                      </a:r>
                    </a:p>
                  </a:txBody>
                  <a:tcPr marL="63500" marR="63500" marT="63500" marB="63500"/>
                </a:tc>
                <a:tc>
                  <a:txBody>
                    <a:bodyPr/>
                    <a:lstStyle/>
                    <a:p>
                      <a:pPr algn="ctr" rtl="0" fontAlgn="t">
                        <a:spcBef>
                          <a:spcPts val="0"/>
                        </a:spcBef>
                        <a:spcAft>
                          <a:spcPts val="0"/>
                        </a:spcAft>
                      </a:pPr>
                      <a:r>
                        <a:rPr lang="pt-PT" sz="1400" dirty="0">
                          <a:effectLst/>
                        </a:rPr>
                        <a:t>6.457</a:t>
                      </a:r>
                    </a:p>
                  </a:txBody>
                  <a:tcPr marL="63500" marR="63500" marT="63500" marB="63500"/>
                </a:tc>
                <a:tc>
                  <a:txBody>
                    <a:bodyPr/>
                    <a:lstStyle/>
                    <a:p>
                      <a:pPr algn="ctr" rtl="0" fontAlgn="t">
                        <a:spcBef>
                          <a:spcPts val="0"/>
                        </a:spcBef>
                        <a:spcAft>
                          <a:spcPts val="0"/>
                        </a:spcAft>
                      </a:pPr>
                      <a:r>
                        <a:rPr lang="pt-PT" sz="1400" dirty="0">
                          <a:effectLst/>
                        </a:rPr>
                        <a:t>5.748</a:t>
                      </a:r>
                    </a:p>
                  </a:txBody>
                  <a:tcPr marL="63500" marR="63500" marT="63500" marB="63500"/>
                </a:tc>
                <a:extLst>
                  <a:ext uri="{0D108BD9-81ED-4DB2-BD59-A6C34878D82A}">
                    <a16:rowId xmlns:a16="http://schemas.microsoft.com/office/drawing/2014/main" val="464241526"/>
                  </a:ext>
                </a:extLst>
              </a:tr>
            </a:tbl>
          </a:graphicData>
        </a:graphic>
      </p:graphicFrame>
      <p:sp>
        <p:nvSpPr>
          <p:cNvPr id="4" name="CaixaDeTexto 3">
            <a:extLst>
              <a:ext uri="{FF2B5EF4-FFF2-40B4-BE49-F238E27FC236}">
                <a16:creationId xmlns:a16="http://schemas.microsoft.com/office/drawing/2014/main" id="{42EAEB0F-A0CC-4780-BCBF-2CBFA53C8A58}"/>
              </a:ext>
            </a:extLst>
          </p:cNvPr>
          <p:cNvSpPr txBox="1"/>
          <p:nvPr/>
        </p:nvSpPr>
        <p:spPr>
          <a:xfrm>
            <a:off x="5057775" y="3387725"/>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pt-PT"/>
          </a:p>
        </p:txBody>
      </p:sp>
      <p:sp>
        <p:nvSpPr>
          <p:cNvPr id="7" name="CaixaDeTexto 6">
            <a:extLst>
              <a:ext uri="{FF2B5EF4-FFF2-40B4-BE49-F238E27FC236}">
                <a16:creationId xmlns:a16="http://schemas.microsoft.com/office/drawing/2014/main" id="{FBD20251-1033-4A95-8888-E21F7440E498}"/>
              </a:ext>
            </a:extLst>
          </p:cNvPr>
          <p:cNvSpPr txBox="1"/>
          <p:nvPr/>
        </p:nvSpPr>
        <p:spPr>
          <a:xfrm>
            <a:off x="6043412" y="6414943"/>
            <a:ext cx="831100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Fonte: Modern Lossless Compression Techniques: Review, Comparison and Analysis</a:t>
            </a:r>
          </a:p>
        </p:txBody>
      </p:sp>
    </p:spTree>
    <p:extLst>
      <p:ext uri="{BB962C8B-B14F-4D97-AF65-F5344CB8AC3E}">
        <p14:creationId xmlns:p14="http://schemas.microsoft.com/office/powerpoint/2010/main" val="3325936524"/>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2" name="Google Shape;30;p6">
            <a:extLst>
              <a:ext uri="{FF2B5EF4-FFF2-40B4-BE49-F238E27FC236}">
                <a16:creationId xmlns:a16="http://schemas.microsoft.com/office/drawing/2014/main" id="{F894D877-1D7D-4745-931C-CCBDFE12D1A9}"/>
              </a:ext>
            </a:extLst>
          </p:cNvPr>
          <p:cNvSpPr/>
          <p:nvPr/>
        </p:nvSpPr>
        <p:spPr>
          <a:xfrm>
            <a:off x="1409" y="1408409"/>
            <a:ext cx="12857334" cy="5103132"/>
          </a:xfrm>
          <a:custGeom>
            <a:avLst/>
            <a:gdLst/>
            <a:ahLst/>
            <a:cxnLst/>
            <a:rect l="l" t="t" r="r" b="b"/>
            <a:pathLst>
              <a:path w="5734" h="2549" extrusionOk="0">
                <a:moveTo>
                  <a:pt x="3666" y="0"/>
                </a:moveTo>
                <a:lnTo>
                  <a:pt x="5734" y="0"/>
                </a:lnTo>
                <a:lnTo>
                  <a:pt x="5734" y="2549"/>
                </a:lnTo>
                <a:lnTo>
                  <a:pt x="0" y="2549"/>
                </a:lnTo>
                <a:lnTo>
                  <a:pt x="3666" y="0"/>
                </a:lnTo>
                <a:close/>
              </a:path>
            </a:pathLst>
          </a:custGeom>
          <a:blipFill dpi="0" rotWithShape="1">
            <a:blip r:embed="rId3">
              <a:extLst>
                <a:ext uri="{28A0092B-C50C-407E-A947-70E740481C1C}">
                  <a14:useLocalDpi xmlns:a14="http://schemas.microsoft.com/office/drawing/2010/main" val="0"/>
                </a:ext>
              </a:extLst>
            </a:blip>
            <a:srcRect/>
            <a:stretch>
              <a:fillRect/>
            </a:stretch>
          </a:blip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789" name="Google Shape;789;p28"/>
          <p:cNvSpPr/>
          <p:nvPr/>
        </p:nvSpPr>
        <p:spPr>
          <a:xfrm>
            <a:off x="144077" y="946084"/>
            <a:ext cx="6984775" cy="1107996"/>
          </a:xfrm>
          <a:prstGeom prst="rect">
            <a:avLst/>
          </a:prstGeom>
          <a:noFill/>
          <a:ln>
            <a:noFill/>
          </a:ln>
        </p:spPr>
        <p:txBody>
          <a:bodyPr spcFirstLastPara="1" wrap="square" lIns="91425" tIns="45700" rIns="91425" bIns="45700" anchor="t" anchorCtr="0">
            <a:noAutofit/>
          </a:bodyPr>
          <a:lstStyle/>
          <a:p>
            <a:pPr>
              <a:buClr>
                <a:schemeClr val="accent1"/>
              </a:buClr>
              <a:buSzPts val="6600"/>
            </a:pPr>
            <a:r>
              <a:rPr lang="zh-CN" sz="6600" cap="none">
                <a:solidFill>
                  <a:schemeClr val="accent1"/>
                </a:solidFill>
                <a:latin typeface="Arial"/>
                <a:ea typeface="Arial"/>
                <a:cs typeface="Arial"/>
                <a:sym typeface="Arial"/>
              </a:rPr>
              <a:t>O</a:t>
            </a:r>
            <a:r>
              <a:rPr lang="pt-PT" altLang="zh-CN" sz="6600">
                <a:solidFill>
                  <a:schemeClr val="accent1"/>
                </a:solidFill>
              </a:rPr>
              <a:t>brigado pela vossa atenção!</a:t>
            </a:r>
            <a:endParaRPr sz="6600" cap="none">
              <a:solidFill>
                <a:schemeClr val="accent1"/>
              </a:solidFill>
              <a:latin typeface="Arial"/>
              <a:ea typeface="Arial"/>
              <a:cs typeface="Arial"/>
              <a:sym typeface="Arial"/>
            </a:endParaRPr>
          </a:p>
        </p:txBody>
      </p:sp>
      <p:sp>
        <p:nvSpPr>
          <p:cNvPr id="3" name="Google Shape;31;p6">
            <a:extLst>
              <a:ext uri="{FF2B5EF4-FFF2-40B4-BE49-F238E27FC236}">
                <a16:creationId xmlns:a16="http://schemas.microsoft.com/office/drawing/2014/main" id="{86A4DCE1-BEAB-4593-B427-50A0CCEC5125}"/>
              </a:ext>
            </a:extLst>
          </p:cNvPr>
          <p:cNvSpPr/>
          <p:nvPr/>
        </p:nvSpPr>
        <p:spPr>
          <a:xfrm>
            <a:off x="1414" y="3754420"/>
            <a:ext cx="3114551" cy="2757095"/>
          </a:xfrm>
          <a:custGeom>
            <a:avLst/>
            <a:gdLst/>
            <a:ahLst/>
            <a:cxnLst/>
            <a:rect l="l" t="t" r="r" b="b"/>
            <a:pathLst>
              <a:path w="1389" h="1388" extrusionOk="0">
                <a:moveTo>
                  <a:pt x="0" y="0"/>
                </a:moveTo>
                <a:lnTo>
                  <a:pt x="1389" y="1388"/>
                </a:lnTo>
                <a:lnTo>
                  <a:pt x="0" y="1388"/>
                </a:lnTo>
                <a:lnTo>
                  <a:pt x="0" y="0"/>
                </a:lnTo>
                <a:close/>
              </a:path>
            </a:pathLst>
          </a:custGeom>
          <a:solidFill>
            <a:srgbClr val="FF0000"/>
          </a:solid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
        <p:nvSpPr>
          <p:cNvPr id="4" name="Google Shape;32;p6">
            <a:extLst>
              <a:ext uri="{FF2B5EF4-FFF2-40B4-BE49-F238E27FC236}">
                <a16:creationId xmlns:a16="http://schemas.microsoft.com/office/drawing/2014/main" id="{51D57F56-6DFE-44C9-8BFE-685DCEEC0096}"/>
              </a:ext>
            </a:extLst>
          </p:cNvPr>
          <p:cNvSpPr/>
          <p:nvPr/>
        </p:nvSpPr>
        <p:spPr>
          <a:xfrm>
            <a:off x="8211723" y="1408401"/>
            <a:ext cx="4637071" cy="4107834"/>
          </a:xfrm>
          <a:custGeom>
            <a:avLst/>
            <a:gdLst/>
            <a:ahLst/>
            <a:cxnLst/>
            <a:rect l="l" t="t" r="r" b="b"/>
            <a:pathLst>
              <a:path w="2068" h="2068" extrusionOk="0">
                <a:moveTo>
                  <a:pt x="0" y="0"/>
                </a:moveTo>
                <a:lnTo>
                  <a:pt x="2068" y="0"/>
                </a:lnTo>
                <a:lnTo>
                  <a:pt x="2068" y="2068"/>
                </a:lnTo>
                <a:lnTo>
                  <a:pt x="0" y="0"/>
                </a:lnTo>
                <a:close/>
              </a:path>
            </a:pathLst>
          </a:custGeom>
          <a:solidFill>
            <a:srgbClr val="FF0000"/>
          </a:solidFill>
          <a:ln>
            <a:noFill/>
          </a:ln>
        </p:spPr>
        <p:txBody>
          <a:bodyPr spcFirstLastPara="1" wrap="square" lIns="128550" tIns="64275" rIns="128550" bIns="64275" anchor="t" anchorCtr="0">
            <a:noAutofit/>
          </a:bodyPr>
          <a:lstStyle/>
          <a:p>
            <a:pPr marL="0" marR="0" lvl="0" indent="0" algn="l" rtl="0">
              <a:spcBef>
                <a:spcPts val="0"/>
              </a:spcBef>
              <a:spcAft>
                <a:spcPts val="0"/>
              </a:spcAft>
              <a:buNone/>
            </a:pPr>
            <a:endParaRPr sz="20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89"/>
                                        </p:tgtEl>
                                        <p:attrNameLst>
                                          <p:attrName>style.visibility</p:attrName>
                                        </p:attrNameLst>
                                      </p:cBhvr>
                                      <p:to>
                                        <p:strVal val="visible"/>
                                      </p:to>
                                    </p:set>
                                    <p:animEffect transition="in" filter="fade">
                                      <p:cBhvr>
                                        <p:cTn id="7" dur="500"/>
                                        <p:tgtEl>
                                          <p:spTgt spid="78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p:tgtEl>
                                          <p:spTgt spid="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b="1">
                <a:solidFill>
                  <a:srgbClr val="A5A5A5"/>
                </a:solidFill>
                <a:latin typeface="Poppins" panose="00000500000000000000" pitchFamily="50" charset="0"/>
                <a:cs typeface="Poppins" panose="00000500000000000000" pitchFamily="50" charset="0"/>
              </a:rPr>
              <a:t>Introdução</a:t>
            </a:r>
            <a:endParaRPr sz="3200" b="1">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Etapas de codificação</a:t>
            </a:r>
            <a:endParaRPr sz="1600">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Algoritmos usados</a:t>
            </a:r>
            <a:endParaRPr sz="1600">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Combinações mais usuais</a:t>
            </a:r>
            <a:endParaRPr sz="1600">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a:solidFill>
                  <a:srgbClr val="A5A5A5"/>
                </a:solidFill>
                <a:latin typeface="Poppins" panose="00000500000000000000" pitchFamily="50" charset="0"/>
                <a:cs typeface="Poppins" panose="00000500000000000000" pitchFamily="50" charset="0"/>
              </a:rPr>
              <a:t>Conclusão</a:t>
            </a:r>
            <a:endParaRPr sz="1600">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310824755"/>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43;p7">
            <a:extLst>
              <a:ext uri="{FF2B5EF4-FFF2-40B4-BE49-F238E27FC236}">
                <a16:creationId xmlns:a16="http://schemas.microsoft.com/office/drawing/2014/main" id="{79D03C13-C9A1-4E01-88CB-D0CEFAE0D21C}"/>
              </a:ext>
            </a:extLst>
          </p:cNvPr>
          <p:cNvSpPr/>
          <p:nvPr/>
        </p:nvSpPr>
        <p:spPr>
          <a:xfrm>
            <a:off x="895897" y="5797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b="1">
                <a:solidFill>
                  <a:schemeClr val="tx1"/>
                </a:solidFill>
                <a:latin typeface="Poppins" panose="00000500000000000000" pitchFamily="50" charset="0"/>
                <a:cs typeface="Poppins" panose="00000500000000000000" pitchFamily="50" charset="0"/>
              </a:rPr>
              <a:t>Introdução</a:t>
            </a:r>
            <a:endParaRPr sz="3200" b="1">
              <a:solidFill>
                <a:schemeClr val="tx1"/>
              </a:solidFill>
              <a:latin typeface="Poppins" panose="00000500000000000000" pitchFamily="50" charset="0"/>
              <a:cs typeface="Poppins" panose="00000500000000000000" pitchFamily="50" charset="0"/>
            </a:endParaRPr>
          </a:p>
        </p:txBody>
      </p:sp>
      <p:sp>
        <p:nvSpPr>
          <p:cNvPr id="3" name="CaixaDeTexto 2">
            <a:extLst>
              <a:ext uri="{FF2B5EF4-FFF2-40B4-BE49-F238E27FC236}">
                <a16:creationId xmlns:a16="http://schemas.microsoft.com/office/drawing/2014/main" id="{93A2E08A-B130-4164-8C41-D2E4E8D2EBB8}"/>
              </a:ext>
            </a:extLst>
          </p:cNvPr>
          <p:cNvSpPr txBox="1"/>
          <p:nvPr/>
        </p:nvSpPr>
        <p:spPr>
          <a:xfrm>
            <a:off x="789709" y="2954605"/>
            <a:ext cx="3396253" cy="1323439"/>
          </a:xfrm>
          <a:prstGeom prst="rect">
            <a:avLst/>
          </a:prstGeom>
          <a:noFill/>
        </p:spPr>
        <p:txBody>
          <a:bodyPr wrap="square" rtlCol="0">
            <a:spAutoFit/>
          </a:bodyPr>
          <a:lstStyle/>
          <a:p>
            <a:pPr algn="ctr"/>
            <a:r>
              <a:rPr lang="pt-PT" sz="2000">
                <a:latin typeface="Poppins" panose="00000500000000000000" pitchFamily="50" charset="0"/>
                <a:cs typeface="Poppins" panose="00000500000000000000" pitchFamily="50" charset="0"/>
              </a:rPr>
              <a:t>Necessidade de resolver problemas relacionados com a transferência de informação</a:t>
            </a:r>
          </a:p>
        </p:txBody>
      </p:sp>
      <p:sp>
        <p:nvSpPr>
          <p:cNvPr id="8" name="CaixaDeTexto 7">
            <a:extLst>
              <a:ext uri="{FF2B5EF4-FFF2-40B4-BE49-F238E27FC236}">
                <a16:creationId xmlns:a16="http://schemas.microsoft.com/office/drawing/2014/main" id="{8AEBDF57-D95A-4380-81AA-91076C7A6891}"/>
              </a:ext>
            </a:extLst>
          </p:cNvPr>
          <p:cNvSpPr txBox="1"/>
          <p:nvPr/>
        </p:nvSpPr>
        <p:spPr>
          <a:xfrm>
            <a:off x="7725985" y="2338404"/>
            <a:ext cx="4372310" cy="707886"/>
          </a:xfrm>
          <a:prstGeom prst="rect">
            <a:avLst/>
          </a:prstGeom>
          <a:noFill/>
        </p:spPr>
        <p:txBody>
          <a:bodyPr wrap="square" rtlCol="0">
            <a:spAutoFit/>
          </a:bodyPr>
          <a:lstStyle/>
          <a:p>
            <a:pPr algn="ctr"/>
            <a:r>
              <a:rPr lang="pt-PT" sz="2000" b="1">
                <a:latin typeface="Poppins" panose="00000500000000000000" pitchFamily="50" charset="0"/>
                <a:cs typeface="Poppins" panose="00000500000000000000" pitchFamily="50" charset="0"/>
              </a:rPr>
              <a:t>Canais existentes não atingem velocidades aceitáveis</a:t>
            </a:r>
          </a:p>
        </p:txBody>
      </p:sp>
      <p:sp>
        <p:nvSpPr>
          <p:cNvPr id="15" name="Oval 14">
            <a:extLst>
              <a:ext uri="{FF2B5EF4-FFF2-40B4-BE49-F238E27FC236}">
                <a16:creationId xmlns:a16="http://schemas.microsoft.com/office/drawing/2014/main" id="{FDAAEDD6-3FF1-40C8-8B92-DC0E61B6F4F7}"/>
              </a:ext>
            </a:extLst>
          </p:cNvPr>
          <p:cNvSpPr/>
          <p:nvPr/>
        </p:nvSpPr>
        <p:spPr>
          <a:xfrm>
            <a:off x="4653705" y="2203554"/>
            <a:ext cx="2713246" cy="27132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Oval 15">
            <a:extLst>
              <a:ext uri="{FF2B5EF4-FFF2-40B4-BE49-F238E27FC236}">
                <a16:creationId xmlns:a16="http://schemas.microsoft.com/office/drawing/2014/main" id="{D77315B9-68A1-44CC-B6F5-C564FF8CE912}"/>
              </a:ext>
            </a:extLst>
          </p:cNvPr>
          <p:cNvSpPr/>
          <p:nvPr/>
        </p:nvSpPr>
        <p:spPr>
          <a:xfrm>
            <a:off x="6766717" y="2352053"/>
            <a:ext cx="600234" cy="6002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a:latin typeface="Poppins" panose="00000500000000000000" pitchFamily="50" charset="0"/>
                <a:cs typeface="Poppins" panose="00000500000000000000" pitchFamily="50" charset="0"/>
              </a:rPr>
              <a:t>1</a:t>
            </a:r>
          </a:p>
        </p:txBody>
      </p:sp>
      <p:sp>
        <p:nvSpPr>
          <p:cNvPr id="17" name="Oval 16">
            <a:extLst>
              <a:ext uri="{FF2B5EF4-FFF2-40B4-BE49-F238E27FC236}">
                <a16:creationId xmlns:a16="http://schemas.microsoft.com/office/drawing/2014/main" id="{296A5C46-4FE3-4B72-9287-31237764C08E}"/>
              </a:ext>
            </a:extLst>
          </p:cNvPr>
          <p:cNvSpPr/>
          <p:nvPr/>
        </p:nvSpPr>
        <p:spPr>
          <a:xfrm>
            <a:off x="6766717" y="3977927"/>
            <a:ext cx="600234" cy="600234"/>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sz="2400" b="1">
                <a:latin typeface="Poppins" panose="00000500000000000000" pitchFamily="50" charset="0"/>
                <a:cs typeface="Poppins" panose="00000500000000000000" pitchFamily="50" charset="0"/>
              </a:rPr>
              <a:t>2</a:t>
            </a:r>
          </a:p>
        </p:txBody>
      </p:sp>
      <p:sp>
        <p:nvSpPr>
          <p:cNvPr id="18" name="CaixaDeTexto 17">
            <a:extLst>
              <a:ext uri="{FF2B5EF4-FFF2-40B4-BE49-F238E27FC236}">
                <a16:creationId xmlns:a16="http://schemas.microsoft.com/office/drawing/2014/main" id="{AE7BD83F-7B72-43FB-939E-A83B45A45D19}"/>
              </a:ext>
            </a:extLst>
          </p:cNvPr>
          <p:cNvSpPr txBox="1"/>
          <p:nvPr/>
        </p:nvSpPr>
        <p:spPr>
          <a:xfrm>
            <a:off x="7725985" y="4045915"/>
            <a:ext cx="4013276" cy="1015663"/>
          </a:xfrm>
          <a:prstGeom prst="rect">
            <a:avLst/>
          </a:prstGeom>
          <a:noFill/>
        </p:spPr>
        <p:txBody>
          <a:bodyPr wrap="square" rtlCol="0" anchor="t">
            <a:spAutoFit/>
          </a:bodyPr>
          <a:lstStyle/>
          <a:p>
            <a:pPr algn="ctr"/>
            <a:r>
              <a:rPr lang="pt-PT" sz="2000" b="1">
                <a:latin typeface="Poppins"/>
                <a:cs typeface="Poppins" panose="00000500000000000000" pitchFamily="50" charset="0"/>
              </a:rPr>
              <a:t>Larguras de banda pequenas para a quantidade de informação a transferir</a:t>
            </a:r>
          </a:p>
        </p:txBody>
      </p:sp>
      <p:sp>
        <p:nvSpPr>
          <p:cNvPr id="21" name="Google Shape;569;p20">
            <a:extLst>
              <a:ext uri="{FF2B5EF4-FFF2-40B4-BE49-F238E27FC236}">
                <a16:creationId xmlns:a16="http://schemas.microsoft.com/office/drawing/2014/main" id="{DCBC1BE4-93A4-4E75-AC9D-51B81D61BE5D}"/>
              </a:ext>
            </a:extLst>
          </p:cNvPr>
          <p:cNvSpPr/>
          <p:nvPr/>
        </p:nvSpPr>
        <p:spPr>
          <a:xfrm>
            <a:off x="5370369" y="2857998"/>
            <a:ext cx="1279917" cy="1404358"/>
          </a:xfrm>
          <a:custGeom>
            <a:avLst/>
            <a:gdLst/>
            <a:ahLst/>
            <a:cxnLst/>
            <a:rect l="l" t="t" r="r" b="b"/>
            <a:pathLst>
              <a:path w="100" h="110" extrusionOk="0">
                <a:moveTo>
                  <a:pt x="23" y="0"/>
                </a:moveTo>
                <a:cubicBezTo>
                  <a:pt x="65" y="0"/>
                  <a:pt x="65" y="0"/>
                  <a:pt x="65" y="0"/>
                </a:cubicBezTo>
                <a:cubicBezTo>
                  <a:pt x="68" y="0"/>
                  <a:pt x="71" y="1"/>
                  <a:pt x="74" y="4"/>
                </a:cubicBezTo>
                <a:cubicBezTo>
                  <a:pt x="76" y="6"/>
                  <a:pt x="77" y="9"/>
                  <a:pt x="77" y="12"/>
                </a:cubicBezTo>
                <a:cubicBezTo>
                  <a:pt x="77" y="35"/>
                  <a:pt x="77" y="35"/>
                  <a:pt x="77" y="35"/>
                </a:cubicBezTo>
                <a:cubicBezTo>
                  <a:pt x="68" y="40"/>
                  <a:pt x="68" y="40"/>
                  <a:pt x="68" y="40"/>
                </a:cubicBezTo>
                <a:cubicBezTo>
                  <a:pt x="68" y="12"/>
                  <a:pt x="68" y="12"/>
                  <a:pt x="68" y="12"/>
                </a:cubicBezTo>
                <a:cubicBezTo>
                  <a:pt x="68" y="11"/>
                  <a:pt x="68" y="11"/>
                  <a:pt x="67" y="10"/>
                </a:cubicBezTo>
                <a:cubicBezTo>
                  <a:pt x="67" y="10"/>
                  <a:pt x="66" y="9"/>
                  <a:pt x="65" y="9"/>
                </a:cubicBezTo>
                <a:cubicBezTo>
                  <a:pt x="28" y="9"/>
                  <a:pt x="28" y="9"/>
                  <a:pt x="28" y="9"/>
                </a:cubicBezTo>
                <a:cubicBezTo>
                  <a:pt x="28" y="12"/>
                  <a:pt x="28" y="12"/>
                  <a:pt x="28" y="12"/>
                </a:cubicBezTo>
                <a:cubicBezTo>
                  <a:pt x="28" y="16"/>
                  <a:pt x="28" y="16"/>
                  <a:pt x="28" y="16"/>
                </a:cubicBezTo>
                <a:cubicBezTo>
                  <a:pt x="28" y="17"/>
                  <a:pt x="28" y="18"/>
                  <a:pt x="28" y="19"/>
                </a:cubicBezTo>
                <a:cubicBezTo>
                  <a:pt x="28" y="21"/>
                  <a:pt x="27" y="23"/>
                  <a:pt x="25" y="24"/>
                </a:cubicBezTo>
                <a:cubicBezTo>
                  <a:pt x="24" y="25"/>
                  <a:pt x="23" y="26"/>
                  <a:pt x="21" y="26"/>
                </a:cubicBezTo>
                <a:cubicBezTo>
                  <a:pt x="20" y="26"/>
                  <a:pt x="19" y="26"/>
                  <a:pt x="18" y="26"/>
                </a:cubicBezTo>
                <a:cubicBezTo>
                  <a:pt x="14" y="26"/>
                  <a:pt x="14" y="26"/>
                  <a:pt x="14" y="26"/>
                </a:cubicBezTo>
                <a:cubicBezTo>
                  <a:pt x="9" y="25"/>
                  <a:pt x="9" y="25"/>
                  <a:pt x="9" y="25"/>
                </a:cubicBezTo>
                <a:cubicBezTo>
                  <a:pt x="9" y="85"/>
                  <a:pt x="9" y="85"/>
                  <a:pt x="9" y="85"/>
                </a:cubicBezTo>
                <a:cubicBezTo>
                  <a:pt x="9" y="86"/>
                  <a:pt x="10" y="86"/>
                  <a:pt x="10" y="87"/>
                </a:cubicBezTo>
                <a:cubicBezTo>
                  <a:pt x="10" y="87"/>
                  <a:pt x="10" y="87"/>
                  <a:pt x="10" y="87"/>
                </a:cubicBezTo>
                <a:cubicBezTo>
                  <a:pt x="11" y="87"/>
                  <a:pt x="11" y="88"/>
                  <a:pt x="12" y="88"/>
                </a:cubicBezTo>
                <a:cubicBezTo>
                  <a:pt x="45" y="88"/>
                  <a:pt x="45" y="88"/>
                  <a:pt x="45" y="88"/>
                </a:cubicBezTo>
                <a:cubicBezTo>
                  <a:pt x="44" y="97"/>
                  <a:pt x="44" y="97"/>
                  <a:pt x="44" y="97"/>
                </a:cubicBezTo>
                <a:cubicBezTo>
                  <a:pt x="12" y="97"/>
                  <a:pt x="12" y="97"/>
                  <a:pt x="12" y="97"/>
                </a:cubicBezTo>
                <a:cubicBezTo>
                  <a:pt x="9" y="97"/>
                  <a:pt x="6" y="96"/>
                  <a:pt x="4" y="93"/>
                </a:cubicBezTo>
                <a:cubicBezTo>
                  <a:pt x="4" y="93"/>
                  <a:pt x="4" y="93"/>
                  <a:pt x="4" y="93"/>
                </a:cubicBezTo>
                <a:cubicBezTo>
                  <a:pt x="4" y="93"/>
                  <a:pt x="4" y="93"/>
                  <a:pt x="4" y="93"/>
                </a:cubicBezTo>
                <a:cubicBezTo>
                  <a:pt x="2" y="91"/>
                  <a:pt x="0" y="88"/>
                  <a:pt x="0" y="85"/>
                </a:cubicBezTo>
                <a:cubicBezTo>
                  <a:pt x="0" y="22"/>
                  <a:pt x="0" y="22"/>
                  <a:pt x="0" y="22"/>
                </a:cubicBezTo>
                <a:cubicBezTo>
                  <a:pt x="0" y="20"/>
                  <a:pt x="0" y="20"/>
                  <a:pt x="0" y="20"/>
                </a:cubicBezTo>
                <a:cubicBezTo>
                  <a:pt x="2" y="19"/>
                  <a:pt x="2" y="19"/>
                  <a:pt x="2" y="19"/>
                </a:cubicBezTo>
                <a:cubicBezTo>
                  <a:pt x="20" y="1"/>
                  <a:pt x="20" y="1"/>
                  <a:pt x="20" y="1"/>
                </a:cubicBezTo>
                <a:cubicBezTo>
                  <a:pt x="21" y="0"/>
                  <a:pt x="21" y="0"/>
                  <a:pt x="21" y="0"/>
                </a:cubicBezTo>
                <a:cubicBezTo>
                  <a:pt x="23" y="0"/>
                  <a:pt x="23" y="0"/>
                  <a:pt x="23" y="0"/>
                </a:cubicBezTo>
                <a:close/>
                <a:moveTo>
                  <a:pt x="90" y="45"/>
                </a:moveTo>
                <a:cubicBezTo>
                  <a:pt x="90" y="43"/>
                  <a:pt x="90" y="43"/>
                  <a:pt x="90" y="43"/>
                </a:cubicBezTo>
                <a:cubicBezTo>
                  <a:pt x="84" y="39"/>
                  <a:pt x="84" y="39"/>
                  <a:pt x="84" y="39"/>
                </a:cubicBezTo>
                <a:cubicBezTo>
                  <a:pt x="75" y="44"/>
                  <a:pt x="75" y="44"/>
                  <a:pt x="75" y="44"/>
                </a:cubicBezTo>
                <a:cubicBezTo>
                  <a:pt x="83" y="47"/>
                  <a:pt x="83" y="47"/>
                  <a:pt x="83" y="47"/>
                </a:cubicBezTo>
                <a:cubicBezTo>
                  <a:pt x="91" y="52"/>
                  <a:pt x="91" y="52"/>
                  <a:pt x="91" y="52"/>
                </a:cubicBezTo>
                <a:cubicBezTo>
                  <a:pt x="94" y="53"/>
                  <a:pt x="94" y="53"/>
                  <a:pt x="94" y="53"/>
                </a:cubicBezTo>
                <a:cubicBezTo>
                  <a:pt x="92" y="62"/>
                  <a:pt x="88" y="70"/>
                  <a:pt x="82" y="77"/>
                </a:cubicBezTo>
                <a:cubicBezTo>
                  <a:pt x="86" y="81"/>
                  <a:pt x="86" y="81"/>
                  <a:pt x="86" y="81"/>
                </a:cubicBezTo>
                <a:cubicBezTo>
                  <a:pt x="93" y="73"/>
                  <a:pt x="98" y="63"/>
                  <a:pt x="100" y="53"/>
                </a:cubicBezTo>
                <a:cubicBezTo>
                  <a:pt x="100" y="51"/>
                  <a:pt x="100" y="51"/>
                  <a:pt x="100" y="51"/>
                </a:cubicBezTo>
                <a:cubicBezTo>
                  <a:pt x="98" y="50"/>
                  <a:pt x="98" y="50"/>
                  <a:pt x="98" y="50"/>
                </a:cubicBezTo>
                <a:cubicBezTo>
                  <a:pt x="90" y="45"/>
                  <a:pt x="90" y="45"/>
                  <a:pt x="90" y="45"/>
                </a:cubicBezTo>
                <a:close/>
                <a:moveTo>
                  <a:pt x="74" y="47"/>
                </a:moveTo>
                <a:cubicBezTo>
                  <a:pt x="64" y="58"/>
                  <a:pt x="58" y="70"/>
                  <a:pt x="54" y="84"/>
                </a:cubicBezTo>
                <a:cubicBezTo>
                  <a:pt x="59" y="86"/>
                  <a:pt x="64" y="89"/>
                  <a:pt x="70" y="92"/>
                </a:cubicBezTo>
                <a:cubicBezTo>
                  <a:pt x="78" y="81"/>
                  <a:pt x="85" y="68"/>
                  <a:pt x="90" y="55"/>
                </a:cubicBezTo>
                <a:cubicBezTo>
                  <a:pt x="84" y="52"/>
                  <a:pt x="79" y="50"/>
                  <a:pt x="74" y="47"/>
                </a:cubicBezTo>
                <a:close/>
                <a:moveTo>
                  <a:pt x="52" y="87"/>
                </a:moveTo>
                <a:cubicBezTo>
                  <a:pt x="50" y="103"/>
                  <a:pt x="50" y="103"/>
                  <a:pt x="50" y="103"/>
                </a:cubicBezTo>
                <a:cubicBezTo>
                  <a:pt x="51" y="103"/>
                  <a:pt x="51" y="103"/>
                  <a:pt x="51" y="103"/>
                </a:cubicBezTo>
                <a:cubicBezTo>
                  <a:pt x="50" y="108"/>
                  <a:pt x="50" y="108"/>
                  <a:pt x="50" y="108"/>
                </a:cubicBezTo>
                <a:cubicBezTo>
                  <a:pt x="52" y="110"/>
                  <a:pt x="52" y="110"/>
                  <a:pt x="52" y="110"/>
                </a:cubicBezTo>
                <a:cubicBezTo>
                  <a:pt x="55" y="106"/>
                  <a:pt x="55" y="106"/>
                  <a:pt x="55" y="106"/>
                </a:cubicBezTo>
                <a:cubicBezTo>
                  <a:pt x="56" y="106"/>
                  <a:pt x="56" y="106"/>
                  <a:pt x="56" y="106"/>
                </a:cubicBezTo>
                <a:cubicBezTo>
                  <a:pt x="68" y="95"/>
                  <a:pt x="68" y="95"/>
                  <a:pt x="68" y="95"/>
                </a:cubicBezTo>
                <a:cubicBezTo>
                  <a:pt x="52" y="87"/>
                  <a:pt x="52" y="87"/>
                  <a:pt x="52" y="87"/>
                </a:cubicBezTo>
                <a:close/>
                <a:moveTo>
                  <a:pt x="18" y="56"/>
                </a:moveTo>
                <a:cubicBezTo>
                  <a:pt x="18" y="60"/>
                  <a:pt x="18" y="60"/>
                  <a:pt x="18" y="60"/>
                </a:cubicBezTo>
                <a:cubicBezTo>
                  <a:pt x="30" y="60"/>
                  <a:pt x="30" y="60"/>
                  <a:pt x="30" y="60"/>
                </a:cubicBezTo>
                <a:cubicBezTo>
                  <a:pt x="30" y="56"/>
                  <a:pt x="30" y="56"/>
                  <a:pt x="30" y="56"/>
                </a:cubicBezTo>
                <a:cubicBezTo>
                  <a:pt x="18" y="56"/>
                  <a:pt x="18" y="56"/>
                  <a:pt x="18" y="56"/>
                </a:cubicBezTo>
                <a:close/>
                <a:moveTo>
                  <a:pt x="18" y="43"/>
                </a:moveTo>
                <a:cubicBezTo>
                  <a:pt x="18" y="48"/>
                  <a:pt x="18" y="48"/>
                  <a:pt x="18" y="48"/>
                </a:cubicBezTo>
                <a:cubicBezTo>
                  <a:pt x="60" y="48"/>
                  <a:pt x="60" y="48"/>
                  <a:pt x="60" y="48"/>
                </a:cubicBezTo>
                <a:cubicBezTo>
                  <a:pt x="60" y="43"/>
                  <a:pt x="60" y="43"/>
                  <a:pt x="60" y="43"/>
                </a:cubicBezTo>
                <a:cubicBezTo>
                  <a:pt x="18" y="43"/>
                  <a:pt x="18" y="43"/>
                  <a:pt x="18" y="43"/>
                </a:cubicBezTo>
                <a:close/>
                <a:moveTo>
                  <a:pt x="18" y="31"/>
                </a:moveTo>
                <a:cubicBezTo>
                  <a:pt x="18" y="36"/>
                  <a:pt x="18" y="36"/>
                  <a:pt x="18" y="36"/>
                </a:cubicBezTo>
                <a:cubicBezTo>
                  <a:pt x="60" y="36"/>
                  <a:pt x="60" y="36"/>
                  <a:pt x="60" y="36"/>
                </a:cubicBezTo>
                <a:cubicBezTo>
                  <a:pt x="60" y="31"/>
                  <a:pt x="60" y="31"/>
                  <a:pt x="60" y="31"/>
                </a:cubicBezTo>
                <a:cubicBezTo>
                  <a:pt x="18" y="31"/>
                  <a:pt x="18" y="31"/>
                  <a:pt x="18" y="31"/>
                </a:cubicBezTo>
                <a:close/>
                <a:moveTo>
                  <a:pt x="37" y="19"/>
                </a:moveTo>
                <a:cubicBezTo>
                  <a:pt x="37" y="24"/>
                  <a:pt x="37" y="24"/>
                  <a:pt x="37" y="24"/>
                </a:cubicBezTo>
                <a:cubicBezTo>
                  <a:pt x="60" y="24"/>
                  <a:pt x="60" y="24"/>
                  <a:pt x="60" y="24"/>
                </a:cubicBezTo>
                <a:cubicBezTo>
                  <a:pt x="60" y="19"/>
                  <a:pt x="60" y="19"/>
                  <a:pt x="60" y="19"/>
                </a:cubicBezTo>
                <a:cubicBezTo>
                  <a:pt x="37" y="19"/>
                  <a:pt x="37" y="19"/>
                  <a:pt x="37" y="19"/>
                </a:cubicBezTo>
                <a:close/>
                <a:moveTo>
                  <a:pt x="12" y="21"/>
                </a:moveTo>
                <a:cubicBezTo>
                  <a:pt x="14" y="21"/>
                  <a:pt x="14" y="21"/>
                  <a:pt x="14" y="21"/>
                </a:cubicBezTo>
                <a:cubicBezTo>
                  <a:pt x="18" y="22"/>
                  <a:pt x="18" y="22"/>
                  <a:pt x="18" y="22"/>
                </a:cubicBezTo>
                <a:cubicBezTo>
                  <a:pt x="18" y="22"/>
                  <a:pt x="18" y="22"/>
                  <a:pt x="18" y="22"/>
                </a:cubicBezTo>
                <a:cubicBezTo>
                  <a:pt x="19" y="22"/>
                  <a:pt x="19" y="22"/>
                  <a:pt x="19" y="22"/>
                </a:cubicBezTo>
                <a:cubicBezTo>
                  <a:pt x="19" y="22"/>
                  <a:pt x="19" y="22"/>
                  <a:pt x="20" y="22"/>
                </a:cubicBezTo>
                <a:cubicBezTo>
                  <a:pt x="21" y="22"/>
                  <a:pt x="22" y="21"/>
                  <a:pt x="22" y="20"/>
                </a:cubicBezTo>
                <a:cubicBezTo>
                  <a:pt x="23" y="20"/>
                  <a:pt x="24" y="19"/>
                  <a:pt x="24" y="18"/>
                </a:cubicBezTo>
                <a:cubicBezTo>
                  <a:pt x="24" y="18"/>
                  <a:pt x="24" y="17"/>
                  <a:pt x="24" y="17"/>
                </a:cubicBezTo>
                <a:cubicBezTo>
                  <a:pt x="24" y="17"/>
                  <a:pt x="24" y="17"/>
                  <a:pt x="24" y="17"/>
                </a:cubicBezTo>
                <a:cubicBezTo>
                  <a:pt x="24" y="16"/>
                  <a:pt x="24" y="16"/>
                  <a:pt x="24" y="16"/>
                </a:cubicBezTo>
                <a:cubicBezTo>
                  <a:pt x="23" y="12"/>
                  <a:pt x="23" y="12"/>
                  <a:pt x="23" y="12"/>
                </a:cubicBezTo>
                <a:cubicBezTo>
                  <a:pt x="23" y="11"/>
                  <a:pt x="23" y="11"/>
                  <a:pt x="23" y="11"/>
                </a:cubicBezTo>
                <a:lnTo>
                  <a:pt x="12" y="21"/>
                </a:lnTo>
                <a:close/>
              </a:path>
            </a:pathLst>
          </a:custGeom>
          <a:solidFill>
            <a:schemeClr val="bg1"/>
          </a:solidFill>
          <a:ln>
            <a:noFill/>
          </a:ln>
        </p:spPr>
        <p:txBody>
          <a:bodyPr spcFirstLastPara="1" wrap="square" lIns="96425" tIns="48200" rIns="96425" bIns="48200" anchor="t" anchorCtr="0">
            <a:noAutofit/>
          </a:bodyPr>
          <a:lstStyle/>
          <a:p>
            <a:pPr marL="0" marR="0" lvl="0" indent="0" algn="just" rtl="0">
              <a:lnSpc>
                <a:spcPct val="120000"/>
              </a:lnSpc>
              <a:spcBef>
                <a:spcPts val="0"/>
              </a:spcBef>
              <a:spcAft>
                <a:spcPts val="0"/>
              </a:spcAft>
              <a:buNone/>
            </a:pPr>
            <a:endParaRPr sz="949">
              <a:solidFill>
                <a:srgbClr val="000000"/>
              </a:solidFill>
              <a:latin typeface="Arial"/>
              <a:ea typeface="Arial"/>
              <a:cs typeface="Arial"/>
              <a:sym typeface="Arial"/>
            </a:endParaRPr>
          </a:p>
        </p:txBody>
      </p:sp>
    </p:spTree>
    <p:extLst>
      <p:ext uri="{BB962C8B-B14F-4D97-AF65-F5344CB8AC3E}">
        <p14:creationId xmlns:p14="http://schemas.microsoft.com/office/powerpoint/2010/main" val="22855844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tângulo 24">
            <a:extLst>
              <a:ext uri="{FF2B5EF4-FFF2-40B4-BE49-F238E27FC236}">
                <a16:creationId xmlns:a16="http://schemas.microsoft.com/office/drawing/2014/main" id="{BB5ECDCF-D791-4558-BAC3-8EA16F3DC70E}"/>
              </a:ext>
            </a:extLst>
          </p:cNvPr>
          <p:cNvSpPr/>
          <p:nvPr/>
        </p:nvSpPr>
        <p:spPr>
          <a:xfrm>
            <a:off x="0" y="-56148"/>
            <a:ext cx="12858750" cy="728879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a:extLst>
              <a:ext uri="{FF2B5EF4-FFF2-40B4-BE49-F238E27FC236}">
                <a16:creationId xmlns:a16="http://schemas.microsoft.com/office/drawing/2014/main" id="{C5EAC32A-2CF4-48DF-8991-D1284BC33E6F}"/>
              </a:ext>
            </a:extLst>
          </p:cNvPr>
          <p:cNvSpPr txBox="1"/>
          <p:nvPr/>
        </p:nvSpPr>
        <p:spPr>
          <a:xfrm>
            <a:off x="1939820" y="2915904"/>
            <a:ext cx="8979109" cy="1569660"/>
          </a:xfrm>
          <a:prstGeom prst="rect">
            <a:avLst/>
          </a:prstGeom>
          <a:noFill/>
        </p:spPr>
        <p:txBody>
          <a:bodyPr wrap="square" rtlCol="0">
            <a:spAutoFit/>
          </a:bodyPr>
          <a:lstStyle/>
          <a:p>
            <a:pPr algn="ctr"/>
            <a:r>
              <a:rPr lang="pt-PT" sz="4800" b="1">
                <a:solidFill>
                  <a:schemeClr val="bg1"/>
                </a:solidFill>
                <a:latin typeface="Poppins" panose="00000500000000000000" pitchFamily="50" charset="0"/>
                <a:cs typeface="Poppins" panose="00000500000000000000" pitchFamily="50" charset="0"/>
              </a:rPr>
              <a:t>Necessário diminuir o tamanho da informação</a:t>
            </a:r>
          </a:p>
        </p:txBody>
      </p:sp>
    </p:spTree>
    <p:extLst>
      <p:ext uri="{BB962C8B-B14F-4D97-AF65-F5344CB8AC3E}">
        <p14:creationId xmlns:p14="http://schemas.microsoft.com/office/powerpoint/2010/main" val="13886037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C5EAC32A-2CF4-48DF-8991-D1284BC33E6F}"/>
              </a:ext>
            </a:extLst>
          </p:cNvPr>
          <p:cNvSpPr txBox="1"/>
          <p:nvPr/>
        </p:nvSpPr>
        <p:spPr>
          <a:xfrm>
            <a:off x="461634" y="938344"/>
            <a:ext cx="5751737" cy="553998"/>
          </a:xfrm>
          <a:prstGeom prst="rect">
            <a:avLst/>
          </a:prstGeom>
          <a:noFill/>
        </p:spPr>
        <p:txBody>
          <a:bodyPr wrap="square" rtlCol="0">
            <a:spAutoFit/>
          </a:bodyPr>
          <a:lstStyle/>
          <a:p>
            <a:pPr algn="ctr"/>
            <a:r>
              <a:rPr lang="pt-PT" sz="3000" b="1">
                <a:solidFill>
                  <a:srgbClr val="C00000"/>
                </a:solidFill>
                <a:latin typeface="Poppins" panose="00000500000000000000" pitchFamily="50" charset="0"/>
                <a:cs typeface="Poppins" panose="00000500000000000000" pitchFamily="50" charset="0"/>
              </a:rPr>
              <a:t>Compressão não destrutiva</a:t>
            </a:r>
          </a:p>
        </p:txBody>
      </p:sp>
      <p:sp>
        <p:nvSpPr>
          <p:cNvPr id="2" name="CaixaDeTexto 1">
            <a:extLst>
              <a:ext uri="{FF2B5EF4-FFF2-40B4-BE49-F238E27FC236}">
                <a16:creationId xmlns:a16="http://schemas.microsoft.com/office/drawing/2014/main" id="{8EDC6002-AA4C-41EA-AD72-5C2DC08AB428}"/>
              </a:ext>
            </a:extLst>
          </p:cNvPr>
          <p:cNvSpPr txBox="1"/>
          <p:nvPr/>
        </p:nvSpPr>
        <p:spPr>
          <a:xfrm>
            <a:off x="569168" y="2519242"/>
            <a:ext cx="4384253" cy="584775"/>
          </a:xfrm>
          <a:prstGeom prst="rect">
            <a:avLst/>
          </a:prstGeom>
          <a:noFill/>
        </p:spPr>
        <p:txBody>
          <a:bodyPr wrap="square" rtlCol="0">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Baseado em técnicas que visam a reorganização da fonte de dados  </a:t>
            </a:r>
          </a:p>
        </p:txBody>
      </p:sp>
      <p:sp>
        <p:nvSpPr>
          <p:cNvPr id="3" name="Retângulo 2">
            <a:extLst>
              <a:ext uri="{FF2B5EF4-FFF2-40B4-BE49-F238E27FC236}">
                <a16:creationId xmlns:a16="http://schemas.microsoft.com/office/drawing/2014/main" id="{31D67747-BDDD-4A7F-A532-4317F8E9EAC7}"/>
              </a:ext>
            </a:extLst>
          </p:cNvPr>
          <p:cNvSpPr/>
          <p:nvPr/>
        </p:nvSpPr>
        <p:spPr>
          <a:xfrm>
            <a:off x="569168" y="1825279"/>
            <a:ext cx="4384253" cy="584775"/>
          </a:xfrm>
          <a:prstGeom prst="rect">
            <a:avLst/>
          </a:prstGeom>
        </p:spPr>
        <p:txBody>
          <a:bodyPr wrap="square">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Comprime sem qualquer perda de informação</a:t>
            </a:r>
          </a:p>
        </p:txBody>
      </p:sp>
      <p:sp>
        <p:nvSpPr>
          <p:cNvPr id="6" name="CaixaDeTexto 5">
            <a:extLst>
              <a:ext uri="{FF2B5EF4-FFF2-40B4-BE49-F238E27FC236}">
                <a16:creationId xmlns:a16="http://schemas.microsoft.com/office/drawing/2014/main" id="{0E01AA74-C703-44CE-9218-8C0A7F84EC1E}"/>
              </a:ext>
            </a:extLst>
          </p:cNvPr>
          <p:cNvSpPr txBox="1"/>
          <p:nvPr/>
        </p:nvSpPr>
        <p:spPr>
          <a:xfrm>
            <a:off x="-187429" y="3726514"/>
            <a:ext cx="6616804" cy="553998"/>
          </a:xfrm>
          <a:prstGeom prst="rect">
            <a:avLst/>
          </a:prstGeom>
          <a:noFill/>
        </p:spPr>
        <p:txBody>
          <a:bodyPr wrap="square" rtlCol="0">
            <a:spAutoFit/>
          </a:bodyPr>
          <a:lstStyle/>
          <a:p>
            <a:pPr algn="ctr"/>
            <a:r>
              <a:rPr lang="pt-PT" sz="3000" b="1">
                <a:solidFill>
                  <a:srgbClr val="C00000"/>
                </a:solidFill>
                <a:latin typeface="Poppins" panose="00000500000000000000" pitchFamily="50" charset="0"/>
                <a:cs typeface="Poppins" panose="00000500000000000000" pitchFamily="50" charset="0"/>
              </a:rPr>
              <a:t>Compressão destrutiva</a:t>
            </a:r>
          </a:p>
        </p:txBody>
      </p:sp>
      <p:sp>
        <p:nvSpPr>
          <p:cNvPr id="7" name="CaixaDeTexto 6">
            <a:extLst>
              <a:ext uri="{FF2B5EF4-FFF2-40B4-BE49-F238E27FC236}">
                <a16:creationId xmlns:a16="http://schemas.microsoft.com/office/drawing/2014/main" id="{717A0A19-C845-4ACF-BD67-3649038E2D86}"/>
              </a:ext>
            </a:extLst>
          </p:cNvPr>
          <p:cNvSpPr txBox="1"/>
          <p:nvPr/>
        </p:nvSpPr>
        <p:spPr>
          <a:xfrm>
            <a:off x="589878" y="5015024"/>
            <a:ext cx="4384253" cy="584775"/>
          </a:xfrm>
          <a:prstGeom prst="rect">
            <a:avLst/>
          </a:prstGeom>
          <a:noFill/>
        </p:spPr>
        <p:txBody>
          <a:bodyPr wrap="square" rtlCol="0">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Remove bits desnecessários para reduzir o tamanho do ficheiro</a:t>
            </a:r>
          </a:p>
        </p:txBody>
      </p:sp>
      <p:sp>
        <p:nvSpPr>
          <p:cNvPr id="8" name="Retângulo 7">
            <a:extLst>
              <a:ext uri="{FF2B5EF4-FFF2-40B4-BE49-F238E27FC236}">
                <a16:creationId xmlns:a16="http://schemas.microsoft.com/office/drawing/2014/main" id="{8C4465ED-E528-46C1-8EE9-B1986A02CA8C}"/>
              </a:ext>
            </a:extLst>
          </p:cNvPr>
          <p:cNvSpPr/>
          <p:nvPr/>
        </p:nvSpPr>
        <p:spPr>
          <a:xfrm>
            <a:off x="589878" y="4613449"/>
            <a:ext cx="4384253" cy="338554"/>
          </a:xfrm>
          <a:prstGeom prst="rect">
            <a:avLst/>
          </a:prstGeom>
        </p:spPr>
        <p:txBody>
          <a:bodyPr wrap="square">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Leva à perda de informação</a:t>
            </a:r>
          </a:p>
        </p:txBody>
      </p:sp>
      <p:sp>
        <p:nvSpPr>
          <p:cNvPr id="9" name="CaixaDeTexto 8">
            <a:extLst>
              <a:ext uri="{FF2B5EF4-FFF2-40B4-BE49-F238E27FC236}">
                <a16:creationId xmlns:a16="http://schemas.microsoft.com/office/drawing/2014/main" id="{F3A1B562-2FE5-4367-9347-FB3A54367BC0}"/>
              </a:ext>
            </a:extLst>
          </p:cNvPr>
          <p:cNvSpPr txBox="1"/>
          <p:nvPr/>
        </p:nvSpPr>
        <p:spPr>
          <a:xfrm>
            <a:off x="6537845" y="2519242"/>
            <a:ext cx="5751737" cy="400110"/>
          </a:xfrm>
          <a:prstGeom prst="rect">
            <a:avLst/>
          </a:prstGeom>
          <a:noFill/>
        </p:spPr>
        <p:txBody>
          <a:bodyPr wrap="square" rtlCol="0">
            <a:spAutoFit/>
          </a:bodyPr>
          <a:lstStyle/>
          <a:p>
            <a:pPr algn="ctr"/>
            <a:r>
              <a:rPr lang="pt-PT" sz="2000" b="1">
                <a:solidFill>
                  <a:srgbClr val="C00000"/>
                </a:solidFill>
                <a:latin typeface="Poppins" panose="00000500000000000000" pitchFamily="50" charset="0"/>
                <a:cs typeface="Poppins" panose="00000500000000000000" pitchFamily="50" charset="0"/>
              </a:rPr>
              <a:t>COMPRESSÃO É POSSÍVEL DEVIDO:</a:t>
            </a:r>
          </a:p>
        </p:txBody>
      </p:sp>
      <p:sp>
        <p:nvSpPr>
          <p:cNvPr id="10" name="Retângulo 9">
            <a:extLst>
              <a:ext uri="{FF2B5EF4-FFF2-40B4-BE49-F238E27FC236}">
                <a16:creationId xmlns:a16="http://schemas.microsoft.com/office/drawing/2014/main" id="{0D304C8F-0A90-4A3E-8919-1E0232094027}"/>
              </a:ext>
            </a:extLst>
          </p:cNvPr>
          <p:cNvSpPr/>
          <p:nvPr/>
        </p:nvSpPr>
        <p:spPr>
          <a:xfrm>
            <a:off x="7221586" y="3122854"/>
            <a:ext cx="4384253" cy="1077218"/>
          </a:xfrm>
          <a:prstGeom prst="rect">
            <a:avLst/>
          </a:prstGeom>
        </p:spPr>
        <p:txBody>
          <a:bodyPr wrap="square">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Redundância;</a:t>
            </a:r>
          </a:p>
          <a:p>
            <a:endParaRPr lang="pt-PT" sz="1600">
              <a:latin typeface="Poppins" panose="00000500000000000000" pitchFamily="50" charset="0"/>
              <a:cs typeface="Poppins" panose="00000500000000000000" pitchFamily="50" charset="0"/>
            </a:endParaRPr>
          </a:p>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Dependência estatística dos símbolos do ficheiro fonte</a:t>
            </a:r>
          </a:p>
        </p:txBody>
      </p:sp>
    </p:spTree>
    <p:extLst>
      <p:ext uri="{BB962C8B-B14F-4D97-AF65-F5344CB8AC3E}">
        <p14:creationId xmlns:p14="http://schemas.microsoft.com/office/powerpoint/2010/main" val="31363177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7"/>
          <p:cNvSpPr/>
          <p:nvPr/>
        </p:nvSpPr>
        <p:spPr>
          <a:xfrm>
            <a:off x="1853" y="843"/>
            <a:ext cx="10171066" cy="7256034"/>
          </a:xfrm>
          <a:custGeom>
            <a:avLst/>
            <a:gdLst/>
            <a:ahLst/>
            <a:cxnLst/>
            <a:rect l="l" t="t" r="r" b="b"/>
            <a:pathLst>
              <a:path w="3091" h="2526" extrusionOk="0">
                <a:moveTo>
                  <a:pt x="0" y="0"/>
                </a:moveTo>
                <a:lnTo>
                  <a:pt x="3091" y="0"/>
                </a:lnTo>
                <a:lnTo>
                  <a:pt x="856" y="2526"/>
                </a:lnTo>
                <a:lnTo>
                  <a:pt x="0" y="1557"/>
                </a:lnTo>
                <a:lnTo>
                  <a:pt x="0" y="0"/>
                </a:lnTo>
                <a:close/>
              </a:path>
            </a:pathLst>
          </a:custGeom>
          <a:solidFill>
            <a:schemeClr val="accent1"/>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1" name="Google Shape;41;p7"/>
          <p:cNvSpPr/>
          <p:nvPr/>
        </p:nvSpPr>
        <p:spPr>
          <a:xfrm>
            <a:off x="1855" y="845"/>
            <a:ext cx="8106222" cy="4065319"/>
          </a:xfrm>
          <a:custGeom>
            <a:avLst/>
            <a:gdLst/>
            <a:ahLst/>
            <a:cxnLst/>
            <a:rect l="l" t="t" r="r" b="b"/>
            <a:pathLst>
              <a:path w="2759" h="1585" extrusionOk="0">
                <a:moveTo>
                  <a:pt x="0" y="0"/>
                </a:moveTo>
                <a:lnTo>
                  <a:pt x="2759" y="0"/>
                </a:lnTo>
                <a:lnTo>
                  <a:pt x="1357" y="1585"/>
                </a:lnTo>
                <a:lnTo>
                  <a:pt x="0" y="51"/>
                </a:lnTo>
                <a:lnTo>
                  <a:pt x="0" y="0"/>
                </a:lnTo>
                <a:close/>
              </a:path>
            </a:pathLst>
          </a:custGeom>
          <a:solidFill>
            <a:srgbClr val="FF0000"/>
          </a:solidFill>
          <a:ln>
            <a:noFill/>
          </a:ln>
        </p:spPr>
        <p:txBody>
          <a:bodyPr spcFirstLastPara="1" wrap="square" lIns="128550" tIns="64250" rIns="128550" bIns="64250" anchor="t" anchorCtr="0">
            <a:noAutofit/>
          </a:bodyPr>
          <a:lstStyle/>
          <a:p>
            <a:pPr marL="0" marR="0" lvl="0" indent="0" algn="l" rtl="0">
              <a:spcBef>
                <a:spcPts val="0"/>
              </a:spcBef>
              <a:spcAft>
                <a:spcPts val="0"/>
              </a:spcAft>
              <a:buNone/>
            </a:pPr>
            <a:endParaRPr sz="2000">
              <a:solidFill>
                <a:srgbClr val="FF0000"/>
              </a:solidFill>
              <a:latin typeface="Calibri"/>
              <a:ea typeface="Calibri"/>
              <a:cs typeface="Calibri"/>
              <a:sym typeface="Calibri"/>
            </a:endParaRPr>
          </a:p>
        </p:txBody>
      </p:sp>
      <p:sp>
        <p:nvSpPr>
          <p:cNvPr id="42" name="Google Shape;42;p7"/>
          <p:cNvSpPr/>
          <p:nvPr/>
        </p:nvSpPr>
        <p:spPr>
          <a:xfrm>
            <a:off x="8108077" y="1587234"/>
            <a:ext cx="379577" cy="379577"/>
          </a:xfrm>
          <a:prstGeom prst="ellipse">
            <a:avLst/>
          </a:prstGeom>
          <a:solidFill>
            <a:schemeClr val="accent1"/>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1</a:t>
            </a:r>
            <a:endParaRPr sz="2800" b="1">
              <a:solidFill>
                <a:schemeClr val="lt1"/>
              </a:solidFill>
              <a:latin typeface="Arial"/>
              <a:ea typeface="Arial"/>
              <a:cs typeface="Arial"/>
              <a:sym typeface="Arial"/>
            </a:endParaRPr>
          </a:p>
        </p:txBody>
      </p:sp>
      <p:sp>
        <p:nvSpPr>
          <p:cNvPr id="43" name="Google Shape;43;p7"/>
          <p:cNvSpPr/>
          <p:nvPr/>
        </p:nvSpPr>
        <p:spPr>
          <a:xfrm>
            <a:off x="8725447" y="1494106"/>
            <a:ext cx="3513658" cy="738701"/>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Introdução</a:t>
            </a:r>
            <a:endParaRPr sz="3200">
              <a:solidFill>
                <a:srgbClr val="A5A5A5"/>
              </a:solidFill>
              <a:latin typeface="Poppins" panose="00000500000000000000" pitchFamily="50" charset="0"/>
              <a:cs typeface="Poppins" panose="00000500000000000000" pitchFamily="50" charset="0"/>
            </a:endParaRPr>
          </a:p>
        </p:txBody>
      </p:sp>
      <p:sp>
        <p:nvSpPr>
          <p:cNvPr id="44" name="Google Shape;44;p7"/>
          <p:cNvSpPr/>
          <p:nvPr/>
        </p:nvSpPr>
        <p:spPr>
          <a:xfrm>
            <a:off x="7240208" y="2501370"/>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2</a:t>
            </a:r>
            <a:endParaRPr sz="2800" b="1">
              <a:solidFill>
                <a:schemeClr val="lt1"/>
              </a:solidFill>
              <a:latin typeface="Arial"/>
              <a:ea typeface="Arial"/>
              <a:cs typeface="Arial"/>
              <a:sym typeface="Arial"/>
            </a:endParaRPr>
          </a:p>
        </p:txBody>
      </p:sp>
      <p:sp>
        <p:nvSpPr>
          <p:cNvPr id="45" name="Google Shape;45;p7"/>
          <p:cNvSpPr/>
          <p:nvPr/>
        </p:nvSpPr>
        <p:spPr>
          <a:xfrm>
            <a:off x="7857577" y="2358550"/>
            <a:ext cx="5960486"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b="1">
                <a:solidFill>
                  <a:srgbClr val="A5A5A5"/>
                </a:solidFill>
                <a:latin typeface="Poppins" panose="00000500000000000000" pitchFamily="50" charset="0"/>
                <a:cs typeface="Poppins" panose="00000500000000000000" pitchFamily="50" charset="0"/>
              </a:rPr>
              <a:t>Etapas de codificação</a:t>
            </a:r>
            <a:endParaRPr sz="1600" b="1">
              <a:solidFill>
                <a:srgbClr val="A5A5A5"/>
              </a:solidFill>
              <a:latin typeface="Poppins" panose="00000500000000000000" pitchFamily="50" charset="0"/>
              <a:cs typeface="Poppins" panose="00000500000000000000" pitchFamily="50" charset="0"/>
              <a:sym typeface="Arial"/>
            </a:endParaRPr>
          </a:p>
        </p:txBody>
      </p:sp>
      <p:sp>
        <p:nvSpPr>
          <p:cNvPr id="46" name="Google Shape;46;p7"/>
          <p:cNvSpPr/>
          <p:nvPr/>
        </p:nvSpPr>
        <p:spPr>
          <a:xfrm>
            <a:off x="6262960" y="3455308"/>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3</a:t>
            </a:r>
            <a:endParaRPr sz="2800" b="1">
              <a:solidFill>
                <a:schemeClr val="lt1"/>
              </a:solidFill>
              <a:latin typeface="Arial"/>
              <a:ea typeface="Arial"/>
              <a:cs typeface="Arial"/>
              <a:sym typeface="Arial"/>
            </a:endParaRPr>
          </a:p>
        </p:txBody>
      </p:sp>
      <p:sp>
        <p:nvSpPr>
          <p:cNvPr id="47" name="Google Shape;47;p7"/>
          <p:cNvSpPr/>
          <p:nvPr/>
        </p:nvSpPr>
        <p:spPr>
          <a:xfrm>
            <a:off x="6880332" y="3312441"/>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Algoritmos usados</a:t>
            </a:r>
            <a:endParaRPr sz="1600">
              <a:solidFill>
                <a:srgbClr val="A5A5A5"/>
              </a:solidFill>
              <a:latin typeface="Poppins" panose="00000500000000000000" pitchFamily="50" charset="0"/>
              <a:cs typeface="Poppins" panose="00000500000000000000" pitchFamily="50" charset="0"/>
              <a:sym typeface="Arial"/>
            </a:endParaRPr>
          </a:p>
        </p:txBody>
      </p:sp>
      <p:sp>
        <p:nvSpPr>
          <p:cNvPr id="48" name="Google Shape;48;p7"/>
          <p:cNvSpPr/>
          <p:nvPr/>
        </p:nvSpPr>
        <p:spPr>
          <a:xfrm>
            <a:off x="5323967" y="4378226"/>
            <a:ext cx="379577" cy="379577"/>
          </a:xfrm>
          <a:prstGeom prst="ellipse">
            <a:avLst/>
          </a:prstGeom>
          <a:solidFill>
            <a:srgbClr val="FF0000"/>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zh-CN" sz="2800" b="1">
                <a:solidFill>
                  <a:schemeClr val="lt1"/>
                </a:solidFill>
                <a:latin typeface="Arial"/>
                <a:ea typeface="Arial"/>
                <a:cs typeface="Arial"/>
                <a:sym typeface="Arial"/>
              </a:rPr>
              <a:t>4</a:t>
            </a:r>
            <a:endParaRPr sz="2800" b="1">
              <a:solidFill>
                <a:schemeClr val="lt1"/>
              </a:solidFill>
              <a:latin typeface="Arial"/>
              <a:ea typeface="Arial"/>
              <a:cs typeface="Arial"/>
              <a:sym typeface="Arial"/>
            </a:endParaRPr>
          </a:p>
        </p:txBody>
      </p:sp>
      <p:sp>
        <p:nvSpPr>
          <p:cNvPr id="49" name="Google Shape;49;p7"/>
          <p:cNvSpPr/>
          <p:nvPr/>
        </p:nvSpPr>
        <p:spPr>
          <a:xfrm>
            <a:off x="5941346" y="4235395"/>
            <a:ext cx="7682780" cy="73952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zh-CN" sz="3200">
                <a:solidFill>
                  <a:srgbClr val="A5A5A5"/>
                </a:solidFill>
                <a:latin typeface="Poppins" panose="00000500000000000000" pitchFamily="50" charset="0"/>
                <a:cs typeface="Poppins" panose="00000500000000000000" pitchFamily="50" charset="0"/>
              </a:rPr>
              <a:t>Combinações mais usuais</a:t>
            </a:r>
            <a:endParaRPr sz="1600">
              <a:solidFill>
                <a:srgbClr val="A5A5A5"/>
              </a:solidFill>
              <a:latin typeface="Poppins" panose="00000500000000000000" pitchFamily="50" charset="0"/>
              <a:cs typeface="Poppins" panose="00000500000000000000" pitchFamily="50" charset="0"/>
              <a:sym typeface="Arial"/>
            </a:endParaRPr>
          </a:p>
        </p:txBody>
      </p:sp>
      <p:sp>
        <p:nvSpPr>
          <p:cNvPr id="50" name="Google Shape;50;p7"/>
          <p:cNvSpPr txBox="1"/>
          <p:nvPr/>
        </p:nvSpPr>
        <p:spPr>
          <a:xfrm>
            <a:off x="2764966" y="1863457"/>
            <a:ext cx="2329500" cy="492600"/>
          </a:xfrm>
          <a:prstGeom prst="rect">
            <a:avLst/>
          </a:prstGeom>
          <a:noFill/>
          <a:ln>
            <a:noFill/>
          </a:ln>
        </p:spPr>
        <p:txBody>
          <a:bodyPr spcFirstLastPara="1" wrap="square" lIns="0" tIns="0" rIns="0" bIns="0" anchor="t" anchorCtr="0">
            <a:noAutofit/>
          </a:bodyPr>
          <a:lstStyle/>
          <a:p>
            <a:pPr marL="0" marR="0" lvl="0" indent="0" algn="ctr" rtl="0">
              <a:spcBef>
                <a:spcPts val="0"/>
              </a:spcBef>
              <a:spcAft>
                <a:spcPts val="0"/>
              </a:spcAft>
              <a:buNone/>
            </a:pPr>
            <a:r>
              <a:rPr lang="zh-CN" sz="4000" b="1">
                <a:solidFill>
                  <a:schemeClr val="lt1"/>
                </a:solidFill>
                <a:latin typeface="Poppins" panose="00000500000000000000" pitchFamily="50" charset="0"/>
                <a:cs typeface="Poppins" panose="00000500000000000000" pitchFamily="50" charset="0"/>
              </a:rPr>
              <a:t>TÓPICOS</a:t>
            </a:r>
            <a:endParaRPr sz="4000" b="1">
              <a:solidFill>
                <a:schemeClr val="lt1"/>
              </a:solidFill>
              <a:latin typeface="Poppins" panose="00000500000000000000" pitchFamily="50" charset="0"/>
              <a:cs typeface="Poppins" panose="00000500000000000000" pitchFamily="50" charset="0"/>
              <a:sym typeface="Arial"/>
            </a:endParaRPr>
          </a:p>
        </p:txBody>
      </p:sp>
      <p:sp>
        <p:nvSpPr>
          <p:cNvPr id="13" name="Google Shape;46;p7">
            <a:extLst>
              <a:ext uri="{FF2B5EF4-FFF2-40B4-BE49-F238E27FC236}">
                <a16:creationId xmlns:a16="http://schemas.microsoft.com/office/drawing/2014/main" id="{07B360BC-6F46-4789-A41C-75BAD1967FCD}"/>
              </a:ext>
            </a:extLst>
          </p:cNvPr>
          <p:cNvSpPr/>
          <p:nvPr/>
        </p:nvSpPr>
        <p:spPr>
          <a:xfrm>
            <a:off x="4477094" y="5332164"/>
            <a:ext cx="379577" cy="379577"/>
          </a:xfrm>
          <a:prstGeom prst="ellipse">
            <a:avLst/>
          </a:prstGeom>
          <a:solidFill>
            <a:schemeClr val="accent3"/>
          </a:solidFill>
          <a:ln w="28575" cap="flat" cmpd="sng">
            <a:solidFill>
              <a:schemeClr val="lt1"/>
            </a:solidFill>
            <a:prstDash val="solid"/>
            <a:miter lim="800000"/>
            <a:headEnd type="none" w="sm" len="sm"/>
            <a:tailEnd type="none" w="sm" len="sm"/>
          </a:ln>
          <a:effectLst>
            <a:outerShdw blurRad="203200" dist="114300" dir="2700000" algn="tl" rotWithShape="0">
              <a:srgbClr val="000000">
                <a:alpha val="40000"/>
              </a:srgbClr>
            </a:outerShdw>
          </a:effectLst>
        </p:spPr>
        <p:txBody>
          <a:bodyPr spcFirstLastPara="1" wrap="square" lIns="0" tIns="0" rIns="0" bIns="0" anchor="ctr" anchorCtr="0">
            <a:noAutofit/>
          </a:bodyPr>
          <a:lstStyle/>
          <a:p>
            <a:pPr marL="0" marR="0" lvl="0" indent="0" algn="ctr" rtl="0">
              <a:spcBef>
                <a:spcPts val="0"/>
              </a:spcBef>
              <a:spcAft>
                <a:spcPts val="0"/>
              </a:spcAft>
              <a:buNone/>
            </a:pPr>
            <a:r>
              <a:rPr lang="pt-PT" sz="2800" b="1">
                <a:solidFill>
                  <a:schemeClr val="lt1"/>
                </a:solidFill>
              </a:rPr>
              <a:t>5</a:t>
            </a:r>
            <a:endParaRPr sz="2800" b="1">
              <a:solidFill>
                <a:schemeClr val="lt1"/>
              </a:solidFill>
              <a:latin typeface="Arial"/>
              <a:ea typeface="Arial"/>
              <a:cs typeface="Arial"/>
              <a:sym typeface="Arial"/>
            </a:endParaRPr>
          </a:p>
        </p:txBody>
      </p:sp>
      <p:sp>
        <p:nvSpPr>
          <p:cNvPr id="14" name="Google Shape;47;p7">
            <a:extLst>
              <a:ext uri="{FF2B5EF4-FFF2-40B4-BE49-F238E27FC236}">
                <a16:creationId xmlns:a16="http://schemas.microsoft.com/office/drawing/2014/main" id="{6DA6E451-B38C-454D-9C08-5F29653913CD}"/>
              </a:ext>
            </a:extLst>
          </p:cNvPr>
          <p:cNvSpPr/>
          <p:nvPr/>
        </p:nvSpPr>
        <p:spPr>
          <a:xfrm>
            <a:off x="5094466" y="5189297"/>
            <a:ext cx="4934505" cy="738792"/>
          </a:xfrm>
          <a:custGeom>
            <a:avLst/>
            <a:gdLst/>
            <a:ahLst/>
            <a:cxnLst/>
            <a:rect l="l" t="t" r="r" b="b"/>
            <a:pathLst>
              <a:path w="2520280" h="1872208" extrusionOk="0">
                <a:moveTo>
                  <a:pt x="0" y="1872208"/>
                </a:moveTo>
                <a:lnTo>
                  <a:pt x="2520280" y="1872208"/>
                </a:lnTo>
                <a:lnTo>
                  <a:pt x="0" y="1872208"/>
                </a:lnTo>
                <a:close/>
                <a:moveTo>
                  <a:pt x="0" y="0"/>
                </a:moveTo>
                <a:lnTo>
                  <a:pt x="916" y="0"/>
                </a:lnTo>
                <a:lnTo>
                  <a:pt x="0" y="0"/>
                </a:lnTo>
                <a:close/>
              </a:path>
            </a:pathLst>
          </a:custGeom>
          <a:noFill/>
          <a:ln>
            <a:noFill/>
          </a:ln>
        </p:spPr>
        <p:txBody>
          <a:bodyPr spcFirstLastPara="1" wrap="square" lIns="0" tIns="0" rIns="0" bIns="0" anchor="ctr" anchorCtr="0">
            <a:noAutofit/>
          </a:bodyPr>
          <a:lstStyle/>
          <a:p>
            <a:pPr marL="0" marR="0" lvl="0" indent="0" algn="l" rtl="0">
              <a:spcBef>
                <a:spcPts val="0"/>
              </a:spcBef>
              <a:spcAft>
                <a:spcPts val="0"/>
              </a:spcAft>
              <a:buNone/>
            </a:pPr>
            <a:r>
              <a:rPr lang="pt-PT" altLang="zh-CN" sz="3200">
                <a:solidFill>
                  <a:srgbClr val="A5A5A5"/>
                </a:solidFill>
                <a:latin typeface="Poppins" panose="00000500000000000000" pitchFamily="50" charset="0"/>
                <a:cs typeface="Poppins" panose="00000500000000000000" pitchFamily="50" charset="0"/>
              </a:rPr>
              <a:t>Conclusão</a:t>
            </a:r>
            <a:endParaRPr sz="1600">
              <a:solidFill>
                <a:srgbClr val="A5A5A5"/>
              </a:solidFill>
              <a:latin typeface="Poppins" panose="00000500000000000000" pitchFamily="50" charset="0"/>
              <a:cs typeface="Poppins" panose="00000500000000000000" pitchFamily="50" charset="0"/>
              <a:sym typeface="Arial"/>
            </a:endParaRPr>
          </a:p>
        </p:txBody>
      </p:sp>
    </p:spTree>
    <p:extLst>
      <p:ext uri="{BB962C8B-B14F-4D97-AF65-F5344CB8AC3E}">
        <p14:creationId xmlns:p14="http://schemas.microsoft.com/office/powerpoint/2010/main" val="3158348906"/>
      </p:ext>
    </p:extLst>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p:tgtEl>
                                          <p:spTgt spid="40"/>
                                        </p:tgtEl>
                                        <p:attrNameLst>
                                          <p:attrName>ppt_y</p:attrName>
                                        </p:attrNameLst>
                                      </p:cBhvr>
                                      <p:tavLst>
                                        <p:tav tm="0">
                                          <p:val>
                                            <p:strVal val="#ppt_y-1"/>
                                          </p:val>
                                        </p:tav>
                                        <p:tav tm="100000">
                                          <p:val>
                                            <p:strVal val="#ppt_y"/>
                                          </p:val>
                                        </p:tav>
                                      </p:tavLst>
                                    </p:anim>
                                  </p:childTnLst>
                                </p:cTn>
                              </p:par>
                              <p:par>
                                <p:cTn id="8" presetID="2" presetClass="entr" presetSubtype="1"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 calcmode="lin" valueType="num">
                                      <p:cBhvr additive="base">
                                        <p:cTn id="10" dur="500"/>
                                        <p:tgtEl>
                                          <p:spTgt spid="41"/>
                                        </p:tgtEl>
                                        <p:attrNameLst>
                                          <p:attrName>ppt_y</p:attrName>
                                        </p:attrNameLst>
                                      </p:cBhvr>
                                      <p:tavLst>
                                        <p:tav tm="0">
                                          <p:val>
                                            <p:strVal val="#ppt_y-1"/>
                                          </p:val>
                                        </p:tav>
                                        <p:tav tm="100000">
                                          <p:val>
                                            <p:strVal val="#ppt_y"/>
                                          </p:val>
                                        </p:tav>
                                      </p:tavLst>
                                    </p:anim>
                                  </p:childTnLst>
                                </p:cTn>
                              </p:par>
                              <p:par>
                                <p:cTn id="11" presetID="10" presetClass="entr" presetSubtype="0" fill="hold"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fade">
                                      <p:cBhvr>
                                        <p:cTn id="13" dur="1000"/>
                                        <p:tgtEl>
                                          <p:spTgt spid="50"/>
                                        </p:tgtEl>
                                      </p:cBhvr>
                                    </p:animEffect>
                                  </p:childTnLst>
                                </p:cTn>
                              </p:par>
                            </p:childTnLst>
                          </p:cTn>
                        </p:par>
                      </p:childTnLst>
                    </p:cTn>
                  </p:par>
                  <p:par>
                    <p:cTn id="14" fill="hold">
                      <p:stCondLst>
                        <p:cond delay="indefinite"/>
                      </p:stCondLst>
                      <p:childTnLst>
                        <p:par>
                          <p:cTn id="15" fill="hold">
                            <p:stCondLst>
                              <p:cond delay="0"/>
                            </p:stCondLst>
                            <p:childTnLst>
                              <p:par>
                                <p:cTn id="16" presetID="23" presetClass="entr" presetSubtype="16" fill="hold" nodeType="clickEffect">
                                  <p:stCondLst>
                                    <p:cond delay="0"/>
                                  </p:stCondLst>
                                  <p:childTnLst>
                                    <p:set>
                                      <p:cBhvr>
                                        <p:cTn id="17" dur="1" fill="hold">
                                          <p:stCondLst>
                                            <p:cond delay="0"/>
                                          </p:stCondLst>
                                        </p:cTn>
                                        <p:tgtEl>
                                          <p:spTgt spid="42"/>
                                        </p:tgtEl>
                                        <p:attrNameLst>
                                          <p:attrName>style.visibility</p:attrName>
                                        </p:attrNameLst>
                                      </p:cBhvr>
                                      <p:to>
                                        <p:strVal val="visible"/>
                                      </p:to>
                                    </p:set>
                                    <p:anim calcmode="lin" valueType="num">
                                      <p:cBhvr additive="base">
                                        <p:cTn id="18" dur="500"/>
                                        <p:tgtEl>
                                          <p:spTgt spid="42"/>
                                        </p:tgtEl>
                                        <p:attrNameLst>
                                          <p:attrName>ppt_w</p:attrName>
                                        </p:attrNameLst>
                                      </p:cBhvr>
                                      <p:tavLst>
                                        <p:tav tm="0">
                                          <p:val>
                                            <p:strVal val="0"/>
                                          </p:val>
                                        </p:tav>
                                        <p:tav tm="100000">
                                          <p:val>
                                            <p:strVal val="#ppt_w"/>
                                          </p:val>
                                        </p:tav>
                                      </p:tavLst>
                                    </p:anim>
                                    <p:anim calcmode="lin" valueType="num">
                                      <p:cBhvr additive="base">
                                        <p:cTn id="19" dur="500"/>
                                        <p:tgtEl>
                                          <p:spTgt spid="42"/>
                                        </p:tgtEl>
                                        <p:attrNameLst>
                                          <p:attrName>ppt_h</p:attrName>
                                        </p:attrNameLst>
                                      </p:cBhvr>
                                      <p:tavLst>
                                        <p:tav tm="0">
                                          <p:val>
                                            <p:strVal val="0"/>
                                          </p:val>
                                        </p:tav>
                                        <p:tav tm="100000">
                                          <p:val>
                                            <p:strVal val="#ppt_h"/>
                                          </p:val>
                                        </p:tav>
                                      </p:tavLst>
                                    </p:anim>
                                  </p:childTnLst>
                                </p:cTn>
                              </p:par>
                              <p:par>
                                <p:cTn id="20" presetID="23" presetClass="entr" presetSubtype="16" fill="hold"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additive="base">
                                        <p:cTn id="22" dur="500"/>
                                        <p:tgtEl>
                                          <p:spTgt spid="44"/>
                                        </p:tgtEl>
                                        <p:attrNameLst>
                                          <p:attrName>ppt_w</p:attrName>
                                        </p:attrNameLst>
                                      </p:cBhvr>
                                      <p:tavLst>
                                        <p:tav tm="0">
                                          <p:val>
                                            <p:strVal val="0"/>
                                          </p:val>
                                        </p:tav>
                                        <p:tav tm="100000">
                                          <p:val>
                                            <p:strVal val="#ppt_w"/>
                                          </p:val>
                                        </p:tav>
                                      </p:tavLst>
                                    </p:anim>
                                    <p:anim calcmode="lin" valueType="num">
                                      <p:cBhvr additive="base">
                                        <p:cTn id="23" dur="500"/>
                                        <p:tgtEl>
                                          <p:spTgt spid="44"/>
                                        </p:tgtEl>
                                        <p:attrNameLst>
                                          <p:attrName>ppt_h</p:attrName>
                                        </p:attrNameLst>
                                      </p:cBhvr>
                                      <p:tavLst>
                                        <p:tav tm="0">
                                          <p:val>
                                            <p:strVal val="0"/>
                                          </p:val>
                                        </p:tav>
                                        <p:tav tm="100000">
                                          <p:val>
                                            <p:strVal val="#ppt_h"/>
                                          </p:val>
                                        </p:tav>
                                      </p:tavLst>
                                    </p:anim>
                                  </p:childTnLst>
                                </p:cTn>
                              </p:par>
                              <p:par>
                                <p:cTn id="24" presetID="23" presetClass="entr" presetSubtype="16" fill="hold" nodeType="withEffect">
                                  <p:stCondLst>
                                    <p:cond delay="0"/>
                                  </p:stCondLst>
                                  <p:childTnLst>
                                    <p:set>
                                      <p:cBhvr>
                                        <p:cTn id="25" dur="1" fill="hold">
                                          <p:stCondLst>
                                            <p:cond delay="0"/>
                                          </p:stCondLst>
                                        </p:cTn>
                                        <p:tgtEl>
                                          <p:spTgt spid="46"/>
                                        </p:tgtEl>
                                        <p:attrNameLst>
                                          <p:attrName>style.visibility</p:attrName>
                                        </p:attrNameLst>
                                      </p:cBhvr>
                                      <p:to>
                                        <p:strVal val="visible"/>
                                      </p:to>
                                    </p:set>
                                    <p:anim calcmode="lin" valueType="num">
                                      <p:cBhvr additive="base">
                                        <p:cTn id="26" dur="500"/>
                                        <p:tgtEl>
                                          <p:spTgt spid="46"/>
                                        </p:tgtEl>
                                        <p:attrNameLst>
                                          <p:attrName>ppt_w</p:attrName>
                                        </p:attrNameLst>
                                      </p:cBhvr>
                                      <p:tavLst>
                                        <p:tav tm="0">
                                          <p:val>
                                            <p:strVal val="0"/>
                                          </p:val>
                                        </p:tav>
                                        <p:tav tm="100000">
                                          <p:val>
                                            <p:strVal val="#ppt_w"/>
                                          </p:val>
                                        </p:tav>
                                      </p:tavLst>
                                    </p:anim>
                                    <p:anim calcmode="lin" valueType="num">
                                      <p:cBhvr additive="base">
                                        <p:cTn id="27" dur="500"/>
                                        <p:tgtEl>
                                          <p:spTgt spid="46"/>
                                        </p:tgtEl>
                                        <p:attrNameLst>
                                          <p:attrName>ppt_h</p:attrName>
                                        </p:attrNameLst>
                                      </p:cBhvr>
                                      <p:tavLst>
                                        <p:tav tm="0">
                                          <p:val>
                                            <p:strVal val="0"/>
                                          </p:val>
                                        </p:tav>
                                        <p:tav tm="100000">
                                          <p:val>
                                            <p:strVal val="#ppt_h"/>
                                          </p:val>
                                        </p:tav>
                                      </p:tavLst>
                                    </p:anim>
                                  </p:childTnLst>
                                </p:cTn>
                              </p:par>
                              <p:par>
                                <p:cTn id="28" presetID="23" presetClass="entr" presetSubtype="16" fill="hold" nodeType="withEffect">
                                  <p:stCondLst>
                                    <p:cond delay="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500"/>
                                        <p:tgtEl>
                                          <p:spTgt spid="48"/>
                                        </p:tgtEl>
                                        <p:attrNameLst>
                                          <p:attrName>ppt_w</p:attrName>
                                        </p:attrNameLst>
                                      </p:cBhvr>
                                      <p:tavLst>
                                        <p:tav tm="0">
                                          <p:val>
                                            <p:strVal val="0"/>
                                          </p:val>
                                        </p:tav>
                                        <p:tav tm="100000">
                                          <p:val>
                                            <p:strVal val="#ppt_w"/>
                                          </p:val>
                                        </p:tav>
                                      </p:tavLst>
                                    </p:anim>
                                    <p:anim calcmode="lin" valueType="num">
                                      <p:cBhvr additive="base">
                                        <p:cTn id="31" dur="500"/>
                                        <p:tgtEl>
                                          <p:spTgt spid="48"/>
                                        </p:tgtEl>
                                        <p:attrNameLst>
                                          <p:attrName>ppt_h</p:attrName>
                                        </p:attrNameLst>
                                      </p:cBhvr>
                                      <p:tavLst>
                                        <p:tav tm="0">
                                          <p:val>
                                            <p:str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fade">
                                      <p:cBhvr>
                                        <p:cTn id="39" dur="500"/>
                                        <p:tgtEl>
                                          <p:spTgt spid="45"/>
                                        </p:tgtEl>
                                      </p:cBhvr>
                                    </p:animEffect>
                                  </p:childTnLst>
                                </p:cTn>
                              </p:par>
                              <p:par>
                                <p:cTn id="40" presetID="10" presetClass="entr" presetSubtype="0"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fade">
                                      <p:cBhvr>
                                        <p:cTn id="42" dur="500"/>
                                        <p:tgtEl>
                                          <p:spTgt spid="47"/>
                                        </p:tgtEl>
                                      </p:cBhvr>
                                    </p:animEffect>
                                  </p:childTnLst>
                                </p:cTn>
                              </p:par>
                              <p:par>
                                <p:cTn id="43" presetID="10"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Effect transition="in" filter="fade">
                                      <p:cBhvr>
                                        <p:cTn id="45" dur="500"/>
                                        <p:tgtEl>
                                          <p:spTgt spid="49"/>
                                        </p:tgtEl>
                                      </p:cBhvr>
                                    </p:animEffect>
                                  </p:childTnLst>
                                </p:cTn>
                              </p:par>
                              <p:par>
                                <p:cTn id="46" presetID="23" presetClass="entr" presetSubtype="16"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anim calcmode="lin" valueType="num">
                                      <p:cBhvr additive="base">
                                        <p:cTn id="48" dur="500"/>
                                        <p:tgtEl>
                                          <p:spTgt spid="13"/>
                                        </p:tgtEl>
                                        <p:attrNameLst>
                                          <p:attrName>ppt_w</p:attrName>
                                        </p:attrNameLst>
                                      </p:cBhvr>
                                      <p:tavLst>
                                        <p:tav tm="0">
                                          <p:val>
                                            <p:strVal val="0"/>
                                          </p:val>
                                        </p:tav>
                                        <p:tav tm="100000">
                                          <p:val>
                                            <p:strVal val="#ppt_w"/>
                                          </p:val>
                                        </p:tav>
                                      </p:tavLst>
                                    </p:anim>
                                    <p:anim calcmode="lin" valueType="num">
                                      <p:cBhvr additive="base">
                                        <p:cTn id="49" dur="500"/>
                                        <p:tgtEl>
                                          <p:spTgt spid="13"/>
                                        </p:tgtEl>
                                        <p:attrNameLst>
                                          <p:attrName>ppt_h</p:attrName>
                                        </p:attrNameLst>
                                      </p:cBhvr>
                                      <p:tavLst>
                                        <p:tav tm="0">
                                          <p:val>
                                            <p:strVal val="0"/>
                                          </p:val>
                                        </p:tav>
                                        <p:tav tm="100000">
                                          <p:val>
                                            <p:strVal val="#ppt_h"/>
                                          </p:val>
                                        </p:tav>
                                      </p:tavLst>
                                    </p:anim>
                                  </p:childTnLst>
                                </p:cTn>
                              </p:par>
                              <p:par>
                                <p:cTn id="50" presetID="10"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Imagem 13" descr="Uma imagem com portátil, interior, pessoa, computador&#10;&#10;Descrição gerada automaticamente">
            <a:extLst>
              <a:ext uri="{FF2B5EF4-FFF2-40B4-BE49-F238E27FC236}">
                <a16:creationId xmlns:a16="http://schemas.microsoft.com/office/drawing/2014/main" id="{A133C619-441C-4496-8E5F-8CCAF9A7944F}"/>
              </a:ext>
            </a:extLst>
          </p:cNvPr>
          <p:cNvPicPr>
            <a:picLocks noChangeAspect="1"/>
          </p:cNvPicPr>
          <p:nvPr/>
        </p:nvPicPr>
        <p:blipFill>
          <a:blip r:embed="rId2">
            <a:alphaModFix amt="20000"/>
          </a:blip>
          <a:stretch>
            <a:fillRect/>
          </a:stretch>
        </p:blipFill>
        <p:spPr>
          <a:xfrm>
            <a:off x="0" y="-1340730"/>
            <a:ext cx="12858750" cy="8573380"/>
          </a:xfrm>
          <a:prstGeom prst="rect">
            <a:avLst/>
          </a:prstGeom>
        </p:spPr>
      </p:pic>
      <p:sp>
        <p:nvSpPr>
          <p:cNvPr id="26" name="CaixaDeTexto 25">
            <a:extLst>
              <a:ext uri="{FF2B5EF4-FFF2-40B4-BE49-F238E27FC236}">
                <a16:creationId xmlns:a16="http://schemas.microsoft.com/office/drawing/2014/main" id="{C5EAC32A-2CF4-48DF-8991-D1284BC33E6F}"/>
              </a:ext>
            </a:extLst>
          </p:cNvPr>
          <p:cNvSpPr txBox="1"/>
          <p:nvPr/>
        </p:nvSpPr>
        <p:spPr>
          <a:xfrm>
            <a:off x="-359764" y="665251"/>
            <a:ext cx="8979109" cy="830997"/>
          </a:xfrm>
          <a:prstGeom prst="rect">
            <a:avLst/>
          </a:prstGeom>
          <a:noFill/>
        </p:spPr>
        <p:txBody>
          <a:bodyPr wrap="square" rtlCol="0">
            <a:spAutoFit/>
          </a:bodyPr>
          <a:lstStyle/>
          <a:p>
            <a:pPr algn="ctr"/>
            <a:r>
              <a:rPr lang="pt-PT" sz="4800" b="1">
                <a:solidFill>
                  <a:srgbClr val="C00000"/>
                </a:solidFill>
                <a:latin typeface="Poppins" panose="00000500000000000000" pitchFamily="50" charset="0"/>
                <a:cs typeface="Poppins" panose="00000500000000000000" pitchFamily="50" charset="0"/>
              </a:rPr>
              <a:t>Etapas de codificação</a:t>
            </a:r>
          </a:p>
        </p:txBody>
      </p:sp>
      <p:sp>
        <p:nvSpPr>
          <p:cNvPr id="5" name="Retângulo 4">
            <a:extLst>
              <a:ext uri="{FF2B5EF4-FFF2-40B4-BE49-F238E27FC236}">
                <a16:creationId xmlns:a16="http://schemas.microsoft.com/office/drawing/2014/main" id="{4A615878-9F7C-4489-9D4E-911EAA9D75A6}"/>
              </a:ext>
            </a:extLst>
          </p:cNvPr>
          <p:cNvSpPr/>
          <p:nvPr/>
        </p:nvSpPr>
        <p:spPr>
          <a:xfrm>
            <a:off x="681823" y="2217647"/>
            <a:ext cx="2286229" cy="461665"/>
          </a:xfrm>
          <a:prstGeom prst="rect">
            <a:avLst/>
          </a:prstGeom>
        </p:spPr>
        <p:txBody>
          <a:bodyPr wrap="square">
            <a:spAutoFit/>
          </a:bodyPr>
          <a:lstStyle/>
          <a:p>
            <a:r>
              <a:rPr lang="pt-PT" sz="2400" b="1">
                <a:latin typeface="Poppins" panose="00000500000000000000" pitchFamily="50" charset="0"/>
                <a:cs typeface="Poppins" panose="00000500000000000000" pitchFamily="50" charset="0"/>
              </a:rPr>
              <a:t>Compressão</a:t>
            </a:r>
          </a:p>
        </p:txBody>
      </p:sp>
      <p:sp>
        <p:nvSpPr>
          <p:cNvPr id="2" name="Seta: Para Baixo 1">
            <a:extLst>
              <a:ext uri="{FF2B5EF4-FFF2-40B4-BE49-F238E27FC236}">
                <a16:creationId xmlns:a16="http://schemas.microsoft.com/office/drawing/2014/main" id="{A7173847-F9ED-4458-96C0-42BD431377C4}"/>
              </a:ext>
            </a:extLst>
          </p:cNvPr>
          <p:cNvSpPr/>
          <p:nvPr/>
        </p:nvSpPr>
        <p:spPr>
          <a:xfrm>
            <a:off x="1129014" y="2821023"/>
            <a:ext cx="280061" cy="959371"/>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7" name="Retângulo 6">
            <a:extLst>
              <a:ext uri="{FF2B5EF4-FFF2-40B4-BE49-F238E27FC236}">
                <a16:creationId xmlns:a16="http://schemas.microsoft.com/office/drawing/2014/main" id="{E8FE8AD1-52DC-4839-BB12-FCC60EE2180B}"/>
              </a:ext>
            </a:extLst>
          </p:cNvPr>
          <p:cNvSpPr/>
          <p:nvPr/>
        </p:nvSpPr>
        <p:spPr>
          <a:xfrm>
            <a:off x="681822" y="3955183"/>
            <a:ext cx="4804578" cy="830997"/>
          </a:xfrm>
          <a:prstGeom prst="rect">
            <a:avLst/>
          </a:prstGeom>
        </p:spPr>
        <p:txBody>
          <a:bodyPr wrap="square">
            <a:spAutoFit/>
          </a:bodyPr>
          <a:lstStyle/>
          <a:p>
            <a:pPr marL="342900" indent="-342900">
              <a:buFont typeface="Arial" panose="020B0604020202020204" pitchFamily="34" charset="0"/>
              <a:buChar char="•"/>
            </a:pPr>
            <a:r>
              <a:rPr lang="pt-PT" sz="2400" b="1">
                <a:latin typeface="Poppins" panose="00000500000000000000" pitchFamily="50" charset="0"/>
                <a:cs typeface="Poppins" panose="00000500000000000000" pitchFamily="50" charset="0"/>
              </a:rPr>
              <a:t>Redundância</a:t>
            </a:r>
          </a:p>
          <a:p>
            <a:pPr marL="342900" indent="-342900">
              <a:buFont typeface="Arial" panose="020B0604020202020204" pitchFamily="34" charset="0"/>
              <a:buChar char="•"/>
            </a:pPr>
            <a:r>
              <a:rPr lang="pt-PT" sz="2400" b="1">
                <a:latin typeface="Poppins" panose="00000500000000000000" pitchFamily="50" charset="0"/>
                <a:cs typeface="Poppins" panose="00000500000000000000" pitchFamily="50" charset="0"/>
              </a:rPr>
              <a:t>Dependência estatística</a:t>
            </a:r>
          </a:p>
        </p:txBody>
      </p:sp>
      <p:sp>
        <p:nvSpPr>
          <p:cNvPr id="8" name="Retângulo 7">
            <a:extLst>
              <a:ext uri="{FF2B5EF4-FFF2-40B4-BE49-F238E27FC236}">
                <a16:creationId xmlns:a16="http://schemas.microsoft.com/office/drawing/2014/main" id="{981E59B5-718F-4E52-82D1-1BB28EB1E05C}"/>
              </a:ext>
            </a:extLst>
          </p:cNvPr>
          <p:cNvSpPr/>
          <p:nvPr/>
        </p:nvSpPr>
        <p:spPr>
          <a:xfrm>
            <a:off x="1409075" y="2937801"/>
            <a:ext cx="1394085" cy="584775"/>
          </a:xfrm>
          <a:prstGeom prst="rect">
            <a:avLst/>
          </a:prstGeom>
        </p:spPr>
        <p:txBody>
          <a:bodyPr wrap="square">
            <a:spAutoFit/>
          </a:bodyPr>
          <a:lstStyle/>
          <a:p>
            <a:r>
              <a:rPr lang="pt-PT" sz="1600">
                <a:latin typeface="Poppins" panose="00000500000000000000" pitchFamily="50" charset="0"/>
                <a:cs typeface="Poppins" panose="00000500000000000000" pitchFamily="50" charset="0"/>
              </a:rPr>
              <a:t>É possível devido</a:t>
            </a:r>
          </a:p>
        </p:txBody>
      </p:sp>
      <p:pic>
        <p:nvPicPr>
          <p:cNvPr id="9" name="Imagem 8" descr="Uma imagem com relógio&#10;&#10;Descrição gerada automaticamente">
            <a:extLst>
              <a:ext uri="{FF2B5EF4-FFF2-40B4-BE49-F238E27FC236}">
                <a16:creationId xmlns:a16="http://schemas.microsoft.com/office/drawing/2014/main" id="{475C812D-D2B3-4B4D-935F-B513CDD5417F}"/>
              </a:ext>
            </a:extLst>
          </p:cNvPr>
          <p:cNvPicPr>
            <a:picLocks noChangeAspect="1"/>
          </p:cNvPicPr>
          <p:nvPr/>
        </p:nvPicPr>
        <p:blipFill>
          <a:blip r:embed="rId3">
            <a:duotone>
              <a:schemeClr val="accent5">
                <a:shade val="45000"/>
                <a:satMod val="135000"/>
              </a:schemeClr>
              <a:prstClr val="white"/>
            </a:duotone>
          </a:blip>
          <a:stretch>
            <a:fillRect/>
          </a:stretch>
        </p:blipFill>
        <p:spPr>
          <a:xfrm>
            <a:off x="4097066" y="2217647"/>
            <a:ext cx="7974960" cy="3432985"/>
          </a:xfrm>
          <a:prstGeom prst="rect">
            <a:avLst/>
          </a:prstGeom>
        </p:spPr>
      </p:pic>
    </p:spTree>
    <p:extLst>
      <p:ext uri="{BB962C8B-B14F-4D97-AF65-F5344CB8AC3E}">
        <p14:creationId xmlns:p14="http://schemas.microsoft.com/office/powerpoint/2010/main" val="2147014794"/>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m 26" descr="Uma imagem com portátil, interior, pessoa, computador&#10;&#10;Descrição gerada automaticamente">
            <a:extLst>
              <a:ext uri="{FF2B5EF4-FFF2-40B4-BE49-F238E27FC236}">
                <a16:creationId xmlns:a16="http://schemas.microsoft.com/office/drawing/2014/main" id="{3F0B8239-2356-4421-93E3-633DC667B639}"/>
              </a:ext>
            </a:extLst>
          </p:cNvPr>
          <p:cNvPicPr>
            <a:picLocks noChangeAspect="1"/>
          </p:cNvPicPr>
          <p:nvPr/>
        </p:nvPicPr>
        <p:blipFill>
          <a:blip r:embed="rId2">
            <a:alphaModFix amt="5000"/>
          </a:blip>
          <a:stretch>
            <a:fillRect/>
          </a:stretch>
        </p:blipFill>
        <p:spPr>
          <a:xfrm>
            <a:off x="0" y="-1340730"/>
            <a:ext cx="12858750" cy="8573380"/>
          </a:xfrm>
          <a:prstGeom prst="rect">
            <a:avLst/>
          </a:prstGeom>
        </p:spPr>
      </p:pic>
      <p:sp>
        <p:nvSpPr>
          <p:cNvPr id="26" name="CaixaDeTexto 25">
            <a:extLst>
              <a:ext uri="{FF2B5EF4-FFF2-40B4-BE49-F238E27FC236}">
                <a16:creationId xmlns:a16="http://schemas.microsoft.com/office/drawing/2014/main" id="{C5EAC32A-2CF4-48DF-8991-D1284BC33E6F}"/>
              </a:ext>
            </a:extLst>
          </p:cNvPr>
          <p:cNvSpPr txBox="1"/>
          <p:nvPr/>
        </p:nvSpPr>
        <p:spPr>
          <a:xfrm>
            <a:off x="566565" y="699657"/>
            <a:ext cx="7693015" cy="553998"/>
          </a:xfrm>
          <a:prstGeom prst="rect">
            <a:avLst/>
          </a:prstGeom>
          <a:noFill/>
        </p:spPr>
        <p:txBody>
          <a:bodyPr wrap="square" rtlCol="0">
            <a:spAutoFit/>
          </a:bodyPr>
          <a:lstStyle/>
          <a:p>
            <a:pPr algn="ctr"/>
            <a:r>
              <a:rPr lang="pt-PT" sz="3000" b="1">
                <a:solidFill>
                  <a:srgbClr val="C00000"/>
                </a:solidFill>
                <a:latin typeface="Poppins" panose="00000500000000000000" pitchFamily="50" charset="0"/>
                <a:cs typeface="Poppins" panose="00000500000000000000" pitchFamily="50" charset="0"/>
              </a:rPr>
              <a:t>Escolha de algoritmo de compressão</a:t>
            </a:r>
          </a:p>
        </p:txBody>
      </p:sp>
      <p:sp>
        <p:nvSpPr>
          <p:cNvPr id="2" name="CaixaDeTexto 1">
            <a:extLst>
              <a:ext uri="{FF2B5EF4-FFF2-40B4-BE49-F238E27FC236}">
                <a16:creationId xmlns:a16="http://schemas.microsoft.com/office/drawing/2014/main" id="{8EDC6002-AA4C-41EA-AD72-5C2DC08AB428}"/>
              </a:ext>
            </a:extLst>
          </p:cNvPr>
          <p:cNvSpPr txBox="1"/>
          <p:nvPr/>
        </p:nvSpPr>
        <p:spPr>
          <a:xfrm>
            <a:off x="745948" y="3629835"/>
            <a:ext cx="4384253" cy="338554"/>
          </a:xfrm>
          <a:prstGeom prst="rect">
            <a:avLst/>
          </a:prstGeom>
          <a:noFill/>
        </p:spPr>
        <p:txBody>
          <a:bodyPr wrap="square" rtlCol="0">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Tempo de descompressão</a:t>
            </a:r>
          </a:p>
        </p:txBody>
      </p:sp>
      <p:sp>
        <p:nvSpPr>
          <p:cNvPr id="3" name="Retângulo 2">
            <a:extLst>
              <a:ext uri="{FF2B5EF4-FFF2-40B4-BE49-F238E27FC236}">
                <a16:creationId xmlns:a16="http://schemas.microsoft.com/office/drawing/2014/main" id="{31D67747-BDDD-4A7F-A532-4317F8E9EAC7}"/>
              </a:ext>
            </a:extLst>
          </p:cNvPr>
          <p:cNvSpPr/>
          <p:nvPr/>
        </p:nvSpPr>
        <p:spPr>
          <a:xfrm>
            <a:off x="745948" y="2150361"/>
            <a:ext cx="4384253" cy="338554"/>
          </a:xfrm>
          <a:prstGeom prst="rect">
            <a:avLst/>
          </a:prstGeom>
        </p:spPr>
        <p:txBody>
          <a:bodyPr wrap="square">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Tempo de compressão</a:t>
            </a:r>
          </a:p>
        </p:txBody>
      </p:sp>
      <p:sp>
        <p:nvSpPr>
          <p:cNvPr id="11" name="CaixaDeTexto 10">
            <a:extLst>
              <a:ext uri="{FF2B5EF4-FFF2-40B4-BE49-F238E27FC236}">
                <a16:creationId xmlns:a16="http://schemas.microsoft.com/office/drawing/2014/main" id="{4531E7E9-883B-4886-A0E2-14E8FE978F11}"/>
              </a:ext>
            </a:extLst>
          </p:cNvPr>
          <p:cNvSpPr txBox="1"/>
          <p:nvPr/>
        </p:nvSpPr>
        <p:spPr>
          <a:xfrm>
            <a:off x="745947" y="5138391"/>
            <a:ext cx="4384253" cy="338554"/>
          </a:xfrm>
          <a:prstGeom prst="rect">
            <a:avLst/>
          </a:prstGeom>
          <a:noFill/>
        </p:spPr>
        <p:txBody>
          <a:bodyPr wrap="square" rtlCol="0">
            <a:spAutoFit/>
          </a:bodyPr>
          <a:lstStyle/>
          <a:p>
            <a:pPr marL="342900" indent="-342900">
              <a:buFont typeface="Arial" panose="020B0604020202020204" pitchFamily="34" charset="0"/>
              <a:buChar char="•"/>
            </a:pPr>
            <a:r>
              <a:rPr lang="pt-PT" sz="1600">
                <a:latin typeface="Poppins" panose="00000500000000000000" pitchFamily="50" charset="0"/>
                <a:cs typeface="Poppins" panose="00000500000000000000" pitchFamily="50" charset="0"/>
              </a:rPr>
              <a:t>Taxa de compressão</a:t>
            </a:r>
          </a:p>
        </p:txBody>
      </p:sp>
      <p:sp>
        <p:nvSpPr>
          <p:cNvPr id="12" name="Retângulo 11">
            <a:extLst>
              <a:ext uri="{FF2B5EF4-FFF2-40B4-BE49-F238E27FC236}">
                <a16:creationId xmlns:a16="http://schemas.microsoft.com/office/drawing/2014/main" id="{9CB10961-6DFE-434C-A841-225AE4DBAAB3}"/>
              </a:ext>
            </a:extLst>
          </p:cNvPr>
          <p:cNvSpPr/>
          <p:nvPr/>
        </p:nvSpPr>
        <p:spPr>
          <a:xfrm>
            <a:off x="4953421" y="2148257"/>
            <a:ext cx="2443857" cy="338554"/>
          </a:xfrm>
          <a:prstGeom prst="rect">
            <a:avLst/>
          </a:prstGeom>
        </p:spPr>
        <p:txBody>
          <a:bodyPr wrap="square" anchor="t">
            <a:spAutoFit/>
          </a:bodyPr>
          <a:lstStyle/>
          <a:p>
            <a:r>
              <a:rPr lang="pt-PT" sz="1600" err="1">
                <a:solidFill>
                  <a:schemeClr val="bg1">
                    <a:lumMod val="65000"/>
                  </a:schemeClr>
                </a:solidFill>
                <a:latin typeface="Poppins"/>
                <a:cs typeface="Poppins" panose="00000500000000000000" pitchFamily="50" charset="0"/>
              </a:rPr>
              <a:t>Compression</a:t>
            </a:r>
            <a:r>
              <a:rPr lang="pt-PT" sz="1600">
                <a:solidFill>
                  <a:schemeClr val="bg1">
                    <a:lumMod val="65000"/>
                  </a:schemeClr>
                </a:solidFill>
                <a:latin typeface="Poppins"/>
                <a:cs typeface="Poppins" panose="00000500000000000000" pitchFamily="50" charset="0"/>
              </a:rPr>
              <a:t> speed =</a:t>
            </a:r>
          </a:p>
        </p:txBody>
      </p:sp>
      <p:sp>
        <p:nvSpPr>
          <p:cNvPr id="13" name="Retângulo 12">
            <a:extLst>
              <a:ext uri="{FF2B5EF4-FFF2-40B4-BE49-F238E27FC236}">
                <a16:creationId xmlns:a16="http://schemas.microsoft.com/office/drawing/2014/main" id="{4EAC1ACB-20E3-43C3-8F27-C48AFD5B8DF3}"/>
              </a:ext>
            </a:extLst>
          </p:cNvPr>
          <p:cNvSpPr/>
          <p:nvPr/>
        </p:nvSpPr>
        <p:spPr>
          <a:xfrm>
            <a:off x="7425179" y="1922776"/>
            <a:ext cx="2758190" cy="338554"/>
          </a:xfrm>
          <a:prstGeom prst="rect">
            <a:avLst/>
          </a:prstGeom>
        </p:spPr>
        <p:txBody>
          <a:bodyPr wrap="square">
            <a:spAutoFit/>
          </a:bodyPr>
          <a:lstStyle/>
          <a:p>
            <a:r>
              <a:rPr lang="pt-PT" sz="1600" err="1">
                <a:solidFill>
                  <a:schemeClr val="bg1">
                    <a:lumMod val="65000"/>
                  </a:schemeClr>
                </a:solidFill>
                <a:latin typeface="Poppins" panose="00000500000000000000" pitchFamily="50" charset="0"/>
                <a:cs typeface="Poppins" panose="00000500000000000000" pitchFamily="50" charset="0"/>
              </a:rPr>
              <a:t>Uncompressed</a:t>
            </a:r>
            <a:r>
              <a:rPr lang="pt-PT" sz="1600">
                <a:solidFill>
                  <a:schemeClr val="bg1">
                    <a:lumMod val="65000"/>
                  </a:schemeClr>
                </a:solidFill>
                <a:latin typeface="Poppins" panose="00000500000000000000" pitchFamily="50" charset="0"/>
                <a:cs typeface="Poppins" panose="00000500000000000000" pitchFamily="50" charset="0"/>
              </a:rPr>
              <a:t> file </a:t>
            </a:r>
            <a:r>
              <a:rPr lang="pt-PT" sz="1600" err="1">
                <a:solidFill>
                  <a:schemeClr val="bg1">
                    <a:lumMod val="65000"/>
                  </a:schemeClr>
                </a:solidFill>
                <a:latin typeface="Poppins" panose="00000500000000000000" pitchFamily="50" charset="0"/>
                <a:cs typeface="Poppins" panose="00000500000000000000" pitchFamily="50" charset="0"/>
              </a:rPr>
              <a:t>size</a:t>
            </a:r>
            <a:endParaRPr lang="pt-PT" sz="1600">
              <a:solidFill>
                <a:schemeClr val="bg1">
                  <a:lumMod val="65000"/>
                </a:schemeClr>
              </a:solidFill>
              <a:latin typeface="Poppins" panose="00000500000000000000" pitchFamily="50" charset="0"/>
              <a:cs typeface="Poppins" panose="00000500000000000000" pitchFamily="50" charset="0"/>
            </a:endParaRPr>
          </a:p>
        </p:txBody>
      </p:sp>
      <p:cxnSp>
        <p:nvCxnSpPr>
          <p:cNvPr id="5" name="Conexão reta 4">
            <a:extLst>
              <a:ext uri="{FF2B5EF4-FFF2-40B4-BE49-F238E27FC236}">
                <a16:creationId xmlns:a16="http://schemas.microsoft.com/office/drawing/2014/main" id="{4D0B675F-444B-49FD-B813-F96B3BA0D4F2}"/>
              </a:ext>
            </a:extLst>
          </p:cNvPr>
          <p:cNvCxnSpPr/>
          <p:nvPr/>
        </p:nvCxnSpPr>
        <p:spPr>
          <a:xfrm>
            <a:off x="7397278" y="2305932"/>
            <a:ext cx="245838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Retângulo 16">
            <a:extLst>
              <a:ext uri="{FF2B5EF4-FFF2-40B4-BE49-F238E27FC236}">
                <a16:creationId xmlns:a16="http://schemas.microsoft.com/office/drawing/2014/main" id="{E3B43D22-F487-4601-8FD4-3F10233FB50A}"/>
              </a:ext>
            </a:extLst>
          </p:cNvPr>
          <p:cNvSpPr/>
          <p:nvPr/>
        </p:nvSpPr>
        <p:spPr>
          <a:xfrm>
            <a:off x="7714587" y="2303338"/>
            <a:ext cx="2158583" cy="338554"/>
          </a:xfrm>
          <a:prstGeom prst="rect">
            <a:avLst/>
          </a:prstGeom>
        </p:spPr>
        <p:txBody>
          <a:bodyPr wrap="square">
            <a:spAutoFit/>
          </a:bodyPr>
          <a:lstStyle/>
          <a:p>
            <a:r>
              <a:rPr lang="pt-PT" sz="1600">
                <a:solidFill>
                  <a:schemeClr val="bg1">
                    <a:lumMod val="65000"/>
                  </a:schemeClr>
                </a:solidFill>
                <a:latin typeface="Poppins" panose="00000500000000000000" pitchFamily="50" charset="0"/>
                <a:cs typeface="Poppins" panose="00000500000000000000" pitchFamily="50" charset="0"/>
              </a:rPr>
              <a:t>Time to </a:t>
            </a:r>
            <a:r>
              <a:rPr lang="pt-PT" sz="1600" err="1">
                <a:solidFill>
                  <a:schemeClr val="bg1">
                    <a:lumMod val="65000"/>
                  </a:schemeClr>
                </a:solidFill>
                <a:latin typeface="Poppins" panose="00000500000000000000" pitchFamily="50" charset="0"/>
                <a:cs typeface="Poppins" panose="00000500000000000000" pitchFamily="50" charset="0"/>
              </a:rPr>
              <a:t>Compress</a:t>
            </a:r>
            <a:endParaRPr lang="pt-PT" sz="1600">
              <a:solidFill>
                <a:schemeClr val="bg1">
                  <a:lumMod val="65000"/>
                </a:schemeClr>
              </a:solidFill>
              <a:latin typeface="Poppins" panose="00000500000000000000" pitchFamily="50" charset="0"/>
              <a:cs typeface="Poppins" panose="00000500000000000000" pitchFamily="50" charset="0"/>
            </a:endParaRPr>
          </a:p>
        </p:txBody>
      </p:sp>
      <p:sp>
        <p:nvSpPr>
          <p:cNvPr id="18" name="Retângulo 17">
            <a:extLst>
              <a:ext uri="{FF2B5EF4-FFF2-40B4-BE49-F238E27FC236}">
                <a16:creationId xmlns:a16="http://schemas.microsoft.com/office/drawing/2014/main" id="{5F9B6452-4F90-4A03-A6D8-0D7F09A70A12}"/>
              </a:ext>
            </a:extLst>
          </p:cNvPr>
          <p:cNvSpPr/>
          <p:nvPr/>
        </p:nvSpPr>
        <p:spPr>
          <a:xfrm>
            <a:off x="4953421" y="3644376"/>
            <a:ext cx="2775130" cy="338554"/>
          </a:xfrm>
          <a:prstGeom prst="rect">
            <a:avLst/>
          </a:prstGeom>
        </p:spPr>
        <p:txBody>
          <a:bodyPr wrap="square" anchor="t">
            <a:spAutoFit/>
          </a:bodyPr>
          <a:lstStyle/>
          <a:p>
            <a:r>
              <a:rPr lang="pt-PT" sz="1600" err="1">
                <a:solidFill>
                  <a:schemeClr val="bg1">
                    <a:lumMod val="65000"/>
                  </a:schemeClr>
                </a:solidFill>
                <a:latin typeface="Poppins"/>
                <a:cs typeface="Poppins" panose="00000500000000000000" pitchFamily="50" charset="0"/>
              </a:rPr>
              <a:t>Decompression</a:t>
            </a:r>
            <a:r>
              <a:rPr lang="pt-PT" sz="1600">
                <a:solidFill>
                  <a:schemeClr val="bg1">
                    <a:lumMod val="65000"/>
                  </a:schemeClr>
                </a:solidFill>
                <a:latin typeface="Poppins"/>
                <a:cs typeface="Poppins" panose="00000500000000000000" pitchFamily="50" charset="0"/>
              </a:rPr>
              <a:t> speed =</a:t>
            </a:r>
          </a:p>
        </p:txBody>
      </p:sp>
      <p:sp>
        <p:nvSpPr>
          <p:cNvPr id="19" name="Retângulo 18">
            <a:extLst>
              <a:ext uri="{FF2B5EF4-FFF2-40B4-BE49-F238E27FC236}">
                <a16:creationId xmlns:a16="http://schemas.microsoft.com/office/drawing/2014/main" id="{E76429E4-DD08-48EB-B317-CEF0A4F8572E}"/>
              </a:ext>
            </a:extLst>
          </p:cNvPr>
          <p:cNvSpPr/>
          <p:nvPr/>
        </p:nvSpPr>
        <p:spPr>
          <a:xfrm>
            <a:off x="7918746" y="3483840"/>
            <a:ext cx="1956585" cy="338554"/>
          </a:xfrm>
          <a:prstGeom prst="rect">
            <a:avLst/>
          </a:prstGeom>
        </p:spPr>
        <p:txBody>
          <a:bodyPr wrap="square">
            <a:spAutoFit/>
          </a:bodyPr>
          <a:lstStyle/>
          <a:p>
            <a:r>
              <a:rPr lang="pt-PT" sz="1600" err="1">
                <a:solidFill>
                  <a:schemeClr val="bg1">
                    <a:lumMod val="65000"/>
                  </a:schemeClr>
                </a:solidFill>
                <a:latin typeface="Poppins" panose="00000500000000000000" pitchFamily="50" charset="0"/>
                <a:cs typeface="Poppins" panose="00000500000000000000" pitchFamily="50" charset="0"/>
              </a:rPr>
              <a:t>Compressed</a:t>
            </a:r>
            <a:r>
              <a:rPr lang="pt-PT" sz="1600">
                <a:solidFill>
                  <a:schemeClr val="bg1">
                    <a:lumMod val="65000"/>
                  </a:schemeClr>
                </a:solidFill>
                <a:latin typeface="Poppins" panose="00000500000000000000" pitchFamily="50" charset="0"/>
                <a:cs typeface="Poppins" panose="00000500000000000000" pitchFamily="50" charset="0"/>
              </a:rPr>
              <a:t> file</a:t>
            </a:r>
          </a:p>
        </p:txBody>
      </p:sp>
      <p:cxnSp>
        <p:nvCxnSpPr>
          <p:cNvPr id="20" name="Conexão reta 19">
            <a:extLst>
              <a:ext uri="{FF2B5EF4-FFF2-40B4-BE49-F238E27FC236}">
                <a16:creationId xmlns:a16="http://schemas.microsoft.com/office/drawing/2014/main" id="{1BFDB299-CBB8-4E7A-B13F-5990FA355FB0}"/>
              </a:ext>
            </a:extLst>
          </p:cNvPr>
          <p:cNvCxnSpPr/>
          <p:nvPr/>
        </p:nvCxnSpPr>
        <p:spPr>
          <a:xfrm>
            <a:off x="7607140" y="3802051"/>
            <a:ext cx="245838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1" name="Retângulo 20">
            <a:extLst>
              <a:ext uri="{FF2B5EF4-FFF2-40B4-BE49-F238E27FC236}">
                <a16:creationId xmlns:a16="http://schemas.microsoft.com/office/drawing/2014/main" id="{1C92785C-D8E8-4159-A283-2FA855B73C4A}"/>
              </a:ext>
            </a:extLst>
          </p:cNvPr>
          <p:cNvSpPr/>
          <p:nvPr/>
        </p:nvSpPr>
        <p:spPr>
          <a:xfrm>
            <a:off x="7738441" y="3827371"/>
            <a:ext cx="2308485" cy="338554"/>
          </a:xfrm>
          <a:prstGeom prst="rect">
            <a:avLst/>
          </a:prstGeom>
        </p:spPr>
        <p:txBody>
          <a:bodyPr wrap="square">
            <a:spAutoFit/>
          </a:bodyPr>
          <a:lstStyle/>
          <a:p>
            <a:r>
              <a:rPr lang="pt-PT" sz="1600">
                <a:solidFill>
                  <a:schemeClr val="bg1">
                    <a:lumMod val="65000"/>
                  </a:schemeClr>
                </a:solidFill>
                <a:latin typeface="Poppins" panose="00000500000000000000" pitchFamily="50" charset="0"/>
                <a:cs typeface="Poppins" panose="00000500000000000000" pitchFamily="50" charset="0"/>
              </a:rPr>
              <a:t>Time to </a:t>
            </a:r>
            <a:r>
              <a:rPr lang="pt-PT" sz="1600" err="1">
                <a:solidFill>
                  <a:schemeClr val="bg1">
                    <a:lumMod val="65000"/>
                  </a:schemeClr>
                </a:solidFill>
                <a:latin typeface="Poppins" panose="00000500000000000000" pitchFamily="50" charset="0"/>
                <a:cs typeface="Poppins" panose="00000500000000000000" pitchFamily="50" charset="0"/>
              </a:rPr>
              <a:t>Decompress</a:t>
            </a:r>
            <a:endParaRPr lang="pt-PT" sz="1600">
              <a:solidFill>
                <a:schemeClr val="bg1">
                  <a:lumMod val="65000"/>
                </a:schemeClr>
              </a:solidFill>
              <a:latin typeface="Poppins" panose="00000500000000000000" pitchFamily="50" charset="0"/>
              <a:cs typeface="Poppins" panose="00000500000000000000" pitchFamily="50" charset="0"/>
            </a:endParaRPr>
          </a:p>
        </p:txBody>
      </p:sp>
      <p:sp>
        <p:nvSpPr>
          <p:cNvPr id="22" name="Retângulo 21">
            <a:extLst>
              <a:ext uri="{FF2B5EF4-FFF2-40B4-BE49-F238E27FC236}">
                <a16:creationId xmlns:a16="http://schemas.microsoft.com/office/drawing/2014/main" id="{EADA2B5E-0271-4BCE-831C-965D499D00B1}"/>
              </a:ext>
            </a:extLst>
          </p:cNvPr>
          <p:cNvSpPr/>
          <p:nvPr/>
        </p:nvSpPr>
        <p:spPr>
          <a:xfrm>
            <a:off x="4953420" y="5138391"/>
            <a:ext cx="2443857" cy="338554"/>
          </a:xfrm>
          <a:prstGeom prst="rect">
            <a:avLst/>
          </a:prstGeom>
        </p:spPr>
        <p:txBody>
          <a:bodyPr wrap="square" anchor="t">
            <a:spAutoFit/>
          </a:bodyPr>
          <a:lstStyle/>
          <a:p>
            <a:r>
              <a:rPr lang="pt-PT" sz="1600" err="1">
                <a:solidFill>
                  <a:schemeClr val="bg1">
                    <a:lumMod val="65000"/>
                  </a:schemeClr>
                </a:solidFill>
                <a:latin typeface="Poppins"/>
                <a:cs typeface="Poppins" panose="00000500000000000000" pitchFamily="50" charset="0"/>
              </a:rPr>
              <a:t>Compression</a:t>
            </a:r>
            <a:r>
              <a:rPr lang="pt-PT" sz="1600">
                <a:solidFill>
                  <a:schemeClr val="bg1">
                    <a:lumMod val="65000"/>
                  </a:schemeClr>
                </a:solidFill>
                <a:latin typeface="Poppins"/>
                <a:cs typeface="Poppins" panose="00000500000000000000" pitchFamily="50" charset="0"/>
              </a:rPr>
              <a:t> ratio =</a:t>
            </a:r>
          </a:p>
        </p:txBody>
      </p:sp>
      <p:sp>
        <p:nvSpPr>
          <p:cNvPr id="23" name="Retângulo 22">
            <a:extLst>
              <a:ext uri="{FF2B5EF4-FFF2-40B4-BE49-F238E27FC236}">
                <a16:creationId xmlns:a16="http://schemas.microsoft.com/office/drawing/2014/main" id="{3B677198-BDCB-4DB8-B2E0-862A28807CE8}"/>
              </a:ext>
            </a:extLst>
          </p:cNvPr>
          <p:cNvSpPr/>
          <p:nvPr/>
        </p:nvSpPr>
        <p:spPr>
          <a:xfrm>
            <a:off x="7186942" y="4976121"/>
            <a:ext cx="2758190" cy="338554"/>
          </a:xfrm>
          <a:prstGeom prst="rect">
            <a:avLst/>
          </a:prstGeom>
        </p:spPr>
        <p:txBody>
          <a:bodyPr wrap="square" anchor="t">
            <a:spAutoFit/>
          </a:bodyPr>
          <a:lstStyle/>
          <a:p>
            <a:r>
              <a:rPr lang="pt-PT" sz="1600" err="1">
                <a:solidFill>
                  <a:schemeClr val="bg1">
                    <a:lumMod val="65000"/>
                  </a:schemeClr>
                </a:solidFill>
                <a:latin typeface="Poppins"/>
                <a:cs typeface="Poppins" panose="00000500000000000000" pitchFamily="50" charset="0"/>
              </a:rPr>
              <a:t>Uncompressed</a:t>
            </a:r>
            <a:r>
              <a:rPr lang="pt-PT" sz="1600">
                <a:solidFill>
                  <a:schemeClr val="bg1">
                    <a:lumMod val="65000"/>
                  </a:schemeClr>
                </a:solidFill>
                <a:latin typeface="Poppins"/>
                <a:cs typeface="Poppins" panose="00000500000000000000" pitchFamily="50" charset="0"/>
              </a:rPr>
              <a:t> file </a:t>
            </a:r>
            <a:r>
              <a:rPr lang="pt-PT" sz="1600" err="1">
                <a:solidFill>
                  <a:schemeClr val="bg1">
                    <a:lumMod val="65000"/>
                  </a:schemeClr>
                </a:solidFill>
                <a:latin typeface="Poppins"/>
                <a:cs typeface="Poppins" panose="00000500000000000000" pitchFamily="50" charset="0"/>
              </a:rPr>
              <a:t>size</a:t>
            </a:r>
            <a:endParaRPr lang="pt-PT" sz="1600" err="1">
              <a:solidFill>
                <a:schemeClr val="bg1">
                  <a:lumMod val="65000"/>
                </a:schemeClr>
              </a:solidFill>
              <a:latin typeface="Poppins" panose="00000500000000000000" pitchFamily="50" charset="0"/>
              <a:cs typeface="Poppins" panose="00000500000000000000" pitchFamily="50" charset="0"/>
            </a:endParaRPr>
          </a:p>
        </p:txBody>
      </p:sp>
      <p:cxnSp>
        <p:nvCxnSpPr>
          <p:cNvPr id="24" name="Conexão reta 23">
            <a:extLst>
              <a:ext uri="{FF2B5EF4-FFF2-40B4-BE49-F238E27FC236}">
                <a16:creationId xmlns:a16="http://schemas.microsoft.com/office/drawing/2014/main" id="{29B4683A-0183-4E61-891B-254F96FC7A4B}"/>
              </a:ext>
            </a:extLst>
          </p:cNvPr>
          <p:cNvCxnSpPr/>
          <p:nvPr/>
        </p:nvCxnSpPr>
        <p:spPr>
          <a:xfrm>
            <a:off x="7056142" y="5312206"/>
            <a:ext cx="2458387"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Retângulo 24">
            <a:extLst>
              <a:ext uri="{FF2B5EF4-FFF2-40B4-BE49-F238E27FC236}">
                <a16:creationId xmlns:a16="http://schemas.microsoft.com/office/drawing/2014/main" id="{9C91F689-C392-4F0E-BA80-E3EB2AF89A51}"/>
              </a:ext>
            </a:extLst>
          </p:cNvPr>
          <p:cNvSpPr/>
          <p:nvPr/>
        </p:nvSpPr>
        <p:spPr>
          <a:xfrm>
            <a:off x="7312481" y="5302778"/>
            <a:ext cx="2443857" cy="338554"/>
          </a:xfrm>
          <a:prstGeom prst="rect">
            <a:avLst/>
          </a:prstGeom>
        </p:spPr>
        <p:txBody>
          <a:bodyPr wrap="square">
            <a:spAutoFit/>
          </a:bodyPr>
          <a:lstStyle/>
          <a:p>
            <a:r>
              <a:rPr lang="pt-PT" sz="1600" err="1">
                <a:solidFill>
                  <a:schemeClr val="bg1">
                    <a:lumMod val="65000"/>
                  </a:schemeClr>
                </a:solidFill>
                <a:latin typeface="Poppins" panose="00000500000000000000" pitchFamily="50" charset="0"/>
                <a:cs typeface="Poppins" panose="00000500000000000000" pitchFamily="50" charset="0"/>
              </a:rPr>
              <a:t>Compressed</a:t>
            </a:r>
            <a:r>
              <a:rPr lang="pt-PT" sz="1600">
                <a:solidFill>
                  <a:schemeClr val="bg1">
                    <a:lumMod val="65000"/>
                  </a:schemeClr>
                </a:solidFill>
                <a:latin typeface="Poppins" panose="00000500000000000000" pitchFamily="50" charset="0"/>
                <a:cs typeface="Poppins" panose="00000500000000000000" pitchFamily="50" charset="0"/>
              </a:rPr>
              <a:t> file </a:t>
            </a:r>
            <a:r>
              <a:rPr lang="pt-PT" sz="1600" err="1">
                <a:solidFill>
                  <a:schemeClr val="bg1">
                    <a:lumMod val="65000"/>
                  </a:schemeClr>
                </a:solidFill>
                <a:latin typeface="Poppins" panose="00000500000000000000" pitchFamily="50" charset="0"/>
                <a:cs typeface="Poppins" panose="00000500000000000000" pitchFamily="50" charset="0"/>
              </a:rPr>
              <a:t>size</a:t>
            </a:r>
            <a:endParaRPr lang="pt-PT" sz="1600">
              <a:solidFill>
                <a:schemeClr val="bg1">
                  <a:lumMod val="65000"/>
                </a:schemeClr>
              </a:solidFill>
              <a:latin typeface="Poppins" panose="00000500000000000000" pitchFamily="50" charset="0"/>
              <a:cs typeface="Poppins" panose="00000500000000000000" pitchFamily="50" charset="0"/>
            </a:endParaRPr>
          </a:p>
        </p:txBody>
      </p:sp>
    </p:spTree>
    <p:extLst>
      <p:ext uri="{BB962C8B-B14F-4D97-AF65-F5344CB8AC3E}">
        <p14:creationId xmlns:p14="http://schemas.microsoft.com/office/powerpoint/2010/main" val="718986388"/>
      </p:ext>
    </p:extLst>
  </p:cSld>
  <p:clrMapOvr>
    <a:masterClrMapping/>
  </p:clrMapOvr>
  <p:transition spd="slow">
    <p:push dir="u"/>
  </p:transition>
</p:sld>
</file>

<file path=ppt/theme/theme1.xml><?xml version="1.0" encoding="utf-8"?>
<a:theme xmlns:a="http://schemas.openxmlformats.org/drawingml/2006/main" name="1_自定义设计方案">
  <a:themeElements>
    <a:clrScheme name="自定义 293">
      <a:dk1>
        <a:srgbClr val="000000"/>
      </a:dk1>
      <a:lt1>
        <a:srgbClr val="FFFFFF"/>
      </a:lt1>
      <a:dk2>
        <a:srgbClr val="44546A"/>
      </a:dk2>
      <a:lt2>
        <a:srgbClr val="E7E6E6"/>
      </a:lt2>
      <a:accent1>
        <a:srgbClr val="C71920"/>
      </a:accent1>
      <a:accent2>
        <a:srgbClr val="A66829"/>
      </a:accent2>
      <a:accent3>
        <a:srgbClr val="C71920"/>
      </a:accent3>
      <a:accent4>
        <a:srgbClr val="A66829"/>
      </a:accent4>
      <a:accent5>
        <a:srgbClr val="C71920"/>
      </a:accent5>
      <a:accent6>
        <a:srgbClr val="A66829"/>
      </a:accent6>
      <a:hlink>
        <a:srgbClr val="C71920"/>
      </a:hlink>
      <a:folHlink>
        <a:srgbClr val="A6682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Personalizados</PresentationFormat>
  <Slides>29</Slides>
  <Notes>9</Notes>
  <HiddenSlides>0</HiddenSlides>
  <ScaleCrop>false</ScaleCrop>
  <HeadingPairs>
    <vt:vector size="4" baseType="variant">
      <vt:variant>
        <vt:lpstr>Tema</vt:lpstr>
      </vt:variant>
      <vt:variant>
        <vt:i4>1</vt:i4>
      </vt:variant>
      <vt:variant>
        <vt:lpstr>Títulos dos diapositivos</vt:lpstr>
      </vt:variant>
      <vt:variant>
        <vt:i4>29</vt:i4>
      </vt:variant>
    </vt:vector>
  </HeadingPairs>
  <TitlesOfParts>
    <vt:vector size="30" baseType="lpstr">
      <vt:lpstr>1_自定义设计方案</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Familia</dc:creator>
  <cp:revision>9</cp:revision>
  <dcterms:modified xsi:type="dcterms:W3CDTF">2019-11-24T19:33:30Z</dcterms:modified>
</cp:coreProperties>
</file>