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5" r:id="rId10"/>
    <p:sldId id="30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7750" y="1475234"/>
            <a:ext cx="3205640" cy="2901694"/>
          </a:xfrm>
        </p:spPr>
        <p:txBody>
          <a:bodyPr anchor="b">
            <a:normAutofit/>
          </a:bodyPr>
          <a:lstStyle/>
          <a:p>
            <a:r>
              <a:rPr lang="en-GB" sz="3300" dirty="0">
                <a:solidFill>
                  <a:schemeClr val="tx1"/>
                </a:solidFill>
              </a:rPr>
              <a:t>Robot Action Anticipation for Collaborative Assembly Tasks</a:t>
            </a:r>
            <a:endParaRPr lang="en-US" sz="33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Articles Review</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C2D8-2864-205C-3DFE-B82FABC53E63}"/>
              </a:ext>
            </a:extLst>
          </p:cNvPr>
          <p:cNvSpPr>
            <a:spLocks noGrp="1"/>
          </p:cNvSpPr>
          <p:nvPr>
            <p:ph type="title"/>
          </p:nvPr>
        </p:nvSpPr>
        <p:spPr>
          <a:xfrm>
            <a:off x="643466" y="786383"/>
            <a:ext cx="3517567" cy="2642617"/>
          </a:xfrm>
        </p:spPr>
        <p:txBody>
          <a:bodyPr>
            <a:noAutofit/>
          </a:bodyPr>
          <a:lstStyle/>
          <a:p>
            <a:r>
              <a:rPr lang="en-GB" sz="2400" dirty="0"/>
              <a:t>Anticipative interaction primitives for human-robot collaboration</a:t>
            </a:r>
          </a:p>
        </p:txBody>
      </p:sp>
      <p:sp>
        <p:nvSpPr>
          <p:cNvPr id="3" name="Content Placeholder 2">
            <a:extLst>
              <a:ext uri="{FF2B5EF4-FFF2-40B4-BE49-F238E27FC236}">
                <a16:creationId xmlns:a16="http://schemas.microsoft.com/office/drawing/2014/main" id="{98918E28-0EAA-F8BC-0A2A-8C51BCAA7EF4}"/>
              </a:ext>
            </a:extLst>
          </p:cNvPr>
          <p:cNvSpPr>
            <a:spLocks noGrp="1"/>
          </p:cNvSpPr>
          <p:nvPr>
            <p:ph idx="1"/>
          </p:nvPr>
        </p:nvSpPr>
        <p:spPr>
          <a:xfrm>
            <a:off x="5458984" y="786384"/>
            <a:ext cx="5928344" cy="4093524"/>
          </a:xfrm>
        </p:spPr>
        <p:txBody>
          <a:bodyPr>
            <a:normAutofit/>
          </a:bodyPr>
          <a:lstStyle/>
          <a:p>
            <a:pPr>
              <a:buFont typeface="Wingdings" panose="05000000000000000000" pitchFamily="2" charset="2"/>
              <a:buChar char="Ø"/>
            </a:pPr>
            <a:r>
              <a:rPr lang="en-GB" sz="1600" b="0" dirty="0">
                <a:solidFill>
                  <a:schemeClr val="tx1"/>
                </a:solidFill>
                <a:effectLst/>
                <a:latin typeface="Consolas" panose="020B0609020204030204" pitchFamily="49" charset="0"/>
              </a:rPr>
              <a:t> The robot should decide whether to hand over a screw or a plate and which plate;</a:t>
            </a:r>
          </a:p>
          <a:p>
            <a:pPr>
              <a:buFont typeface="Wingdings" panose="05000000000000000000" pitchFamily="2" charset="2"/>
              <a:buChar char="Ø"/>
            </a:pPr>
            <a:r>
              <a:rPr lang="en-GB" sz="1600" b="0" dirty="0">
                <a:solidFill>
                  <a:schemeClr val="tx1"/>
                </a:solidFill>
                <a:effectLst/>
                <a:latin typeface="Consolas" panose="020B0609020204030204" pitchFamily="49" charset="0"/>
              </a:rPr>
              <a:t> As the experience with a given user grows, it learns the pattern in which the parts are being assembled;</a:t>
            </a:r>
          </a:p>
          <a:p>
            <a:pPr>
              <a:buFont typeface="Wingdings" panose="05000000000000000000" pitchFamily="2" charset="2"/>
              <a:buChar char="Ø"/>
            </a:pPr>
            <a:r>
              <a:rPr lang="en-GB" sz="1600" dirty="0">
                <a:solidFill>
                  <a:schemeClr val="tx1"/>
                </a:solidFill>
                <a:latin typeface="Consolas" panose="020B0609020204030204" pitchFamily="49" charset="0"/>
              </a:rPr>
              <a:t> U</a:t>
            </a:r>
            <a:r>
              <a:rPr lang="en-GB" sz="1600" b="0" dirty="0">
                <a:solidFill>
                  <a:schemeClr val="tx1"/>
                </a:solidFill>
                <a:effectLst/>
                <a:latin typeface="Consolas" panose="020B0609020204030204" pitchFamily="49" charset="0"/>
              </a:rPr>
              <a:t>se a lookup table containing variations of assembly sequences, previously demonstrated by different users;</a:t>
            </a:r>
          </a:p>
          <a:p>
            <a:pPr>
              <a:buFont typeface="Wingdings" panose="05000000000000000000" pitchFamily="2" charset="2"/>
              <a:buChar char="Ø"/>
            </a:pPr>
            <a:r>
              <a:rPr lang="en-GB" sz="1600" b="0" dirty="0">
                <a:solidFill>
                  <a:schemeClr val="tx1"/>
                </a:solidFill>
                <a:effectLst/>
                <a:latin typeface="Consolas" panose="020B0609020204030204" pitchFamily="49" charset="0"/>
              </a:rPr>
              <a:t> </a:t>
            </a:r>
            <a:r>
              <a:rPr lang="en-GB" sz="1600" dirty="0">
                <a:solidFill>
                  <a:schemeClr val="tx1"/>
                </a:solidFill>
                <a:latin typeface="Consolas" panose="020B0609020204030204" pitchFamily="49" charset="0"/>
              </a:rPr>
              <a:t>U</a:t>
            </a:r>
            <a:r>
              <a:rPr lang="en-GB" sz="1600" b="0" dirty="0">
                <a:solidFill>
                  <a:schemeClr val="tx1"/>
                </a:solidFill>
                <a:effectLst/>
                <a:latin typeface="Consolas" panose="020B0609020204030204" pitchFamily="49" charset="0"/>
              </a:rPr>
              <a:t>se nearest neighbour sequence in the table that matches the actual sequence of human actions.</a:t>
            </a:r>
          </a:p>
          <a:p>
            <a:pPr>
              <a:buFont typeface="Wingdings" panose="05000000000000000000" pitchFamily="2" charset="2"/>
              <a:buChar char="Ø"/>
            </a:pPr>
            <a:endParaRPr lang="en-GB" b="0" dirty="0">
              <a:solidFill>
                <a:schemeClr val="tx1"/>
              </a:solidFill>
              <a:effectLst/>
              <a:latin typeface="Consolas" panose="020B0609020204030204" pitchFamily="49" charset="0"/>
            </a:endParaRPr>
          </a:p>
          <a:p>
            <a:pPr marL="457200" indent="-457200">
              <a:buFont typeface="+mj-lt"/>
              <a:buAutoNum type="arabicPeriod"/>
            </a:pPr>
            <a:endParaRPr lang="en-GB" dirty="0"/>
          </a:p>
        </p:txBody>
      </p:sp>
      <p:sp>
        <p:nvSpPr>
          <p:cNvPr id="4" name="Text Placeholder 3">
            <a:extLst>
              <a:ext uri="{FF2B5EF4-FFF2-40B4-BE49-F238E27FC236}">
                <a16:creationId xmlns:a16="http://schemas.microsoft.com/office/drawing/2014/main" id="{6869DBAF-3AEA-5715-55CA-9D0C04EDF4F6}"/>
              </a:ext>
            </a:extLst>
          </p:cNvPr>
          <p:cNvSpPr>
            <a:spLocks noGrp="1"/>
          </p:cNvSpPr>
          <p:nvPr>
            <p:ph type="body" sz="half" idx="2"/>
          </p:nvPr>
        </p:nvSpPr>
        <p:spPr>
          <a:xfrm>
            <a:off x="643466" y="3796943"/>
            <a:ext cx="3517567" cy="2274674"/>
          </a:xfrm>
        </p:spPr>
        <p:txBody>
          <a:bodyPr>
            <a:normAutofit/>
          </a:bodyPr>
          <a:lstStyle/>
          <a:p>
            <a:r>
              <a:rPr lang="en-GB" sz="1600" dirty="0"/>
              <a:t>Authors: Guilherme Maeda, Aayush </a:t>
            </a:r>
            <a:r>
              <a:rPr lang="en-GB" sz="1600" dirty="0" err="1"/>
              <a:t>Maloo</a:t>
            </a:r>
            <a:r>
              <a:rPr lang="en-GB" sz="1600" dirty="0"/>
              <a:t>, Marco </a:t>
            </a:r>
            <a:r>
              <a:rPr lang="en-GB" sz="1600" dirty="0" err="1"/>
              <a:t>Ewerton</a:t>
            </a:r>
            <a:r>
              <a:rPr lang="en-GB" sz="1600" dirty="0"/>
              <a:t>, Rudolf </a:t>
            </a:r>
            <a:r>
              <a:rPr lang="en-GB" sz="1600" dirty="0" err="1"/>
              <a:t>Lioutikov</a:t>
            </a:r>
            <a:r>
              <a:rPr lang="en-GB" sz="1600" dirty="0"/>
              <a:t>, Jan Peters</a:t>
            </a:r>
          </a:p>
          <a:p>
            <a:r>
              <a:rPr lang="en-GB" sz="1600" dirty="0"/>
              <a:t>Publisher: AAAI Fall Symposium - Technical Report</a:t>
            </a:r>
          </a:p>
          <a:p>
            <a:r>
              <a:rPr lang="en-GB" sz="1600" dirty="0"/>
              <a:t>Year: 2016</a:t>
            </a:r>
          </a:p>
        </p:txBody>
      </p:sp>
      <p:pic>
        <p:nvPicPr>
          <p:cNvPr id="6" name="Picture 5">
            <a:extLst>
              <a:ext uri="{FF2B5EF4-FFF2-40B4-BE49-F238E27FC236}">
                <a16:creationId xmlns:a16="http://schemas.microsoft.com/office/drawing/2014/main" id="{9DDD0601-52BD-C6C1-E5E3-EBB24F881375}"/>
              </a:ext>
            </a:extLst>
          </p:cNvPr>
          <p:cNvPicPr>
            <a:picLocks noChangeAspect="1"/>
          </p:cNvPicPr>
          <p:nvPr/>
        </p:nvPicPr>
        <p:blipFill>
          <a:blip r:embed="rId2"/>
          <a:stretch>
            <a:fillRect/>
          </a:stretch>
        </p:blipFill>
        <p:spPr>
          <a:xfrm>
            <a:off x="5204423" y="4134182"/>
            <a:ext cx="6437466" cy="2455298"/>
          </a:xfrm>
          <a:prstGeom prst="rect">
            <a:avLst/>
          </a:prstGeom>
        </p:spPr>
      </p:pic>
    </p:spTree>
    <p:extLst>
      <p:ext uri="{BB962C8B-B14F-4D97-AF65-F5344CB8AC3E}">
        <p14:creationId xmlns:p14="http://schemas.microsoft.com/office/powerpoint/2010/main" val="243427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C2D8-2864-205C-3DFE-B82FABC53E63}"/>
              </a:ext>
            </a:extLst>
          </p:cNvPr>
          <p:cNvSpPr>
            <a:spLocks noGrp="1"/>
          </p:cNvSpPr>
          <p:nvPr>
            <p:ph type="title"/>
          </p:nvPr>
        </p:nvSpPr>
        <p:spPr>
          <a:xfrm>
            <a:off x="643466" y="786383"/>
            <a:ext cx="3517567" cy="2642617"/>
          </a:xfrm>
        </p:spPr>
        <p:txBody>
          <a:bodyPr>
            <a:noAutofit/>
          </a:bodyPr>
          <a:lstStyle/>
          <a:p>
            <a:r>
              <a:rPr lang="en-GB" sz="2400" dirty="0"/>
              <a:t>Anticipation in Human-Robot Cooperation: A recurrent neural network</a:t>
            </a:r>
            <a:br>
              <a:rPr lang="en-GB" sz="2400" dirty="0"/>
            </a:br>
            <a:r>
              <a:rPr lang="en-GB" sz="2400" dirty="0"/>
              <a:t>approach for multiple action sequences prediction</a:t>
            </a:r>
          </a:p>
        </p:txBody>
      </p:sp>
      <p:sp>
        <p:nvSpPr>
          <p:cNvPr id="3" name="Content Placeholder 2">
            <a:extLst>
              <a:ext uri="{FF2B5EF4-FFF2-40B4-BE49-F238E27FC236}">
                <a16:creationId xmlns:a16="http://schemas.microsoft.com/office/drawing/2014/main" id="{98918E28-0EAA-F8BC-0A2A-8C51BCAA7EF4}"/>
              </a:ext>
            </a:extLst>
          </p:cNvPr>
          <p:cNvSpPr>
            <a:spLocks noGrp="1"/>
          </p:cNvSpPr>
          <p:nvPr>
            <p:ph idx="1"/>
          </p:nvPr>
        </p:nvSpPr>
        <p:spPr>
          <a:xfrm>
            <a:off x="5458984" y="786384"/>
            <a:ext cx="5928344" cy="4093524"/>
          </a:xfrm>
        </p:spPr>
        <p:txBody>
          <a:bodyPr>
            <a:normAutofit/>
          </a:bodyPr>
          <a:lstStyle/>
          <a:p>
            <a:pPr>
              <a:buFont typeface="Wingdings" panose="05000000000000000000" pitchFamily="2" charset="2"/>
              <a:buChar char="Ø"/>
            </a:pPr>
            <a:r>
              <a:rPr lang="en-GB" sz="1600" b="0" dirty="0">
                <a:solidFill>
                  <a:schemeClr val="tx1"/>
                </a:solidFill>
                <a:effectLst/>
                <a:latin typeface="Consolas" panose="020B0609020204030204" pitchFamily="49" charset="0"/>
              </a:rPr>
              <a:t> The robot must predict human actions and intent, and understand human non-verbal cues: gaze and body posture</a:t>
            </a:r>
            <a:r>
              <a:rPr lang="en-GB" sz="1600" dirty="0">
                <a:solidFill>
                  <a:schemeClr val="tx1"/>
                </a:solidFill>
                <a:latin typeface="Consolas" panose="020B0609020204030204" pitchFamily="49" charset="0"/>
              </a:rPr>
              <a:t>;</a:t>
            </a:r>
          </a:p>
          <a:p>
            <a:pPr>
              <a:buFont typeface="Wingdings" panose="05000000000000000000" pitchFamily="2" charset="2"/>
              <a:buChar char="Ø"/>
            </a:pPr>
            <a:r>
              <a:rPr lang="en-GB" sz="1600" b="0" dirty="0">
                <a:solidFill>
                  <a:schemeClr val="tx1"/>
                </a:solidFill>
                <a:effectLst/>
                <a:latin typeface="Consolas" panose="020B0609020204030204" pitchFamily="49" charset="0"/>
              </a:rPr>
              <a:t> </a:t>
            </a:r>
            <a:r>
              <a:rPr lang="en-GB" sz="1600" dirty="0">
                <a:solidFill>
                  <a:schemeClr val="tx1"/>
                </a:solidFill>
                <a:latin typeface="Consolas" panose="020B0609020204030204" pitchFamily="49" charset="0"/>
              </a:rPr>
              <a:t>E</a:t>
            </a:r>
            <a:r>
              <a:rPr lang="en-GB" sz="1600" b="0" dirty="0">
                <a:solidFill>
                  <a:schemeClr val="tx1"/>
                </a:solidFill>
                <a:effectLst/>
                <a:latin typeface="Consolas" panose="020B0609020204030204" pitchFamily="49" charset="0"/>
              </a:rPr>
              <a:t>ncoder-decoder recurrent neural network topology;</a:t>
            </a:r>
          </a:p>
          <a:p>
            <a:pPr>
              <a:buFont typeface="Wingdings" panose="05000000000000000000" pitchFamily="2" charset="2"/>
              <a:buChar char="Ø"/>
            </a:pPr>
            <a:r>
              <a:rPr lang="en-GB" sz="1600" b="0" dirty="0">
                <a:solidFill>
                  <a:schemeClr val="tx1"/>
                </a:solidFill>
                <a:effectLst/>
                <a:latin typeface="Consolas" panose="020B0609020204030204" pitchFamily="49" charset="0"/>
              </a:rPr>
              <a:t> </a:t>
            </a:r>
            <a:r>
              <a:rPr lang="en-GB" sz="1600" dirty="0">
                <a:solidFill>
                  <a:schemeClr val="tx1"/>
                </a:solidFill>
                <a:latin typeface="Consolas" panose="020B0609020204030204" pitchFamily="49" charset="0"/>
              </a:rPr>
              <a:t>P</a:t>
            </a:r>
            <a:r>
              <a:rPr lang="en-GB" sz="1600" b="0" dirty="0">
                <a:solidFill>
                  <a:schemeClr val="tx1"/>
                </a:solidFill>
                <a:effectLst/>
                <a:latin typeface="Consolas" panose="020B0609020204030204" pitchFamily="49" charset="0"/>
              </a:rPr>
              <a:t>redicting multiple action sequences;</a:t>
            </a:r>
          </a:p>
          <a:p>
            <a:pPr>
              <a:buFont typeface="Wingdings" panose="05000000000000000000" pitchFamily="2" charset="2"/>
              <a:buChar char="Ø"/>
            </a:pPr>
            <a:r>
              <a:rPr lang="en-GB" sz="1600" dirty="0">
                <a:solidFill>
                  <a:schemeClr val="tx1"/>
                </a:solidFill>
                <a:latin typeface="Consolas" panose="020B0609020204030204" pitchFamily="49" charset="0"/>
              </a:rPr>
              <a:t> Aside from the camera, there were wearable sensors to detect gaze.</a:t>
            </a:r>
            <a:endParaRPr lang="en-GB" sz="1600" b="0" dirty="0">
              <a:solidFill>
                <a:schemeClr val="tx1"/>
              </a:solidFill>
              <a:effectLst/>
              <a:latin typeface="Consolas" panose="020B0609020204030204" pitchFamily="49" charset="0"/>
            </a:endParaRPr>
          </a:p>
        </p:txBody>
      </p:sp>
      <p:sp>
        <p:nvSpPr>
          <p:cNvPr id="4" name="Text Placeholder 3">
            <a:extLst>
              <a:ext uri="{FF2B5EF4-FFF2-40B4-BE49-F238E27FC236}">
                <a16:creationId xmlns:a16="http://schemas.microsoft.com/office/drawing/2014/main" id="{6869DBAF-3AEA-5715-55CA-9D0C04EDF4F6}"/>
              </a:ext>
            </a:extLst>
          </p:cNvPr>
          <p:cNvSpPr>
            <a:spLocks noGrp="1"/>
          </p:cNvSpPr>
          <p:nvPr>
            <p:ph type="body" sz="half" idx="2"/>
          </p:nvPr>
        </p:nvSpPr>
        <p:spPr>
          <a:xfrm>
            <a:off x="643466" y="3796943"/>
            <a:ext cx="3517567" cy="2274674"/>
          </a:xfrm>
        </p:spPr>
        <p:txBody>
          <a:bodyPr>
            <a:normAutofit/>
          </a:bodyPr>
          <a:lstStyle/>
          <a:p>
            <a:r>
              <a:rPr lang="en-GB" sz="1600" dirty="0"/>
              <a:t>Authors: </a:t>
            </a:r>
            <a:r>
              <a:rPr lang="en-GB" sz="1600" b="0" i="0" u="none" strike="noStrike" baseline="0" dirty="0"/>
              <a:t>Paul </a:t>
            </a:r>
            <a:r>
              <a:rPr lang="en-GB" sz="1600" b="0" i="0" u="none" strike="noStrike" baseline="0" dirty="0" err="1"/>
              <a:t>Schydlo</a:t>
            </a:r>
            <a:r>
              <a:rPr lang="en-GB" sz="1600" b="0" i="0" u="none" strike="noStrike" baseline="0" dirty="0"/>
              <a:t>, Mirko </a:t>
            </a:r>
            <a:r>
              <a:rPr lang="en-GB" sz="1600" b="0" i="0" u="none" strike="noStrike" baseline="0" dirty="0" err="1"/>
              <a:t>Rakovic</a:t>
            </a:r>
            <a:r>
              <a:rPr lang="en-GB" sz="1600" b="0" i="0" u="none" strike="noStrike" baseline="0" dirty="0"/>
              <a:t>, Lorenzo </a:t>
            </a:r>
            <a:r>
              <a:rPr lang="en-GB" sz="1600" b="0" i="0" u="none" strike="noStrike" baseline="0" dirty="0" err="1"/>
              <a:t>Jamone</a:t>
            </a:r>
            <a:r>
              <a:rPr lang="en-GB" sz="1600" dirty="0"/>
              <a:t>,</a:t>
            </a:r>
            <a:r>
              <a:rPr lang="en-GB" sz="1600" b="0" i="0" u="none" strike="noStrike" baseline="0" dirty="0"/>
              <a:t> Jos</a:t>
            </a:r>
            <a:r>
              <a:rPr lang="en-GB" sz="1600" dirty="0"/>
              <a:t>é</a:t>
            </a:r>
            <a:r>
              <a:rPr lang="en-GB" sz="1600" b="0" i="0" u="none" strike="noStrike" baseline="0" dirty="0"/>
              <a:t> Santos-Victor</a:t>
            </a:r>
          </a:p>
          <a:p>
            <a:r>
              <a:rPr lang="en-GB" sz="1600" dirty="0"/>
              <a:t>Publisher: Proceedings - IEEE International Conference on Robotics and Automation</a:t>
            </a:r>
          </a:p>
          <a:p>
            <a:r>
              <a:rPr lang="en-GB" sz="1600" dirty="0"/>
              <a:t>Year: 2018</a:t>
            </a:r>
          </a:p>
        </p:txBody>
      </p:sp>
      <p:pic>
        <p:nvPicPr>
          <p:cNvPr id="7" name="Picture 6">
            <a:extLst>
              <a:ext uri="{FF2B5EF4-FFF2-40B4-BE49-F238E27FC236}">
                <a16:creationId xmlns:a16="http://schemas.microsoft.com/office/drawing/2014/main" id="{FC217824-A2BC-CAF2-0856-519FF3982007}"/>
              </a:ext>
            </a:extLst>
          </p:cNvPr>
          <p:cNvPicPr>
            <a:picLocks noChangeAspect="1"/>
          </p:cNvPicPr>
          <p:nvPr/>
        </p:nvPicPr>
        <p:blipFill>
          <a:blip r:embed="rId2"/>
          <a:stretch>
            <a:fillRect/>
          </a:stretch>
        </p:blipFill>
        <p:spPr>
          <a:xfrm>
            <a:off x="5458981" y="4299908"/>
            <a:ext cx="5928345" cy="1883121"/>
          </a:xfrm>
          <a:prstGeom prst="rect">
            <a:avLst/>
          </a:prstGeom>
        </p:spPr>
      </p:pic>
    </p:spTree>
    <p:extLst>
      <p:ext uri="{BB962C8B-B14F-4D97-AF65-F5344CB8AC3E}">
        <p14:creationId xmlns:p14="http://schemas.microsoft.com/office/powerpoint/2010/main" val="389128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C2D8-2864-205C-3DFE-B82FABC53E63}"/>
              </a:ext>
            </a:extLst>
          </p:cNvPr>
          <p:cNvSpPr>
            <a:spLocks noGrp="1"/>
          </p:cNvSpPr>
          <p:nvPr>
            <p:ph type="title"/>
          </p:nvPr>
        </p:nvSpPr>
        <p:spPr>
          <a:xfrm>
            <a:off x="643466" y="786383"/>
            <a:ext cx="3517567" cy="2642617"/>
          </a:xfrm>
        </p:spPr>
        <p:txBody>
          <a:bodyPr>
            <a:noAutofit/>
          </a:bodyPr>
          <a:lstStyle/>
          <a:p>
            <a:r>
              <a:rPr lang="en-GB" sz="2400" dirty="0"/>
              <a:t>Prediction‐Based Human‐Robot Collaboration in Assembly Tasks Using a Learning from Demonstration Model</a:t>
            </a:r>
          </a:p>
        </p:txBody>
      </p:sp>
      <p:sp>
        <p:nvSpPr>
          <p:cNvPr id="3" name="Content Placeholder 2">
            <a:extLst>
              <a:ext uri="{FF2B5EF4-FFF2-40B4-BE49-F238E27FC236}">
                <a16:creationId xmlns:a16="http://schemas.microsoft.com/office/drawing/2014/main" id="{98918E28-0EAA-F8BC-0A2A-8C51BCAA7EF4}"/>
              </a:ext>
            </a:extLst>
          </p:cNvPr>
          <p:cNvSpPr>
            <a:spLocks noGrp="1"/>
          </p:cNvSpPr>
          <p:nvPr>
            <p:ph idx="1"/>
          </p:nvPr>
        </p:nvSpPr>
        <p:spPr>
          <a:xfrm>
            <a:off x="5458984" y="786384"/>
            <a:ext cx="5928344" cy="4093524"/>
          </a:xfrm>
        </p:spPr>
        <p:txBody>
          <a:bodyPr>
            <a:normAutofit/>
          </a:bodyPr>
          <a:lstStyle/>
          <a:p>
            <a:pPr>
              <a:buFont typeface="Wingdings" panose="05000000000000000000" pitchFamily="2" charset="2"/>
              <a:buChar char="Ø"/>
            </a:pPr>
            <a:r>
              <a:rPr lang="en-GB" sz="1600" b="0" dirty="0">
                <a:solidFill>
                  <a:schemeClr val="tx1"/>
                </a:solidFill>
                <a:effectLst/>
                <a:latin typeface="Consolas" panose="020B0609020204030204" pitchFamily="49" charset="0"/>
              </a:rPr>
              <a:t> Human intention prediction providing the required pieces to the human worker;</a:t>
            </a:r>
          </a:p>
          <a:p>
            <a:pPr>
              <a:buFont typeface="Wingdings" panose="05000000000000000000" pitchFamily="2" charset="2"/>
              <a:buChar char="Ø"/>
            </a:pPr>
            <a:r>
              <a:rPr lang="en-GB" sz="1600" dirty="0">
                <a:solidFill>
                  <a:schemeClr val="tx1"/>
                </a:solidFill>
                <a:latin typeface="Consolas" panose="020B0609020204030204" pitchFamily="49" charset="0"/>
              </a:rPr>
              <a:t> </a:t>
            </a:r>
            <a:r>
              <a:rPr lang="en-GB" sz="1600" dirty="0" err="1">
                <a:solidFill>
                  <a:schemeClr val="tx1"/>
                </a:solidFill>
                <a:latin typeface="Consolas" panose="020B0609020204030204" pitchFamily="49" charset="0"/>
              </a:rPr>
              <a:t>ConvLSTM</a:t>
            </a:r>
            <a:r>
              <a:rPr lang="en-GB" sz="1600" dirty="0">
                <a:solidFill>
                  <a:schemeClr val="tx1"/>
                </a:solidFill>
                <a:latin typeface="Consolas" panose="020B0609020204030204" pitchFamily="49" charset="0"/>
              </a:rPr>
              <a:t> to predict intention and </a:t>
            </a:r>
            <a:r>
              <a:rPr lang="en-GB" sz="1600" b="0" dirty="0">
                <a:solidFill>
                  <a:schemeClr val="tx1"/>
                </a:solidFill>
                <a:effectLst/>
                <a:latin typeface="Consolas" panose="020B0609020204030204" pitchFamily="49" charset="0"/>
              </a:rPr>
              <a:t>CNN to recognize the part needed;</a:t>
            </a:r>
          </a:p>
          <a:p>
            <a:pPr>
              <a:buFont typeface="Wingdings" panose="05000000000000000000" pitchFamily="2" charset="2"/>
              <a:buChar char="Ø"/>
            </a:pPr>
            <a:r>
              <a:rPr lang="en-GB" sz="1600" dirty="0">
                <a:solidFill>
                  <a:schemeClr val="tx1"/>
                </a:solidFill>
                <a:latin typeface="Consolas" panose="020B0609020204030204" pitchFamily="49" charset="0"/>
              </a:rPr>
              <a:t> There are speed limits on the robot, it normally stays out of the human safety zone and when moving close to the human, the robot moves at a speed that is slow enough to raise no risk;</a:t>
            </a:r>
          </a:p>
          <a:p>
            <a:pPr>
              <a:buFont typeface="Wingdings" panose="05000000000000000000" pitchFamily="2" charset="2"/>
              <a:buChar char="Ø"/>
            </a:pPr>
            <a:r>
              <a:rPr lang="en-GB" sz="1600" b="0" dirty="0">
                <a:solidFill>
                  <a:schemeClr val="tx1"/>
                </a:solidFill>
                <a:effectLst/>
                <a:latin typeface="Consolas" panose="020B0609020204030204" pitchFamily="49" charset="0"/>
              </a:rPr>
              <a:t> The users shows first the assembly order.</a:t>
            </a:r>
          </a:p>
        </p:txBody>
      </p:sp>
      <p:sp>
        <p:nvSpPr>
          <p:cNvPr id="4" name="Text Placeholder 3">
            <a:extLst>
              <a:ext uri="{FF2B5EF4-FFF2-40B4-BE49-F238E27FC236}">
                <a16:creationId xmlns:a16="http://schemas.microsoft.com/office/drawing/2014/main" id="{6869DBAF-3AEA-5715-55CA-9D0C04EDF4F6}"/>
              </a:ext>
            </a:extLst>
          </p:cNvPr>
          <p:cNvSpPr>
            <a:spLocks noGrp="1"/>
          </p:cNvSpPr>
          <p:nvPr>
            <p:ph type="body" sz="half" idx="2"/>
          </p:nvPr>
        </p:nvSpPr>
        <p:spPr>
          <a:xfrm>
            <a:off x="643466" y="3796943"/>
            <a:ext cx="3517567" cy="2274674"/>
          </a:xfrm>
        </p:spPr>
        <p:txBody>
          <a:bodyPr>
            <a:normAutofit/>
          </a:bodyPr>
          <a:lstStyle/>
          <a:p>
            <a:r>
              <a:rPr lang="en-GB" sz="1600" dirty="0"/>
              <a:t>Authors: </a:t>
            </a:r>
            <a:r>
              <a:rPr lang="en-GB" sz="1600" b="0" i="0" u="none" strike="noStrike" baseline="0" dirty="0" err="1"/>
              <a:t>Zhujun</a:t>
            </a:r>
            <a:r>
              <a:rPr lang="en-GB" sz="1600" b="0" i="0" u="none" strike="noStrike" baseline="0" dirty="0"/>
              <a:t> Zhang, </a:t>
            </a:r>
            <a:r>
              <a:rPr lang="en-GB" sz="1600" b="0" i="0" u="none" strike="noStrike" baseline="0" dirty="0" err="1"/>
              <a:t>Gaoliang</a:t>
            </a:r>
            <a:r>
              <a:rPr lang="en-GB" sz="1600" b="0" i="0" u="none" strike="noStrike" baseline="0" dirty="0"/>
              <a:t> Peng, </a:t>
            </a:r>
            <a:r>
              <a:rPr lang="en-GB" sz="1600" b="0" i="0" u="none" strike="noStrike" baseline="0" dirty="0" err="1"/>
              <a:t>Weitian</a:t>
            </a:r>
            <a:r>
              <a:rPr lang="en-GB" sz="1600" b="0" i="0" u="none" strike="noStrike" baseline="0" dirty="0"/>
              <a:t> Wang, Yi Chen, </a:t>
            </a:r>
            <a:r>
              <a:rPr lang="en-GB" sz="1600" b="0" i="0" u="none" strike="noStrike" baseline="0" dirty="0" err="1"/>
              <a:t>Yunyi</a:t>
            </a:r>
            <a:r>
              <a:rPr lang="en-GB" sz="1600" b="0" i="0" u="none" strike="noStrike" baseline="0" dirty="0"/>
              <a:t> Jia, </a:t>
            </a:r>
            <a:r>
              <a:rPr lang="en-GB" sz="1600" b="0" i="0" u="none" strike="noStrike" baseline="0" dirty="0" err="1"/>
              <a:t>Shaohui</a:t>
            </a:r>
            <a:r>
              <a:rPr lang="en-GB" sz="1600" b="0" i="0" u="none" strike="noStrike" baseline="0" dirty="0"/>
              <a:t> Liu</a:t>
            </a:r>
          </a:p>
          <a:p>
            <a:r>
              <a:rPr lang="en-GB" sz="1600" dirty="0"/>
              <a:t>Publisher: Sensors</a:t>
            </a:r>
          </a:p>
          <a:p>
            <a:r>
              <a:rPr lang="en-GB" sz="1600" dirty="0"/>
              <a:t>Year: 2022</a:t>
            </a:r>
          </a:p>
        </p:txBody>
      </p:sp>
      <p:pic>
        <p:nvPicPr>
          <p:cNvPr id="6" name="Picture 5">
            <a:extLst>
              <a:ext uri="{FF2B5EF4-FFF2-40B4-BE49-F238E27FC236}">
                <a16:creationId xmlns:a16="http://schemas.microsoft.com/office/drawing/2014/main" id="{2526A42F-9BFF-E9AB-56EF-1480EFBB17D7}"/>
              </a:ext>
            </a:extLst>
          </p:cNvPr>
          <p:cNvPicPr>
            <a:picLocks noChangeAspect="1"/>
          </p:cNvPicPr>
          <p:nvPr/>
        </p:nvPicPr>
        <p:blipFill>
          <a:blip r:embed="rId2"/>
          <a:stretch>
            <a:fillRect/>
          </a:stretch>
        </p:blipFill>
        <p:spPr>
          <a:xfrm>
            <a:off x="6071130" y="3796943"/>
            <a:ext cx="4704052" cy="2876959"/>
          </a:xfrm>
          <a:prstGeom prst="rect">
            <a:avLst/>
          </a:prstGeom>
        </p:spPr>
      </p:pic>
    </p:spTree>
    <p:extLst>
      <p:ext uri="{BB962C8B-B14F-4D97-AF65-F5344CB8AC3E}">
        <p14:creationId xmlns:p14="http://schemas.microsoft.com/office/powerpoint/2010/main" val="34077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C2D8-2864-205C-3DFE-B82FABC53E63}"/>
              </a:ext>
            </a:extLst>
          </p:cNvPr>
          <p:cNvSpPr>
            <a:spLocks noGrp="1"/>
          </p:cNvSpPr>
          <p:nvPr>
            <p:ph type="title"/>
          </p:nvPr>
        </p:nvSpPr>
        <p:spPr>
          <a:xfrm>
            <a:off x="643466" y="786383"/>
            <a:ext cx="3517567" cy="2642617"/>
          </a:xfrm>
        </p:spPr>
        <p:txBody>
          <a:bodyPr>
            <a:noAutofit/>
          </a:bodyPr>
          <a:lstStyle/>
          <a:p>
            <a:r>
              <a:rPr lang="en-GB" sz="2400" dirty="0"/>
              <a:t>Fostering short-term human anticipatory </a:t>
            </a:r>
            <a:r>
              <a:rPr lang="en-GB" sz="2400" dirty="0" err="1"/>
              <a:t>behavior</a:t>
            </a:r>
            <a:r>
              <a:rPr lang="en-GB" sz="2400" dirty="0"/>
              <a:t> in human-robot collaboration</a:t>
            </a:r>
          </a:p>
        </p:txBody>
      </p:sp>
      <p:sp>
        <p:nvSpPr>
          <p:cNvPr id="3" name="Content Placeholder 2">
            <a:extLst>
              <a:ext uri="{FF2B5EF4-FFF2-40B4-BE49-F238E27FC236}">
                <a16:creationId xmlns:a16="http://schemas.microsoft.com/office/drawing/2014/main" id="{98918E28-0EAA-F8BC-0A2A-8C51BCAA7EF4}"/>
              </a:ext>
            </a:extLst>
          </p:cNvPr>
          <p:cNvSpPr>
            <a:spLocks noGrp="1"/>
          </p:cNvSpPr>
          <p:nvPr>
            <p:ph idx="1"/>
          </p:nvPr>
        </p:nvSpPr>
        <p:spPr>
          <a:xfrm>
            <a:off x="5458984" y="786384"/>
            <a:ext cx="5928344" cy="4093524"/>
          </a:xfrm>
        </p:spPr>
        <p:txBody>
          <a:bodyPr>
            <a:normAutofit/>
          </a:bodyPr>
          <a:lstStyle/>
          <a:p>
            <a:pPr>
              <a:buFont typeface="Wingdings" panose="05000000000000000000" pitchFamily="2" charset="2"/>
              <a:buChar char="Ø"/>
            </a:pPr>
            <a:r>
              <a:rPr lang="en-GB" sz="1600" b="0" dirty="0">
                <a:solidFill>
                  <a:schemeClr val="tx1"/>
                </a:solidFill>
                <a:effectLst/>
                <a:latin typeface="Consolas" panose="020B0609020204030204" pitchFamily="49" charset="0"/>
              </a:rPr>
              <a:t> Tried to foster human anticipatory behaviour towards the robot, through visual cues of the robot’s next move</a:t>
            </a:r>
            <a:r>
              <a:rPr lang="en-GB" sz="1600" dirty="0">
                <a:solidFill>
                  <a:schemeClr val="tx1"/>
                </a:solidFill>
                <a:latin typeface="Consolas" panose="020B0609020204030204" pitchFamily="49" charset="0"/>
              </a:rPr>
              <a:t>;</a:t>
            </a:r>
          </a:p>
          <a:p>
            <a:pPr>
              <a:buFont typeface="Wingdings" panose="05000000000000000000" pitchFamily="2" charset="2"/>
              <a:buChar char="Ø"/>
            </a:pPr>
            <a:r>
              <a:rPr lang="en-GB" sz="1600" b="0" dirty="0">
                <a:solidFill>
                  <a:schemeClr val="tx1"/>
                </a:solidFill>
                <a:effectLst/>
                <a:latin typeface="Consolas" panose="020B0609020204030204" pitchFamily="49" charset="0"/>
              </a:rPr>
              <a:t> The user has more trust in the robot and therefore the task completion time is decreased;</a:t>
            </a:r>
          </a:p>
          <a:p>
            <a:pPr>
              <a:buFont typeface="Wingdings" panose="05000000000000000000" pitchFamily="2" charset="2"/>
              <a:buChar char="Ø"/>
            </a:pPr>
            <a:r>
              <a:rPr lang="en-GB" sz="1600" dirty="0">
                <a:solidFill>
                  <a:schemeClr val="tx1"/>
                </a:solidFill>
                <a:latin typeface="Consolas" panose="020B0609020204030204" pitchFamily="49" charset="0"/>
              </a:rPr>
              <a:t> The testing remained limited to VR;</a:t>
            </a:r>
          </a:p>
          <a:p>
            <a:pPr>
              <a:buFont typeface="Wingdings" panose="05000000000000000000" pitchFamily="2" charset="2"/>
              <a:buChar char="Ø"/>
            </a:pPr>
            <a:r>
              <a:rPr lang="en-GB" sz="1600" b="0" dirty="0">
                <a:solidFill>
                  <a:schemeClr val="tx1"/>
                </a:solidFill>
                <a:effectLst/>
                <a:latin typeface="Consolas" panose="020B0609020204030204" pitchFamily="49" charset="0"/>
              </a:rPr>
              <a:t> The user movement was detected using wearables.</a:t>
            </a:r>
          </a:p>
        </p:txBody>
      </p:sp>
      <p:sp>
        <p:nvSpPr>
          <p:cNvPr id="4" name="Text Placeholder 3">
            <a:extLst>
              <a:ext uri="{FF2B5EF4-FFF2-40B4-BE49-F238E27FC236}">
                <a16:creationId xmlns:a16="http://schemas.microsoft.com/office/drawing/2014/main" id="{6869DBAF-3AEA-5715-55CA-9D0C04EDF4F6}"/>
              </a:ext>
            </a:extLst>
          </p:cNvPr>
          <p:cNvSpPr>
            <a:spLocks noGrp="1"/>
          </p:cNvSpPr>
          <p:nvPr>
            <p:ph type="body" sz="half" idx="2"/>
          </p:nvPr>
        </p:nvSpPr>
        <p:spPr>
          <a:xfrm>
            <a:off x="643466" y="3796943"/>
            <a:ext cx="3517567" cy="2274674"/>
          </a:xfrm>
        </p:spPr>
        <p:txBody>
          <a:bodyPr>
            <a:normAutofit/>
          </a:bodyPr>
          <a:lstStyle/>
          <a:p>
            <a:r>
              <a:rPr lang="en-GB" sz="1600" dirty="0"/>
              <a:t>Authors: </a:t>
            </a:r>
            <a:r>
              <a:rPr lang="pt-BR" sz="1600" b="0" i="0" u="none" strike="noStrike" baseline="0" dirty="0"/>
              <a:t>Loizos Psarakis, Dimitris Nathanael, Nicolas Marmaras</a:t>
            </a:r>
          </a:p>
          <a:p>
            <a:r>
              <a:rPr lang="en-GB" sz="1600" dirty="0"/>
              <a:t>Publisher: International Journal of Industrial Ergonomics</a:t>
            </a:r>
          </a:p>
          <a:p>
            <a:r>
              <a:rPr lang="en-GB" sz="1600" dirty="0"/>
              <a:t>Year: 2022</a:t>
            </a:r>
          </a:p>
        </p:txBody>
      </p:sp>
      <p:pic>
        <p:nvPicPr>
          <p:cNvPr id="7" name="Picture 6">
            <a:extLst>
              <a:ext uri="{FF2B5EF4-FFF2-40B4-BE49-F238E27FC236}">
                <a16:creationId xmlns:a16="http://schemas.microsoft.com/office/drawing/2014/main" id="{703D5B61-7770-DF66-3FDE-D1ADDFF156C3}"/>
              </a:ext>
            </a:extLst>
          </p:cNvPr>
          <p:cNvPicPr>
            <a:picLocks noChangeAspect="1"/>
          </p:cNvPicPr>
          <p:nvPr/>
        </p:nvPicPr>
        <p:blipFill>
          <a:blip r:embed="rId2"/>
          <a:stretch>
            <a:fillRect/>
          </a:stretch>
        </p:blipFill>
        <p:spPr>
          <a:xfrm>
            <a:off x="6146681" y="3554952"/>
            <a:ext cx="4552950" cy="3086100"/>
          </a:xfrm>
          <a:prstGeom prst="rect">
            <a:avLst/>
          </a:prstGeom>
        </p:spPr>
      </p:pic>
    </p:spTree>
    <p:extLst>
      <p:ext uri="{BB962C8B-B14F-4D97-AF65-F5344CB8AC3E}">
        <p14:creationId xmlns:p14="http://schemas.microsoft.com/office/powerpoint/2010/main" val="314395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C2D8-2864-205C-3DFE-B82FABC53E63}"/>
              </a:ext>
            </a:extLst>
          </p:cNvPr>
          <p:cNvSpPr>
            <a:spLocks noGrp="1"/>
          </p:cNvSpPr>
          <p:nvPr>
            <p:ph type="title"/>
          </p:nvPr>
        </p:nvSpPr>
        <p:spPr>
          <a:xfrm>
            <a:off x="643466" y="786383"/>
            <a:ext cx="3517567" cy="2642617"/>
          </a:xfrm>
        </p:spPr>
        <p:txBody>
          <a:bodyPr>
            <a:noAutofit/>
          </a:bodyPr>
          <a:lstStyle/>
          <a:p>
            <a:r>
              <a:rPr lang="en-GB" sz="2400" dirty="0"/>
              <a:t>Social </a:t>
            </a:r>
            <a:r>
              <a:rPr lang="en-GB" sz="2400" dirty="0" err="1"/>
              <a:t>Cobots</a:t>
            </a:r>
            <a:r>
              <a:rPr lang="en-GB" sz="2400" dirty="0"/>
              <a:t>: Anticipatory Decision-Making for Collaborative Robots Incorporating Unexpected Human </a:t>
            </a:r>
            <a:r>
              <a:rPr lang="en-GB" sz="2400" dirty="0" err="1"/>
              <a:t>Behaviors</a:t>
            </a:r>
            <a:endParaRPr lang="en-GB" sz="2400" dirty="0"/>
          </a:p>
        </p:txBody>
      </p:sp>
      <p:sp>
        <p:nvSpPr>
          <p:cNvPr id="3" name="Content Placeholder 2">
            <a:extLst>
              <a:ext uri="{FF2B5EF4-FFF2-40B4-BE49-F238E27FC236}">
                <a16:creationId xmlns:a16="http://schemas.microsoft.com/office/drawing/2014/main" id="{98918E28-0EAA-F8BC-0A2A-8C51BCAA7EF4}"/>
              </a:ext>
            </a:extLst>
          </p:cNvPr>
          <p:cNvSpPr>
            <a:spLocks noGrp="1"/>
          </p:cNvSpPr>
          <p:nvPr>
            <p:ph idx="1"/>
          </p:nvPr>
        </p:nvSpPr>
        <p:spPr>
          <a:xfrm>
            <a:off x="5458984" y="786384"/>
            <a:ext cx="6089550" cy="4093524"/>
          </a:xfrm>
        </p:spPr>
        <p:txBody>
          <a:bodyPr>
            <a:normAutofit/>
          </a:bodyPr>
          <a:lstStyle/>
          <a:p>
            <a:pPr>
              <a:buFont typeface="Wingdings" panose="05000000000000000000" pitchFamily="2" charset="2"/>
              <a:buChar char="Ø"/>
            </a:pPr>
            <a:r>
              <a:rPr lang="en-GB" sz="1600" b="0" dirty="0">
                <a:solidFill>
                  <a:schemeClr val="tx1"/>
                </a:solidFill>
                <a:effectLst/>
                <a:latin typeface="Consolas" panose="020B0609020204030204" pitchFamily="49" charset="0"/>
              </a:rPr>
              <a:t> The objective is to handle unexpected conditions:</a:t>
            </a:r>
          </a:p>
          <a:p>
            <a:pPr lvl="1">
              <a:buFont typeface="Wingdings" panose="05000000000000000000" pitchFamily="2" charset="2"/>
              <a:buChar char="Ø"/>
            </a:pPr>
            <a:r>
              <a:rPr lang="en-GB" sz="1400" b="0" dirty="0">
                <a:solidFill>
                  <a:schemeClr val="tx1"/>
                </a:solidFill>
                <a:effectLst/>
                <a:latin typeface="Consolas" panose="020B0609020204030204" pitchFamily="49" charset="0"/>
              </a:rPr>
              <a:t> when the human’s intention is estimated to be irrelevant to the assigned task and may be unknown to the robot, e.g., motivation is lost, another assignment is received, onset of tiredness;</a:t>
            </a:r>
          </a:p>
          <a:p>
            <a:pPr lvl="1">
              <a:buFont typeface="Wingdings" panose="05000000000000000000" pitchFamily="2" charset="2"/>
              <a:buChar char="Ø"/>
            </a:pPr>
            <a:r>
              <a:rPr lang="en-GB" sz="1400" b="0" dirty="0">
                <a:solidFill>
                  <a:schemeClr val="tx1"/>
                </a:solidFill>
                <a:effectLst/>
                <a:latin typeface="Consolas" panose="020B0609020204030204" pitchFamily="49" charset="0"/>
              </a:rPr>
              <a:t> when the human’s intention is relevant but the human doesn’t want the robot’s assistance in the given context, e.g., because of the human’s changing emotional states or the human’s task-relevant distrust for the robot;</a:t>
            </a:r>
          </a:p>
          <a:p>
            <a:pPr>
              <a:buFont typeface="Wingdings" panose="05000000000000000000" pitchFamily="2" charset="2"/>
              <a:buChar char="Ø"/>
            </a:pPr>
            <a:r>
              <a:rPr lang="en-GB" sz="1600" b="0" dirty="0">
                <a:solidFill>
                  <a:schemeClr val="tx1"/>
                </a:solidFill>
                <a:effectLst/>
                <a:latin typeface="Consolas" panose="020B0609020204030204" pitchFamily="49" charset="0"/>
              </a:rPr>
              <a:t> Partially observable Markov decision process (POMDP);</a:t>
            </a:r>
          </a:p>
          <a:p>
            <a:pPr>
              <a:buFont typeface="Wingdings" panose="05000000000000000000" pitchFamily="2" charset="2"/>
              <a:buChar char="Ø"/>
            </a:pPr>
            <a:r>
              <a:rPr lang="en-GB" sz="1600" dirty="0">
                <a:solidFill>
                  <a:schemeClr val="tx1"/>
                </a:solidFill>
                <a:latin typeface="Consolas" panose="020B0609020204030204" pitchFamily="49" charset="0"/>
              </a:rPr>
              <a:t> Tested in Simulation.</a:t>
            </a:r>
            <a:endParaRPr lang="en-GB" sz="1600" b="0" dirty="0">
              <a:solidFill>
                <a:schemeClr val="tx1"/>
              </a:solidFill>
              <a:effectLst/>
              <a:latin typeface="Consolas" panose="020B0609020204030204" pitchFamily="49" charset="0"/>
            </a:endParaRPr>
          </a:p>
        </p:txBody>
      </p:sp>
      <p:sp>
        <p:nvSpPr>
          <p:cNvPr id="4" name="Text Placeholder 3">
            <a:extLst>
              <a:ext uri="{FF2B5EF4-FFF2-40B4-BE49-F238E27FC236}">
                <a16:creationId xmlns:a16="http://schemas.microsoft.com/office/drawing/2014/main" id="{6869DBAF-3AEA-5715-55CA-9D0C04EDF4F6}"/>
              </a:ext>
            </a:extLst>
          </p:cNvPr>
          <p:cNvSpPr>
            <a:spLocks noGrp="1"/>
          </p:cNvSpPr>
          <p:nvPr>
            <p:ph type="body" sz="half" idx="2"/>
          </p:nvPr>
        </p:nvSpPr>
        <p:spPr>
          <a:xfrm>
            <a:off x="643466" y="3796943"/>
            <a:ext cx="3517567" cy="2274674"/>
          </a:xfrm>
        </p:spPr>
        <p:txBody>
          <a:bodyPr>
            <a:normAutofit/>
          </a:bodyPr>
          <a:lstStyle/>
          <a:p>
            <a:r>
              <a:rPr lang="en-GB" sz="1600" dirty="0"/>
              <a:t>Authors: </a:t>
            </a:r>
            <a:r>
              <a:rPr lang="pt-BR" sz="1600" b="0" i="0" u="none" strike="noStrike" baseline="0" dirty="0"/>
              <a:t>Görür O., Rosman B., Sivrikaya F., Albayrak S.</a:t>
            </a:r>
          </a:p>
          <a:p>
            <a:r>
              <a:rPr lang="en-GB" sz="1600" dirty="0"/>
              <a:t>Publisher: ACM/IEEE International Conference on Human-Robot Interaction</a:t>
            </a:r>
          </a:p>
          <a:p>
            <a:r>
              <a:rPr lang="en-GB" sz="1600" dirty="0"/>
              <a:t>Year: 2018</a:t>
            </a:r>
          </a:p>
        </p:txBody>
      </p:sp>
      <p:pic>
        <p:nvPicPr>
          <p:cNvPr id="6" name="Picture 5">
            <a:extLst>
              <a:ext uri="{FF2B5EF4-FFF2-40B4-BE49-F238E27FC236}">
                <a16:creationId xmlns:a16="http://schemas.microsoft.com/office/drawing/2014/main" id="{C1EC0D18-6EB7-E85C-F5B5-E4F2F1EB1E2B}"/>
              </a:ext>
            </a:extLst>
          </p:cNvPr>
          <p:cNvPicPr>
            <a:picLocks noChangeAspect="1"/>
          </p:cNvPicPr>
          <p:nvPr/>
        </p:nvPicPr>
        <p:blipFill>
          <a:blip r:embed="rId2"/>
          <a:stretch>
            <a:fillRect/>
          </a:stretch>
        </p:blipFill>
        <p:spPr>
          <a:xfrm>
            <a:off x="6370159" y="4231087"/>
            <a:ext cx="4267200" cy="2390775"/>
          </a:xfrm>
          <a:prstGeom prst="rect">
            <a:avLst/>
          </a:prstGeom>
        </p:spPr>
      </p:pic>
    </p:spTree>
    <p:extLst>
      <p:ext uri="{BB962C8B-B14F-4D97-AF65-F5344CB8AC3E}">
        <p14:creationId xmlns:p14="http://schemas.microsoft.com/office/powerpoint/2010/main" val="679984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Summary</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643406636"/>
              </p:ext>
            </p:extLst>
          </p:nvPr>
        </p:nvGraphicFramePr>
        <p:xfrm>
          <a:off x="1096963" y="2216879"/>
          <a:ext cx="10101696" cy="7063808"/>
        </p:xfrm>
        <a:graphic>
          <a:graphicData uri="http://schemas.openxmlformats.org/drawingml/2006/table">
            <a:tbl>
              <a:tblPr firstRow="1" bandRow="1">
                <a:noFill/>
                <a:tableStyleId>{3B4B98B0-60AC-42C2-AFA5-B58CD77FA1E5}</a:tableStyleId>
              </a:tblPr>
              <a:tblGrid>
                <a:gridCol w="1273375">
                  <a:extLst>
                    <a:ext uri="{9D8B030D-6E8A-4147-A177-3AD203B41FA5}">
                      <a16:colId xmlns:a16="http://schemas.microsoft.com/office/drawing/2014/main" val="2981917977"/>
                    </a:ext>
                  </a:extLst>
                </a:gridCol>
                <a:gridCol w="701336">
                  <a:extLst>
                    <a:ext uri="{9D8B030D-6E8A-4147-A177-3AD203B41FA5}">
                      <a16:colId xmlns:a16="http://schemas.microsoft.com/office/drawing/2014/main" val="945233394"/>
                    </a:ext>
                  </a:extLst>
                </a:gridCol>
                <a:gridCol w="2050742">
                  <a:extLst>
                    <a:ext uri="{9D8B030D-6E8A-4147-A177-3AD203B41FA5}">
                      <a16:colId xmlns:a16="http://schemas.microsoft.com/office/drawing/2014/main" val="4054303450"/>
                    </a:ext>
                  </a:extLst>
                </a:gridCol>
                <a:gridCol w="2052883">
                  <a:extLst>
                    <a:ext uri="{9D8B030D-6E8A-4147-A177-3AD203B41FA5}">
                      <a16:colId xmlns:a16="http://schemas.microsoft.com/office/drawing/2014/main" val="2572263168"/>
                    </a:ext>
                  </a:extLst>
                </a:gridCol>
                <a:gridCol w="2145162">
                  <a:extLst>
                    <a:ext uri="{9D8B030D-6E8A-4147-A177-3AD203B41FA5}">
                      <a16:colId xmlns:a16="http://schemas.microsoft.com/office/drawing/2014/main" val="1765783061"/>
                    </a:ext>
                  </a:extLst>
                </a:gridCol>
                <a:gridCol w="1878198">
                  <a:extLst>
                    <a:ext uri="{9D8B030D-6E8A-4147-A177-3AD203B41FA5}">
                      <a16:colId xmlns:a16="http://schemas.microsoft.com/office/drawing/2014/main" val="3205356370"/>
                    </a:ext>
                  </a:extLst>
                </a:gridCol>
              </a:tblGrid>
              <a:tr h="613018">
                <a:tc gridSpan="2">
                  <a:txBody>
                    <a:bodyPr/>
                    <a:lstStyle/>
                    <a:p>
                      <a:r>
                        <a:rPr lang="en-US" sz="1600" b="0" cap="all" spc="150" dirty="0">
                          <a:solidFill>
                            <a:schemeClr val="lt1"/>
                          </a:solidFill>
                        </a:rPr>
                        <a:t>Data Sources</a:t>
                      </a:r>
                    </a:p>
                  </a:txBody>
                  <a:tcPr marL="151061" marR="151061" marT="151061" marB="151061">
                    <a:lnL w="12700" cmpd="sng">
                      <a:noFill/>
                    </a:lnL>
                    <a:lnR w="12700" cmpd="sng">
                      <a:noFill/>
                    </a:lnR>
                    <a:lnT w="12700" cmpd="sng">
                      <a:noFill/>
                    </a:lnT>
                    <a:lnB w="38100" cmpd="sng">
                      <a:noFill/>
                    </a:lnB>
                    <a:solidFill>
                      <a:schemeClr val="accent1"/>
                    </a:solidFill>
                  </a:tcPr>
                </a:tc>
                <a:tc hMerge="1">
                  <a:txBody>
                    <a:bodyPr/>
                    <a:lstStyle/>
                    <a:p>
                      <a:r>
                        <a:rPr lang="en-US" sz="1600" b="0" cap="all" spc="150" dirty="0">
                          <a:solidFill>
                            <a:schemeClr val="lt1"/>
                          </a:solidFill>
                        </a:rPr>
                        <a:t>Supervised Learning</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a:solidFill>
                            <a:schemeClr val="lt1"/>
                          </a:solidFill>
                        </a:rPr>
                        <a:t>Supervised Learning</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a:solidFill>
                            <a:schemeClr val="lt1"/>
                          </a:solidFill>
                        </a:rPr>
                        <a:t>Unsupervised Learning</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a:solidFill>
                            <a:schemeClr val="lt1"/>
                          </a:solidFill>
                        </a:rPr>
                        <a:t>Reinforcement Learning</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err="1">
                          <a:solidFill>
                            <a:schemeClr val="lt1"/>
                          </a:solidFill>
                        </a:rPr>
                        <a:t>OThers</a:t>
                      </a:r>
                      <a:endParaRPr lang="en-US" sz="20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3536162">
                <a:tc gridSpan="2">
                  <a:txBody>
                    <a:bodyPr/>
                    <a:lstStyle/>
                    <a:p>
                      <a:pPr marL="285750" indent="-285750">
                        <a:buFont typeface="Arial" panose="020B0604020202020204" pitchFamily="34" charset="0"/>
                        <a:buChar char="•"/>
                      </a:pPr>
                      <a:r>
                        <a:rPr lang="en-US" sz="1400" cap="none" spc="0" dirty="0">
                          <a:solidFill>
                            <a:schemeClr val="tx1"/>
                          </a:solidFill>
                        </a:rPr>
                        <a:t>RGB/RGBD images: pose, gaze, hand gestures, emotions, object information</a:t>
                      </a:r>
                    </a:p>
                    <a:p>
                      <a:pPr marL="285750" indent="-285750">
                        <a:buFont typeface="Arial" panose="020B0604020202020204" pitchFamily="34" charset="0"/>
                        <a:buChar char="•"/>
                      </a:pPr>
                      <a:r>
                        <a:rPr lang="en-US" sz="1400" cap="none" spc="0" dirty="0">
                          <a:solidFill>
                            <a:schemeClr val="tx1"/>
                          </a:solidFill>
                        </a:rPr>
                        <a:t>Voice commands</a:t>
                      </a:r>
                    </a:p>
                    <a:p>
                      <a:pPr marL="285750" indent="-285750">
                        <a:buFont typeface="Arial" panose="020B0604020202020204" pitchFamily="34" charset="0"/>
                        <a:buChar char="•"/>
                      </a:pPr>
                      <a:r>
                        <a:rPr lang="en-US" sz="1400" cap="none" spc="0" dirty="0">
                          <a:solidFill>
                            <a:schemeClr val="tx1"/>
                          </a:solidFill>
                        </a:rPr>
                        <a:t>Accelerometry</a:t>
                      </a:r>
                    </a:p>
                    <a:p>
                      <a:pPr marL="285750" indent="-285750">
                        <a:buFont typeface="Arial" panose="020B0604020202020204" pitchFamily="34" charset="0"/>
                        <a:buChar char="•"/>
                      </a:pPr>
                      <a:r>
                        <a:rPr lang="en-US" sz="1400" cap="none" spc="0" dirty="0">
                          <a:solidFill>
                            <a:schemeClr val="tx1"/>
                          </a:solidFill>
                        </a:rPr>
                        <a:t>Muscular Activity</a:t>
                      </a:r>
                    </a:p>
                    <a:p>
                      <a:pPr marL="285750" indent="-285750">
                        <a:buFont typeface="Arial" panose="020B0604020202020204" pitchFamily="34" charset="0"/>
                        <a:buChar char="•"/>
                      </a:pPr>
                      <a:r>
                        <a:rPr lang="en-US" sz="1400" cap="none" spc="0" dirty="0">
                          <a:solidFill>
                            <a:schemeClr val="tx1"/>
                          </a:solidFill>
                        </a:rPr>
                        <a:t>Sensor Fusion</a:t>
                      </a:r>
                    </a:p>
                  </a:txBody>
                  <a:tcPr marL="151061" marR="151061" marT="151061" marB="151061">
                    <a:lnL w="12700" cmpd="sng">
                      <a:noFill/>
                      <a:prstDash val="solid"/>
                    </a:lnL>
                    <a:lnR w="12700" cmpd="sng">
                      <a:noFill/>
                      <a:prstDash val="solid"/>
                    </a:lnR>
                    <a:lnT w="38100" cmpd="sng">
                      <a:noFill/>
                    </a:lnT>
                    <a:lnB w="12700" cmpd="sng">
                      <a:noFill/>
                      <a:prstDash val="soli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Nearest Neighbor</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Recurrent Neural Networks such as LSTM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Convolution Neural Networks (CNN)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Nearest Neighbor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SVM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Decision Trees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Naive Bayes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285750" indent="-285750">
                        <a:buFont typeface="Arial" panose="020B0604020202020204" pitchFamily="34" charset="0"/>
                        <a:buChar char="•"/>
                      </a:pPr>
                      <a:r>
                        <a:rPr lang="en-US" sz="1400" cap="none" spc="0" dirty="0">
                          <a:solidFill>
                            <a:schemeClr val="tx1"/>
                          </a:solidFill>
                        </a:rPr>
                        <a:t>Gaussian Mixture model (GMM)</a:t>
                      </a:r>
                    </a:p>
                    <a:p>
                      <a:pPr marL="285750" indent="-285750">
                        <a:buFont typeface="Arial" panose="020B0604020202020204" pitchFamily="34" charset="0"/>
                        <a:buChar char="•"/>
                      </a:pPr>
                      <a:r>
                        <a:rPr lang="en-US" sz="1400" cap="none" spc="0" dirty="0">
                          <a:solidFill>
                            <a:schemeClr val="tx1"/>
                          </a:solidFill>
                        </a:rPr>
                        <a:t>Hidden Markov model (HMM)</a:t>
                      </a:r>
                    </a:p>
                    <a:p>
                      <a:pPr marL="285750" indent="-285750">
                        <a:buFont typeface="Arial" panose="020B0604020202020204" pitchFamily="34" charset="0"/>
                        <a:buChar char="•"/>
                      </a:pPr>
                      <a:r>
                        <a:rPr lang="en-US" sz="1400" cap="none" spc="0" dirty="0">
                          <a:solidFill>
                            <a:schemeClr val="tx1"/>
                          </a:solidFill>
                        </a:rPr>
                        <a:t>Variational Autoencoder (VAE)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0" kern="1200" dirty="0">
                          <a:solidFill>
                            <a:schemeClr val="tx1"/>
                          </a:solidFill>
                          <a:effectLst/>
                          <a:latin typeface="+mn-lt"/>
                          <a:ea typeface="+mn-ea"/>
                          <a:cs typeface="+mn-cs"/>
                        </a:rPr>
                        <a:t>Q-learning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0" kern="1200" dirty="0">
                          <a:solidFill>
                            <a:schemeClr val="tx1"/>
                          </a:solidFill>
                          <a:effectLst/>
                          <a:latin typeface="+mn-lt"/>
                          <a:ea typeface="+mn-ea"/>
                          <a:cs typeface="+mn-cs"/>
                        </a:rPr>
                        <a:t>SARSA</a:t>
                      </a:r>
                      <a:endParaRPr lang="en-US" sz="1400" b="0" kern="1200" cap="none" spc="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0" kern="1200" dirty="0">
                          <a:solidFill>
                            <a:schemeClr val="tx1"/>
                          </a:solidFill>
                          <a:effectLst/>
                          <a:latin typeface="+mn-lt"/>
                          <a:ea typeface="+mn-ea"/>
                          <a:cs typeface="+mn-cs"/>
                        </a:rPr>
                        <a:t>Markov decision processes (MDP)</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285750" indent="-285750">
                        <a:buFont typeface="Arial" panose="020B0604020202020204" pitchFamily="34" charset="0"/>
                        <a:buChar char="•"/>
                      </a:pPr>
                      <a:r>
                        <a:rPr lang="en-US" sz="1400" cap="none" spc="0" dirty="0">
                          <a:solidFill>
                            <a:schemeClr val="tx1"/>
                          </a:solidFill>
                        </a:rPr>
                        <a:t>Look-up table of assembly sequences</a:t>
                      </a:r>
                    </a:p>
                    <a:p>
                      <a:pPr marL="285750" indent="-285750">
                        <a:buFont typeface="Arial" panose="020B0604020202020204" pitchFamily="34" charset="0"/>
                        <a:buChar char="•"/>
                      </a:pPr>
                      <a:r>
                        <a:rPr lang="en-US" sz="1400" cap="none" spc="0" dirty="0">
                          <a:solidFill>
                            <a:schemeClr val="tx1"/>
                          </a:solidFill>
                        </a:rPr>
                        <a:t>Open Pose</a:t>
                      </a:r>
                    </a:p>
                    <a:p>
                      <a:pPr marL="285750" indent="-285750">
                        <a:buFont typeface="Arial" panose="020B0604020202020204" pitchFamily="34" charset="0"/>
                        <a:buChar char="•"/>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hMerge="1">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hMerge="1">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{629E1F7B-F2D9-4E1F-8D28-61870BDC9A3F}tf22712842_win32</Template>
  <TotalTime>257</TotalTime>
  <Words>704</Words>
  <Application>Microsoft Office PowerPoint</Application>
  <PresentationFormat>Widescreen</PresentationFormat>
  <Paragraphs>77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Bookman Old Style</vt:lpstr>
      <vt:lpstr>Calibri</vt:lpstr>
      <vt:lpstr>Consolas</vt:lpstr>
      <vt:lpstr>Franklin Gothic Book</vt:lpstr>
      <vt:lpstr>Wingdings</vt:lpstr>
      <vt:lpstr>1_RetrospectVTI</vt:lpstr>
      <vt:lpstr>Robot Action Anticipation for Collaborative Assembly Tasks</vt:lpstr>
      <vt:lpstr>Anticipative interaction primitives for human-robot collaboration</vt:lpstr>
      <vt:lpstr>Anticipation in Human-Robot Cooperation: A recurrent neural network approach for multiple action sequences prediction</vt:lpstr>
      <vt:lpstr>Prediction‐Based Human‐Robot Collaboration in Assembly Tasks Using a Learning from Demonstration Model</vt:lpstr>
      <vt:lpstr>Fostering short-term human anticipatory behavior in human-robot collaboration</vt:lpstr>
      <vt:lpstr>Social Cobots: Anticipatory Decision-Making for Collaborative Robots Incorporating Unexpected Human Behaviors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Action Anticipation for Collaborative Assembly Tasks</dc:title>
  <dc:creator>pedro</dc:creator>
  <cp:lastModifiedBy>pedro</cp:lastModifiedBy>
  <cp:revision>3</cp:revision>
  <dcterms:created xsi:type="dcterms:W3CDTF">2022-10-26T10:15:36Z</dcterms:created>
  <dcterms:modified xsi:type="dcterms:W3CDTF">2022-10-26T17:29:12Z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