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3"/>
  </p:notesMasterIdLst>
  <p:sldIdLst>
    <p:sldId id="298" r:id="rId5"/>
    <p:sldId id="306" r:id="rId6"/>
    <p:sldId id="301" r:id="rId7"/>
    <p:sldId id="302" r:id="rId8"/>
    <p:sldId id="303" r:id="rId9"/>
    <p:sldId id="304" r:id="rId10"/>
    <p:sldId id="305" r:id="rId11"/>
    <p:sldId id="30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C385D-852F-4C75-8C75-52A480E09742}" type="datetimeFigureOut">
              <a:rPr lang="en-GB" smtClean="0"/>
              <a:t>16/11/2022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A5124-9F56-4938-9164-7A49AD014A35}" type="slidenum">
              <a:rPr lang="en-GB" smtClean="0"/>
              <a:t>‹#›</a:t>
            </a:fld>
            <a:endParaRPr lang="en-GB"/>
          </a:p>
        </p:txBody>
      </p:sp>
    </p:spTree>
    <p:extLst>
      <p:ext uri="{BB962C8B-B14F-4D97-AF65-F5344CB8AC3E}">
        <p14:creationId xmlns:p14="http://schemas.microsoft.com/office/powerpoint/2010/main" val="86030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AAF5A51C-C28C-49B3-B1E6-90F76A07B81E}" type="datetime1">
              <a:rPr lang="en-US" smtClean="0"/>
              <a:t>11/16/2022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20880A5E-5C75-4372-A731-E482E32883C5}" type="datetime1">
              <a:rPr lang="en-US" smtClean="0"/>
              <a:t>11/16/2022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595A859A-35F6-4ACE-B837-F27F0F8BD3C3}" type="datetime1">
              <a:rPr lang="en-US" smtClean="0"/>
              <a:t>11/16/2022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5064BE53-C38F-40A3-BD6A-3FBCAA4EBE25}" type="datetime1">
              <a:rPr lang="en-US" smtClean="0"/>
              <a:t>11/16/2022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56578EE5-CFBB-499F-B8F7-4AFFE0F33EBE}" type="datetime1">
              <a:rPr lang="en-US" smtClean="0"/>
              <a:t>11/16/2022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4F965C31-DA84-4958-975E-818A9C25D11A}" type="datetime1">
              <a:rPr lang="en-US" smtClean="0"/>
              <a:t>11/16/2022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EDC5802D-1571-4440-9342-29DCCE4BBE51}" type="datetime1">
              <a:rPr lang="en-US" smtClean="0"/>
              <a:t>11/16/2022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E7A3FAFB-8631-4C5B-A5A0-18B70900AB3C}" type="datetime1">
              <a:rPr lang="en-US" smtClean="0"/>
              <a:t>11/16/2022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8BE7903-08D2-4324-B287-E7E01A896033}" type="datetime1">
              <a:rPr lang="en-US" smtClean="0"/>
              <a:t>11/16/2022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FEDF130E-A981-4124-8552-566612790144}" type="datetime1">
              <a:rPr lang="en-US" smtClean="0"/>
              <a:t>11/16/2022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0" y="1475234"/>
            <a:ext cx="3205640" cy="2901694"/>
          </a:xfrm>
        </p:spPr>
        <p:txBody>
          <a:bodyPr anchor="b">
            <a:normAutofit/>
          </a:bodyPr>
          <a:lstStyle/>
          <a:p>
            <a:r>
              <a:rPr lang="en-GB" sz="3300" dirty="0">
                <a:solidFill>
                  <a:schemeClr val="tx1"/>
                </a:solidFill>
              </a:rPr>
              <a:t>Robot Action Anticipation for Collaborative Assembly Tasks</a:t>
            </a:r>
            <a:endParaRPr lang="en-US" sz="33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literature Review</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1AAB-85D1-C3EF-2C68-3FE363E654C4}"/>
              </a:ext>
            </a:extLst>
          </p:cNvPr>
          <p:cNvSpPr>
            <a:spLocks noGrp="1"/>
          </p:cNvSpPr>
          <p:nvPr>
            <p:ph type="title"/>
          </p:nvPr>
        </p:nvSpPr>
        <p:spPr/>
        <p:txBody>
          <a:bodyPr>
            <a:normAutofit/>
          </a:bodyPr>
          <a:lstStyle/>
          <a:p>
            <a:r>
              <a:rPr lang="en-GB" sz="3600" dirty="0"/>
              <a:t>Definition of </a:t>
            </a:r>
            <a:r>
              <a:rPr lang="en-GB" sz="3600" b="1" dirty="0"/>
              <a:t>Anticipation</a:t>
            </a:r>
          </a:p>
        </p:txBody>
      </p:sp>
      <p:sp>
        <p:nvSpPr>
          <p:cNvPr id="3" name="Content Placeholder 2">
            <a:extLst>
              <a:ext uri="{FF2B5EF4-FFF2-40B4-BE49-F238E27FC236}">
                <a16:creationId xmlns:a16="http://schemas.microsoft.com/office/drawing/2014/main" id="{D290DAF7-6C66-7380-67B4-886414CC38DC}"/>
              </a:ext>
            </a:extLst>
          </p:cNvPr>
          <p:cNvSpPr>
            <a:spLocks noGrp="1"/>
          </p:cNvSpPr>
          <p:nvPr>
            <p:ph idx="1"/>
          </p:nvPr>
        </p:nvSpPr>
        <p:spPr>
          <a:xfrm>
            <a:off x="1097280" y="2108201"/>
            <a:ext cx="10058400" cy="4265966"/>
          </a:xfrm>
        </p:spPr>
        <p:txBody>
          <a:bodyPr>
            <a:normAutofit/>
          </a:bodyPr>
          <a:lstStyle/>
          <a:p>
            <a:pPr algn="l"/>
            <a:r>
              <a:rPr lang="en-GB" sz="2400" b="1" dirty="0">
                <a:latin typeface="Consolas" panose="020B0609020204030204" pitchFamily="49" charset="0"/>
              </a:rPr>
              <a:t>Anticipation</a:t>
            </a:r>
            <a:r>
              <a:rPr lang="en-GB" sz="2400" b="1" i="0" u="none" strike="noStrike" baseline="0" dirty="0">
                <a:latin typeface="Consolas" panose="020B0609020204030204" pitchFamily="49" charset="0"/>
              </a:rPr>
              <a:t>: </a:t>
            </a:r>
            <a:r>
              <a:rPr lang="en-GB" sz="2400" b="0" i="0" u="none" strike="noStrike" baseline="0" dirty="0">
                <a:latin typeface="Consolas" panose="020B0609020204030204" pitchFamily="49" charset="0"/>
              </a:rPr>
              <a:t>“predict what is the future action by observing only a few portion of an action in progress.”</a:t>
            </a:r>
          </a:p>
          <a:p>
            <a:pPr marL="0" indent="0" algn="r">
              <a:buNone/>
            </a:pPr>
            <a:r>
              <a:rPr lang="en-GB" sz="1200" b="0" i="0" u="none" strike="noStrike" baseline="0" dirty="0">
                <a:latin typeface="Consolas" panose="020B0609020204030204" pitchFamily="49" charset="0"/>
              </a:rPr>
              <a:t>(Action Anticipation By Predicting Future Dynamic Images, 2019)</a:t>
            </a:r>
          </a:p>
        </p:txBody>
      </p:sp>
      <p:sp>
        <p:nvSpPr>
          <p:cNvPr id="9" name="Slide Number Placeholder 8">
            <a:extLst>
              <a:ext uri="{FF2B5EF4-FFF2-40B4-BE49-F238E27FC236}">
                <a16:creationId xmlns:a16="http://schemas.microsoft.com/office/drawing/2014/main" id="{E70F163C-B4A9-6336-D9C4-4A6E3729A3D5}"/>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402189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Anticipative interaction primitives for human-robot collaboration</a:t>
            </a:r>
          </a:p>
        </p:txBody>
      </p:sp>
      <p:sp>
        <p:nvSpPr>
          <p:cNvPr id="3" name="Content Placeholder 2">
            <a:extLst>
              <a:ext uri="{FF2B5EF4-FFF2-40B4-BE49-F238E27FC236}">
                <a16:creationId xmlns:a16="http://schemas.microsoft.com/office/drawing/2014/main" id="{98918E28-0EAA-F8BC-0A2A-8C51BCAA7EF4}"/>
              </a:ext>
            </a:extLst>
          </p:cNvPr>
          <p:cNvSpPr>
            <a:spLocks noGrp="1"/>
          </p:cNvSpPr>
          <p:nvPr>
            <p:ph idx="1"/>
          </p:nvPr>
        </p:nvSpPr>
        <p:spPr>
          <a:xfrm>
            <a:off x="5378381" y="641553"/>
            <a:ext cx="6170153" cy="3965958"/>
          </a:xfrm>
        </p:spPr>
        <p:txBody>
          <a:bodyPr>
            <a:normAutofit/>
          </a:bodyPr>
          <a:lstStyle/>
          <a:p>
            <a:pPr>
              <a:buFont typeface="Arial" panose="020B0604020202020204" pitchFamily="34" charset="0"/>
              <a:buChar char="•"/>
            </a:pPr>
            <a:r>
              <a:rPr lang="en-GB" sz="1600" b="1" dirty="0">
                <a:solidFill>
                  <a:schemeClr val="tx1"/>
                </a:solidFill>
                <a:latin typeface="Consolas" panose="020B0609020204030204" pitchFamily="49" charset="0"/>
              </a:rPr>
              <a:t> Objective: </a:t>
            </a:r>
            <a:r>
              <a:rPr lang="en-GB" sz="1600" b="0" dirty="0">
                <a:solidFill>
                  <a:schemeClr val="tx1"/>
                </a:solidFill>
                <a:effectLst/>
                <a:latin typeface="Consolas" panose="020B0609020204030204" pitchFamily="49" charset="0"/>
              </a:rPr>
              <a:t>The robot should decide whether to hand over a screw or a plate and which plate; as the experience with a given user grows, it learns the pattern in which the parts are being assembled;</a:t>
            </a:r>
          </a:p>
          <a:p>
            <a:pPr>
              <a:buFont typeface="Arial" panose="020B0604020202020204" pitchFamily="34" charset="0"/>
              <a:buChar char="•"/>
            </a:pPr>
            <a:r>
              <a:rPr lang="en-GB" sz="1600" b="1" dirty="0">
                <a:solidFill>
                  <a:schemeClr val="tx1"/>
                </a:solidFill>
                <a:latin typeface="Consolas" panose="020B0609020204030204" pitchFamily="49" charset="0"/>
              </a:rPr>
              <a:t> Sensors: </a:t>
            </a:r>
            <a:r>
              <a:rPr lang="en-GB" sz="1600" b="0" dirty="0">
                <a:solidFill>
                  <a:schemeClr val="tx1"/>
                </a:solidFill>
                <a:effectLst/>
                <a:latin typeface="Consolas" panose="020B0609020204030204" pitchFamily="49" charset="0"/>
              </a:rPr>
              <a:t>A camera is used and the user has a optical marker on the hand;</a:t>
            </a:r>
          </a:p>
          <a:p>
            <a:pPr>
              <a:buFont typeface="Arial" panose="020B0604020202020204" pitchFamily="34" charset="0"/>
              <a:buChar char="•"/>
            </a:pPr>
            <a:r>
              <a:rPr lang="en-GB" sz="1600" dirty="0">
                <a:solidFill>
                  <a:schemeClr val="tx1"/>
                </a:solidFill>
                <a:latin typeface="Consolas" panose="020B0609020204030204" pitchFamily="49" charset="0"/>
              </a:rPr>
              <a:t> </a:t>
            </a:r>
            <a:r>
              <a:rPr lang="en-GB" sz="1600" b="1" dirty="0">
                <a:solidFill>
                  <a:schemeClr val="tx1"/>
                </a:solidFill>
                <a:latin typeface="Consolas" panose="020B0609020204030204" pitchFamily="49" charset="0"/>
              </a:rPr>
              <a:t>Methods: </a:t>
            </a:r>
            <a:r>
              <a:rPr lang="en-GB" sz="1600" dirty="0">
                <a:solidFill>
                  <a:schemeClr val="tx1"/>
                </a:solidFill>
                <a:latin typeface="Consolas" panose="020B0609020204030204" pitchFamily="49" charset="0"/>
              </a:rPr>
              <a:t>U</a:t>
            </a:r>
            <a:r>
              <a:rPr lang="en-GB" sz="1600" b="0" dirty="0">
                <a:solidFill>
                  <a:schemeClr val="tx1"/>
                </a:solidFill>
                <a:effectLst/>
                <a:latin typeface="Consolas" panose="020B0609020204030204" pitchFamily="49" charset="0"/>
              </a:rPr>
              <a:t>se a lookup table containing variations of assembly sequences, previously demonstrated by different users; use nearest neighbour sequence in the table that matches the actual sequence of human actions</a:t>
            </a:r>
            <a:r>
              <a:rPr lang="en-GB" sz="1600" dirty="0">
                <a:solidFill>
                  <a:schemeClr val="tx1"/>
                </a:solidFill>
                <a:latin typeface="Consolas" panose="020B0609020204030204" pitchFamily="49" charset="0"/>
              </a:rPr>
              <a:t>;</a:t>
            </a:r>
            <a:endParaRPr lang="en-GB" sz="1600" b="0" dirty="0">
              <a:solidFill>
                <a:schemeClr val="tx1"/>
              </a:solidFill>
              <a:effectLst/>
              <a:latin typeface="Consolas" panose="020B0609020204030204" pitchFamily="49" charset="0"/>
            </a:endParaRPr>
          </a:p>
          <a:p>
            <a:pPr>
              <a:buFont typeface="Arial" panose="020B0604020202020204" pitchFamily="34" charset="0"/>
              <a:buChar char="•"/>
            </a:pPr>
            <a:r>
              <a:rPr lang="en-GB" sz="1600" b="0" dirty="0">
                <a:solidFill>
                  <a:schemeClr val="tx1"/>
                </a:solidFill>
                <a:effectLst/>
                <a:latin typeface="Consolas" panose="020B0609020204030204" pitchFamily="49" charset="0"/>
              </a:rPr>
              <a:t> </a:t>
            </a:r>
            <a:r>
              <a:rPr lang="en-GB" sz="1600" b="1" dirty="0">
                <a:solidFill>
                  <a:schemeClr val="tx1"/>
                </a:solidFill>
                <a:effectLst/>
                <a:latin typeface="Consolas" panose="020B0609020204030204" pitchFamily="49" charset="0"/>
              </a:rPr>
              <a:t>Contribution:</a:t>
            </a:r>
            <a:r>
              <a:rPr lang="en-GB" sz="1600" dirty="0">
                <a:solidFill>
                  <a:schemeClr val="tx1"/>
                </a:solidFill>
                <a:effectLst/>
                <a:latin typeface="Consolas" panose="020B0609020204030204" pitchFamily="49" charset="0"/>
              </a:rPr>
              <a:t> Simple initial example.</a:t>
            </a:r>
            <a:endParaRPr lang="en-GB" b="0" dirty="0">
              <a:solidFill>
                <a:schemeClr val="tx1"/>
              </a:solidFill>
              <a:effectLst/>
              <a:latin typeface="Consolas" panose="020B0609020204030204" pitchFamily="49" charset="0"/>
            </a:endParaRPr>
          </a:p>
          <a:p>
            <a:pPr marL="457200" indent="-457200">
              <a:buFont typeface="+mj-lt"/>
              <a:buAutoNum type="arabicPeriod"/>
            </a:pPr>
            <a:endParaRPr lang="en-GB" dirty="0"/>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Guilherme Maeda, Aayush </a:t>
            </a:r>
            <a:r>
              <a:rPr lang="en-GB" sz="1600" dirty="0" err="1"/>
              <a:t>Maloo</a:t>
            </a:r>
            <a:r>
              <a:rPr lang="en-GB" sz="1600" dirty="0"/>
              <a:t>, Marco </a:t>
            </a:r>
            <a:r>
              <a:rPr lang="en-GB" sz="1600" dirty="0" err="1"/>
              <a:t>Ewerton</a:t>
            </a:r>
            <a:r>
              <a:rPr lang="en-GB" sz="1600" dirty="0"/>
              <a:t>, Rudolf </a:t>
            </a:r>
            <a:r>
              <a:rPr lang="en-GB" sz="1600" dirty="0" err="1"/>
              <a:t>Lioutikov</a:t>
            </a:r>
            <a:r>
              <a:rPr lang="en-GB" sz="1600" dirty="0"/>
              <a:t>, Jan Peters</a:t>
            </a:r>
          </a:p>
          <a:p>
            <a:r>
              <a:rPr lang="en-GB" sz="1600" dirty="0"/>
              <a:t>Publisher: AAAI Fall Symposium - Technical Report</a:t>
            </a:r>
          </a:p>
          <a:p>
            <a:r>
              <a:rPr lang="en-GB" sz="1600" dirty="0"/>
              <a:t>Year: 2016</a:t>
            </a:r>
          </a:p>
        </p:txBody>
      </p:sp>
      <p:pic>
        <p:nvPicPr>
          <p:cNvPr id="6" name="Picture 5">
            <a:extLst>
              <a:ext uri="{FF2B5EF4-FFF2-40B4-BE49-F238E27FC236}">
                <a16:creationId xmlns:a16="http://schemas.microsoft.com/office/drawing/2014/main" id="{9DDD0601-52BD-C6C1-E5E3-EBB24F881375}"/>
              </a:ext>
            </a:extLst>
          </p:cNvPr>
          <p:cNvPicPr>
            <a:picLocks noChangeAspect="1"/>
          </p:cNvPicPr>
          <p:nvPr/>
        </p:nvPicPr>
        <p:blipFill>
          <a:blip r:embed="rId2"/>
          <a:stretch>
            <a:fillRect/>
          </a:stretch>
        </p:blipFill>
        <p:spPr>
          <a:xfrm>
            <a:off x="5734340" y="4486269"/>
            <a:ext cx="5458233" cy="2081812"/>
          </a:xfrm>
          <a:prstGeom prst="rect">
            <a:avLst/>
          </a:prstGeom>
        </p:spPr>
      </p:pic>
      <p:sp>
        <p:nvSpPr>
          <p:cNvPr id="7" name="Slide Number Placeholder 6">
            <a:extLst>
              <a:ext uri="{FF2B5EF4-FFF2-40B4-BE49-F238E27FC236}">
                <a16:creationId xmlns:a16="http://schemas.microsoft.com/office/drawing/2014/main" id="{DCC6FC4F-22DA-4881-F01C-C76A2BD848E1}"/>
              </a:ext>
            </a:extLst>
          </p:cNvPr>
          <p:cNvSpPr>
            <a:spLocks noGrp="1"/>
          </p:cNvSpPr>
          <p:nvPr>
            <p:ph type="sldNum" sz="quarter" idx="12"/>
          </p:nvPr>
        </p:nvSpPr>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243427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Anticipation in Human-Robot Cooperation: A recurrent neural network</a:t>
            </a:r>
            <a:br>
              <a:rPr lang="en-GB" sz="2400" dirty="0"/>
            </a:br>
            <a:r>
              <a:rPr lang="en-GB" sz="2400" dirty="0"/>
              <a:t>approach for multiple action sequences prediction</a:t>
            </a:r>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a:t>
            </a:r>
            <a:r>
              <a:rPr lang="en-GB" sz="1600" b="0" i="0" u="none" strike="noStrike" baseline="0" dirty="0"/>
              <a:t>Paul </a:t>
            </a:r>
            <a:r>
              <a:rPr lang="en-GB" sz="1600" b="0" i="0" u="none" strike="noStrike" baseline="0" dirty="0" err="1"/>
              <a:t>Schydlo</a:t>
            </a:r>
            <a:r>
              <a:rPr lang="en-GB" sz="1600" b="0" i="0" u="none" strike="noStrike" baseline="0" dirty="0"/>
              <a:t>, Mirko </a:t>
            </a:r>
            <a:r>
              <a:rPr lang="en-GB" sz="1600" b="0" i="0" u="none" strike="noStrike" baseline="0" dirty="0" err="1"/>
              <a:t>Rakovic</a:t>
            </a:r>
            <a:r>
              <a:rPr lang="en-GB" sz="1600" b="0" i="0" u="none" strike="noStrike" baseline="0" dirty="0"/>
              <a:t>, Lorenzo </a:t>
            </a:r>
            <a:r>
              <a:rPr lang="en-GB" sz="1600" b="0" i="0" u="none" strike="noStrike" baseline="0" dirty="0" err="1"/>
              <a:t>Jamone</a:t>
            </a:r>
            <a:r>
              <a:rPr lang="en-GB" sz="1600" dirty="0"/>
              <a:t>,</a:t>
            </a:r>
            <a:r>
              <a:rPr lang="en-GB" sz="1600" b="0" i="0" u="none" strike="noStrike" baseline="0" dirty="0"/>
              <a:t> Jos</a:t>
            </a:r>
            <a:r>
              <a:rPr lang="en-GB" sz="1600" dirty="0"/>
              <a:t>é</a:t>
            </a:r>
            <a:r>
              <a:rPr lang="en-GB" sz="1600" b="0" i="0" u="none" strike="noStrike" baseline="0" dirty="0"/>
              <a:t> Santos-Victor</a:t>
            </a:r>
          </a:p>
          <a:p>
            <a:r>
              <a:rPr lang="en-GB" sz="1600" dirty="0"/>
              <a:t>Publisher: Proceedings - IEEE International Conference on Robotics and Automation</a:t>
            </a:r>
          </a:p>
          <a:p>
            <a:r>
              <a:rPr lang="en-GB" sz="1600" dirty="0"/>
              <a:t>Year: 2018</a:t>
            </a:r>
          </a:p>
        </p:txBody>
      </p:sp>
      <p:pic>
        <p:nvPicPr>
          <p:cNvPr id="7" name="Picture 6">
            <a:extLst>
              <a:ext uri="{FF2B5EF4-FFF2-40B4-BE49-F238E27FC236}">
                <a16:creationId xmlns:a16="http://schemas.microsoft.com/office/drawing/2014/main" id="{FC217824-A2BC-CAF2-0856-519FF3982007}"/>
              </a:ext>
            </a:extLst>
          </p:cNvPr>
          <p:cNvPicPr>
            <a:picLocks noChangeAspect="1"/>
          </p:cNvPicPr>
          <p:nvPr/>
        </p:nvPicPr>
        <p:blipFill>
          <a:blip r:embed="rId2"/>
          <a:stretch>
            <a:fillRect/>
          </a:stretch>
        </p:blipFill>
        <p:spPr>
          <a:xfrm>
            <a:off x="5499284" y="4433073"/>
            <a:ext cx="5928345" cy="1883121"/>
          </a:xfrm>
          <a:prstGeom prst="rect">
            <a:avLst/>
          </a:prstGeom>
        </p:spPr>
      </p:pic>
      <p:sp>
        <p:nvSpPr>
          <p:cNvPr id="6" name="Slide Number Placeholder 5">
            <a:extLst>
              <a:ext uri="{FF2B5EF4-FFF2-40B4-BE49-F238E27FC236}">
                <a16:creationId xmlns:a16="http://schemas.microsoft.com/office/drawing/2014/main" id="{79FAC08C-0883-2C50-9138-83B780CCE9DF}"/>
              </a:ext>
            </a:extLst>
          </p:cNvPr>
          <p:cNvSpPr>
            <a:spLocks noGrp="1"/>
          </p:cNvSpPr>
          <p:nvPr>
            <p:ph type="sldNum" sz="quarter" idx="12"/>
          </p:nvPr>
        </p:nvSpPr>
        <p:spPr/>
        <p:txBody>
          <a:bodyPr/>
          <a:lstStyle/>
          <a:p>
            <a:fld id="{3A98EE3D-8CD1-4C3F-BD1C-C98C9596463C}" type="slidenum">
              <a:rPr lang="en-US" smtClean="0"/>
              <a:pPr/>
              <a:t>4</a:t>
            </a:fld>
            <a:endParaRPr lang="en-US" dirty="0"/>
          </a:p>
        </p:txBody>
      </p:sp>
      <p:sp>
        <p:nvSpPr>
          <p:cNvPr id="9" name="Content Placeholder 2">
            <a:extLst>
              <a:ext uri="{FF2B5EF4-FFF2-40B4-BE49-F238E27FC236}">
                <a16:creationId xmlns:a16="http://schemas.microsoft.com/office/drawing/2014/main" id="{DF619A40-D266-97A0-8BF6-42F02032995F}"/>
              </a:ext>
            </a:extLst>
          </p:cNvPr>
          <p:cNvSpPr>
            <a:spLocks noGrp="1"/>
          </p:cNvSpPr>
          <p:nvPr>
            <p:ph idx="1"/>
          </p:nvPr>
        </p:nvSpPr>
        <p:spPr>
          <a:xfrm>
            <a:off x="5378381" y="641553"/>
            <a:ext cx="6170153" cy="3965958"/>
          </a:xfrm>
        </p:spPr>
        <p:txBody>
          <a:bodyPr>
            <a:normAutofit/>
          </a:bodyPr>
          <a:lstStyle/>
          <a:p>
            <a:pPr>
              <a:buFont typeface="Arial" panose="020B0604020202020204" pitchFamily="34" charset="0"/>
              <a:buChar char="•"/>
            </a:pPr>
            <a:r>
              <a:rPr lang="en-GB" sz="1600" b="1" dirty="0">
                <a:solidFill>
                  <a:schemeClr val="tx1"/>
                </a:solidFill>
                <a:latin typeface="Consolas" panose="020B0609020204030204" pitchFamily="49" charset="0"/>
              </a:rPr>
              <a:t> Objective: </a:t>
            </a:r>
            <a:r>
              <a:rPr lang="en-GB" sz="1600" b="0" dirty="0">
                <a:solidFill>
                  <a:schemeClr val="tx1"/>
                </a:solidFill>
                <a:effectLst/>
                <a:latin typeface="Consolas" panose="020B0609020204030204" pitchFamily="49" charset="0"/>
              </a:rPr>
              <a:t>The robot must predict human actions and intent, and understand human non-verbal cues: gaze and body posture</a:t>
            </a:r>
            <a:r>
              <a:rPr lang="en-GB" sz="1600" dirty="0">
                <a:solidFill>
                  <a:schemeClr val="tx1"/>
                </a:solidFill>
                <a:latin typeface="Consolas" panose="020B0609020204030204" pitchFamily="49" charset="0"/>
              </a:rPr>
              <a:t>;</a:t>
            </a:r>
          </a:p>
          <a:p>
            <a:pPr>
              <a:buFont typeface="Arial" panose="020B0604020202020204" pitchFamily="34" charset="0"/>
              <a:buChar char="•"/>
            </a:pPr>
            <a:r>
              <a:rPr lang="en-GB" sz="1600" b="1" dirty="0">
                <a:solidFill>
                  <a:schemeClr val="tx1"/>
                </a:solidFill>
                <a:latin typeface="Consolas" panose="020B0609020204030204" pitchFamily="49" charset="0"/>
              </a:rPr>
              <a:t> Sensors:</a:t>
            </a:r>
            <a:r>
              <a:rPr lang="en-GB" sz="1600" dirty="0">
                <a:solidFill>
                  <a:schemeClr val="tx1"/>
                </a:solidFill>
                <a:latin typeface="Consolas" panose="020B0609020204030204" pitchFamily="49" charset="0"/>
              </a:rPr>
              <a:t> one dataset containing images with optical markers and data from wearable sensors to detect gaze and another dataset containing RGB-D images;</a:t>
            </a:r>
          </a:p>
          <a:p>
            <a:pPr>
              <a:buFont typeface="Arial" panose="020B0604020202020204" pitchFamily="34" charset="0"/>
              <a:buChar char="•"/>
            </a:pPr>
            <a:r>
              <a:rPr lang="en-GB" sz="1600" dirty="0">
                <a:solidFill>
                  <a:schemeClr val="tx1"/>
                </a:solidFill>
                <a:latin typeface="Consolas" panose="020B0609020204030204" pitchFamily="49" charset="0"/>
              </a:rPr>
              <a:t> </a:t>
            </a:r>
            <a:r>
              <a:rPr lang="en-GB" sz="1600" b="1" dirty="0">
                <a:solidFill>
                  <a:schemeClr val="tx1"/>
                </a:solidFill>
                <a:latin typeface="Consolas" panose="020B0609020204030204" pitchFamily="49" charset="0"/>
              </a:rPr>
              <a:t>Methods: </a:t>
            </a:r>
            <a:r>
              <a:rPr lang="en-GB" sz="1600" dirty="0">
                <a:solidFill>
                  <a:schemeClr val="tx1"/>
                </a:solidFill>
                <a:latin typeface="Consolas" panose="020B0609020204030204" pitchFamily="49" charset="0"/>
              </a:rPr>
              <a:t>P</a:t>
            </a:r>
            <a:r>
              <a:rPr lang="en-GB" sz="1600" b="0" dirty="0">
                <a:solidFill>
                  <a:schemeClr val="tx1"/>
                </a:solidFill>
                <a:effectLst/>
                <a:latin typeface="Consolas" panose="020B0609020204030204" pitchFamily="49" charset="0"/>
              </a:rPr>
              <a:t>redicts multiple action sequences using a </a:t>
            </a:r>
            <a:r>
              <a:rPr lang="en-GB" sz="1600" dirty="0">
                <a:solidFill>
                  <a:schemeClr val="tx1"/>
                </a:solidFill>
                <a:latin typeface="Consolas" panose="020B0609020204030204" pitchFamily="49" charset="0"/>
              </a:rPr>
              <a:t>E</a:t>
            </a:r>
            <a:r>
              <a:rPr lang="en-GB" sz="1600" b="0" dirty="0">
                <a:solidFill>
                  <a:schemeClr val="tx1"/>
                </a:solidFill>
                <a:effectLst/>
                <a:latin typeface="Consolas" panose="020B0609020204030204" pitchFamily="49" charset="0"/>
              </a:rPr>
              <a:t>ncoder-decoder recurrent neural network topology; </a:t>
            </a:r>
          </a:p>
          <a:p>
            <a:pPr>
              <a:buFont typeface="Arial" panose="020B0604020202020204" pitchFamily="34" charset="0"/>
              <a:buChar char="•"/>
            </a:pPr>
            <a:r>
              <a:rPr lang="en-GB" sz="1600" b="1" dirty="0">
                <a:solidFill>
                  <a:schemeClr val="tx1"/>
                </a:solidFill>
                <a:effectLst/>
                <a:latin typeface="Consolas" panose="020B0609020204030204" pitchFamily="49" charset="0"/>
              </a:rPr>
              <a:t> Contribution:</a:t>
            </a:r>
            <a:r>
              <a:rPr lang="en-GB" sz="1600" dirty="0">
                <a:solidFill>
                  <a:schemeClr val="tx1"/>
                </a:solidFill>
                <a:effectLst/>
                <a:latin typeface="Consolas" panose="020B0609020204030204" pitchFamily="49" charset="0"/>
              </a:rPr>
              <a:t> Example of using deep neural networks and suggests the idea of predicting multiple actions while the model is unsure of the next action.</a:t>
            </a:r>
            <a:endParaRPr lang="en-GB" b="0" dirty="0">
              <a:solidFill>
                <a:schemeClr val="tx1"/>
              </a:solidFill>
              <a:effectLst/>
              <a:latin typeface="Consolas" panose="020B0609020204030204" pitchFamily="49" charset="0"/>
            </a:endParaRPr>
          </a:p>
          <a:p>
            <a:pPr marL="457200" indent="-457200">
              <a:buFont typeface="+mj-lt"/>
              <a:buAutoNum type="arabicPeriod"/>
            </a:pPr>
            <a:endParaRPr lang="en-GB" dirty="0"/>
          </a:p>
        </p:txBody>
      </p:sp>
    </p:spTree>
    <p:extLst>
      <p:ext uri="{BB962C8B-B14F-4D97-AF65-F5344CB8AC3E}">
        <p14:creationId xmlns:p14="http://schemas.microsoft.com/office/powerpoint/2010/main" val="389128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Prediction‐Based Human‐Robot Collaboration in Assembly Tasks Using a Learning from Demonstration Model</a:t>
            </a:r>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a:t>
            </a:r>
            <a:r>
              <a:rPr lang="en-GB" sz="1600" b="0" i="0" u="none" strike="noStrike" baseline="0" dirty="0" err="1"/>
              <a:t>Zhujun</a:t>
            </a:r>
            <a:r>
              <a:rPr lang="en-GB" sz="1600" b="0" i="0" u="none" strike="noStrike" baseline="0" dirty="0"/>
              <a:t> Zhang, </a:t>
            </a:r>
            <a:r>
              <a:rPr lang="en-GB" sz="1600" b="0" i="0" u="none" strike="noStrike" baseline="0" dirty="0" err="1"/>
              <a:t>Gaoliang</a:t>
            </a:r>
            <a:r>
              <a:rPr lang="en-GB" sz="1600" b="0" i="0" u="none" strike="noStrike" baseline="0" dirty="0"/>
              <a:t> Peng, </a:t>
            </a:r>
            <a:r>
              <a:rPr lang="en-GB" sz="1600" b="0" i="0" u="none" strike="noStrike" baseline="0" dirty="0" err="1"/>
              <a:t>Weitian</a:t>
            </a:r>
            <a:r>
              <a:rPr lang="en-GB" sz="1600" b="0" i="0" u="none" strike="noStrike" baseline="0" dirty="0"/>
              <a:t> Wang, Yi Chen, </a:t>
            </a:r>
            <a:r>
              <a:rPr lang="en-GB" sz="1600" b="0" i="0" u="none" strike="noStrike" baseline="0" dirty="0" err="1"/>
              <a:t>Yunyi</a:t>
            </a:r>
            <a:r>
              <a:rPr lang="en-GB" sz="1600" b="0" i="0" u="none" strike="noStrike" baseline="0" dirty="0"/>
              <a:t> Jia, </a:t>
            </a:r>
            <a:r>
              <a:rPr lang="en-GB" sz="1600" b="0" i="0" u="none" strike="noStrike" baseline="0" dirty="0" err="1"/>
              <a:t>Shaohui</a:t>
            </a:r>
            <a:r>
              <a:rPr lang="en-GB" sz="1600" b="0" i="0" u="none" strike="noStrike" baseline="0" dirty="0"/>
              <a:t> Liu</a:t>
            </a:r>
          </a:p>
          <a:p>
            <a:r>
              <a:rPr lang="en-GB" sz="1600" dirty="0"/>
              <a:t>Publisher: Sensors</a:t>
            </a:r>
          </a:p>
          <a:p>
            <a:r>
              <a:rPr lang="en-GB" sz="1600" dirty="0"/>
              <a:t>Year: 2022</a:t>
            </a:r>
          </a:p>
        </p:txBody>
      </p:sp>
      <p:pic>
        <p:nvPicPr>
          <p:cNvPr id="6" name="Picture 5">
            <a:extLst>
              <a:ext uri="{FF2B5EF4-FFF2-40B4-BE49-F238E27FC236}">
                <a16:creationId xmlns:a16="http://schemas.microsoft.com/office/drawing/2014/main" id="{2526A42F-9BFF-E9AB-56EF-1480EFBB17D7}"/>
              </a:ext>
            </a:extLst>
          </p:cNvPr>
          <p:cNvPicPr>
            <a:picLocks noChangeAspect="1"/>
          </p:cNvPicPr>
          <p:nvPr/>
        </p:nvPicPr>
        <p:blipFill>
          <a:blip r:embed="rId2"/>
          <a:stretch>
            <a:fillRect/>
          </a:stretch>
        </p:blipFill>
        <p:spPr>
          <a:xfrm>
            <a:off x="6449380" y="4216893"/>
            <a:ext cx="4028153" cy="2463584"/>
          </a:xfrm>
          <a:prstGeom prst="rect">
            <a:avLst/>
          </a:prstGeom>
        </p:spPr>
      </p:pic>
      <p:sp>
        <p:nvSpPr>
          <p:cNvPr id="7" name="Slide Number Placeholder 6">
            <a:extLst>
              <a:ext uri="{FF2B5EF4-FFF2-40B4-BE49-F238E27FC236}">
                <a16:creationId xmlns:a16="http://schemas.microsoft.com/office/drawing/2014/main" id="{CE05FA4A-1B95-1082-5701-84FEDE809405}"/>
              </a:ext>
            </a:extLst>
          </p:cNvPr>
          <p:cNvSpPr>
            <a:spLocks noGrp="1"/>
          </p:cNvSpPr>
          <p:nvPr>
            <p:ph type="sldNum" sz="quarter" idx="12"/>
          </p:nvPr>
        </p:nvSpPr>
        <p:spPr/>
        <p:txBody>
          <a:bodyPr/>
          <a:lstStyle/>
          <a:p>
            <a:fld id="{3A98EE3D-8CD1-4C3F-BD1C-C98C9596463C}" type="slidenum">
              <a:rPr lang="en-US" smtClean="0"/>
              <a:pPr/>
              <a:t>5</a:t>
            </a:fld>
            <a:endParaRPr lang="en-US" dirty="0"/>
          </a:p>
        </p:txBody>
      </p:sp>
      <p:sp>
        <p:nvSpPr>
          <p:cNvPr id="9" name="Content Placeholder 2">
            <a:extLst>
              <a:ext uri="{FF2B5EF4-FFF2-40B4-BE49-F238E27FC236}">
                <a16:creationId xmlns:a16="http://schemas.microsoft.com/office/drawing/2014/main" id="{F7E5DDCA-D586-C498-6C67-820C409F8D08}"/>
              </a:ext>
            </a:extLst>
          </p:cNvPr>
          <p:cNvSpPr>
            <a:spLocks noGrp="1"/>
          </p:cNvSpPr>
          <p:nvPr>
            <p:ph idx="1"/>
          </p:nvPr>
        </p:nvSpPr>
        <p:spPr>
          <a:xfrm>
            <a:off x="5378381" y="641553"/>
            <a:ext cx="6170153" cy="3575340"/>
          </a:xfrm>
        </p:spPr>
        <p:txBody>
          <a:bodyPr>
            <a:normAutofit/>
          </a:bodyPr>
          <a:lstStyle/>
          <a:p>
            <a:pPr>
              <a:buFont typeface="Arial" panose="020B0604020202020204" pitchFamily="34" charset="0"/>
              <a:buChar char="•"/>
            </a:pPr>
            <a:r>
              <a:rPr lang="en-GB" sz="1600" b="1" dirty="0">
                <a:solidFill>
                  <a:schemeClr val="tx1"/>
                </a:solidFill>
                <a:latin typeface="Consolas" panose="020B0609020204030204" pitchFamily="49" charset="0"/>
              </a:rPr>
              <a:t> Objective: </a:t>
            </a:r>
            <a:r>
              <a:rPr lang="en-GB" sz="1600" dirty="0">
                <a:solidFill>
                  <a:schemeClr val="tx1"/>
                </a:solidFill>
                <a:latin typeface="Consolas" panose="020B0609020204030204" pitchFamily="49" charset="0"/>
              </a:rPr>
              <a:t>H</a:t>
            </a:r>
            <a:r>
              <a:rPr lang="en-GB" sz="1600" b="0" dirty="0">
                <a:solidFill>
                  <a:schemeClr val="tx1"/>
                </a:solidFill>
                <a:effectLst/>
                <a:latin typeface="Consolas" panose="020B0609020204030204" pitchFamily="49" charset="0"/>
              </a:rPr>
              <a:t>uman intention prediction providing the required pieces to the human worker; learn from user demonstration;</a:t>
            </a:r>
          </a:p>
          <a:p>
            <a:pPr>
              <a:buFont typeface="Arial" panose="020B0604020202020204" pitchFamily="34" charset="0"/>
              <a:buChar char="•"/>
            </a:pPr>
            <a:r>
              <a:rPr lang="en-GB" sz="1600" b="1" dirty="0">
                <a:solidFill>
                  <a:schemeClr val="tx1"/>
                </a:solidFill>
                <a:latin typeface="Consolas" panose="020B0609020204030204" pitchFamily="49" charset="0"/>
              </a:rPr>
              <a:t> Sensors: </a:t>
            </a:r>
            <a:r>
              <a:rPr lang="en-GB" sz="1600" dirty="0">
                <a:solidFill>
                  <a:schemeClr val="tx1"/>
                </a:solidFill>
                <a:latin typeface="Consolas" panose="020B0609020204030204" pitchFamily="49" charset="0"/>
              </a:rPr>
              <a:t>C</a:t>
            </a:r>
            <a:r>
              <a:rPr lang="en-GB" sz="1600" b="0" dirty="0">
                <a:solidFill>
                  <a:schemeClr val="tx1"/>
                </a:solidFill>
                <a:effectLst/>
                <a:latin typeface="Consolas" panose="020B0609020204030204" pitchFamily="49" charset="0"/>
              </a:rPr>
              <a:t>amera;</a:t>
            </a:r>
          </a:p>
          <a:p>
            <a:pPr>
              <a:buFont typeface="Arial" panose="020B0604020202020204" pitchFamily="34" charset="0"/>
              <a:buChar char="•"/>
            </a:pPr>
            <a:r>
              <a:rPr lang="en-GB" sz="1600" dirty="0">
                <a:solidFill>
                  <a:schemeClr val="tx1"/>
                </a:solidFill>
                <a:latin typeface="Consolas" panose="020B0609020204030204" pitchFamily="49" charset="0"/>
              </a:rPr>
              <a:t> </a:t>
            </a:r>
            <a:r>
              <a:rPr lang="en-GB" sz="1600" b="1" dirty="0">
                <a:solidFill>
                  <a:schemeClr val="tx1"/>
                </a:solidFill>
                <a:latin typeface="Consolas" panose="020B0609020204030204" pitchFamily="49" charset="0"/>
              </a:rPr>
              <a:t>Methods: </a:t>
            </a:r>
            <a:r>
              <a:rPr lang="en-GB" sz="1600" dirty="0" err="1">
                <a:solidFill>
                  <a:schemeClr val="tx1"/>
                </a:solidFill>
                <a:latin typeface="Consolas" panose="020B0609020204030204" pitchFamily="49" charset="0"/>
              </a:rPr>
              <a:t>ConvLSTM</a:t>
            </a:r>
            <a:r>
              <a:rPr lang="en-GB" sz="1600" dirty="0">
                <a:solidFill>
                  <a:schemeClr val="tx1"/>
                </a:solidFill>
                <a:latin typeface="Consolas" panose="020B0609020204030204" pitchFamily="49" charset="0"/>
              </a:rPr>
              <a:t> to predict human intention, </a:t>
            </a:r>
            <a:r>
              <a:rPr lang="en-GB" sz="1600" b="0" dirty="0">
                <a:solidFill>
                  <a:schemeClr val="tx1"/>
                </a:solidFill>
                <a:effectLst/>
                <a:latin typeface="Consolas" panose="020B0609020204030204" pitchFamily="49" charset="0"/>
              </a:rPr>
              <a:t>CNN to recognize the part needed, tracking module based on an extended Kalman filter, ROS Open Motion Planning Library (OMPL) to handle the trajectory planning jobs, speed limits on the robot when close to the human;</a:t>
            </a:r>
          </a:p>
          <a:p>
            <a:pPr>
              <a:buFont typeface="Arial" panose="020B0604020202020204" pitchFamily="34" charset="0"/>
              <a:buChar char="•"/>
            </a:pPr>
            <a:r>
              <a:rPr lang="en-GB" sz="1600" b="0" dirty="0">
                <a:solidFill>
                  <a:schemeClr val="tx1"/>
                </a:solidFill>
                <a:effectLst/>
                <a:latin typeface="Consolas" panose="020B0609020204030204" pitchFamily="49" charset="0"/>
              </a:rPr>
              <a:t> </a:t>
            </a:r>
            <a:r>
              <a:rPr lang="en-GB" sz="1600" b="1" dirty="0">
                <a:solidFill>
                  <a:schemeClr val="tx1"/>
                </a:solidFill>
                <a:effectLst/>
                <a:latin typeface="Consolas" panose="020B0609020204030204" pitchFamily="49" charset="0"/>
              </a:rPr>
              <a:t>Contribution: </a:t>
            </a:r>
            <a:r>
              <a:rPr lang="en-GB" sz="1600" dirty="0">
                <a:solidFill>
                  <a:schemeClr val="tx1"/>
                </a:solidFill>
                <a:latin typeface="Consolas" panose="020B0609020204030204" pitchFamily="49" charset="0"/>
              </a:rPr>
              <a:t>Contains details about the entire</a:t>
            </a:r>
            <a:r>
              <a:rPr lang="en-GB" sz="1600" dirty="0">
                <a:solidFill>
                  <a:schemeClr val="tx1"/>
                </a:solidFill>
                <a:effectLst/>
                <a:latin typeface="Consolas" panose="020B0609020204030204" pitchFamily="49" charset="0"/>
              </a:rPr>
              <a:t> system including collaboration security.</a:t>
            </a:r>
            <a:endParaRPr lang="en-GB" dirty="0"/>
          </a:p>
        </p:txBody>
      </p:sp>
    </p:spTree>
    <p:extLst>
      <p:ext uri="{BB962C8B-B14F-4D97-AF65-F5344CB8AC3E}">
        <p14:creationId xmlns:p14="http://schemas.microsoft.com/office/powerpoint/2010/main" val="340776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Fostering short-term human anticipatory </a:t>
            </a:r>
            <a:r>
              <a:rPr lang="en-GB" sz="2400" dirty="0" err="1"/>
              <a:t>behavior</a:t>
            </a:r>
            <a:r>
              <a:rPr lang="en-GB" sz="2400" dirty="0"/>
              <a:t> in human-robot collaboration</a:t>
            </a:r>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a:t>
            </a:r>
            <a:r>
              <a:rPr lang="pt-BR" sz="1600" b="0" i="0" u="none" strike="noStrike" baseline="0" dirty="0"/>
              <a:t>Loizos Psarakis, Dimitris Nathanael, Nicolas Marmaras</a:t>
            </a:r>
          </a:p>
          <a:p>
            <a:r>
              <a:rPr lang="en-GB" sz="1600" dirty="0"/>
              <a:t>Publisher: International Journal of Industrial Ergonomics</a:t>
            </a:r>
          </a:p>
          <a:p>
            <a:r>
              <a:rPr lang="en-GB" sz="1600" dirty="0"/>
              <a:t>Year: 2022</a:t>
            </a:r>
          </a:p>
        </p:txBody>
      </p:sp>
      <p:pic>
        <p:nvPicPr>
          <p:cNvPr id="7" name="Picture 6">
            <a:extLst>
              <a:ext uri="{FF2B5EF4-FFF2-40B4-BE49-F238E27FC236}">
                <a16:creationId xmlns:a16="http://schemas.microsoft.com/office/drawing/2014/main" id="{703D5B61-7770-DF66-3FDE-D1ADDFF156C3}"/>
              </a:ext>
            </a:extLst>
          </p:cNvPr>
          <p:cNvPicPr>
            <a:picLocks noChangeAspect="1"/>
          </p:cNvPicPr>
          <p:nvPr/>
        </p:nvPicPr>
        <p:blipFill>
          <a:blip r:embed="rId2"/>
          <a:stretch>
            <a:fillRect/>
          </a:stretch>
        </p:blipFill>
        <p:spPr>
          <a:xfrm>
            <a:off x="6465710" y="3796943"/>
            <a:ext cx="3995494" cy="2708243"/>
          </a:xfrm>
          <a:prstGeom prst="rect">
            <a:avLst/>
          </a:prstGeom>
        </p:spPr>
      </p:pic>
      <p:sp>
        <p:nvSpPr>
          <p:cNvPr id="6" name="Slide Number Placeholder 5">
            <a:extLst>
              <a:ext uri="{FF2B5EF4-FFF2-40B4-BE49-F238E27FC236}">
                <a16:creationId xmlns:a16="http://schemas.microsoft.com/office/drawing/2014/main" id="{8C11AB0C-91FF-8EDF-5997-C66E772A50CB}"/>
              </a:ext>
            </a:extLst>
          </p:cNvPr>
          <p:cNvSpPr>
            <a:spLocks noGrp="1"/>
          </p:cNvSpPr>
          <p:nvPr>
            <p:ph type="sldNum" sz="quarter" idx="12"/>
          </p:nvPr>
        </p:nvSpPr>
        <p:spPr/>
        <p:txBody>
          <a:bodyPr/>
          <a:lstStyle/>
          <a:p>
            <a:fld id="{3A98EE3D-8CD1-4C3F-BD1C-C98C9596463C}" type="slidenum">
              <a:rPr lang="en-US" smtClean="0"/>
              <a:pPr/>
              <a:t>6</a:t>
            </a:fld>
            <a:endParaRPr lang="en-US" dirty="0"/>
          </a:p>
        </p:txBody>
      </p:sp>
      <p:sp>
        <p:nvSpPr>
          <p:cNvPr id="9" name="Content Placeholder 2">
            <a:extLst>
              <a:ext uri="{FF2B5EF4-FFF2-40B4-BE49-F238E27FC236}">
                <a16:creationId xmlns:a16="http://schemas.microsoft.com/office/drawing/2014/main" id="{BEFDF454-DCB3-E699-2786-0FF8D4ABB172}"/>
              </a:ext>
            </a:extLst>
          </p:cNvPr>
          <p:cNvSpPr>
            <a:spLocks noGrp="1"/>
          </p:cNvSpPr>
          <p:nvPr>
            <p:ph idx="1"/>
          </p:nvPr>
        </p:nvSpPr>
        <p:spPr>
          <a:xfrm>
            <a:off x="5378381" y="641553"/>
            <a:ext cx="6170153" cy="3965958"/>
          </a:xfrm>
        </p:spPr>
        <p:txBody>
          <a:bodyPr>
            <a:normAutofit/>
          </a:bodyPr>
          <a:lstStyle/>
          <a:p>
            <a:pPr>
              <a:buFont typeface="Arial" panose="020B0604020202020204" pitchFamily="34" charset="0"/>
              <a:buChar char="•"/>
            </a:pPr>
            <a:r>
              <a:rPr lang="en-GB" sz="1600" b="1" dirty="0">
                <a:solidFill>
                  <a:schemeClr val="tx1"/>
                </a:solidFill>
                <a:latin typeface="Consolas" panose="020B0609020204030204" pitchFamily="49" charset="0"/>
              </a:rPr>
              <a:t> Objective: </a:t>
            </a:r>
            <a:r>
              <a:rPr lang="en-GB" sz="1600" dirty="0">
                <a:solidFill>
                  <a:schemeClr val="tx1"/>
                </a:solidFill>
                <a:latin typeface="Consolas" panose="020B0609020204030204" pitchFamily="49" charset="0"/>
              </a:rPr>
              <a:t>fostering human anticipatory </a:t>
            </a:r>
            <a:r>
              <a:rPr lang="en-GB" sz="1600" dirty="0" err="1">
                <a:solidFill>
                  <a:schemeClr val="tx1"/>
                </a:solidFill>
                <a:latin typeface="Consolas" panose="020B0609020204030204" pitchFamily="49" charset="0"/>
              </a:rPr>
              <a:t>behavior</a:t>
            </a:r>
            <a:r>
              <a:rPr lang="en-GB" sz="1600" dirty="0">
                <a:solidFill>
                  <a:schemeClr val="tx1"/>
                </a:solidFill>
                <a:latin typeface="Consolas" panose="020B0609020204030204" pitchFamily="49" charset="0"/>
              </a:rPr>
              <a:t> towards the robot, through visual cues of the robot’s next move</a:t>
            </a:r>
            <a:r>
              <a:rPr lang="en-GB" sz="1600" dirty="0">
                <a:solidFill>
                  <a:schemeClr val="tx1"/>
                </a:solidFill>
                <a:effectLst/>
                <a:latin typeface="Consolas" panose="020B0609020204030204" pitchFamily="49" charset="0"/>
              </a:rPr>
              <a:t>; robot adaptiveness to the human actions;</a:t>
            </a:r>
          </a:p>
          <a:p>
            <a:pPr>
              <a:buFont typeface="Arial" panose="020B0604020202020204" pitchFamily="34" charset="0"/>
              <a:buChar char="•"/>
            </a:pPr>
            <a:r>
              <a:rPr lang="en-GB" sz="1600" b="1" dirty="0">
                <a:solidFill>
                  <a:schemeClr val="tx1"/>
                </a:solidFill>
                <a:latin typeface="Consolas" panose="020B0609020204030204" pitchFamily="49" charset="0"/>
              </a:rPr>
              <a:t> Sensors/Methods: </a:t>
            </a:r>
            <a:r>
              <a:rPr lang="en-GB" sz="1600" b="0" dirty="0">
                <a:solidFill>
                  <a:schemeClr val="tx1"/>
                </a:solidFill>
                <a:effectLst/>
                <a:latin typeface="Consolas" panose="020B0609020204030204" pitchFamily="49" charset="0"/>
              </a:rPr>
              <a:t>Virtual Reality simulation environment along with a human arm motion tracking system;</a:t>
            </a:r>
          </a:p>
          <a:p>
            <a:pPr>
              <a:buFont typeface="Arial" panose="020B0604020202020204" pitchFamily="34" charset="0"/>
              <a:buChar char="•"/>
            </a:pPr>
            <a:r>
              <a:rPr lang="en-GB" sz="1600" b="1" dirty="0">
                <a:solidFill>
                  <a:schemeClr val="tx1"/>
                </a:solidFill>
                <a:effectLst/>
                <a:latin typeface="Consolas" panose="020B0609020204030204" pitchFamily="49" charset="0"/>
              </a:rPr>
              <a:t> Contribution:</a:t>
            </a:r>
            <a:r>
              <a:rPr lang="en-GB" sz="1600" dirty="0">
                <a:solidFill>
                  <a:schemeClr val="tx1"/>
                </a:solidFill>
                <a:effectLst/>
                <a:latin typeface="Consolas" panose="020B0609020204030204" pitchFamily="49" charset="0"/>
              </a:rPr>
              <a:t> Suggests the idea of making the user know the robot's intent, helping the user have more trust in the robot and therefore decrease task completion time.</a:t>
            </a:r>
            <a:endParaRPr lang="en-GB" b="0" dirty="0">
              <a:solidFill>
                <a:schemeClr val="tx1"/>
              </a:solidFill>
              <a:effectLst/>
              <a:latin typeface="Consolas" panose="020B0609020204030204" pitchFamily="49" charset="0"/>
            </a:endParaRPr>
          </a:p>
          <a:p>
            <a:pPr marL="457200" indent="-457200">
              <a:buFont typeface="+mj-lt"/>
              <a:buAutoNum type="arabicPeriod"/>
            </a:pPr>
            <a:endParaRPr lang="en-GB" dirty="0"/>
          </a:p>
        </p:txBody>
      </p:sp>
    </p:spTree>
    <p:extLst>
      <p:ext uri="{BB962C8B-B14F-4D97-AF65-F5344CB8AC3E}">
        <p14:creationId xmlns:p14="http://schemas.microsoft.com/office/powerpoint/2010/main" val="314395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Social </a:t>
            </a:r>
            <a:r>
              <a:rPr lang="en-GB" sz="2400" dirty="0" err="1"/>
              <a:t>Cobots</a:t>
            </a:r>
            <a:r>
              <a:rPr lang="en-GB" sz="2400" dirty="0"/>
              <a:t>: Anticipatory Decision-Making for Collaborative Robots Incorporating Unexpected Human </a:t>
            </a:r>
            <a:r>
              <a:rPr lang="en-GB" sz="2400" dirty="0" err="1"/>
              <a:t>Behaviors</a:t>
            </a:r>
            <a:endParaRPr lang="en-GB" sz="2400" dirty="0"/>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a:t>
            </a:r>
            <a:r>
              <a:rPr lang="pt-BR" sz="1600" b="0" i="0" u="none" strike="noStrike" baseline="0" dirty="0"/>
              <a:t>Görür O., Rosman B., Sivrikaya F., Albayrak S.</a:t>
            </a:r>
          </a:p>
          <a:p>
            <a:r>
              <a:rPr lang="en-GB" sz="1600" dirty="0"/>
              <a:t>Publisher: ACM/IEEE International Conference on Human-Robot Interaction</a:t>
            </a:r>
          </a:p>
          <a:p>
            <a:r>
              <a:rPr lang="en-GB" sz="1600" dirty="0"/>
              <a:t>Year: 2018</a:t>
            </a:r>
          </a:p>
        </p:txBody>
      </p:sp>
      <p:pic>
        <p:nvPicPr>
          <p:cNvPr id="6" name="Picture 5">
            <a:extLst>
              <a:ext uri="{FF2B5EF4-FFF2-40B4-BE49-F238E27FC236}">
                <a16:creationId xmlns:a16="http://schemas.microsoft.com/office/drawing/2014/main" id="{C1EC0D18-6EB7-E85C-F5B5-E4F2F1EB1E2B}"/>
              </a:ext>
            </a:extLst>
          </p:cNvPr>
          <p:cNvPicPr>
            <a:picLocks noChangeAspect="1"/>
          </p:cNvPicPr>
          <p:nvPr/>
        </p:nvPicPr>
        <p:blipFill>
          <a:blip r:embed="rId2"/>
          <a:stretch>
            <a:fillRect/>
          </a:stretch>
        </p:blipFill>
        <p:spPr>
          <a:xfrm>
            <a:off x="6704673" y="4658620"/>
            <a:ext cx="3517567" cy="1970780"/>
          </a:xfrm>
          <a:prstGeom prst="rect">
            <a:avLst/>
          </a:prstGeom>
        </p:spPr>
      </p:pic>
      <p:sp>
        <p:nvSpPr>
          <p:cNvPr id="7" name="Slide Number Placeholder 6">
            <a:extLst>
              <a:ext uri="{FF2B5EF4-FFF2-40B4-BE49-F238E27FC236}">
                <a16:creationId xmlns:a16="http://schemas.microsoft.com/office/drawing/2014/main" id="{3B795348-9812-F3B1-11C5-5CF3474C1B16}"/>
              </a:ext>
            </a:extLst>
          </p:cNvPr>
          <p:cNvSpPr>
            <a:spLocks noGrp="1"/>
          </p:cNvSpPr>
          <p:nvPr>
            <p:ph type="sldNum" sz="quarter" idx="12"/>
          </p:nvPr>
        </p:nvSpPr>
        <p:spPr/>
        <p:txBody>
          <a:bodyPr/>
          <a:lstStyle/>
          <a:p>
            <a:fld id="{3A98EE3D-8CD1-4C3F-BD1C-C98C9596463C}" type="slidenum">
              <a:rPr lang="en-US" smtClean="0"/>
              <a:pPr/>
              <a:t>7</a:t>
            </a:fld>
            <a:endParaRPr lang="en-US" dirty="0"/>
          </a:p>
        </p:txBody>
      </p:sp>
      <p:sp>
        <p:nvSpPr>
          <p:cNvPr id="9" name="Content Placeholder 2">
            <a:extLst>
              <a:ext uri="{FF2B5EF4-FFF2-40B4-BE49-F238E27FC236}">
                <a16:creationId xmlns:a16="http://schemas.microsoft.com/office/drawing/2014/main" id="{EBF3A331-D78F-EDE8-DAA0-68D8FC9C8A0F}"/>
              </a:ext>
            </a:extLst>
          </p:cNvPr>
          <p:cNvSpPr>
            <a:spLocks noGrp="1"/>
          </p:cNvSpPr>
          <p:nvPr>
            <p:ph idx="1"/>
          </p:nvPr>
        </p:nvSpPr>
        <p:spPr>
          <a:xfrm>
            <a:off x="5378381" y="641552"/>
            <a:ext cx="6170153" cy="4543007"/>
          </a:xfrm>
        </p:spPr>
        <p:txBody>
          <a:bodyPr>
            <a:noAutofit/>
          </a:bodyPr>
          <a:lstStyle/>
          <a:p>
            <a:pPr>
              <a:buFont typeface="Arial" panose="020B0604020202020204" pitchFamily="34" charset="0"/>
              <a:buChar char="•"/>
            </a:pPr>
            <a:r>
              <a:rPr lang="en-GB" sz="1600" b="1" dirty="0">
                <a:solidFill>
                  <a:schemeClr val="tx1"/>
                </a:solidFill>
                <a:latin typeface="Consolas" panose="020B0609020204030204" pitchFamily="49" charset="0"/>
              </a:rPr>
              <a:t> Objective: </a:t>
            </a:r>
            <a:r>
              <a:rPr lang="en-GB" sz="1600" b="0" dirty="0">
                <a:solidFill>
                  <a:schemeClr val="tx1"/>
                </a:solidFill>
                <a:effectLst/>
                <a:latin typeface="Consolas" panose="020B0609020204030204" pitchFamily="49" charset="0"/>
              </a:rPr>
              <a:t>handle unexpected conditions:</a:t>
            </a:r>
          </a:p>
          <a:p>
            <a:pPr lvl="1">
              <a:buFont typeface="Arial" panose="020B0604020202020204" pitchFamily="34" charset="0"/>
              <a:buChar char="•"/>
            </a:pPr>
            <a:r>
              <a:rPr lang="en-GB" sz="1400" b="0" dirty="0">
                <a:solidFill>
                  <a:schemeClr val="tx1"/>
                </a:solidFill>
                <a:effectLst/>
                <a:latin typeface="Consolas" panose="020B0609020204030204" pitchFamily="49" charset="0"/>
              </a:rPr>
              <a:t> when the human’s intention is estimated to be irrelevant to the assigned task and may be unknown to the robot, e.g., motivation is lost, another assignment is received, onset of tiredness;</a:t>
            </a:r>
          </a:p>
          <a:p>
            <a:pPr lvl="1">
              <a:buFont typeface="Arial" panose="020B0604020202020204" pitchFamily="34" charset="0"/>
              <a:buChar char="•"/>
            </a:pPr>
            <a:r>
              <a:rPr lang="en-GB" sz="1400" b="0" dirty="0">
                <a:solidFill>
                  <a:schemeClr val="tx1"/>
                </a:solidFill>
                <a:effectLst/>
                <a:latin typeface="Consolas" panose="020B0609020204030204" pitchFamily="49" charset="0"/>
              </a:rPr>
              <a:t> when the human’s intention is relevant but the human doesn’t want the robot’s assistance in the given context, e.g., because of the human’s changing emotional states or the human’s task-relevant distrust for the robot;</a:t>
            </a:r>
          </a:p>
          <a:p>
            <a:pPr>
              <a:buFont typeface="Arial" panose="020B0604020202020204" pitchFamily="34" charset="0"/>
              <a:buChar char="•"/>
            </a:pPr>
            <a:r>
              <a:rPr lang="en-GB" sz="1600" b="1" dirty="0">
                <a:solidFill>
                  <a:schemeClr val="tx1"/>
                </a:solidFill>
                <a:latin typeface="Consolas" panose="020B0609020204030204" pitchFamily="49" charset="0"/>
              </a:rPr>
              <a:t> Sensors: </a:t>
            </a:r>
            <a:r>
              <a:rPr lang="en-GB" sz="1600" dirty="0">
                <a:solidFill>
                  <a:schemeClr val="tx1"/>
                </a:solidFill>
                <a:latin typeface="Consolas" panose="020B0609020204030204" pitchFamily="49" charset="0"/>
              </a:rPr>
              <a:t>C</a:t>
            </a:r>
            <a:r>
              <a:rPr lang="en-GB" sz="1600" b="0" dirty="0">
                <a:solidFill>
                  <a:schemeClr val="tx1"/>
                </a:solidFill>
                <a:effectLst/>
                <a:latin typeface="Consolas" panose="020B0609020204030204" pitchFamily="49" charset="0"/>
              </a:rPr>
              <a:t>amera;</a:t>
            </a:r>
          </a:p>
          <a:p>
            <a:pPr>
              <a:buFont typeface="Wingdings" panose="05000000000000000000" pitchFamily="2" charset="2"/>
              <a:buChar char="Ø"/>
            </a:pPr>
            <a:r>
              <a:rPr lang="en-GB" sz="1600" dirty="0">
                <a:solidFill>
                  <a:schemeClr val="tx1"/>
                </a:solidFill>
                <a:latin typeface="Consolas" panose="020B0609020204030204" pitchFamily="49" charset="0"/>
              </a:rPr>
              <a:t> </a:t>
            </a:r>
            <a:r>
              <a:rPr lang="en-GB" sz="1600" b="1" dirty="0">
                <a:solidFill>
                  <a:schemeClr val="tx1"/>
                </a:solidFill>
                <a:latin typeface="Consolas" panose="020B0609020204030204" pitchFamily="49" charset="0"/>
              </a:rPr>
              <a:t>Methods: </a:t>
            </a:r>
            <a:r>
              <a:rPr lang="en-GB" sz="1600" b="0" dirty="0">
                <a:solidFill>
                  <a:schemeClr val="tx1"/>
                </a:solidFill>
                <a:effectLst/>
                <a:latin typeface="Consolas" panose="020B0609020204030204" pitchFamily="49" charset="0"/>
              </a:rPr>
              <a:t>Partially observable Markov decision process (POMDP);</a:t>
            </a:r>
          </a:p>
          <a:p>
            <a:pPr>
              <a:buFont typeface="Arial" panose="020B0604020202020204" pitchFamily="34" charset="0"/>
              <a:buChar char="•"/>
            </a:pPr>
            <a:r>
              <a:rPr lang="en-GB" sz="1600" b="0" dirty="0">
                <a:solidFill>
                  <a:schemeClr val="tx1"/>
                </a:solidFill>
                <a:effectLst/>
                <a:latin typeface="Consolas" panose="020B0609020204030204" pitchFamily="49" charset="0"/>
              </a:rPr>
              <a:t> </a:t>
            </a:r>
            <a:r>
              <a:rPr lang="en-GB" sz="1600" b="1" dirty="0">
                <a:solidFill>
                  <a:schemeClr val="tx1"/>
                </a:solidFill>
                <a:effectLst/>
                <a:latin typeface="Consolas" panose="020B0609020204030204" pitchFamily="49" charset="0"/>
              </a:rPr>
              <a:t>Contribution: </a:t>
            </a:r>
            <a:r>
              <a:rPr lang="en-GB" sz="1600" dirty="0">
                <a:solidFill>
                  <a:schemeClr val="tx1"/>
                </a:solidFill>
                <a:latin typeface="Consolas" panose="020B0609020204030204" pitchFamily="49" charset="0"/>
              </a:rPr>
              <a:t>Alerts to unexpected situations that must be dealt with.</a:t>
            </a:r>
            <a:endParaRPr lang="en-GB" sz="1600" dirty="0"/>
          </a:p>
        </p:txBody>
      </p:sp>
    </p:spTree>
    <p:extLst>
      <p:ext uri="{BB962C8B-B14F-4D97-AF65-F5344CB8AC3E}">
        <p14:creationId xmlns:p14="http://schemas.microsoft.com/office/powerpoint/2010/main" val="67998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Summary</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109406616"/>
              </p:ext>
            </p:extLst>
          </p:nvPr>
        </p:nvGraphicFramePr>
        <p:xfrm>
          <a:off x="1096963" y="2216879"/>
          <a:ext cx="10101696" cy="7467049"/>
        </p:xfrm>
        <a:graphic>
          <a:graphicData uri="http://schemas.openxmlformats.org/drawingml/2006/table">
            <a:tbl>
              <a:tblPr firstRow="1" bandRow="1">
                <a:noFill/>
                <a:tableStyleId>{3B4B98B0-60AC-42C2-AFA5-B58CD77FA1E5}</a:tableStyleId>
              </a:tblPr>
              <a:tblGrid>
                <a:gridCol w="1273375">
                  <a:extLst>
                    <a:ext uri="{9D8B030D-6E8A-4147-A177-3AD203B41FA5}">
                      <a16:colId xmlns:a16="http://schemas.microsoft.com/office/drawing/2014/main" val="2981917977"/>
                    </a:ext>
                  </a:extLst>
                </a:gridCol>
                <a:gridCol w="701336">
                  <a:extLst>
                    <a:ext uri="{9D8B030D-6E8A-4147-A177-3AD203B41FA5}">
                      <a16:colId xmlns:a16="http://schemas.microsoft.com/office/drawing/2014/main" val="945233394"/>
                    </a:ext>
                  </a:extLst>
                </a:gridCol>
                <a:gridCol w="2050742">
                  <a:extLst>
                    <a:ext uri="{9D8B030D-6E8A-4147-A177-3AD203B41FA5}">
                      <a16:colId xmlns:a16="http://schemas.microsoft.com/office/drawing/2014/main" val="4054303450"/>
                    </a:ext>
                  </a:extLst>
                </a:gridCol>
                <a:gridCol w="2052883">
                  <a:extLst>
                    <a:ext uri="{9D8B030D-6E8A-4147-A177-3AD203B41FA5}">
                      <a16:colId xmlns:a16="http://schemas.microsoft.com/office/drawing/2014/main" val="2572263168"/>
                    </a:ext>
                  </a:extLst>
                </a:gridCol>
                <a:gridCol w="2145162">
                  <a:extLst>
                    <a:ext uri="{9D8B030D-6E8A-4147-A177-3AD203B41FA5}">
                      <a16:colId xmlns:a16="http://schemas.microsoft.com/office/drawing/2014/main" val="1765783061"/>
                    </a:ext>
                  </a:extLst>
                </a:gridCol>
                <a:gridCol w="1878198">
                  <a:extLst>
                    <a:ext uri="{9D8B030D-6E8A-4147-A177-3AD203B41FA5}">
                      <a16:colId xmlns:a16="http://schemas.microsoft.com/office/drawing/2014/main" val="3205356370"/>
                    </a:ext>
                  </a:extLst>
                </a:gridCol>
              </a:tblGrid>
              <a:tr h="613018">
                <a:tc gridSpan="2">
                  <a:txBody>
                    <a:bodyPr/>
                    <a:lstStyle/>
                    <a:p>
                      <a:r>
                        <a:rPr lang="en-US" sz="1600" b="0" cap="all" spc="150" dirty="0">
                          <a:solidFill>
                            <a:schemeClr val="lt1"/>
                          </a:solidFill>
                        </a:rPr>
                        <a:t>Data Sources</a:t>
                      </a:r>
                    </a:p>
                  </a:txBody>
                  <a:tcPr marL="151061" marR="151061" marT="151061" marB="151061">
                    <a:lnL w="12700" cmpd="sng">
                      <a:noFill/>
                    </a:lnL>
                    <a:lnR w="12700" cmpd="sng">
                      <a:noFill/>
                    </a:lnR>
                    <a:lnT w="12700" cmpd="sng">
                      <a:noFill/>
                    </a:lnT>
                    <a:lnB w="38100" cmpd="sng">
                      <a:noFill/>
                    </a:lnB>
                    <a:solidFill>
                      <a:schemeClr val="accent1"/>
                    </a:solidFill>
                  </a:tcPr>
                </a:tc>
                <a:tc hMerge="1">
                  <a:txBody>
                    <a:bodyPr/>
                    <a:lstStyle/>
                    <a:p>
                      <a:r>
                        <a:rPr lang="en-US" sz="1600" b="0" cap="all" spc="150" dirty="0">
                          <a:solidFill>
                            <a:schemeClr val="lt1"/>
                          </a:solidFill>
                        </a:rPr>
                        <a:t>Supervised Learning</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Supervised Learning</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Unsupervised Learning</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Reinforcement Learning</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err="1">
                          <a:solidFill>
                            <a:schemeClr val="lt1"/>
                          </a:solidFill>
                        </a:rPr>
                        <a:t>OThers</a:t>
                      </a:r>
                      <a:endParaRPr lang="en-US" sz="20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939403">
                <a:tc gridSpan="2">
                  <a:txBody>
                    <a:bodyPr/>
                    <a:lstStyle/>
                    <a:p>
                      <a:pPr marL="285750" indent="-285750">
                        <a:buFont typeface="Arial" panose="020B0604020202020204" pitchFamily="34" charset="0"/>
                        <a:buChar char="•"/>
                      </a:pPr>
                      <a:r>
                        <a:rPr lang="en-US" sz="1400" cap="none" spc="0" dirty="0">
                          <a:solidFill>
                            <a:schemeClr val="tx1"/>
                          </a:solidFill>
                        </a:rPr>
                        <a:t>RGB/RGBD images: pose, gaze, hand gestures, emotions, object information</a:t>
                      </a:r>
                    </a:p>
                    <a:p>
                      <a:pPr marL="285750" indent="-285750">
                        <a:buFont typeface="Arial" panose="020B0604020202020204" pitchFamily="34" charset="0"/>
                        <a:buChar char="•"/>
                      </a:pPr>
                      <a:r>
                        <a:rPr lang="en-US" sz="1400" cap="none" spc="0" dirty="0">
                          <a:solidFill>
                            <a:schemeClr val="tx1"/>
                          </a:solidFill>
                        </a:rPr>
                        <a:t>Voice commands</a:t>
                      </a:r>
                    </a:p>
                    <a:p>
                      <a:pPr marL="285750" indent="-285750">
                        <a:buFont typeface="Arial" panose="020B0604020202020204" pitchFamily="34" charset="0"/>
                        <a:buChar char="•"/>
                      </a:pPr>
                      <a:r>
                        <a:rPr lang="en-US" sz="1400" cap="none" spc="0" dirty="0">
                          <a:solidFill>
                            <a:schemeClr val="tx1"/>
                          </a:solidFill>
                        </a:rPr>
                        <a:t>Accelerometry</a:t>
                      </a:r>
                    </a:p>
                    <a:p>
                      <a:pPr marL="285750" indent="-285750">
                        <a:buFont typeface="Arial" panose="020B0604020202020204" pitchFamily="34" charset="0"/>
                        <a:buChar char="•"/>
                      </a:pPr>
                      <a:r>
                        <a:rPr lang="en-US" sz="1400" cap="none" spc="0" dirty="0">
                          <a:solidFill>
                            <a:schemeClr val="tx1"/>
                          </a:solidFill>
                        </a:rPr>
                        <a:t>Muscular Activity</a:t>
                      </a:r>
                    </a:p>
                    <a:p>
                      <a:pPr marL="285750" indent="-285750">
                        <a:buFont typeface="Arial" panose="020B0604020202020204" pitchFamily="34" charset="0"/>
                        <a:buChar char="•"/>
                      </a:pPr>
                      <a:r>
                        <a:rPr lang="en-US" sz="1400" cap="none" spc="0" dirty="0">
                          <a:solidFill>
                            <a:schemeClr val="tx1"/>
                          </a:solidFill>
                        </a:rPr>
                        <a:t>Sensor Fusion</a:t>
                      </a:r>
                    </a:p>
                  </a:txBody>
                  <a:tcPr marL="151061" marR="151061" marT="151061" marB="151061">
                    <a:lnL w="12700" cmpd="sng">
                      <a:noFill/>
                      <a:prstDash val="solid"/>
                    </a:lnL>
                    <a:lnR w="12700" cmpd="sng">
                      <a:noFill/>
                      <a:prstDash val="solid"/>
                    </a:lnR>
                    <a:lnT w="38100" cmpd="sng">
                      <a:noFill/>
                    </a:lnT>
                    <a:lnB w="12700" cmpd="sng">
                      <a:noFill/>
                      <a:prstDash val="soli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Nearest Neighbor</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Recurrent Neural Networks such as LSTM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Convolution Neural Networks (CNN)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Nearest Neighbor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SVM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Decision Trees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Naive Bayes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indent="-285750">
                        <a:buFont typeface="Arial" panose="020B0604020202020204" pitchFamily="34" charset="0"/>
                        <a:buChar char="•"/>
                      </a:pPr>
                      <a:r>
                        <a:rPr lang="en-US" sz="1400" cap="none" spc="0" dirty="0">
                          <a:solidFill>
                            <a:schemeClr val="tx1"/>
                          </a:solidFill>
                        </a:rPr>
                        <a:t>Gaussian Mixture model (GMM)</a:t>
                      </a:r>
                    </a:p>
                    <a:p>
                      <a:pPr marL="285750" indent="-285750">
                        <a:buFont typeface="Arial" panose="020B0604020202020204" pitchFamily="34" charset="0"/>
                        <a:buChar char="•"/>
                      </a:pPr>
                      <a:r>
                        <a:rPr lang="en-US" sz="1400" cap="none" spc="0" dirty="0">
                          <a:solidFill>
                            <a:schemeClr val="tx1"/>
                          </a:solidFill>
                        </a:rPr>
                        <a:t>Hidden Markov model (HMM)</a:t>
                      </a:r>
                    </a:p>
                    <a:p>
                      <a:pPr marL="285750" indent="-285750">
                        <a:buFont typeface="Arial" panose="020B0604020202020204" pitchFamily="34" charset="0"/>
                        <a:buChar char="•"/>
                      </a:pPr>
                      <a:r>
                        <a:rPr lang="en-US" sz="1400" cap="none" spc="0" dirty="0">
                          <a:solidFill>
                            <a:schemeClr val="tx1"/>
                          </a:solidFill>
                        </a:rPr>
                        <a:t>Variational Autoencoder (VAE)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kern="1200" dirty="0">
                          <a:solidFill>
                            <a:schemeClr val="tx1"/>
                          </a:solidFill>
                          <a:effectLst/>
                          <a:latin typeface="+mn-lt"/>
                          <a:ea typeface="+mn-ea"/>
                          <a:cs typeface="+mn-cs"/>
                        </a:rPr>
                        <a:t>Q-learning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kern="1200" dirty="0">
                          <a:solidFill>
                            <a:schemeClr val="tx1"/>
                          </a:solidFill>
                          <a:effectLst/>
                          <a:latin typeface="+mn-lt"/>
                          <a:ea typeface="+mn-ea"/>
                          <a:cs typeface="+mn-cs"/>
                        </a:rPr>
                        <a:t>SARSA</a:t>
                      </a:r>
                      <a:endParaRPr lang="en-US" sz="1400" b="0" kern="1200" cap="none" spc="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kern="1200" dirty="0">
                          <a:solidFill>
                            <a:schemeClr val="tx1"/>
                          </a:solidFill>
                          <a:effectLst/>
                          <a:latin typeface="+mn-lt"/>
                          <a:ea typeface="+mn-ea"/>
                          <a:cs typeface="+mn-cs"/>
                        </a:rPr>
                        <a:t>Markov decision processes (MDP)</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indent="-285750">
                        <a:buFont typeface="Arial" panose="020B0604020202020204" pitchFamily="34" charset="0"/>
                        <a:buChar char="•"/>
                      </a:pPr>
                      <a:r>
                        <a:rPr lang="en-US" sz="1400" cap="none" spc="0" dirty="0">
                          <a:solidFill>
                            <a:schemeClr val="tx1"/>
                          </a:solidFill>
                        </a:rPr>
                        <a:t>Look-up table of assembly sequences</a:t>
                      </a:r>
                    </a:p>
                    <a:p>
                      <a:pPr marL="285750" indent="-285750">
                        <a:buFont typeface="Arial" panose="020B0604020202020204" pitchFamily="34" charset="0"/>
                        <a:buChar char="•"/>
                      </a:pPr>
                      <a:r>
                        <a:rPr lang="en-US" sz="1400" cap="none" spc="0" dirty="0">
                          <a:solidFill>
                            <a:schemeClr val="tx1"/>
                          </a:solidFill>
                        </a:rPr>
                        <a:t>Open Pose</a:t>
                      </a:r>
                    </a:p>
                    <a:p>
                      <a:pPr marL="285750" indent="-285750">
                        <a:buFont typeface="Arial" panose="020B0604020202020204" pitchFamily="34" charset="0"/>
                        <a:buChar cha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hMerge="1">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hMerge="1">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
        <p:nvSpPr>
          <p:cNvPr id="5" name="Slide Number Placeholder 4">
            <a:extLst>
              <a:ext uri="{FF2B5EF4-FFF2-40B4-BE49-F238E27FC236}">
                <a16:creationId xmlns:a16="http://schemas.microsoft.com/office/drawing/2014/main" id="{FB9840C4-5F87-BC13-9FDB-6C9C067A7EE1}"/>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293351433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{629E1F7B-F2D9-4E1F-8D28-61870BDC9A3F}tf22712842_win32</Template>
  <TotalTime>864</TotalTime>
  <Words>862</Words>
  <Application>Microsoft Office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Calibri</vt:lpstr>
      <vt:lpstr>Consolas</vt:lpstr>
      <vt:lpstr>Franklin Gothic Book</vt:lpstr>
      <vt:lpstr>Wingdings</vt:lpstr>
      <vt:lpstr>1_RetrospectVTI</vt:lpstr>
      <vt:lpstr>Robot Action Anticipation for Collaborative Assembly Tasks</vt:lpstr>
      <vt:lpstr>Definition of Anticipation</vt:lpstr>
      <vt:lpstr>Anticipative interaction primitives for human-robot collaboration</vt:lpstr>
      <vt:lpstr>Anticipation in Human-Robot Cooperation: A recurrent neural network approach for multiple action sequences prediction</vt:lpstr>
      <vt:lpstr>Prediction‐Based Human‐Robot Collaboration in Assembly Tasks Using a Learning from Demonstration Model</vt:lpstr>
      <vt:lpstr>Fostering short-term human anticipatory behavior in human-robot collaboration</vt:lpstr>
      <vt:lpstr>Social Cobots: Anticipatory Decision-Making for Collaborative Robots Incorporating Unexpected Human Behaviors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Action Anticipation for Collaborative Assembly Tasks</dc:title>
  <dc:creator>pedro</dc:creator>
  <cp:lastModifiedBy>pedro</cp:lastModifiedBy>
  <cp:revision>9</cp:revision>
  <dcterms:created xsi:type="dcterms:W3CDTF">2022-10-26T10:15:36Z</dcterms:created>
  <dcterms:modified xsi:type="dcterms:W3CDTF">2022-11-16T22:25:55Z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