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4"/>
  </p:notesMasterIdLst>
  <p:sldIdLst>
    <p:sldId id="298" r:id="rId5"/>
    <p:sldId id="306" r:id="rId6"/>
    <p:sldId id="307" r:id="rId7"/>
    <p:sldId id="301" r:id="rId8"/>
    <p:sldId id="302" r:id="rId9"/>
    <p:sldId id="303" r:id="rId10"/>
    <p:sldId id="304" r:id="rId11"/>
    <p:sldId id="305"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C385D-852F-4C75-8C75-52A480E09742}" type="datetimeFigureOut">
              <a:rPr lang="en-GB" smtClean="0"/>
              <a:t>03/11/2022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A5124-9F56-4938-9164-7A49AD014A35}" type="slidenum">
              <a:rPr lang="en-GB" smtClean="0"/>
              <a:t>‹#›</a:t>
            </a:fld>
            <a:endParaRPr lang="en-GB"/>
          </a:p>
        </p:txBody>
      </p:sp>
    </p:spTree>
    <p:extLst>
      <p:ext uri="{BB962C8B-B14F-4D97-AF65-F5344CB8AC3E}">
        <p14:creationId xmlns:p14="http://schemas.microsoft.com/office/powerpoint/2010/main" val="86030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AAF5A51C-C28C-49B3-B1E6-90F76A07B81E}" type="datetime1">
              <a:rPr lang="en-US" smtClean="0"/>
              <a:t>11/3/2022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20880A5E-5C75-4372-A731-E482E32883C5}" type="datetime1">
              <a:rPr lang="en-US" smtClean="0"/>
              <a:t>11/3/2022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95A859A-35F6-4ACE-B837-F27F0F8BD3C3}" type="datetime1">
              <a:rPr lang="en-US" smtClean="0"/>
              <a:t>11/3/2022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5064BE53-C38F-40A3-BD6A-3FBCAA4EBE25}" type="datetime1">
              <a:rPr lang="en-US" smtClean="0"/>
              <a:t>11/3/2022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56578EE5-CFBB-499F-B8F7-4AFFE0F33EBE}" type="datetime1">
              <a:rPr lang="en-US" smtClean="0"/>
              <a:t>11/3/2022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4F965C31-DA84-4958-975E-818A9C25D11A}" type="datetime1">
              <a:rPr lang="en-US" smtClean="0"/>
              <a:t>11/3/2022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EDC5802D-1571-4440-9342-29DCCE4BBE51}" type="datetime1">
              <a:rPr lang="en-US" smtClean="0"/>
              <a:t>11/3/2022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E7A3FAFB-8631-4C5B-A5A0-18B70900AB3C}" type="datetime1">
              <a:rPr lang="en-US" smtClean="0"/>
              <a:t>11/3/2022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8BE7903-08D2-4324-B287-E7E01A896033}" type="datetime1">
              <a:rPr lang="en-US" smtClean="0"/>
              <a:t>11/3/2022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FEDF130E-A981-4124-8552-566612790144}" type="datetime1">
              <a:rPr lang="en-US" smtClean="0"/>
              <a:t>11/3/2022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475234"/>
            <a:ext cx="3205640" cy="2901694"/>
          </a:xfrm>
        </p:spPr>
        <p:txBody>
          <a:bodyPr anchor="b">
            <a:normAutofit/>
          </a:bodyPr>
          <a:lstStyle/>
          <a:p>
            <a:r>
              <a:rPr lang="en-GB" sz="3300" dirty="0">
                <a:solidFill>
                  <a:schemeClr val="tx1"/>
                </a:solidFill>
              </a:rPr>
              <a:t>Robot Action Anticipation for Collaborative Assembly Tasks</a:t>
            </a:r>
            <a:endParaRPr lang="en-US" sz="33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literature Review</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1AAB-85D1-C3EF-2C68-3FE363E654C4}"/>
              </a:ext>
            </a:extLst>
          </p:cNvPr>
          <p:cNvSpPr>
            <a:spLocks noGrp="1"/>
          </p:cNvSpPr>
          <p:nvPr>
            <p:ph type="title"/>
          </p:nvPr>
        </p:nvSpPr>
        <p:spPr/>
        <p:txBody>
          <a:bodyPr>
            <a:normAutofit/>
          </a:bodyPr>
          <a:lstStyle/>
          <a:p>
            <a:r>
              <a:rPr lang="en-GB" sz="3600" dirty="0"/>
              <a:t>Definition of </a:t>
            </a:r>
            <a:r>
              <a:rPr lang="en-GB" sz="3600" b="1" dirty="0"/>
              <a:t>Anticipation</a:t>
            </a:r>
          </a:p>
        </p:txBody>
      </p:sp>
      <p:sp>
        <p:nvSpPr>
          <p:cNvPr id="3" name="Content Placeholder 2">
            <a:extLst>
              <a:ext uri="{FF2B5EF4-FFF2-40B4-BE49-F238E27FC236}">
                <a16:creationId xmlns:a16="http://schemas.microsoft.com/office/drawing/2014/main" id="{D290DAF7-6C66-7380-67B4-886414CC38DC}"/>
              </a:ext>
            </a:extLst>
          </p:cNvPr>
          <p:cNvSpPr>
            <a:spLocks noGrp="1"/>
          </p:cNvSpPr>
          <p:nvPr>
            <p:ph idx="1"/>
          </p:nvPr>
        </p:nvSpPr>
        <p:spPr>
          <a:xfrm>
            <a:off x="1097280" y="2108201"/>
            <a:ext cx="10058400" cy="4265966"/>
          </a:xfrm>
        </p:spPr>
        <p:txBody>
          <a:bodyPr>
            <a:normAutofit/>
          </a:bodyPr>
          <a:lstStyle/>
          <a:p>
            <a:pPr algn="l"/>
            <a:r>
              <a:rPr lang="en-GB" sz="1600" b="1" dirty="0">
                <a:latin typeface="Consolas" panose="020B0609020204030204" pitchFamily="49" charset="0"/>
              </a:rPr>
              <a:t>A</a:t>
            </a:r>
            <a:r>
              <a:rPr lang="en-GB" sz="1600" b="1" i="0" u="none" strike="noStrike" baseline="0" dirty="0">
                <a:latin typeface="Consolas" panose="020B0609020204030204" pitchFamily="49" charset="0"/>
              </a:rPr>
              <a:t>nticipatory </a:t>
            </a:r>
            <a:r>
              <a:rPr lang="en-GB" sz="1600" b="1" dirty="0">
                <a:latin typeface="Consolas" panose="020B0609020204030204" pitchFamily="49" charset="0"/>
              </a:rPr>
              <a:t>S</a:t>
            </a:r>
            <a:r>
              <a:rPr lang="en-GB" sz="1600" b="1" i="0" u="none" strike="noStrike" baseline="0" dirty="0">
                <a:latin typeface="Consolas" panose="020B0609020204030204" pitchFamily="49" charset="0"/>
              </a:rPr>
              <a:t>ystem: </a:t>
            </a:r>
            <a:r>
              <a:rPr lang="en-GB" sz="1600" b="0" i="0" u="none" strike="noStrike" baseline="0" dirty="0">
                <a:latin typeface="Consolas" panose="020B0609020204030204" pitchFamily="49" charset="0"/>
              </a:rPr>
              <a:t>“a system containing a predictive model of itself and/or of its environment, which allows it to change state at an instant in accord with the model’s predictions pertaining to a later instant”</a:t>
            </a:r>
          </a:p>
          <a:p>
            <a:pPr algn="l"/>
            <a:endParaRPr lang="en-GB" sz="1800" dirty="0">
              <a:latin typeface="Consolas" panose="020B0609020204030204" pitchFamily="49" charset="0"/>
            </a:endParaRPr>
          </a:p>
          <a:p>
            <a:pPr algn="l"/>
            <a:endParaRPr lang="en-GB" sz="1800" b="0" i="0" u="none" strike="noStrike" baseline="0" dirty="0">
              <a:latin typeface="Consolas" panose="020B0609020204030204" pitchFamily="49" charset="0"/>
            </a:endParaRPr>
          </a:p>
          <a:p>
            <a:pPr algn="l"/>
            <a:endParaRPr lang="en-GB" sz="1800" dirty="0">
              <a:latin typeface="Consolas" panose="020B0609020204030204" pitchFamily="49" charset="0"/>
            </a:endParaRPr>
          </a:p>
          <a:p>
            <a:pPr algn="l"/>
            <a:endParaRPr lang="en-GB" sz="1800" b="0" i="0" u="none" strike="noStrike" baseline="0" dirty="0">
              <a:latin typeface="Consolas" panose="020B0609020204030204" pitchFamily="49" charset="0"/>
            </a:endParaRPr>
          </a:p>
          <a:p>
            <a:pPr marL="0" indent="0" algn="l">
              <a:buNone/>
            </a:pPr>
            <a:endParaRPr lang="en-GB" sz="1800" b="0" i="0" u="none" strike="noStrike" baseline="0" dirty="0">
              <a:latin typeface="Consolas" panose="020B0609020204030204" pitchFamily="49" charset="0"/>
            </a:endParaRPr>
          </a:p>
          <a:p>
            <a:pPr algn="r"/>
            <a:r>
              <a:rPr lang="en-GB" sz="1100" b="0" i="0" u="none" strike="noStrike" baseline="0" dirty="0">
                <a:latin typeface="Consolas" panose="020B0609020204030204" pitchFamily="49" charset="0"/>
              </a:rPr>
              <a:t>“Anticipation in Robotics”, 2018</a:t>
            </a:r>
          </a:p>
        </p:txBody>
      </p:sp>
      <p:sp>
        <p:nvSpPr>
          <p:cNvPr id="4" name="Arrow: Down 3">
            <a:extLst>
              <a:ext uri="{FF2B5EF4-FFF2-40B4-BE49-F238E27FC236}">
                <a16:creationId xmlns:a16="http://schemas.microsoft.com/office/drawing/2014/main" id="{8F833DB6-905E-3E01-C577-8BAE0DE030C1}"/>
              </a:ext>
            </a:extLst>
          </p:cNvPr>
          <p:cNvSpPr/>
          <p:nvPr/>
        </p:nvSpPr>
        <p:spPr>
          <a:xfrm>
            <a:off x="3156010" y="3107182"/>
            <a:ext cx="532660" cy="568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Down 4">
            <a:extLst>
              <a:ext uri="{FF2B5EF4-FFF2-40B4-BE49-F238E27FC236}">
                <a16:creationId xmlns:a16="http://schemas.microsoft.com/office/drawing/2014/main" id="{B714DD7B-DC34-98D6-D8B0-46ECCAE515D1}"/>
              </a:ext>
            </a:extLst>
          </p:cNvPr>
          <p:cNvSpPr/>
          <p:nvPr/>
        </p:nvSpPr>
        <p:spPr>
          <a:xfrm>
            <a:off x="8503330" y="3107182"/>
            <a:ext cx="532660" cy="568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1C013DE-598A-254B-31A0-809123C19481}"/>
              </a:ext>
            </a:extLst>
          </p:cNvPr>
          <p:cNvSpPr txBox="1"/>
          <p:nvPr/>
        </p:nvSpPr>
        <p:spPr>
          <a:xfrm>
            <a:off x="1544712" y="3790521"/>
            <a:ext cx="3755255" cy="830997"/>
          </a:xfrm>
          <a:prstGeom prst="rect">
            <a:avLst/>
          </a:prstGeom>
          <a:noFill/>
        </p:spPr>
        <p:txBody>
          <a:bodyPr wrap="square" rtlCol="0">
            <a:spAutoFit/>
          </a:bodyPr>
          <a:lstStyle/>
          <a:p>
            <a:pPr algn="ctr"/>
            <a:r>
              <a:rPr lang="en-GB" sz="1600" dirty="0">
                <a:latin typeface="Consolas" panose="020B0609020204030204" pitchFamily="49" charset="0"/>
                <a:ea typeface="Cambria" panose="02040503050406030204" pitchFamily="18" charset="0"/>
              </a:rPr>
              <a:t>“robots can use anticipation to learn how to control their own bodies”</a:t>
            </a:r>
          </a:p>
        </p:txBody>
      </p:sp>
      <p:sp>
        <p:nvSpPr>
          <p:cNvPr id="7" name="TextBox 6">
            <a:extLst>
              <a:ext uri="{FF2B5EF4-FFF2-40B4-BE49-F238E27FC236}">
                <a16:creationId xmlns:a16="http://schemas.microsoft.com/office/drawing/2014/main" id="{AF61D10A-27DA-E5E1-C7B1-A276758377B2}"/>
              </a:ext>
            </a:extLst>
          </p:cNvPr>
          <p:cNvSpPr txBox="1"/>
          <p:nvPr/>
        </p:nvSpPr>
        <p:spPr>
          <a:xfrm>
            <a:off x="6892034" y="3790521"/>
            <a:ext cx="3755255" cy="1569660"/>
          </a:xfrm>
          <a:prstGeom prst="rect">
            <a:avLst/>
          </a:prstGeom>
          <a:noFill/>
        </p:spPr>
        <p:txBody>
          <a:bodyPr wrap="square" rtlCol="0">
            <a:spAutoFit/>
          </a:bodyPr>
          <a:lstStyle/>
          <a:p>
            <a:pPr algn="ctr"/>
            <a:r>
              <a:rPr lang="en-GB" sz="1600" dirty="0">
                <a:latin typeface="Consolas" panose="020B0609020204030204" pitchFamily="49" charset="0"/>
                <a:ea typeface="Cambria" panose="02040503050406030204" pitchFamily="18" charset="0"/>
              </a:rPr>
              <a:t>“robots can use anticipation to predict the behaviour of themselves interacting with others, and hence demonstrate improved safety, or simple ethical behaviours”</a:t>
            </a:r>
          </a:p>
        </p:txBody>
      </p:sp>
      <p:sp>
        <p:nvSpPr>
          <p:cNvPr id="9" name="Slide Number Placeholder 8">
            <a:extLst>
              <a:ext uri="{FF2B5EF4-FFF2-40B4-BE49-F238E27FC236}">
                <a16:creationId xmlns:a16="http://schemas.microsoft.com/office/drawing/2014/main" id="{E70F163C-B4A9-6336-D9C4-4A6E3729A3D5}"/>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402189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1AAB-85D1-C3EF-2C68-3FE363E654C4}"/>
              </a:ext>
            </a:extLst>
          </p:cNvPr>
          <p:cNvSpPr>
            <a:spLocks noGrp="1"/>
          </p:cNvSpPr>
          <p:nvPr>
            <p:ph type="title"/>
          </p:nvPr>
        </p:nvSpPr>
        <p:spPr/>
        <p:txBody>
          <a:bodyPr>
            <a:normAutofit/>
          </a:bodyPr>
          <a:lstStyle/>
          <a:p>
            <a:r>
              <a:rPr lang="en-GB" sz="3600" dirty="0"/>
              <a:t>Action </a:t>
            </a:r>
            <a:r>
              <a:rPr lang="en-GB" sz="3600" b="1" dirty="0"/>
              <a:t>Recognition</a:t>
            </a:r>
            <a:r>
              <a:rPr lang="en-GB" sz="3600" dirty="0"/>
              <a:t> vs Action </a:t>
            </a:r>
            <a:r>
              <a:rPr lang="en-GB" sz="3600" b="1" dirty="0"/>
              <a:t>Anticipation</a:t>
            </a:r>
          </a:p>
        </p:txBody>
      </p:sp>
      <p:sp>
        <p:nvSpPr>
          <p:cNvPr id="3" name="Content Placeholder 2">
            <a:extLst>
              <a:ext uri="{FF2B5EF4-FFF2-40B4-BE49-F238E27FC236}">
                <a16:creationId xmlns:a16="http://schemas.microsoft.com/office/drawing/2014/main" id="{D290DAF7-6C66-7380-67B4-886414CC38DC}"/>
              </a:ext>
            </a:extLst>
          </p:cNvPr>
          <p:cNvSpPr>
            <a:spLocks noGrp="1"/>
          </p:cNvSpPr>
          <p:nvPr>
            <p:ph idx="1"/>
          </p:nvPr>
        </p:nvSpPr>
        <p:spPr/>
        <p:txBody>
          <a:bodyPr>
            <a:normAutofit/>
          </a:bodyPr>
          <a:lstStyle/>
          <a:p>
            <a:pPr algn="l"/>
            <a:r>
              <a:rPr lang="en-GB" sz="1600" b="1" dirty="0">
                <a:latin typeface="Consolas" panose="020B0609020204030204" pitchFamily="49" charset="0"/>
              </a:rPr>
              <a:t>A</a:t>
            </a:r>
            <a:r>
              <a:rPr lang="en-GB" sz="1600" b="1" i="0" u="none" strike="noStrike" baseline="0" dirty="0">
                <a:latin typeface="Consolas" panose="020B0609020204030204" pitchFamily="49" charset="0"/>
              </a:rPr>
              <a:t>ction </a:t>
            </a:r>
            <a:r>
              <a:rPr lang="en-GB" sz="1600" b="1" dirty="0">
                <a:latin typeface="Consolas" panose="020B0609020204030204" pitchFamily="49" charset="0"/>
              </a:rPr>
              <a:t>R</a:t>
            </a:r>
            <a:r>
              <a:rPr lang="en-GB" sz="1600" b="1" i="0" u="none" strike="noStrike" baseline="0" dirty="0">
                <a:latin typeface="Consolas" panose="020B0609020204030204" pitchFamily="49" charset="0"/>
              </a:rPr>
              <a:t>ecognition: </a:t>
            </a:r>
            <a:r>
              <a:rPr lang="en-GB" sz="1600" b="0" i="0" u="none" strike="noStrike" baseline="0" dirty="0">
                <a:latin typeface="Consolas" panose="020B0609020204030204" pitchFamily="49" charset="0"/>
              </a:rPr>
              <a:t>“uses</a:t>
            </a:r>
            <a:r>
              <a:rPr lang="en-GB" sz="1600" dirty="0">
                <a:latin typeface="Consolas" panose="020B0609020204030204" pitchFamily="49" charset="0"/>
              </a:rPr>
              <a:t> </a:t>
            </a:r>
            <a:r>
              <a:rPr lang="en-GB" sz="1600" b="0" i="0" u="none" strike="noStrike" baseline="0" dirty="0">
                <a:latin typeface="Consolas" panose="020B0609020204030204" pitchFamily="49" charset="0"/>
              </a:rPr>
              <a:t>an entire sequence of information, which represents one performed action, to associate the observed action to one possible action class”</a:t>
            </a:r>
            <a:endParaRPr lang="en-GB" sz="1600" dirty="0">
              <a:latin typeface="Consolas" panose="020B0609020204030204" pitchFamily="49" charset="0"/>
            </a:endParaRPr>
          </a:p>
          <a:p>
            <a:pPr algn="l"/>
            <a:r>
              <a:rPr lang="en-GB" sz="1600" b="1" i="0" u="none" strike="noStrike" baseline="0" dirty="0">
                <a:latin typeface="Consolas" panose="020B0609020204030204" pitchFamily="49" charset="0"/>
              </a:rPr>
              <a:t>Action Anticipation: </a:t>
            </a:r>
            <a:r>
              <a:rPr lang="en-GB" sz="1600" dirty="0">
                <a:latin typeface="Consolas" panose="020B0609020204030204" pitchFamily="49" charset="0"/>
              </a:rPr>
              <a:t>“</a:t>
            </a:r>
            <a:r>
              <a:rPr lang="en-GB" sz="1600" b="0" i="0" u="none" strike="noStrike" baseline="0" dirty="0">
                <a:latin typeface="Consolas" panose="020B0609020204030204" pitchFamily="49" charset="0"/>
              </a:rPr>
              <a:t>classifying an action even before it occurs, by using the partial information provided up to a certain moment in time”</a:t>
            </a:r>
          </a:p>
          <a:p>
            <a:pPr algn="r"/>
            <a:r>
              <a:rPr lang="en-GB" sz="1100" dirty="0">
                <a:latin typeface="Consolas" panose="020B0609020204030204" pitchFamily="49" charset="0"/>
              </a:rPr>
              <a:t>“Action anticipation for collaborative environments: The impact of contextual information and uncertainty-based prediction”, 2021</a:t>
            </a:r>
          </a:p>
        </p:txBody>
      </p:sp>
      <p:sp>
        <p:nvSpPr>
          <p:cNvPr id="5" name="Slide Number Placeholder 4">
            <a:extLst>
              <a:ext uri="{FF2B5EF4-FFF2-40B4-BE49-F238E27FC236}">
                <a16:creationId xmlns:a16="http://schemas.microsoft.com/office/drawing/2014/main" id="{7FB2A790-2A49-E070-1469-F550AF06DE8F}"/>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4932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Anticipative interaction primitives for human-robot collaboration</a:t>
            </a:r>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378380" y="786383"/>
            <a:ext cx="6170153" cy="4093524"/>
          </a:xfrm>
        </p:spPr>
        <p:txBody>
          <a:bodyPr>
            <a:normAutofit/>
          </a:bodyPr>
          <a:lstStyle/>
          <a:p>
            <a:pPr>
              <a:buFont typeface="Wingdings" panose="05000000000000000000" pitchFamily="2" charset="2"/>
              <a:buChar char="Ø"/>
            </a:pPr>
            <a:r>
              <a:rPr lang="en-GB" sz="1600" b="0" dirty="0">
                <a:solidFill>
                  <a:schemeClr val="tx1"/>
                </a:solidFill>
                <a:effectLst/>
                <a:latin typeface="Consolas" panose="020B0609020204030204" pitchFamily="49" charset="0"/>
              </a:rPr>
              <a:t> The robot should decide whether to hand over a screw or a plate and which plate;</a:t>
            </a:r>
          </a:p>
          <a:p>
            <a:pPr>
              <a:buFont typeface="Wingdings" panose="05000000000000000000" pitchFamily="2" charset="2"/>
              <a:buChar char="Ø"/>
            </a:pPr>
            <a:r>
              <a:rPr lang="en-GB" sz="1600" b="0" dirty="0">
                <a:solidFill>
                  <a:schemeClr val="tx1"/>
                </a:solidFill>
                <a:effectLst/>
                <a:latin typeface="Consolas" panose="020B0609020204030204" pitchFamily="49" charset="0"/>
              </a:rPr>
              <a:t> A camera is used and the user has a optical marker on the hand;</a:t>
            </a:r>
          </a:p>
          <a:p>
            <a:pPr>
              <a:buFont typeface="Wingdings" panose="05000000000000000000" pitchFamily="2" charset="2"/>
              <a:buChar char="Ø"/>
            </a:pPr>
            <a:r>
              <a:rPr lang="en-GB" sz="1600" b="0" dirty="0">
                <a:solidFill>
                  <a:schemeClr val="tx1"/>
                </a:solidFill>
                <a:effectLst/>
                <a:latin typeface="Consolas" panose="020B0609020204030204" pitchFamily="49" charset="0"/>
              </a:rPr>
              <a:t> As the experience with a given user grows, it learns the pattern in which the parts are being assembled;</a:t>
            </a:r>
          </a:p>
          <a:p>
            <a:pPr>
              <a:buFont typeface="Wingdings" panose="05000000000000000000" pitchFamily="2" charset="2"/>
              <a:buChar char="Ø"/>
            </a:pPr>
            <a:r>
              <a:rPr lang="en-GB" sz="1600" dirty="0">
                <a:solidFill>
                  <a:schemeClr val="tx1"/>
                </a:solidFill>
                <a:latin typeface="Consolas" panose="020B0609020204030204" pitchFamily="49" charset="0"/>
              </a:rPr>
              <a:t> U</a:t>
            </a:r>
            <a:r>
              <a:rPr lang="en-GB" sz="1600" b="0" dirty="0">
                <a:solidFill>
                  <a:schemeClr val="tx1"/>
                </a:solidFill>
                <a:effectLst/>
                <a:latin typeface="Consolas" panose="020B0609020204030204" pitchFamily="49" charset="0"/>
              </a:rPr>
              <a:t>se a lookup table containing variations of assembly sequences, previously demonstrated by different users;</a:t>
            </a:r>
          </a:p>
          <a:p>
            <a:pPr>
              <a:buFont typeface="Wingdings" panose="05000000000000000000" pitchFamily="2" charset="2"/>
              <a:buChar char="Ø"/>
            </a:pPr>
            <a:r>
              <a:rPr lang="en-GB" sz="1600" b="0" dirty="0">
                <a:solidFill>
                  <a:schemeClr val="tx1"/>
                </a:solidFill>
                <a:effectLst/>
                <a:latin typeface="Consolas" panose="020B0609020204030204" pitchFamily="49" charset="0"/>
              </a:rPr>
              <a:t> </a:t>
            </a:r>
            <a:r>
              <a:rPr lang="en-GB" sz="1600" dirty="0">
                <a:solidFill>
                  <a:schemeClr val="tx1"/>
                </a:solidFill>
                <a:latin typeface="Consolas" panose="020B0609020204030204" pitchFamily="49" charset="0"/>
              </a:rPr>
              <a:t>U</a:t>
            </a:r>
            <a:r>
              <a:rPr lang="en-GB" sz="1600" b="0" dirty="0">
                <a:solidFill>
                  <a:schemeClr val="tx1"/>
                </a:solidFill>
                <a:effectLst/>
                <a:latin typeface="Consolas" panose="020B0609020204030204" pitchFamily="49" charset="0"/>
              </a:rPr>
              <a:t>se nearest neighbour sequence in the table that matches the actual sequence of human actions.</a:t>
            </a:r>
          </a:p>
          <a:p>
            <a:pPr>
              <a:buFont typeface="Wingdings" panose="05000000000000000000" pitchFamily="2" charset="2"/>
              <a:buChar char="Ø"/>
            </a:pPr>
            <a:endParaRPr lang="en-GB" b="0" dirty="0">
              <a:solidFill>
                <a:schemeClr val="tx1"/>
              </a:solidFill>
              <a:effectLst/>
              <a:latin typeface="Consolas" panose="020B0609020204030204" pitchFamily="49" charset="0"/>
            </a:endParaRPr>
          </a:p>
          <a:p>
            <a:pPr marL="457200" indent="-457200">
              <a:buFont typeface="+mj-lt"/>
              <a:buAutoNum type="arabicPeriod"/>
            </a:pPr>
            <a:endParaRPr lang="en-GB" dirty="0"/>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Guilherme Maeda, Aayush </a:t>
            </a:r>
            <a:r>
              <a:rPr lang="en-GB" sz="1600" dirty="0" err="1"/>
              <a:t>Maloo</a:t>
            </a:r>
            <a:r>
              <a:rPr lang="en-GB" sz="1600" dirty="0"/>
              <a:t>, Marco </a:t>
            </a:r>
            <a:r>
              <a:rPr lang="en-GB" sz="1600" dirty="0" err="1"/>
              <a:t>Ewerton</a:t>
            </a:r>
            <a:r>
              <a:rPr lang="en-GB" sz="1600" dirty="0"/>
              <a:t>, Rudolf </a:t>
            </a:r>
            <a:r>
              <a:rPr lang="en-GB" sz="1600" dirty="0" err="1"/>
              <a:t>Lioutikov</a:t>
            </a:r>
            <a:r>
              <a:rPr lang="en-GB" sz="1600" dirty="0"/>
              <a:t>, Jan Peters</a:t>
            </a:r>
          </a:p>
          <a:p>
            <a:r>
              <a:rPr lang="en-GB" sz="1600" dirty="0"/>
              <a:t>Publisher: AAAI Fall Symposium - Technical Report</a:t>
            </a:r>
          </a:p>
          <a:p>
            <a:r>
              <a:rPr lang="en-GB" sz="1600" dirty="0"/>
              <a:t>Year: 2016</a:t>
            </a:r>
          </a:p>
        </p:txBody>
      </p:sp>
      <p:pic>
        <p:nvPicPr>
          <p:cNvPr id="6" name="Picture 5">
            <a:extLst>
              <a:ext uri="{FF2B5EF4-FFF2-40B4-BE49-F238E27FC236}">
                <a16:creationId xmlns:a16="http://schemas.microsoft.com/office/drawing/2014/main" id="{9DDD0601-52BD-C6C1-E5E3-EBB24F881375}"/>
              </a:ext>
            </a:extLst>
          </p:cNvPr>
          <p:cNvPicPr>
            <a:picLocks noChangeAspect="1"/>
          </p:cNvPicPr>
          <p:nvPr/>
        </p:nvPicPr>
        <p:blipFill>
          <a:blip r:embed="rId2"/>
          <a:stretch>
            <a:fillRect/>
          </a:stretch>
        </p:blipFill>
        <p:spPr>
          <a:xfrm>
            <a:off x="5418680" y="4284633"/>
            <a:ext cx="6089551" cy="2322601"/>
          </a:xfrm>
          <a:prstGeom prst="rect">
            <a:avLst/>
          </a:prstGeom>
        </p:spPr>
      </p:pic>
      <p:sp>
        <p:nvSpPr>
          <p:cNvPr id="7" name="Slide Number Placeholder 6">
            <a:extLst>
              <a:ext uri="{FF2B5EF4-FFF2-40B4-BE49-F238E27FC236}">
                <a16:creationId xmlns:a16="http://schemas.microsoft.com/office/drawing/2014/main" id="{DCC6FC4F-22DA-4881-F01C-C76A2BD848E1}"/>
              </a:ext>
            </a:extLst>
          </p:cNvPr>
          <p:cNvSpPr>
            <a:spLocks noGrp="1"/>
          </p:cNvSpPr>
          <p:nvPr>
            <p:ph type="sldNum" sz="quarter" idx="12"/>
          </p:nvPr>
        </p:nvSpPr>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val="243427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Anticipation in Human-Robot Cooperation: A recurrent neural network</a:t>
            </a:r>
            <a:br>
              <a:rPr lang="en-GB" sz="2400" dirty="0"/>
            </a:br>
            <a:r>
              <a:rPr lang="en-GB" sz="2400" dirty="0"/>
              <a:t>approach for multiple action sequences prediction</a:t>
            </a:r>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458984" y="786384"/>
            <a:ext cx="5928344" cy="4093524"/>
          </a:xfrm>
        </p:spPr>
        <p:txBody>
          <a:bodyPr>
            <a:normAutofit/>
          </a:bodyPr>
          <a:lstStyle/>
          <a:p>
            <a:pPr>
              <a:buFont typeface="Wingdings" panose="05000000000000000000" pitchFamily="2" charset="2"/>
              <a:buChar char="Ø"/>
            </a:pPr>
            <a:r>
              <a:rPr lang="en-GB" sz="1600" b="0" dirty="0">
                <a:solidFill>
                  <a:schemeClr val="tx1"/>
                </a:solidFill>
                <a:effectLst/>
                <a:latin typeface="Consolas" panose="020B0609020204030204" pitchFamily="49" charset="0"/>
              </a:rPr>
              <a:t> The robot must predict human actions and intent, and understand human non-verbal cues: gaze and body posture</a:t>
            </a:r>
            <a:r>
              <a:rPr lang="en-GB" sz="1600" dirty="0">
                <a:solidFill>
                  <a:schemeClr val="tx1"/>
                </a:solidFill>
                <a:latin typeface="Consolas" panose="020B0609020204030204" pitchFamily="49" charset="0"/>
              </a:rPr>
              <a:t>;</a:t>
            </a:r>
          </a:p>
          <a:p>
            <a:pPr>
              <a:buFont typeface="Wingdings" panose="05000000000000000000" pitchFamily="2" charset="2"/>
              <a:buChar char="Ø"/>
            </a:pPr>
            <a:r>
              <a:rPr lang="en-GB" sz="1600" b="0" dirty="0">
                <a:solidFill>
                  <a:schemeClr val="tx1"/>
                </a:solidFill>
                <a:effectLst/>
                <a:latin typeface="Consolas" panose="020B0609020204030204" pitchFamily="49" charset="0"/>
              </a:rPr>
              <a:t> </a:t>
            </a:r>
            <a:r>
              <a:rPr lang="en-GB" sz="1600" dirty="0">
                <a:solidFill>
                  <a:schemeClr val="tx1"/>
                </a:solidFill>
                <a:latin typeface="Consolas" panose="020B0609020204030204" pitchFamily="49" charset="0"/>
              </a:rPr>
              <a:t>E</a:t>
            </a:r>
            <a:r>
              <a:rPr lang="en-GB" sz="1600" b="0" dirty="0">
                <a:solidFill>
                  <a:schemeClr val="tx1"/>
                </a:solidFill>
                <a:effectLst/>
                <a:latin typeface="Consolas" panose="020B0609020204030204" pitchFamily="49" charset="0"/>
              </a:rPr>
              <a:t>ncoder-decoder recurrent neural network topology;</a:t>
            </a:r>
          </a:p>
          <a:p>
            <a:pPr>
              <a:buFont typeface="Wingdings" panose="05000000000000000000" pitchFamily="2" charset="2"/>
              <a:buChar char="Ø"/>
            </a:pPr>
            <a:r>
              <a:rPr lang="en-GB" sz="1600" b="0" dirty="0">
                <a:solidFill>
                  <a:schemeClr val="tx1"/>
                </a:solidFill>
                <a:effectLst/>
                <a:latin typeface="Consolas" panose="020B0609020204030204" pitchFamily="49" charset="0"/>
              </a:rPr>
              <a:t> </a:t>
            </a:r>
            <a:r>
              <a:rPr lang="en-GB" sz="1600" dirty="0">
                <a:solidFill>
                  <a:schemeClr val="tx1"/>
                </a:solidFill>
                <a:latin typeface="Consolas" panose="020B0609020204030204" pitchFamily="49" charset="0"/>
              </a:rPr>
              <a:t>P</a:t>
            </a:r>
            <a:r>
              <a:rPr lang="en-GB" sz="1600" b="0" dirty="0">
                <a:solidFill>
                  <a:schemeClr val="tx1"/>
                </a:solidFill>
                <a:effectLst/>
                <a:latin typeface="Consolas" panose="020B0609020204030204" pitchFamily="49" charset="0"/>
              </a:rPr>
              <a:t>redicts multiple action sequences;</a:t>
            </a:r>
          </a:p>
          <a:p>
            <a:pPr>
              <a:buFont typeface="Wingdings" panose="05000000000000000000" pitchFamily="2" charset="2"/>
              <a:buChar char="Ø"/>
            </a:pPr>
            <a:r>
              <a:rPr lang="en-GB" sz="1600" dirty="0">
                <a:solidFill>
                  <a:schemeClr val="tx1"/>
                </a:solidFill>
                <a:latin typeface="Consolas" panose="020B0609020204030204" pitchFamily="49" charset="0"/>
              </a:rPr>
              <a:t> 2 datasets were used: the first one contained images with optical markers and data from wearable sensors to detect gaze and the second one contained RGB-D images.</a:t>
            </a:r>
            <a:endParaRPr lang="en-GB" sz="1600" b="0" dirty="0">
              <a:solidFill>
                <a:schemeClr val="tx1"/>
              </a:solidFill>
              <a:effectLst/>
              <a:latin typeface="Consolas" panose="020B0609020204030204" pitchFamily="49" charset="0"/>
            </a:endParaRP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en-GB" sz="1600" b="0" i="0" u="none" strike="noStrike" baseline="0" dirty="0"/>
              <a:t>Paul </a:t>
            </a:r>
            <a:r>
              <a:rPr lang="en-GB" sz="1600" b="0" i="0" u="none" strike="noStrike" baseline="0" dirty="0" err="1"/>
              <a:t>Schydlo</a:t>
            </a:r>
            <a:r>
              <a:rPr lang="en-GB" sz="1600" b="0" i="0" u="none" strike="noStrike" baseline="0" dirty="0"/>
              <a:t>, Mirko </a:t>
            </a:r>
            <a:r>
              <a:rPr lang="en-GB" sz="1600" b="0" i="0" u="none" strike="noStrike" baseline="0" dirty="0" err="1"/>
              <a:t>Rakovic</a:t>
            </a:r>
            <a:r>
              <a:rPr lang="en-GB" sz="1600" b="0" i="0" u="none" strike="noStrike" baseline="0" dirty="0"/>
              <a:t>, Lorenzo </a:t>
            </a:r>
            <a:r>
              <a:rPr lang="en-GB" sz="1600" b="0" i="0" u="none" strike="noStrike" baseline="0" dirty="0" err="1"/>
              <a:t>Jamone</a:t>
            </a:r>
            <a:r>
              <a:rPr lang="en-GB" sz="1600" dirty="0"/>
              <a:t>,</a:t>
            </a:r>
            <a:r>
              <a:rPr lang="en-GB" sz="1600" b="0" i="0" u="none" strike="noStrike" baseline="0" dirty="0"/>
              <a:t> Jos</a:t>
            </a:r>
            <a:r>
              <a:rPr lang="en-GB" sz="1600" dirty="0"/>
              <a:t>é</a:t>
            </a:r>
            <a:r>
              <a:rPr lang="en-GB" sz="1600" b="0" i="0" u="none" strike="noStrike" baseline="0" dirty="0"/>
              <a:t> Santos-Victor</a:t>
            </a:r>
          </a:p>
          <a:p>
            <a:r>
              <a:rPr lang="en-GB" sz="1600" dirty="0"/>
              <a:t>Publisher: Proceedings - IEEE International Conference on Robotics and Automation</a:t>
            </a:r>
          </a:p>
          <a:p>
            <a:r>
              <a:rPr lang="en-GB" sz="1600" dirty="0"/>
              <a:t>Year: 2018</a:t>
            </a:r>
          </a:p>
        </p:txBody>
      </p:sp>
      <p:pic>
        <p:nvPicPr>
          <p:cNvPr id="7" name="Picture 6">
            <a:extLst>
              <a:ext uri="{FF2B5EF4-FFF2-40B4-BE49-F238E27FC236}">
                <a16:creationId xmlns:a16="http://schemas.microsoft.com/office/drawing/2014/main" id="{FC217824-A2BC-CAF2-0856-519FF3982007}"/>
              </a:ext>
            </a:extLst>
          </p:cNvPr>
          <p:cNvPicPr>
            <a:picLocks noChangeAspect="1"/>
          </p:cNvPicPr>
          <p:nvPr/>
        </p:nvPicPr>
        <p:blipFill>
          <a:blip r:embed="rId2"/>
          <a:stretch>
            <a:fillRect/>
          </a:stretch>
        </p:blipFill>
        <p:spPr>
          <a:xfrm>
            <a:off x="5458981" y="4299908"/>
            <a:ext cx="5928345" cy="1883121"/>
          </a:xfrm>
          <a:prstGeom prst="rect">
            <a:avLst/>
          </a:prstGeom>
        </p:spPr>
      </p:pic>
      <p:sp>
        <p:nvSpPr>
          <p:cNvPr id="6" name="Slide Number Placeholder 5">
            <a:extLst>
              <a:ext uri="{FF2B5EF4-FFF2-40B4-BE49-F238E27FC236}">
                <a16:creationId xmlns:a16="http://schemas.microsoft.com/office/drawing/2014/main" id="{79FAC08C-0883-2C50-9138-83B780CCE9DF}"/>
              </a:ext>
            </a:extLst>
          </p:cNvPr>
          <p:cNvSpPr>
            <a:spLocks noGrp="1"/>
          </p:cNvSpPr>
          <p:nvPr>
            <p:ph type="sldNum" sz="quarter" idx="12"/>
          </p:nvPr>
        </p:nvSpPr>
        <p:spPr/>
        <p:txBody>
          <a:bodyPr/>
          <a:lstStyle/>
          <a:p>
            <a:fld id="{3A98EE3D-8CD1-4C3F-BD1C-C98C9596463C}" type="slidenum">
              <a:rPr lang="en-US" smtClean="0"/>
              <a:pPr/>
              <a:t>5</a:t>
            </a:fld>
            <a:endParaRPr lang="en-US" dirty="0"/>
          </a:p>
        </p:txBody>
      </p:sp>
    </p:spTree>
    <p:extLst>
      <p:ext uri="{BB962C8B-B14F-4D97-AF65-F5344CB8AC3E}">
        <p14:creationId xmlns:p14="http://schemas.microsoft.com/office/powerpoint/2010/main" val="389128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Prediction‐Based Human‐Robot Collaboration in Assembly Tasks Using a Learning from Demonstration Model</a:t>
            </a:r>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458984" y="786384"/>
            <a:ext cx="5928344" cy="4093524"/>
          </a:xfrm>
        </p:spPr>
        <p:txBody>
          <a:bodyPr>
            <a:normAutofit/>
          </a:bodyPr>
          <a:lstStyle/>
          <a:p>
            <a:pPr>
              <a:buFont typeface="Wingdings" panose="05000000000000000000" pitchFamily="2" charset="2"/>
              <a:buChar char="Ø"/>
            </a:pPr>
            <a:r>
              <a:rPr lang="en-GB" sz="1600" b="0" dirty="0">
                <a:solidFill>
                  <a:schemeClr val="tx1"/>
                </a:solidFill>
                <a:effectLst/>
                <a:latin typeface="Consolas" panose="020B0609020204030204" pitchFamily="49" charset="0"/>
              </a:rPr>
              <a:t> Human intention prediction providing the required pieces to the human worker;</a:t>
            </a:r>
          </a:p>
          <a:p>
            <a:pPr>
              <a:buFont typeface="Wingdings" panose="05000000000000000000" pitchFamily="2" charset="2"/>
              <a:buChar char="Ø"/>
            </a:pPr>
            <a:r>
              <a:rPr lang="en-GB" sz="1600" dirty="0">
                <a:solidFill>
                  <a:schemeClr val="tx1"/>
                </a:solidFill>
                <a:latin typeface="Consolas" panose="020B0609020204030204" pitchFamily="49" charset="0"/>
              </a:rPr>
              <a:t> </a:t>
            </a:r>
            <a:r>
              <a:rPr lang="en-GB" sz="1600" dirty="0" err="1">
                <a:solidFill>
                  <a:schemeClr val="tx1"/>
                </a:solidFill>
                <a:latin typeface="Consolas" panose="020B0609020204030204" pitchFamily="49" charset="0"/>
              </a:rPr>
              <a:t>ConvLSTM</a:t>
            </a:r>
            <a:r>
              <a:rPr lang="en-GB" sz="1600" dirty="0">
                <a:solidFill>
                  <a:schemeClr val="tx1"/>
                </a:solidFill>
                <a:latin typeface="Consolas" panose="020B0609020204030204" pitchFamily="49" charset="0"/>
              </a:rPr>
              <a:t> to predict intention and </a:t>
            </a:r>
            <a:r>
              <a:rPr lang="en-GB" sz="1600" b="0" dirty="0">
                <a:solidFill>
                  <a:schemeClr val="tx1"/>
                </a:solidFill>
                <a:effectLst/>
                <a:latin typeface="Consolas" panose="020B0609020204030204" pitchFamily="49" charset="0"/>
              </a:rPr>
              <a:t>CNN to recognize the part needed;</a:t>
            </a:r>
          </a:p>
          <a:p>
            <a:pPr>
              <a:buFont typeface="Wingdings" panose="05000000000000000000" pitchFamily="2" charset="2"/>
              <a:buChar char="Ø"/>
            </a:pPr>
            <a:r>
              <a:rPr lang="en-GB" sz="1600" dirty="0">
                <a:solidFill>
                  <a:schemeClr val="tx1"/>
                </a:solidFill>
                <a:latin typeface="Consolas" panose="020B0609020204030204" pitchFamily="49" charset="0"/>
              </a:rPr>
              <a:t> There are speed limits on the robot, it normally stays out of the human safety zone and when moving close to the human, the robot moves at a speed that is slow enough to raise no risk;</a:t>
            </a:r>
          </a:p>
          <a:p>
            <a:pPr>
              <a:buFont typeface="Wingdings" panose="05000000000000000000" pitchFamily="2" charset="2"/>
              <a:buChar char="Ø"/>
            </a:pPr>
            <a:r>
              <a:rPr lang="en-GB" sz="1600" b="0" dirty="0">
                <a:solidFill>
                  <a:schemeClr val="tx1"/>
                </a:solidFill>
                <a:effectLst/>
                <a:latin typeface="Consolas" panose="020B0609020204030204" pitchFamily="49" charset="0"/>
              </a:rPr>
              <a:t> The users shows first the assembly order.</a:t>
            </a: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en-GB" sz="1600" b="0" i="0" u="none" strike="noStrike" baseline="0" dirty="0" err="1"/>
              <a:t>Zhujun</a:t>
            </a:r>
            <a:r>
              <a:rPr lang="en-GB" sz="1600" b="0" i="0" u="none" strike="noStrike" baseline="0" dirty="0"/>
              <a:t> Zhang, </a:t>
            </a:r>
            <a:r>
              <a:rPr lang="en-GB" sz="1600" b="0" i="0" u="none" strike="noStrike" baseline="0" dirty="0" err="1"/>
              <a:t>Gaoliang</a:t>
            </a:r>
            <a:r>
              <a:rPr lang="en-GB" sz="1600" b="0" i="0" u="none" strike="noStrike" baseline="0" dirty="0"/>
              <a:t> Peng, </a:t>
            </a:r>
            <a:r>
              <a:rPr lang="en-GB" sz="1600" b="0" i="0" u="none" strike="noStrike" baseline="0" dirty="0" err="1"/>
              <a:t>Weitian</a:t>
            </a:r>
            <a:r>
              <a:rPr lang="en-GB" sz="1600" b="0" i="0" u="none" strike="noStrike" baseline="0" dirty="0"/>
              <a:t> Wang, Yi Chen, </a:t>
            </a:r>
            <a:r>
              <a:rPr lang="en-GB" sz="1600" b="0" i="0" u="none" strike="noStrike" baseline="0" dirty="0" err="1"/>
              <a:t>Yunyi</a:t>
            </a:r>
            <a:r>
              <a:rPr lang="en-GB" sz="1600" b="0" i="0" u="none" strike="noStrike" baseline="0" dirty="0"/>
              <a:t> Jia, </a:t>
            </a:r>
            <a:r>
              <a:rPr lang="en-GB" sz="1600" b="0" i="0" u="none" strike="noStrike" baseline="0" dirty="0" err="1"/>
              <a:t>Shaohui</a:t>
            </a:r>
            <a:r>
              <a:rPr lang="en-GB" sz="1600" b="0" i="0" u="none" strike="noStrike" baseline="0" dirty="0"/>
              <a:t> Liu</a:t>
            </a:r>
          </a:p>
          <a:p>
            <a:r>
              <a:rPr lang="en-GB" sz="1600" dirty="0"/>
              <a:t>Publisher: Sensors</a:t>
            </a:r>
          </a:p>
          <a:p>
            <a:r>
              <a:rPr lang="en-GB" sz="1600" dirty="0"/>
              <a:t>Year: 2022</a:t>
            </a:r>
          </a:p>
        </p:txBody>
      </p:sp>
      <p:pic>
        <p:nvPicPr>
          <p:cNvPr id="6" name="Picture 5">
            <a:extLst>
              <a:ext uri="{FF2B5EF4-FFF2-40B4-BE49-F238E27FC236}">
                <a16:creationId xmlns:a16="http://schemas.microsoft.com/office/drawing/2014/main" id="{2526A42F-9BFF-E9AB-56EF-1480EFBB17D7}"/>
              </a:ext>
            </a:extLst>
          </p:cNvPr>
          <p:cNvPicPr>
            <a:picLocks noChangeAspect="1"/>
          </p:cNvPicPr>
          <p:nvPr/>
        </p:nvPicPr>
        <p:blipFill>
          <a:blip r:embed="rId2"/>
          <a:stretch>
            <a:fillRect/>
          </a:stretch>
        </p:blipFill>
        <p:spPr>
          <a:xfrm>
            <a:off x="6071130" y="3796943"/>
            <a:ext cx="4704052" cy="2876959"/>
          </a:xfrm>
          <a:prstGeom prst="rect">
            <a:avLst/>
          </a:prstGeom>
        </p:spPr>
      </p:pic>
      <p:sp>
        <p:nvSpPr>
          <p:cNvPr id="7" name="Slide Number Placeholder 6">
            <a:extLst>
              <a:ext uri="{FF2B5EF4-FFF2-40B4-BE49-F238E27FC236}">
                <a16:creationId xmlns:a16="http://schemas.microsoft.com/office/drawing/2014/main" id="{CE05FA4A-1B95-1082-5701-84FEDE809405}"/>
              </a:ext>
            </a:extLst>
          </p:cNvPr>
          <p:cNvSpPr>
            <a:spLocks noGrp="1"/>
          </p:cNvSpPr>
          <p:nvPr>
            <p:ph type="sldNum" sz="quarter" idx="12"/>
          </p:nvPr>
        </p:nvSpPr>
        <p:spPr/>
        <p:txBody>
          <a:bodyPr/>
          <a:lstStyle/>
          <a:p>
            <a:fld id="{3A98EE3D-8CD1-4C3F-BD1C-C98C9596463C}" type="slidenum">
              <a:rPr lang="en-US" smtClean="0"/>
              <a:pPr/>
              <a:t>6</a:t>
            </a:fld>
            <a:endParaRPr lang="en-US" dirty="0"/>
          </a:p>
        </p:txBody>
      </p:sp>
    </p:spTree>
    <p:extLst>
      <p:ext uri="{BB962C8B-B14F-4D97-AF65-F5344CB8AC3E}">
        <p14:creationId xmlns:p14="http://schemas.microsoft.com/office/powerpoint/2010/main" val="340776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Fostering short-term human anticipatory </a:t>
            </a:r>
            <a:r>
              <a:rPr lang="en-GB" sz="2400" dirty="0" err="1"/>
              <a:t>behavior</a:t>
            </a:r>
            <a:r>
              <a:rPr lang="en-GB" sz="2400" dirty="0"/>
              <a:t> in human-robot collaboration</a:t>
            </a:r>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458984" y="786384"/>
            <a:ext cx="5928344" cy="4093524"/>
          </a:xfrm>
        </p:spPr>
        <p:txBody>
          <a:bodyPr>
            <a:normAutofit/>
          </a:bodyPr>
          <a:lstStyle/>
          <a:p>
            <a:pPr>
              <a:buFont typeface="Wingdings" panose="05000000000000000000" pitchFamily="2" charset="2"/>
              <a:buChar char="Ø"/>
            </a:pPr>
            <a:r>
              <a:rPr lang="en-GB" sz="1600" b="0" dirty="0">
                <a:solidFill>
                  <a:schemeClr val="tx1"/>
                </a:solidFill>
                <a:effectLst/>
                <a:latin typeface="Consolas" panose="020B0609020204030204" pitchFamily="49" charset="0"/>
              </a:rPr>
              <a:t> Tried to foster human anticipatory behaviour towards the robot, through visual cues of the robot’s next move</a:t>
            </a:r>
            <a:r>
              <a:rPr lang="en-GB" sz="1600" dirty="0">
                <a:solidFill>
                  <a:schemeClr val="tx1"/>
                </a:solidFill>
                <a:latin typeface="Consolas" panose="020B0609020204030204" pitchFamily="49" charset="0"/>
              </a:rPr>
              <a:t>;</a:t>
            </a:r>
          </a:p>
          <a:p>
            <a:pPr>
              <a:buFont typeface="Wingdings" panose="05000000000000000000" pitchFamily="2" charset="2"/>
              <a:buChar char="Ø"/>
            </a:pPr>
            <a:r>
              <a:rPr lang="en-GB" sz="1600" b="0" dirty="0">
                <a:solidFill>
                  <a:schemeClr val="tx1"/>
                </a:solidFill>
                <a:effectLst/>
                <a:latin typeface="Consolas" panose="020B0609020204030204" pitchFamily="49" charset="0"/>
              </a:rPr>
              <a:t> The user has more trust in the robot and therefore the task completion time is decreased;</a:t>
            </a:r>
          </a:p>
          <a:p>
            <a:pPr>
              <a:buFont typeface="Wingdings" panose="05000000000000000000" pitchFamily="2" charset="2"/>
              <a:buChar char="Ø"/>
            </a:pPr>
            <a:r>
              <a:rPr lang="en-GB" sz="1600" dirty="0">
                <a:solidFill>
                  <a:schemeClr val="tx1"/>
                </a:solidFill>
                <a:latin typeface="Consolas" panose="020B0609020204030204" pitchFamily="49" charset="0"/>
              </a:rPr>
              <a:t> The testing remained limited to VR;</a:t>
            </a:r>
          </a:p>
          <a:p>
            <a:pPr>
              <a:buFont typeface="Wingdings" panose="05000000000000000000" pitchFamily="2" charset="2"/>
              <a:buChar char="Ø"/>
            </a:pPr>
            <a:r>
              <a:rPr lang="en-GB" sz="1600" b="0" dirty="0">
                <a:solidFill>
                  <a:schemeClr val="tx1"/>
                </a:solidFill>
                <a:effectLst/>
                <a:latin typeface="Consolas" panose="020B0609020204030204" pitchFamily="49" charset="0"/>
              </a:rPr>
              <a:t> The user movement was detected using wearables.</a:t>
            </a: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pt-BR" sz="1600" b="0" i="0" u="none" strike="noStrike" baseline="0" dirty="0"/>
              <a:t>Loizos Psarakis, Dimitris Nathanael, Nicolas Marmaras</a:t>
            </a:r>
          </a:p>
          <a:p>
            <a:r>
              <a:rPr lang="en-GB" sz="1600" dirty="0"/>
              <a:t>Publisher: International Journal of Industrial Ergonomics</a:t>
            </a:r>
          </a:p>
          <a:p>
            <a:r>
              <a:rPr lang="en-GB" sz="1600" dirty="0"/>
              <a:t>Year: 2022</a:t>
            </a:r>
          </a:p>
        </p:txBody>
      </p:sp>
      <p:pic>
        <p:nvPicPr>
          <p:cNvPr id="7" name="Picture 6">
            <a:extLst>
              <a:ext uri="{FF2B5EF4-FFF2-40B4-BE49-F238E27FC236}">
                <a16:creationId xmlns:a16="http://schemas.microsoft.com/office/drawing/2014/main" id="{703D5B61-7770-DF66-3FDE-D1ADDFF156C3}"/>
              </a:ext>
            </a:extLst>
          </p:cNvPr>
          <p:cNvPicPr>
            <a:picLocks noChangeAspect="1"/>
          </p:cNvPicPr>
          <p:nvPr/>
        </p:nvPicPr>
        <p:blipFill>
          <a:blip r:embed="rId2"/>
          <a:stretch>
            <a:fillRect/>
          </a:stretch>
        </p:blipFill>
        <p:spPr>
          <a:xfrm>
            <a:off x="6146681" y="3554952"/>
            <a:ext cx="4552950" cy="3086100"/>
          </a:xfrm>
          <a:prstGeom prst="rect">
            <a:avLst/>
          </a:prstGeom>
        </p:spPr>
      </p:pic>
      <p:sp>
        <p:nvSpPr>
          <p:cNvPr id="6" name="Slide Number Placeholder 5">
            <a:extLst>
              <a:ext uri="{FF2B5EF4-FFF2-40B4-BE49-F238E27FC236}">
                <a16:creationId xmlns:a16="http://schemas.microsoft.com/office/drawing/2014/main" id="{8C11AB0C-91FF-8EDF-5997-C66E772A50CB}"/>
              </a:ext>
            </a:extLst>
          </p:cNvPr>
          <p:cNvSpPr>
            <a:spLocks noGrp="1"/>
          </p:cNvSpPr>
          <p:nvPr>
            <p:ph type="sldNum" sz="quarter" idx="12"/>
          </p:nvPr>
        </p:nvSpPr>
        <p:spPr/>
        <p:txBody>
          <a:bodyPr/>
          <a:lstStyle/>
          <a:p>
            <a:fld id="{3A98EE3D-8CD1-4C3F-BD1C-C98C9596463C}" type="slidenum">
              <a:rPr lang="en-US" smtClean="0"/>
              <a:pPr/>
              <a:t>7</a:t>
            </a:fld>
            <a:endParaRPr lang="en-US" dirty="0"/>
          </a:p>
        </p:txBody>
      </p:sp>
    </p:spTree>
    <p:extLst>
      <p:ext uri="{BB962C8B-B14F-4D97-AF65-F5344CB8AC3E}">
        <p14:creationId xmlns:p14="http://schemas.microsoft.com/office/powerpoint/2010/main" val="314395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C2D8-2864-205C-3DFE-B82FABC53E63}"/>
              </a:ext>
            </a:extLst>
          </p:cNvPr>
          <p:cNvSpPr>
            <a:spLocks noGrp="1"/>
          </p:cNvSpPr>
          <p:nvPr>
            <p:ph type="title"/>
          </p:nvPr>
        </p:nvSpPr>
        <p:spPr>
          <a:xfrm>
            <a:off x="643466" y="786383"/>
            <a:ext cx="3517567" cy="2642617"/>
          </a:xfrm>
        </p:spPr>
        <p:txBody>
          <a:bodyPr>
            <a:noAutofit/>
          </a:bodyPr>
          <a:lstStyle/>
          <a:p>
            <a:r>
              <a:rPr lang="en-GB" sz="2400" dirty="0"/>
              <a:t>Social </a:t>
            </a:r>
            <a:r>
              <a:rPr lang="en-GB" sz="2400" dirty="0" err="1"/>
              <a:t>Cobots</a:t>
            </a:r>
            <a:r>
              <a:rPr lang="en-GB" sz="2400" dirty="0"/>
              <a:t>: Anticipatory Decision-Making for Collaborative Robots Incorporating Unexpected Human </a:t>
            </a:r>
            <a:r>
              <a:rPr lang="en-GB" sz="2400" dirty="0" err="1"/>
              <a:t>Behaviors</a:t>
            </a:r>
            <a:endParaRPr lang="en-GB" sz="2400" dirty="0"/>
          </a:p>
        </p:txBody>
      </p:sp>
      <p:sp>
        <p:nvSpPr>
          <p:cNvPr id="3" name="Content Placeholder 2">
            <a:extLst>
              <a:ext uri="{FF2B5EF4-FFF2-40B4-BE49-F238E27FC236}">
                <a16:creationId xmlns:a16="http://schemas.microsoft.com/office/drawing/2014/main" id="{98918E28-0EAA-F8BC-0A2A-8C51BCAA7EF4}"/>
              </a:ext>
            </a:extLst>
          </p:cNvPr>
          <p:cNvSpPr>
            <a:spLocks noGrp="1"/>
          </p:cNvSpPr>
          <p:nvPr>
            <p:ph idx="1"/>
          </p:nvPr>
        </p:nvSpPr>
        <p:spPr>
          <a:xfrm>
            <a:off x="5458984" y="786384"/>
            <a:ext cx="6089550" cy="4093524"/>
          </a:xfrm>
        </p:spPr>
        <p:txBody>
          <a:bodyPr>
            <a:normAutofit/>
          </a:bodyPr>
          <a:lstStyle/>
          <a:p>
            <a:pPr>
              <a:buFont typeface="Wingdings" panose="05000000000000000000" pitchFamily="2" charset="2"/>
              <a:buChar char="Ø"/>
            </a:pPr>
            <a:r>
              <a:rPr lang="en-GB" sz="1600" b="0" dirty="0">
                <a:solidFill>
                  <a:schemeClr val="tx1"/>
                </a:solidFill>
                <a:effectLst/>
                <a:latin typeface="Consolas" panose="020B0609020204030204" pitchFamily="49" charset="0"/>
              </a:rPr>
              <a:t> The objective is to handle unexpected conditions:</a:t>
            </a:r>
          </a:p>
          <a:p>
            <a:pPr lvl="1">
              <a:buFont typeface="Wingdings" panose="05000000000000000000" pitchFamily="2" charset="2"/>
              <a:buChar char="Ø"/>
            </a:pPr>
            <a:r>
              <a:rPr lang="en-GB" sz="1400" b="0" dirty="0">
                <a:solidFill>
                  <a:schemeClr val="tx1"/>
                </a:solidFill>
                <a:effectLst/>
                <a:latin typeface="Consolas" panose="020B0609020204030204" pitchFamily="49" charset="0"/>
              </a:rPr>
              <a:t> when the human’s intention is estimated to be irrelevant to the assigned task and may be unknown to the robot, e.g., motivation is lost, another assignment is received, onset of tiredness;</a:t>
            </a:r>
          </a:p>
          <a:p>
            <a:pPr lvl="1">
              <a:buFont typeface="Wingdings" panose="05000000000000000000" pitchFamily="2" charset="2"/>
              <a:buChar char="Ø"/>
            </a:pPr>
            <a:r>
              <a:rPr lang="en-GB" sz="1400" b="0" dirty="0">
                <a:solidFill>
                  <a:schemeClr val="tx1"/>
                </a:solidFill>
                <a:effectLst/>
                <a:latin typeface="Consolas" panose="020B0609020204030204" pitchFamily="49" charset="0"/>
              </a:rPr>
              <a:t> when the human’s intention is relevant but the human doesn’t want the robot’s assistance in the given context, e.g., because of the human’s changing emotional states or the human’s task-relevant distrust for the robot;</a:t>
            </a:r>
          </a:p>
          <a:p>
            <a:pPr>
              <a:buFont typeface="Wingdings" panose="05000000000000000000" pitchFamily="2" charset="2"/>
              <a:buChar char="Ø"/>
            </a:pPr>
            <a:r>
              <a:rPr lang="en-GB" sz="1600" b="0" dirty="0">
                <a:solidFill>
                  <a:schemeClr val="tx1"/>
                </a:solidFill>
                <a:effectLst/>
                <a:latin typeface="Consolas" panose="020B0609020204030204" pitchFamily="49" charset="0"/>
              </a:rPr>
              <a:t> Partially observable Markov decision process (POMDP);</a:t>
            </a:r>
          </a:p>
          <a:p>
            <a:pPr>
              <a:buFont typeface="Wingdings" panose="05000000000000000000" pitchFamily="2" charset="2"/>
              <a:buChar char="Ø"/>
            </a:pPr>
            <a:r>
              <a:rPr lang="en-GB" sz="1600" dirty="0">
                <a:solidFill>
                  <a:schemeClr val="tx1"/>
                </a:solidFill>
                <a:latin typeface="Consolas" panose="020B0609020204030204" pitchFamily="49" charset="0"/>
              </a:rPr>
              <a:t> Tested in Simulation.</a:t>
            </a:r>
            <a:endParaRPr lang="en-GB" sz="1600" b="0" dirty="0">
              <a:solidFill>
                <a:schemeClr val="tx1"/>
              </a:solidFill>
              <a:effectLst/>
              <a:latin typeface="Consolas" panose="020B0609020204030204" pitchFamily="49" charset="0"/>
            </a:endParaRPr>
          </a:p>
        </p:txBody>
      </p:sp>
      <p:sp>
        <p:nvSpPr>
          <p:cNvPr id="4" name="Text Placeholder 3">
            <a:extLst>
              <a:ext uri="{FF2B5EF4-FFF2-40B4-BE49-F238E27FC236}">
                <a16:creationId xmlns:a16="http://schemas.microsoft.com/office/drawing/2014/main" id="{6869DBAF-3AEA-5715-55CA-9D0C04EDF4F6}"/>
              </a:ext>
            </a:extLst>
          </p:cNvPr>
          <p:cNvSpPr>
            <a:spLocks noGrp="1"/>
          </p:cNvSpPr>
          <p:nvPr>
            <p:ph type="body" sz="half" idx="2"/>
          </p:nvPr>
        </p:nvSpPr>
        <p:spPr>
          <a:xfrm>
            <a:off x="643466" y="3796943"/>
            <a:ext cx="3517567" cy="2274674"/>
          </a:xfrm>
        </p:spPr>
        <p:txBody>
          <a:bodyPr>
            <a:normAutofit/>
          </a:bodyPr>
          <a:lstStyle/>
          <a:p>
            <a:r>
              <a:rPr lang="en-GB" sz="1600" dirty="0"/>
              <a:t>Authors: </a:t>
            </a:r>
            <a:r>
              <a:rPr lang="pt-BR" sz="1600" b="0" i="0" u="none" strike="noStrike" baseline="0" dirty="0"/>
              <a:t>Görür O., Rosman B., Sivrikaya F., Albayrak S.</a:t>
            </a:r>
          </a:p>
          <a:p>
            <a:r>
              <a:rPr lang="en-GB" sz="1600" dirty="0"/>
              <a:t>Publisher: ACM/IEEE International Conference on Human-Robot Interaction</a:t>
            </a:r>
          </a:p>
          <a:p>
            <a:r>
              <a:rPr lang="en-GB" sz="1600" dirty="0"/>
              <a:t>Year: 2018</a:t>
            </a:r>
          </a:p>
        </p:txBody>
      </p:sp>
      <p:pic>
        <p:nvPicPr>
          <p:cNvPr id="6" name="Picture 5">
            <a:extLst>
              <a:ext uri="{FF2B5EF4-FFF2-40B4-BE49-F238E27FC236}">
                <a16:creationId xmlns:a16="http://schemas.microsoft.com/office/drawing/2014/main" id="{C1EC0D18-6EB7-E85C-F5B5-E4F2F1EB1E2B}"/>
              </a:ext>
            </a:extLst>
          </p:cNvPr>
          <p:cNvPicPr>
            <a:picLocks noChangeAspect="1"/>
          </p:cNvPicPr>
          <p:nvPr/>
        </p:nvPicPr>
        <p:blipFill>
          <a:blip r:embed="rId2"/>
          <a:stretch>
            <a:fillRect/>
          </a:stretch>
        </p:blipFill>
        <p:spPr>
          <a:xfrm>
            <a:off x="6370159" y="4231087"/>
            <a:ext cx="4267200" cy="2390775"/>
          </a:xfrm>
          <a:prstGeom prst="rect">
            <a:avLst/>
          </a:prstGeom>
        </p:spPr>
      </p:pic>
      <p:sp>
        <p:nvSpPr>
          <p:cNvPr id="7" name="Slide Number Placeholder 6">
            <a:extLst>
              <a:ext uri="{FF2B5EF4-FFF2-40B4-BE49-F238E27FC236}">
                <a16:creationId xmlns:a16="http://schemas.microsoft.com/office/drawing/2014/main" id="{3B795348-9812-F3B1-11C5-5CF3474C1B16}"/>
              </a:ext>
            </a:extLst>
          </p:cNvPr>
          <p:cNvSpPr>
            <a:spLocks noGrp="1"/>
          </p:cNvSpPr>
          <p:nvPr>
            <p:ph type="sldNum" sz="quarter" idx="12"/>
          </p:nvPr>
        </p:nvSpPr>
        <p:spPr/>
        <p:txBody>
          <a:bodyPr/>
          <a:lstStyle/>
          <a:p>
            <a:fld id="{3A98EE3D-8CD1-4C3F-BD1C-C98C9596463C}" type="slidenum">
              <a:rPr lang="en-US" smtClean="0"/>
              <a:pPr/>
              <a:t>8</a:t>
            </a:fld>
            <a:endParaRPr lang="en-US" dirty="0"/>
          </a:p>
        </p:txBody>
      </p:sp>
    </p:spTree>
    <p:extLst>
      <p:ext uri="{BB962C8B-B14F-4D97-AF65-F5344CB8AC3E}">
        <p14:creationId xmlns:p14="http://schemas.microsoft.com/office/powerpoint/2010/main" val="67998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Summary</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109406616"/>
              </p:ext>
            </p:extLst>
          </p:nvPr>
        </p:nvGraphicFramePr>
        <p:xfrm>
          <a:off x="1096963" y="2216879"/>
          <a:ext cx="10101696" cy="7467049"/>
        </p:xfrm>
        <a:graphic>
          <a:graphicData uri="http://schemas.openxmlformats.org/drawingml/2006/table">
            <a:tbl>
              <a:tblPr firstRow="1" bandRow="1">
                <a:noFill/>
                <a:tableStyleId>{3B4B98B0-60AC-42C2-AFA5-B58CD77FA1E5}</a:tableStyleId>
              </a:tblPr>
              <a:tblGrid>
                <a:gridCol w="1273375">
                  <a:extLst>
                    <a:ext uri="{9D8B030D-6E8A-4147-A177-3AD203B41FA5}">
                      <a16:colId xmlns:a16="http://schemas.microsoft.com/office/drawing/2014/main" val="2981917977"/>
                    </a:ext>
                  </a:extLst>
                </a:gridCol>
                <a:gridCol w="701336">
                  <a:extLst>
                    <a:ext uri="{9D8B030D-6E8A-4147-A177-3AD203B41FA5}">
                      <a16:colId xmlns:a16="http://schemas.microsoft.com/office/drawing/2014/main" val="945233394"/>
                    </a:ext>
                  </a:extLst>
                </a:gridCol>
                <a:gridCol w="2050742">
                  <a:extLst>
                    <a:ext uri="{9D8B030D-6E8A-4147-A177-3AD203B41FA5}">
                      <a16:colId xmlns:a16="http://schemas.microsoft.com/office/drawing/2014/main" val="4054303450"/>
                    </a:ext>
                  </a:extLst>
                </a:gridCol>
                <a:gridCol w="2052883">
                  <a:extLst>
                    <a:ext uri="{9D8B030D-6E8A-4147-A177-3AD203B41FA5}">
                      <a16:colId xmlns:a16="http://schemas.microsoft.com/office/drawing/2014/main" val="2572263168"/>
                    </a:ext>
                  </a:extLst>
                </a:gridCol>
                <a:gridCol w="2145162">
                  <a:extLst>
                    <a:ext uri="{9D8B030D-6E8A-4147-A177-3AD203B41FA5}">
                      <a16:colId xmlns:a16="http://schemas.microsoft.com/office/drawing/2014/main" val="1765783061"/>
                    </a:ext>
                  </a:extLst>
                </a:gridCol>
                <a:gridCol w="1878198">
                  <a:extLst>
                    <a:ext uri="{9D8B030D-6E8A-4147-A177-3AD203B41FA5}">
                      <a16:colId xmlns:a16="http://schemas.microsoft.com/office/drawing/2014/main" val="3205356370"/>
                    </a:ext>
                  </a:extLst>
                </a:gridCol>
              </a:tblGrid>
              <a:tr h="613018">
                <a:tc gridSpan="2">
                  <a:txBody>
                    <a:bodyPr/>
                    <a:lstStyle/>
                    <a:p>
                      <a:r>
                        <a:rPr lang="en-US" sz="1600" b="0" cap="all" spc="150" dirty="0">
                          <a:solidFill>
                            <a:schemeClr val="lt1"/>
                          </a:solidFill>
                        </a:rPr>
                        <a:t>Data Sources</a:t>
                      </a:r>
                    </a:p>
                  </a:txBody>
                  <a:tcPr marL="151061" marR="151061" marT="151061" marB="151061">
                    <a:lnL w="12700" cmpd="sng">
                      <a:noFill/>
                    </a:lnL>
                    <a:lnR w="12700" cmpd="sng">
                      <a:noFill/>
                    </a:lnR>
                    <a:lnT w="12700" cmpd="sng">
                      <a:noFill/>
                    </a:lnT>
                    <a:lnB w="38100" cmpd="sng">
                      <a:noFill/>
                    </a:lnB>
                    <a:solidFill>
                      <a:schemeClr val="accent1"/>
                    </a:solidFill>
                  </a:tcPr>
                </a:tc>
                <a:tc hMerge="1">
                  <a:txBody>
                    <a:bodyPr/>
                    <a:lstStyle/>
                    <a:p>
                      <a:r>
                        <a:rPr lang="en-US" sz="1600" b="0" cap="all" spc="150" dirty="0">
                          <a:solidFill>
                            <a:schemeClr val="lt1"/>
                          </a:solidFill>
                        </a:rPr>
                        <a:t>Supervised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Supervised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Unsupervised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Reinforcement Learning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err="1">
                          <a:solidFill>
                            <a:schemeClr val="lt1"/>
                          </a:solidFill>
                        </a:rPr>
                        <a:t>OThers</a:t>
                      </a:r>
                      <a:endParaRPr lang="en-US" sz="20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939403">
                <a:tc gridSpan="2">
                  <a:txBody>
                    <a:bodyPr/>
                    <a:lstStyle/>
                    <a:p>
                      <a:pPr marL="285750" indent="-285750">
                        <a:buFont typeface="Arial" panose="020B0604020202020204" pitchFamily="34" charset="0"/>
                        <a:buChar char="•"/>
                      </a:pPr>
                      <a:r>
                        <a:rPr lang="en-US" sz="1400" cap="none" spc="0" dirty="0">
                          <a:solidFill>
                            <a:schemeClr val="tx1"/>
                          </a:solidFill>
                        </a:rPr>
                        <a:t>RGB/RGBD images: pose, gaze, hand gestures, emotions, object information</a:t>
                      </a:r>
                    </a:p>
                    <a:p>
                      <a:pPr marL="285750" indent="-285750">
                        <a:buFont typeface="Arial" panose="020B0604020202020204" pitchFamily="34" charset="0"/>
                        <a:buChar char="•"/>
                      </a:pPr>
                      <a:r>
                        <a:rPr lang="en-US" sz="1400" cap="none" spc="0" dirty="0">
                          <a:solidFill>
                            <a:schemeClr val="tx1"/>
                          </a:solidFill>
                        </a:rPr>
                        <a:t>Voice commands</a:t>
                      </a:r>
                    </a:p>
                    <a:p>
                      <a:pPr marL="285750" indent="-285750">
                        <a:buFont typeface="Arial" panose="020B0604020202020204" pitchFamily="34" charset="0"/>
                        <a:buChar char="•"/>
                      </a:pPr>
                      <a:r>
                        <a:rPr lang="en-US" sz="1400" cap="none" spc="0" dirty="0">
                          <a:solidFill>
                            <a:schemeClr val="tx1"/>
                          </a:solidFill>
                        </a:rPr>
                        <a:t>Accelerometry</a:t>
                      </a:r>
                    </a:p>
                    <a:p>
                      <a:pPr marL="285750" indent="-285750">
                        <a:buFont typeface="Arial" panose="020B0604020202020204" pitchFamily="34" charset="0"/>
                        <a:buChar char="•"/>
                      </a:pPr>
                      <a:r>
                        <a:rPr lang="en-US" sz="1400" cap="none" spc="0" dirty="0">
                          <a:solidFill>
                            <a:schemeClr val="tx1"/>
                          </a:solidFill>
                        </a:rPr>
                        <a:t>Muscular Activity</a:t>
                      </a:r>
                    </a:p>
                    <a:p>
                      <a:pPr marL="285750" indent="-285750">
                        <a:buFont typeface="Arial" panose="020B0604020202020204" pitchFamily="34" charset="0"/>
                        <a:buChar char="•"/>
                      </a:pPr>
                      <a:r>
                        <a:rPr lang="en-US" sz="1400" cap="none" spc="0" dirty="0">
                          <a:solidFill>
                            <a:schemeClr val="tx1"/>
                          </a:solidFill>
                        </a:rPr>
                        <a:t>Sensor Fusion</a:t>
                      </a:r>
                    </a:p>
                  </a:txBody>
                  <a:tcPr marL="151061" marR="151061" marT="151061" marB="151061">
                    <a:lnL w="12700" cmpd="sng">
                      <a:noFill/>
                      <a:prstDash val="solid"/>
                    </a:lnL>
                    <a:lnR w="12700" cmpd="sng">
                      <a:noFill/>
                      <a:prstDash val="solid"/>
                    </a:lnR>
                    <a:lnT w="38100" cmpd="sng">
                      <a:noFill/>
                    </a:lnT>
                    <a:lnB w="12700" cmpd="sng">
                      <a:noFill/>
                      <a:prstDash val="soli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Nearest Neighbor</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Recurrent Neural Networks such as LSTM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Convolution Neural Networks (CNN)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Nearest Neighbor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SVM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Decision Trees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Naive Bayes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indent="-285750">
                        <a:buFont typeface="Arial" panose="020B0604020202020204" pitchFamily="34" charset="0"/>
                        <a:buChar char="•"/>
                      </a:pPr>
                      <a:r>
                        <a:rPr lang="en-US" sz="1400" cap="none" spc="0" dirty="0">
                          <a:solidFill>
                            <a:schemeClr val="tx1"/>
                          </a:solidFill>
                        </a:rPr>
                        <a:t>Gaussian Mixture model (GMM)</a:t>
                      </a:r>
                    </a:p>
                    <a:p>
                      <a:pPr marL="285750" indent="-285750">
                        <a:buFont typeface="Arial" panose="020B0604020202020204" pitchFamily="34" charset="0"/>
                        <a:buChar char="•"/>
                      </a:pPr>
                      <a:r>
                        <a:rPr lang="en-US" sz="1400" cap="none" spc="0" dirty="0">
                          <a:solidFill>
                            <a:schemeClr val="tx1"/>
                          </a:solidFill>
                        </a:rPr>
                        <a:t>Hidden Markov model (HMM)</a:t>
                      </a:r>
                    </a:p>
                    <a:p>
                      <a:pPr marL="285750" indent="-285750">
                        <a:buFont typeface="Arial" panose="020B0604020202020204" pitchFamily="34" charset="0"/>
                        <a:buChar char="•"/>
                      </a:pPr>
                      <a:r>
                        <a:rPr lang="en-US" sz="1400" cap="none" spc="0" dirty="0">
                          <a:solidFill>
                            <a:schemeClr val="tx1"/>
                          </a:solidFill>
                        </a:rPr>
                        <a:t>Variational Autoencoder (VAE)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kern="1200" dirty="0">
                          <a:solidFill>
                            <a:schemeClr val="tx1"/>
                          </a:solidFill>
                          <a:effectLst/>
                          <a:latin typeface="+mn-lt"/>
                          <a:ea typeface="+mn-ea"/>
                          <a:cs typeface="+mn-cs"/>
                        </a:rPr>
                        <a:t>Q-learning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kern="1200" dirty="0">
                          <a:solidFill>
                            <a:schemeClr val="tx1"/>
                          </a:solidFill>
                          <a:effectLst/>
                          <a:latin typeface="+mn-lt"/>
                          <a:ea typeface="+mn-ea"/>
                          <a:cs typeface="+mn-cs"/>
                        </a:rPr>
                        <a:t>SARSA</a:t>
                      </a:r>
                      <a:endParaRPr lang="en-US" sz="1400" b="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0" kern="1200" dirty="0">
                          <a:solidFill>
                            <a:schemeClr val="tx1"/>
                          </a:solidFill>
                          <a:effectLst/>
                          <a:latin typeface="+mn-lt"/>
                          <a:ea typeface="+mn-ea"/>
                          <a:cs typeface="+mn-cs"/>
                        </a:rPr>
                        <a:t>Markov decision processes (MDP)</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285750" indent="-285750">
                        <a:buFont typeface="Arial" panose="020B0604020202020204" pitchFamily="34" charset="0"/>
                        <a:buChar char="•"/>
                      </a:pPr>
                      <a:r>
                        <a:rPr lang="en-US" sz="1400" cap="none" spc="0" dirty="0">
                          <a:solidFill>
                            <a:schemeClr val="tx1"/>
                          </a:solidFill>
                        </a:rPr>
                        <a:t>Look-up table of assembly sequences</a:t>
                      </a:r>
                    </a:p>
                    <a:p>
                      <a:pPr marL="285750" indent="-285750">
                        <a:buFont typeface="Arial" panose="020B0604020202020204" pitchFamily="34" charset="0"/>
                        <a:buChar char="•"/>
                      </a:pPr>
                      <a:r>
                        <a:rPr lang="en-US" sz="1400" cap="none" spc="0" dirty="0">
                          <a:solidFill>
                            <a:schemeClr val="tx1"/>
                          </a:solidFill>
                        </a:rPr>
                        <a:t>Open Pose</a:t>
                      </a:r>
                    </a:p>
                    <a:p>
                      <a:pPr marL="285750" indent="-285750">
                        <a:buFont typeface="Arial" panose="020B0604020202020204" pitchFamily="34" charset="0"/>
                        <a:buChar cha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hMerge="1">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hMerge="1">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
        <p:nvSpPr>
          <p:cNvPr id="5" name="Slide Number Placeholder 4">
            <a:extLst>
              <a:ext uri="{FF2B5EF4-FFF2-40B4-BE49-F238E27FC236}">
                <a16:creationId xmlns:a16="http://schemas.microsoft.com/office/drawing/2014/main" id="{FB9840C4-5F87-BC13-9FDB-6C9C067A7EE1}"/>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93351433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{629E1F7B-F2D9-4E1F-8D28-61870BDC9A3F}tf22712842_win32</Template>
  <TotalTime>610</TotalTime>
  <Words>909</Words>
  <Application>Microsoft Office PowerPoint</Application>
  <PresentationFormat>Widescreen</PresentationFormat>
  <Paragraphs>100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Consolas</vt:lpstr>
      <vt:lpstr>Franklin Gothic Book</vt:lpstr>
      <vt:lpstr>Wingdings</vt:lpstr>
      <vt:lpstr>1_RetrospectVTI</vt:lpstr>
      <vt:lpstr>Robot Action Anticipation for Collaborative Assembly Tasks</vt:lpstr>
      <vt:lpstr>Definition of Anticipation</vt:lpstr>
      <vt:lpstr>Action Recognition vs Action Anticipation</vt:lpstr>
      <vt:lpstr>Anticipative interaction primitives for human-robot collaboration</vt:lpstr>
      <vt:lpstr>Anticipation in Human-Robot Cooperation: A recurrent neural network approach for multiple action sequences prediction</vt:lpstr>
      <vt:lpstr>Prediction‐Based Human‐Robot Collaboration in Assembly Tasks Using a Learning from Demonstration Model</vt:lpstr>
      <vt:lpstr>Fostering short-term human anticipatory behavior in human-robot collaboration</vt:lpstr>
      <vt:lpstr>Social Cobots: Anticipatory Decision-Making for Collaborative Robots Incorporating Unexpected Human Behaviors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Action Anticipation for Collaborative Assembly Tasks</dc:title>
  <dc:creator>pedro</dc:creator>
  <cp:lastModifiedBy>pedro</cp:lastModifiedBy>
  <cp:revision>7</cp:revision>
  <dcterms:created xsi:type="dcterms:W3CDTF">2022-10-26T10:15:36Z</dcterms:created>
  <dcterms:modified xsi:type="dcterms:W3CDTF">2022-11-03T13:25:16Z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