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300" r:id="rId3"/>
    <p:sldId id="258" r:id="rId4"/>
    <p:sldId id="301" r:id="rId5"/>
    <p:sldId id="302" r:id="rId6"/>
    <p:sldId id="303" r:id="rId7"/>
    <p:sldId id="304" r:id="rId8"/>
    <p:sldId id="305" r:id="rId9"/>
    <p:sldId id="271"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Lst>
  <p:sldSz cx="9144000" cy="5143500" type="screen16x9"/>
  <p:notesSz cx="6858000" cy="9144000"/>
  <p:embeddedFontLst>
    <p:embeddedFont>
      <p:font typeface="Fira Code" panose="020B0809050000020004" pitchFamily="49"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5" clrIdx="0">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1E4C5-58AD-47BA-B8ED-BEC9707EF32B}">
  <a:tblStyle styleId="{0CB1E4C5-58AD-47BA-B8ED-BEC9707EF3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9032" autoAdjust="0"/>
  </p:normalViewPr>
  <p:slideViewPr>
    <p:cSldViewPr snapToGrid="0">
      <p:cViewPr varScale="1">
        <p:scale>
          <a:sx n="119" d="100"/>
          <a:sy n="119" d="100"/>
        </p:scale>
        <p:origin x="137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8T14:08:51.597" idx="1">
    <p:pos x="5380" y="3298"/>
    <p:text>incluyendo soporte para elementos multimedia, mejoras en la semántica de la marcación y una mejor accesibilidad para dispositivos móviles. HTML5 es compatible con la mayoría de los navegadores modernos y se utiliza ampliamente para crear aplicaciones y sitios web.</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2-08T14:08:51.597" idx="1">
    <p:pos x="5380" y="3298"/>
    <p:text>incluyendo soporte para elementos multimedia, mejoras en la semántica de la marcación y una mejor accesibilidad para dispositivos móviles. HTML5 es compatible con la mayoría de los navegadores modernos y se utiliza ampliamente para crear aplicaciones y sitios web.</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21589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86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578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2708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3227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889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5071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7594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01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Es importante tener en cuenta que la mayoría de los motores de búsqueda usan información de las etiquetas &lt;meta&gt; para indexar y clasificar las páginas web. Por lo tanto, es importante proporcionar información precisa y relevante en estas etiquetas para mejorar la visibilidad de la página web en los motores de búsqueda.</a:t>
            </a:r>
            <a:endParaRPr dirty="0"/>
          </a:p>
        </p:txBody>
      </p:sp>
    </p:spTree>
    <p:extLst>
      <p:ext uri="{BB962C8B-B14F-4D97-AF65-F5344CB8AC3E}">
        <p14:creationId xmlns:p14="http://schemas.microsoft.com/office/powerpoint/2010/main" val="2811331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En el ejemplo anterior, el atributo </a:t>
            </a:r>
            <a:r>
              <a:rPr lang="es-HN" dirty="0" err="1"/>
              <a:t>controls</a:t>
            </a:r>
            <a:r>
              <a:rPr lang="es-HN" dirty="0"/>
              <a:t> permite mostrar los controles de reproducción en el navegador, como </a:t>
            </a:r>
            <a:r>
              <a:rPr lang="es-HN" dirty="0" err="1"/>
              <a:t>play</a:t>
            </a:r>
            <a:r>
              <a:rPr lang="es-HN" dirty="0"/>
              <a:t>, pausa y volumen. El atributo </a:t>
            </a:r>
            <a:r>
              <a:rPr lang="es-HN" dirty="0" err="1"/>
              <a:t>src</a:t>
            </a:r>
            <a:r>
              <a:rPr lang="es-HN" dirty="0"/>
              <a:t> especifica la ubicación del archivo de audio y su tipo de formato.</a:t>
            </a:r>
          </a:p>
          <a:p>
            <a:pPr marL="0" lvl="0" indent="0" algn="l" rtl="0">
              <a:spcBef>
                <a:spcPts val="0"/>
              </a:spcBef>
              <a:spcAft>
                <a:spcPts val="0"/>
              </a:spcAft>
              <a:buNone/>
            </a:pPr>
            <a:endParaRPr lang="es-ES" dirty="0"/>
          </a:p>
          <a:p>
            <a:pPr marL="0" lvl="0" indent="0" algn="l" rtl="0">
              <a:spcBef>
                <a:spcPts val="0"/>
              </a:spcBef>
              <a:spcAft>
                <a:spcPts val="0"/>
              </a:spcAft>
              <a:buNone/>
            </a:pPr>
            <a:r>
              <a:rPr lang="es-HN" dirty="0"/>
              <a:t>Algunos navegadores no admiten cierto tipo de archivo de audio, por lo que es recomendable especificar varios tipos mediante la etiqueta </a:t>
            </a:r>
            <a:r>
              <a:rPr lang="es-HN" dirty="0" err="1"/>
              <a:t>type</a:t>
            </a:r>
            <a:r>
              <a:rPr lang="es-HN" dirty="0"/>
              <a:t>, sus valores pueden ser audio o </a:t>
            </a:r>
            <a:r>
              <a:rPr lang="es-HN" dirty="0" err="1"/>
              <a:t>mpeg</a:t>
            </a:r>
            <a:r>
              <a:rPr lang="es-HN" dirty="0"/>
              <a:t>.</a:t>
            </a:r>
            <a:endParaRPr lang="es-E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7338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Es posible especificar otros atributos para personalizar la experiencia de video, como </a:t>
            </a:r>
            <a:r>
              <a:rPr lang="es-HN" dirty="0" err="1"/>
              <a:t>autoplay</a:t>
            </a:r>
            <a:r>
              <a:rPr lang="es-HN" dirty="0"/>
              <a:t>, </a:t>
            </a:r>
            <a:r>
              <a:rPr lang="es-HN" dirty="0" err="1"/>
              <a:t>loop</a:t>
            </a:r>
            <a:r>
              <a:rPr lang="es-HN" dirty="0"/>
              <a:t> y </a:t>
            </a:r>
            <a:r>
              <a:rPr lang="es-HN" dirty="0" err="1"/>
              <a:t>preload</a:t>
            </a:r>
            <a:r>
              <a:rPr lang="es-HN" dirty="0"/>
              <a:t>. Para obtener más información sobre el elemento &lt;video&gt; y sus atributos, consulta la documentación de HTML en el sitio web de MDN.</a:t>
            </a:r>
            <a:endParaRPr dirty="0"/>
          </a:p>
        </p:txBody>
      </p:sp>
    </p:spTree>
    <p:extLst>
      <p:ext uri="{BB962C8B-B14F-4D97-AF65-F5344CB8AC3E}">
        <p14:creationId xmlns:p14="http://schemas.microsoft.com/office/powerpoint/2010/main" val="191955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925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3832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sz="1100" b="0" i="0" u="none" strike="noStrike" cap="none" dirty="0">
                <a:solidFill>
                  <a:srgbClr val="000000"/>
                </a:solidFill>
                <a:effectLst/>
                <a:latin typeface="Arial"/>
                <a:ea typeface="Arial"/>
                <a:cs typeface="Arial"/>
                <a:sym typeface="Arial"/>
              </a:rPr>
              <a:t>En el ejemplo anterior, el atributo </a:t>
            </a:r>
            <a:r>
              <a:rPr lang="es-HN" dirty="0"/>
              <a:t>style</a:t>
            </a:r>
            <a:r>
              <a:rPr lang="es-HN" sz="1100" b="0" i="0" u="none" strike="noStrike" cap="none" dirty="0">
                <a:solidFill>
                  <a:srgbClr val="000000"/>
                </a:solidFill>
                <a:effectLst/>
                <a:latin typeface="Arial"/>
                <a:ea typeface="Arial"/>
                <a:cs typeface="Arial"/>
                <a:sym typeface="Arial"/>
              </a:rPr>
              <a:t> se utiliza para aplicar el estilo en línea al elemento </a:t>
            </a:r>
            <a:r>
              <a:rPr lang="es-HN" dirty="0"/>
              <a:t>&lt;div&gt;</a:t>
            </a:r>
            <a:r>
              <a:rPr lang="es-HN" sz="1100" b="0" i="0" u="none" strike="noStrike" cap="none" dirty="0">
                <a:solidFill>
                  <a:srgbClr val="000000"/>
                </a:solidFill>
                <a:effectLst/>
                <a:latin typeface="Arial"/>
                <a:ea typeface="Arial"/>
                <a:cs typeface="Arial"/>
                <a:sym typeface="Arial"/>
              </a:rPr>
              <a:t>. Dentro de las comillas, se especifica el estilo que se desea aplicar utilizando la sintaxis CSS normal. En este caso, se establece el color de fondo en rojo utilizando la propiedad </a:t>
            </a:r>
            <a:r>
              <a:rPr lang="es-HN" dirty="0" err="1"/>
              <a:t>background</a:t>
            </a:r>
            <a:r>
              <a:rPr lang="es-HN" dirty="0"/>
              <a:t>-color</a:t>
            </a:r>
            <a:r>
              <a:rPr lang="es-H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lang="es-H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s-HN" sz="1100" b="0" i="0" u="none" strike="noStrike" cap="none" dirty="0">
                <a:solidFill>
                  <a:srgbClr val="000000"/>
                </a:solidFill>
                <a:effectLst/>
                <a:latin typeface="Arial"/>
                <a:cs typeface="Arial"/>
                <a:sym typeface="Arial"/>
              </a:rPr>
              <a:t>También es posible aplicar</a:t>
            </a:r>
            <a:r>
              <a:rPr lang="es-HN" sz="1100" b="0" i="0" u="none" strike="noStrike" cap="none" baseline="0" dirty="0">
                <a:solidFill>
                  <a:srgbClr val="000000"/>
                </a:solidFill>
                <a:effectLst/>
                <a:latin typeface="Arial"/>
                <a:cs typeface="Arial"/>
                <a:sym typeface="Arial"/>
              </a:rPr>
              <a:t> múltiples estilos en línea, separados por punto y coma.</a:t>
            </a:r>
            <a:endParaRPr dirty="0"/>
          </a:p>
        </p:txBody>
      </p:sp>
    </p:spTree>
    <p:extLst>
      <p:ext uri="{BB962C8B-B14F-4D97-AF65-F5344CB8AC3E}">
        <p14:creationId xmlns:p14="http://schemas.microsoft.com/office/powerpoint/2010/main" val="2718119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sz="1100" b="0" i="0" u="none" strike="noStrike" cap="none" dirty="0">
                <a:solidFill>
                  <a:srgbClr val="000000"/>
                </a:solidFill>
                <a:effectLst/>
                <a:latin typeface="Arial"/>
                <a:ea typeface="Arial"/>
                <a:cs typeface="Arial"/>
                <a:sym typeface="Arial"/>
              </a:rPr>
              <a:t>Es importante tener en cuenta que los estilos CSS en el encabezado se aplican a todo el documento HTML, a menos que se especifique lo contrario. Si se desea aplicar estilos CSS específicos a una sección o elemento HTML en particular, se pueden utilizar selectores específicos en la regla de estilo correspondiente.</a:t>
            </a:r>
            <a:endParaRPr dirty="0"/>
          </a:p>
        </p:txBody>
      </p:sp>
    </p:spTree>
    <p:extLst>
      <p:ext uri="{BB962C8B-B14F-4D97-AF65-F5344CB8AC3E}">
        <p14:creationId xmlns:p14="http://schemas.microsoft.com/office/powerpoint/2010/main" val="1922246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sz="1100" b="0" i="0" u="none" strike="noStrike" cap="none" dirty="0">
                <a:solidFill>
                  <a:srgbClr val="000000"/>
                </a:solidFill>
                <a:effectLst/>
                <a:latin typeface="Arial"/>
                <a:ea typeface="Arial"/>
                <a:cs typeface="Arial"/>
                <a:sym typeface="Arial"/>
              </a:rPr>
              <a:t>Es importante tener en cuenta que si bien la aplicación de estilos en línea es conveniente, también puede dificultar la modificación y el mantenimiento del código HTML. Se recomienda utilizar hojas de estilo CSS externas siempre que sea posible para mantener la separación de la presentación y la estructura del documento. Esta es la mejor manera de aplicar</a:t>
            </a:r>
            <a:r>
              <a:rPr lang="es-HN" sz="1100" b="0" i="0" u="none" strike="noStrike" cap="none" baseline="0" dirty="0">
                <a:solidFill>
                  <a:srgbClr val="000000"/>
                </a:solidFill>
                <a:effectLst/>
                <a:latin typeface="Arial"/>
                <a:ea typeface="Arial"/>
                <a:cs typeface="Arial"/>
                <a:sym typeface="Arial"/>
              </a:rPr>
              <a:t> estilos.</a:t>
            </a:r>
            <a:endParaRPr dirty="0"/>
          </a:p>
        </p:txBody>
      </p:sp>
    </p:spTree>
    <p:extLst>
      <p:ext uri="{BB962C8B-B14F-4D97-AF65-F5344CB8AC3E}">
        <p14:creationId xmlns:p14="http://schemas.microsoft.com/office/powerpoint/2010/main" val="1459172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Además de estos formatos, también hay otros formatos de color en HTML, como el formato de nombre de color predefinido, que permite especificar los colores utilizando nombres comunes como "rojo", "verde" o "azul".</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En resumen, los colores en HTML se representan mediante códigos de color que se pueden especificar mediante diferentes formatos, como el formato hexadecimal, el formato RGB y el formato de nombre de color predefinido.</a:t>
            </a:r>
            <a:endParaRPr dirty="0"/>
          </a:p>
        </p:txBody>
      </p:sp>
    </p:spTree>
    <p:extLst>
      <p:ext uri="{BB962C8B-B14F-4D97-AF65-F5344CB8AC3E}">
        <p14:creationId xmlns:p14="http://schemas.microsoft.com/office/powerpoint/2010/main" val="358206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sz="1100" b="0" i="0" u="none" strike="noStrike" cap="none" dirty="0">
                <a:solidFill>
                  <a:srgbClr val="000000"/>
                </a:solidFill>
                <a:effectLst/>
                <a:latin typeface="Arial"/>
                <a:ea typeface="Arial"/>
                <a:cs typeface="Arial"/>
                <a:sym typeface="Arial"/>
              </a:rPr>
              <a:t>El formato hexadecimal se representa mediante una cadena de seis caracteres que pueden ser números o letras, y se escriben precedidos por un signo "#" (almohadilla) en HTML. Los dos primeros caracteres representan la cantidad de rojo, los dos siguientes la cantidad de verde y los dos últimos la cantidad de azul. Cada componente se representa en un rango de valores de 00 (ningún color) a FF (color completo). Por ejemplo:</a:t>
            </a:r>
          </a:p>
          <a:p>
            <a:r>
              <a:rPr lang="es-ES" sz="1100" b="0" i="0" u="none" strike="noStrike" cap="none" dirty="0">
                <a:solidFill>
                  <a:srgbClr val="000000"/>
                </a:solidFill>
                <a:effectLst/>
                <a:latin typeface="Arial"/>
                <a:ea typeface="Arial"/>
                <a:cs typeface="Arial"/>
                <a:sym typeface="Arial"/>
              </a:rPr>
              <a:t>El color blanco puro se representa como #FFFFFF.</a:t>
            </a:r>
          </a:p>
          <a:p>
            <a:r>
              <a:rPr lang="es-ES" sz="1100" b="0" i="0" u="none" strike="noStrike" cap="none" dirty="0">
                <a:solidFill>
                  <a:srgbClr val="000000"/>
                </a:solidFill>
                <a:effectLst/>
                <a:latin typeface="Arial"/>
                <a:ea typeface="Arial"/>
                <a:cs typeface="Arial"/>
                <a:sym typeface="Arial"/>
              </a:rPr>
              <a:t>El color rojo puro se representa como #FF0000.</a:t>
            </a:r>
          </a:p>
          <a:p>
            <a:r>
              <a:rPr lang="es-ES" sz="1100" b="0" i="0" u="none" strike="noStrike" cap="none" dirty="0">
                <a:solidFill>
                  <a:srgbClr val="000000"/>
                </a:solidFill>
                <a:effectLst/>
                <a:latin typeface="Arial"/>
                <a:ea typeface="Arial"/>
                <a:cs typeface="Arial"/>
                <a:sym typeface="Arial"/>
              </a:rPr>
              <a:t>El color verde puro se representa como #00FF00.</a:t>
            </a:r>
          </a:p>
          <a:p>
            <a:r>
              <a:rPr lang="es-ES" sz="1100" b="0" i="0" u="none" strike="noStrike" cap="none" dirty="0">
                <a:solidFill>
                  <a:srgbClr val="000000"/>
                </a:solidFill>
                <a:effectLst/>
                <a:latin typeface="Arial"/>
                <a:ea typeface="Arial"/>
                <a:cs typeface="Arial"/>
                <a:sym typeface="Arial"/>
              </a:rPr>
              <a:t>El color azul puro se representa como #0000FF.</a:t>
            </a:r>
          </a:p>
          <a:p>
            <a:pPr marL="0" lvl="0" indent="0" algn="l" rtl="0">
              <a:spcBef>
                <a:spcPts val="0"/>
              </a:spcBef>
              <a:spcAft>
                <a:spcPts val="0"/>
              </a:spcAft>
              <a:buNone/>
            </a:pPr>
            <a:endParaRPr lang="es-MX"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15186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sz="1100" b="0" i="0" u="none" strike="noStrike" cap="none" dirty="0">
                <a:solidFill>
                  <a:srgbClr val="000000"/>
                </a:solidFill>
                <a:effectLst/>
                <a:latin typeface="Arial"/>
                <a:ea typeface="Arial"/>
                <a:cs typeface="Arial"/>
                <a:sym typeface="Arial"/>
              </a:rPr>
              <a:t>El formato RGB se representa mediante la combinación de los tres componentes de color primarios (rojo, verde y azul), y se escribe en HTML como rgb(número, número, número), donde cada número representa la cantidad de color de cada componente. Los valores de cada componente varían de 0 a 255. Por ejemplo:</a:t>
            </a:r>
          </a:p>
          <a:p>
            <a:r>
              <a:rPr lang="es-ES" sz="1100" b="0" i="0" u="none" strike="noStrike" cap="none" dirty="0">
                <a:solidFill>
                  <a:srgbClr val="000000"/>
                </a:solidFill>
                <a:effectLst/>
                <a:latin typeface="Arial"/>
                <a:ea typeface="Arial"/>
                <a:cs typeface="Arial"/>
                <a:sym typeface="Arial"/>
              </a:rPr>
              <a:t>El color blanco puro se representa como rgb(255, 255, 255).</a:t>
            </a:r>
          </a:p>
          <a:p>
            <a:r>
              <a:rPr lang="es-ES" sz="1100" b="0" i="0" u="none" strike="noStrike" cap="none" dirty="0">
                <a:solidFill>
                  <a:srgbClr val="000000"/>
                </a:solidFill>
                <a:effectLst/>
                <a:latin typeface="Arial"/>
                <a:ea typeface="Arial"/>
                <a:cs typeface="Arial"/>
                <a:sym typeface="Arial"/>
              </a:rPr>
              <a:t>El color rojo puro se representa como rgb(255, 0, 0).</a:t>
            </a:r>
          </a:p>
          <a:p>
            <a:r>
              <a:rPr lang="es-ES" sz="1100" b="0" i="0" u="none" strike="noStrike" cap="none" dirty="0">
                <a:solidFill>
                  <a:srgbClr val="000000"/>
                </a:solidFill>
                <a:effectLst/>
                <a:latin typeface="Arial"/>
                <a:ea typeface="Arial"/>
                <a:cs typeface="Arial"/>
                <a:sym typeface="Arial"/>
              </a:rPr>
              <a:t>El color verde puro se representa como rgb(0, 255, 0).</a:t>
            </a:r>
          </a:p>
          <a:p>
            <a:r>
              <a:rPr lang="es-ES" sz="1100" b="0" i="0" u="none" strike="noStrike" cap="none" dirty="0">
                <a:solidFill>
                  <a:srgbClr val="000000"/>
                </a:solidFill>
                <a:effectLst/>
                <a:latin typeface="Arial"/>
                <a:ea typeface="Arial"/>
                <a:cs typeface="Arial"/>
                <a:sym typeface="Arial"/>
              </a:rPr>
              <a:t>El color azul puro se representa como rgb(0, 0, 255).</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6990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083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87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336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51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02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07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74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9" r:id="rId5"/>
    <p:sldLayoutId id="2147483670" r:id="rId6"/>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2220248" y="1238907"/>
            <a:ext cx="6164000" cy="2252349"/>
          </a:xfrm>
          <a:prstGeom prst="rect">
            <a:avLst/>
          </a:prstGeom>
        </p:spPr>
        <p:txBody>
          <a:bodyPr spcFirstLastPara="1" wrap="square" lIns="91425" tIns="91425" rIns="91425" bIns="91425" anchor="ctr" anchorCtr="0">
            <a:noAutofit/>
          </a:bodyPr>
          <a:lstStyle/>
          <a:p>
            <a:pPr lvl="0"/>
            <a:r>
              <a:rPr lang="en" dirty="0"/>
              <a:t>Programación Web con:</a:t>
            </a:r>
            <a:br>
              <a:rPr lang="en" dirty="0">
                <a:solidFill>
                  <a:schemeClr val="accent2"/>
                </a:solidFill>
              </a:rPr>
            </a:br>
            <a:r>
              <a:rPr lang="en" dirty="0">
                <a:solidFill>
                  <a:schemeClr val="accent2"/>
                </a:solidFill>
              </a:rPr>
              <a:t>HTML </a:t>
            </a:r>
            <a:br>
              <a:rPr lang="en" dirty="0">
                <a:solidFill>
                  <a:schemeClr val="accent2"/>
                </a:solidFill>
              </a:rPr>
            </a:br>
            <a:r>
              <a:rPr lang="en" dirty="0">
                <a:solidFill>
                  <a:schemeClr val="lt2"/>
                </a:solidFill>
              </a:rPr>
              <a:t>CSS	 </a:t>
            </a:r>
            <a:br>
              <a:rPr lang="en" dirty="0">
                <a:solidFill>
                  <a:schemeClr val="lt2"/>
                </a:solidFill>
              </a:rPr>
            </a:br>
            <a:r>
              <a:rPr lang="en" dirty="0">
                <a:solidFill>
                  <a:schemeClr val="accent1"/>
                </a:solidFill>
              </a:rPr>
              <a:t>Bootstrap </a:t>
            </a:r>
            <a:endParaRPr dirty="0">
              <a:solidFill>
                <a:schemeClr val="accent3"/>
              </a:solidFill>
            </a:endParaRPr>
          </a:p>
        </p:txBody>
      </p:sp>
      <p:sp>
        <p:nvSpPr>
          <p:cNvPr id="460"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grpSp>
        <p:nvGrpSpPr>
          <p:cNvPr id="462" name="Google Shape;462;p27"/>
          <p:cNvGrpSpPr/>
          <p:nvPr/>
        </p:nvGrpSpPr>
        <p:grpSpPr>
          <a:xfrm>
            <a:off x="1967198" y="1483381"/>
            <a:ext cx="506100" cy="2484508"/>
            <a:chOff x="1413525" y="1717954"/>
            <a:chExt cx="506100" cy="2484508"/>
          </a:xfrm>
        </p:grpSpPr>
        <p:cxnSp>
          <p:nvCxnSpPr>
            <p:cNvPr id="463" name="Google Shape;463;p27"/>
            <p:cNvCxnSpPr/>
            <p:nvPr/>
          </p:nvCxnSpPr>
          <p:spPr>
            <a:xfrm>
              <a:off x="1543836" y="1717954"/>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5962"/>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028"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3969900" cy="1423500"/>
          </a:xfrm>
          <a:prstGeom prst="rect">
            <a:avLst/>
          </a:prstGeom>
        </p:spPr>
        <p:txBody>
          <a:bodyPr spcFirstLastPara="1" wrap="square" lIns="91425" tIns="91425" rIns="91425" bIns="91425" anchor="ctr" anchorCtr="0">
            <a:noAutofit/>
          </a:bodyPr>
          <a:lstStyle/>
          <a:p>
            <a:pPr lvl="0"/>
            <a:r>
              <a:rPr lang="en" dirty="0"/>
              <a:t>Etiquetas HTML</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18026" y="1722571"/>
            <a:ext cx="6852829" cy="1830792"/>
          </a:xfrm>
          <a:prstGeom prst="rect">
            <a:avLst/>
          </a:prstGeom>
        </p:spPr>
        <p:txBody>
          <a:bodyPr spcFirstLastPara="1" wrap="square" lIns="91425" tIns="91425" rIns="91425" bIns="91425" anchor="ctr" anchorCtr="0">
            <a:noAutofit/>
          </a:bodyPr>
          <a:lstStyle/>
          <a:p>
            <a:pPr marL="0" lvl="0" indent="0" algn="just"/>
            <a:r>
              <a:rPr lang="es-HN" dirty="0"/>
              <a:t>Las etiquetas HTML son elementos que se utilizan para estructurar y dar formato a los documentos web. </a:t>
            </a:r>
          </a:p>
          <a:p>
            <a:pPr marL="0" lvl="0" indent="0" algn="just"/>
            <a:endParaRPr lang="es-HN" dirty="0"/>
          </a:p>
          <a:p>
            <a:pPr marL="0" lvl="0" indent="0" algn="just"/>
            <a:r>
              <a:rPr lang="es-HN" dirty="0"/>
              <a:t>Cada etiqueta tiene un significado específico y está diseñada para producir un resultado visual en un navegador web.</a:t>
            </a:r>
            <a:endParaRPr dirty="0"/>
          </a:p>
        </p:txBody>
      </p:sp>
      <p:grpSp>
        <p:nvGrpSpPr>
          <p:cNvPr id="858" name="Google Shape;858;p42"/>
          <p:cNvGrpSpPr/>
          <p:nvPr/>
        </p:nvGrpSpPr>
        <p:grpSpPr>
          <a:xfrm>
            <a:off x="1084825" y="1652632"/>
            <a:ext cx="506100" cy="2917394"/>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04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3969900" cy="1423500"/>
          </a:xfrm>
          <a:prstGeom prst="rect">
            <a:avLst/>
          </a:prstGeom>
        </p:spPr>
        <p:txBody>
          <a:bodyPr spcFirstLastPara="1" wrap="square" lIns="91425" tIns="91425" rIns="91425" bIns="91425" anchor="ctr" anchorCtr="0">
            <a:noAutofit/>
          </a:bodyPr>
          <a:lstStyle/>
          <a:p>
            <a:pPr lvl="0"/>
            <a:r>
              <a:rPr lang="en" dirty="0"/>
              <a:t>Etiquetas HTML</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18026" y="1585518"/>
            <a:ext cx="6852829" cy="2138495"/>
          </a:xfrm>
          <a:prstGeom prst="rect">
            <a:avLst/>
          </a:prstGeom>
        </p:spPr>
        <p:txBody>
          <a:bodyPr spcFirstLastPara="1" wrap="square" lIns="91425" tIns="91425" rIns="91425" bIns="91425" anchor="ctr" anchorCtr="0">
            <a:noAutofit/>
          </a:bodyPr>
          <a:lstStyle/>
          <a:p>
            <a:pPr marL="0" lvl="0" indent="0" algn="just"/>
            <a:endParaRPr lang="es-HN" dirty="0"/>
          </a:p>
          <a:p>
            <a:pPr marL="0" lvl="0" indent="0" algn="just"/>
            <a:endParaRPr lang="es-HN" dirty="0"/>
          </a:p>
          <a:p>
            <a:pPr marL="0" lvl="0" indent="0" algn="just"/>
            <a:r>
              <a:rPr lang="es-HN" dirty="0"/>
              <a:t>Cada etiqueta HTML comienza con una etiqueta de apertura que incluye el nombre de la etiqueta entre corchetes angulares, seguido del contenido que se desea formatear. </a:t>
            </a:r>
          </a:p>
          <a:p>
            <a:pPr marL="0" lvl="0" indent="0" algn="just"/>
            <a:r>
              <a:rPr lang="es-HN" dirty="0"/>
              <a:t>Por ejemplo:</a:t>
            </a:r>
          </a:p>
          <a:p>
            <a:pPr marL="0" lvl="0" indent="0" algn="just"/>
            <a:endParaRPr lang="es-HN" dirty="0"/>
          </a:p>
          <a:p>
            <a:pPr marL="0" lvl="0" indent="0" algn="just"/>
            <a:r>
              <a:rPr lang="es-HN" dirty="0">
                <a:solidFill>
                  <a:schemeClr val="bg2"/>
                </a:solidFill>
              </a:rPr>
              <a:t>&lt;title&gt; </a:t>
            </a:r>
            <a:r>
              <a:rPr lang="es-HN" dirty="0">
                <a:solidFill>
                  <a:schemeClr val="accent6"/>
                </a:solidFill>
              </a:rPr>
              <a:t>Título_Página </a:t>
            </a:r>
            <a:r>
              <a:rPr lang="es-HN" dirty="0">
                <a:solidFill>
                  <a:schemeClr val="bg2"/>
                </a:solidFill>
              </a:rPr>
              <a:t>&lt;/title&gt;</a:t>
            </a:r>
          </a:p>
          <a:p>
            <a:pPr marL="0" lvl="0" indent="0" algn="just"/>
            <a:endParaRPr lang="es-HN" dirty="0">
              <a:solidFill>
                <a:schemeClr val="accent2"/>
              </a:solidFill>
            </a:endParaRPr>
          </a:p>
          <a:p>
            <a:pPr marL="0" lvl="0" indent="0" algn="just"/>
            <a:endParaRPr lang="es-HN" dirty="0"/>
          </a:p>
          <a:p>
            <a:pPr marL="0" lvl="0" indent="0" algn="just"/>
            <a:endParaRPr dirty="0">
              <a:solidFill>
                <a:schemeClr val="accent2">
                  <a:lumMod val="40000"/>
                  <a:lumOff val="60000"/>
                </a:schemeClr>
              </a:solidFill>
            </a:endParaRPr>
          </a:p>
        </p:txBody>
      </p:sp>
      <p:grpSp>
        <p:nvGrpSpPr>
          <p:cNvPr id="858" name="Google Shape;858;p42"/>
          <p:cNvGrpSpPr/>
          <p:nvPr/>
        </p:nvGrpSpPr>
        <p:grpSpPr>
          <a:xfrm>
            <a:off x="1084825" y="1652632"/>
            <a:ext cx="506100" cy="2917394"/>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39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3969900" cy="1423500"/>
          </a:xfrm>
          <a:prstGeom prst="rect">
            <a:avLst/>
          </a:prstGeom>
        </p:spPr>
        <p:txBody>
          <a:bodyPr spcFirstLastPara="1" wrap="square" lIns="91425" tIns="91425" rIns="91425" bIns="91425" anchor="ctr" anchorCtr="0">
            <a:noAutofit/>
          </a:bodyPr>
          <a:lstStyle/>
          <a:p>
            <a:pPr lvl="0"/>
            <a:r>
              <a:rPr lang="en" dirty="0"/>
              <a:t>Etiquetas HTML</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18026" y="1510018"/>
            <a:ext cx="7500139" cy="2168044"/>
          </a:xfrm>
          <a:prstGeom prst="rect">
            <a:avLst/>
          </a:prstGeom>
        </p:spPr>
        <p:txBody>
          <a:bodyPr spcFirstLastPara="1" wrap="square" lIns="91425" tIns="91425" rIns="91425" bIns="91425" anchor="ctr" anchorCtr="0">
            <a:noAutofit/>
          </a:bodyPr>
          <a:lstStyle/>
          <a:p>
            <a:pPr marL="0" lvl="0" indent="0" algn="just"/>
            <a:endParaRPr lang="es-HN" dirty="0">
              <a:solidFill>
                <a:schemeClr val="accent2"/>
              </a:solidFill>
            </a:endParaRPr>
          </a:p>
          <a:p>
            <a:pPr marL="0" lvl="0" indent="0" algn="just"/>
            <a:endParaRPr lang="es-HN" dirty="0">
              <a:solidFill>
                <a:schemeClr val="accent6"/>
              </a:solidFill>
            </a:endParaRPr>
          </a:p>
          <a:p>
            <a:pPr marL="0" lvl="0" indent="0" algn="just"/>
            <a:r>
              <a:rPr lang="es-HN" dirty="0">
                <a:solidFill>
                  <a:schemeClr val="accent6"/>
                </a:solidFill>
              </a:rPr>
              <a:t>Etiquetas básicas:</a:t>
            </a:r>
          </a:p>
          <a:p>
            <a:pPr marL="0" lvl="0" indent="0" algn="just"/>
            <a:endParaRPr lang="es-HN" dirty="0">
              <a:solidFill>
                <a:schemeClr val="accent6"/>
              </a:solidFill>
            </a:endParaRPr>
          </a:p>
          <a:p>
            <a:pPr marL="0" lvl="0" indent="0" algn="just"/>
            <a:r>
              <a:rPr lang="es-HN" dirty="0">
                <a:solidFill>
                  <a:schemeClr val="bg2"/>
                </a:solidFill>
              </a:rPr>
              <a:t>&lt;html&gt;  </a:t>
            </a:r>
            <a:r>
              <a:rPr lang="es-HN" dirty="0">
                <a:solidFill>
                  <a:schemeClr val="accent6"/>
                </a:solidFill>
              </a:rPr>
              <a:t>Indica el inicio y el final de un documento html.</a:t>
            </a:r>
          </a:p>
          <a:p>
            <a:pPr marL="0" lvl="0" indent="0" algn="just"/>
            <a:endParaRPr lang="es-HN" dirty="0">
              <a:solidFill>
                <a:schemeClr val="bg2"/>
              </a:solidFill>
            </a:endParaRPr>
          </a:p>
          <a:p>
            <a:pPr marL="0" lvl="0" indent="0" algn="just"/>
            <a:r>
              <a:rPr lang="es-HN" dirty="0">
                <a:solidFill>
                  <a:schemeClr val="bg2"/>
                </a:solidFill>
              </a:rPr>
              <a:t>&lt;head&gt;  </a:t>
            </a:r>
            <a:r>
              <a:rPr lang="es-HN" dirty="0">
                <a:solidFill>
                  <a:schemeClr val="accent6"/>
                </a:solidFill>
              </a:rPr>
              <a:t>Es el encabezado y contiene información del documento.</a:t>
            </a:r>
          </a:p>
          <a:p>
            <a:pPr marL="0" lvl="0" indent="0" algn="just"/>
            <a:endParaRPr lang="es-HN" dirty="0">
              <a:solidFill>
                <a:schemeClr val="bg2"/>
              </a:solidFill>
            </a:endParaRPr>
          </a:p>
          <a:p>
            <a:pPr marL="0" lvl="0" indent="0" algn="just"/>
            <a:r>
              <a:rPr lang="es-HN" dirty="0">
                <a:solidFill>
                  <a:schemeClr val="bg2"/>
                </a:solidFill>
              </a:rPr>
              <a:t>&lt;title&gt; </a:t>
            </a:r>
            <a:r>
              <a:rPr lang="es-HN" dirty="0">
                <a:solidFill>
                  <a:schemeClr val="accent6"/>
                </a:solidFill>
              </a:rPr>
              <a:t>Se usa para definir el título del documento.</a:t>
            </a:r>
          </a:p>
          <a:p>
            <a:pPr marL="0" lvl="0" indent="0" algn="just"/>
            <a:endParaRPr lang="es-HN" dirty="0">
              <a:solidFill>
                <a:schemeClr val="bg2"/>
              </a:solidFill>
            </a:endParaRPr>
          </a:p>
          <a:p>
            <a:pPr marL="0" lvl="0" indent="0" algn="just"/>
            <a:r>
              <a:rPr lang="es-HN" dirty="0">
                <a:solidFill>
                  <a:schemeClr val="bg2"/>
                </a:solidFill>
              </a:rPr>
              <a:t>&lt;body&gt;  </a:t>
            </a:r>
            <a:r>
              <a:rPr lang="es-HN" dirty="0">
                <a:solidFill>
                  <a:schemeClr val="accent6"/>
                </a:solidFill>
              </a:rPr>
              <a:t>Contiene los elementos principales a mostrar en el navegador</a:t>
            </a:r>
            <a:endParaRPr lang="es-HN" dirty="0">
              <a:solidFill>
                <a:schemeClr val="bg2"/>
              </a:solidFill>
            </a:endParaRPr>
          </a:p>
          <a:p>
            <a:pPr marL="0" lvl="0" indent="0" algn="just"/>
            <a:endParaRPr lang="es-HN" dirty="0">
              <a:solidFill>
                <a:schemeClr val="bg2"/>
              </a:solidFill>
            </a:endParaRPr>
          </a:p>
          <a:p>
            <a:pPr marL="0" lvl="0" indent="0" algn="just"/>
            <a:endParaRPr dirty="0">
              <a:solidFill>
                <a:schemeClr val="accent6"/>
              </a:solidFill>
            </a:endParaRPr>
          </a:p>
        </p:txBody>
      </p:sp>
      <p:grpSp>
        <p:nvGrpSpPr>
          <p:cNvPr id="858" name="Google Shape;858;p42"/>
          <p:cNvGrpSpPr/>
          <p:nvPr/>
        </p:nvGrpSpPr>
        <p:grpSpPr>
          <a:xfrm>
            <a:off x="1084825" y="1652632"/>
            <a:ext cx="506100" cy="2917394"/>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3969900" cy="1423500"/>
          </a:xfrm>
          <a:prstGeom prst="rect">
            <a:avLst/>
          </a:prstGeom>
        </p:spPr>
        <p:txBody>
          <a:bodyPr spcFirstLastPara="1" wrap="square" lIns="91425" tIns="91425" rIns="91425" bIns="91425" anchor="ctr" anchorCtr="0">
            <a:noAutofit/>
          </a:bodyPr>
          <a:lstStyle/>
          <a:p>
            <a:pPr lvl="0"/>
            <a:r>
              <a:rPr lang="en" dirty="0"/>
              <a:t>Etiquetas HTML</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18026" y="1484851"/>
            <a:ext cx="6852829" cy="2957847"/>
          </a:xfrm>
          <a:prstGeom prst="rect">
            <a:avLst/>
          </a:prstGeom>
        </p:spPr>
        <p:txBody>
          <a:bodyPr spcFirstLastPara="1" wrap="square" lIns="91425" tIns="91425" rIns="91425" bIns="91425" anchor="ctr" anchorCtr="0">
            <a:noAutofit/>
          </a:bodyPr>
          <a:lstStyle/>
          <a:p>
            <a:pPr marL="0" lvl="0" indent="0" algn="just"/>
            <a:r>
              <a:rPr lang="es-HN" dirty="0"/>
              <a:t>Más etiquetas básicas:</a:t>
            </a:r>
          </a:p>
          <a:p>
            <a:pPr marL="0" lvl="0" indent="0" algn="just"/>
            <a:r>
              <a:rPr lang="es-HN" dirty="0">
                <a:solidFill>
                  <a:schemeClr val="bg2"/>
                </a:solidFill>
              </a:rPr>
              <a:t>&lt;h1&gt; </a:t>
            </a:r>
            <a:r>
              <a:rPr lang="es-HN" dirty="0">
                <a:solidFill>
                  <a:schemeClr val="accent6"/>
                </a:solidFill>
              </a:rPr>
              <a:t>a </a:t>
            </a:r>
            <a:r>
              <a:rPr lang="es-HN" dirty="0">
                <a:solidFill>
                  <a:schemeClr val="bg2"/>
                </a:solidFill>
              </a:rPr>
              <a:t>&lt;h6&gt;</a:t>
            </a:r>
            <a:r>
              <a:rPr lang="es-HN" dirty="0">
                <a:solidFill>
                  <a:schemeClr val="accent6"/>
                </a:solidFill>
              </a:rPr>
              <a:t>: son encabezados de secciones.</a:t>
            </a:r>
          </a:p>
          <a:p>
            <a:pPr marL="0" lvl="0" indent="0" algn="just"/>
            <a:r>
              <a:rPr lang="es-HN" dirty="0">
                <a:solidFill>
                  <a:schemeClr val="bg2"/>
                </a:solidFill>
              </a:rPr>
              <a:t>&lt;p&gt;</a:t>
            </a:r>
            <a:r>
              <a:rPr lang="es-HN" dirty="0">
                <a:solidFill>
                  <a:schemeClr val="accent6"/>
                </a:solidFill>
              </a:rPr>
              <a:t>: párrafo</a:t>
            </a:r>
          </a:p>
          <a:p>
            <a:pPr marL="0" lvl="0" indent="0" algn="just"/>
            <a:r>
              <a:rPr lang="es-HN" dirty="0">
                <a:solidFill>
                  <a:schemeClr val="bg2"/>
                </a:solidFill>
              </a:rPr>
              <a:t>&lt;a&gt;</a:t>
            </a:r>
            <a:r>
              <a:rPr lang="es-HN" dirty="0">
                <a:solidFill>
                  <a:schemeClr val="accent6"/>
                </a:solidFill>
              </a:rPr>
              <a:t>: enlace</a:t>
            </a:r>
          </a:p>
          <a:p>
            <a:pPr marL="0" lvl="0" indent="0" algn="just"/>
            <a:r>
              <a:rPr lang="es-HN" dirty="0">
                <a:solidFill>
                  <a:schemeClr val="bg2"/>
                </a:solidFill>
              </a:rPr>
              <a:t>&lt;img&gt;</a:t>
            </a:r>
            <a:r>
              <a:rPr lang="es-HN" dirty="0">
                <a:solidFill>
                  <a:schemeClr val="accent6"/>
                </a:solidFill>
              </a:rPr>
              <a:t>: imagen</a:t>
            </a:r>
          </a:p>
          <a:p>
            <a:pPr marL="0" lvl="0" indent="0" algn="just"/>
            <a:r>
              <a:rPr lang="es-HN" dirty="0">
                <a:solidFill>
                  <a:schemeClr val="bg2"/>
                </a:solidFill>
              </a:rPr>
              <a:t>&lt;ul&gt;</a:t>
            </a:r>
            <a:r>
              <a:rPr lang="es-HN" dirty="0">
                <a:solidFill>
                  <a:schemeClr val="accent6"/>
                </a:solidFill>
              </a:rPr>
              <a:t>: lista sin orden</a:t>
            </a:r>
            <a:endParaRPr lang="es-HN" dirty="0">
              <a:solidFill>
                <a:schemeClr val="bg2"/>
              </a:solidFill>
            </a:endParaRPr>
          </a:p>
          <a:p>
            <a:pPr marL="0" lvl="0" indent="0" algn="just"/>
            <a:r>
              <a:rPr lang="es-HN" dirty="0">
                <a:solidFill>
                  <a:schemeClr val="bg2"/>
                </a:solidFill>
              </a:rPr>
              <a:t>&lt;ol&gt;</a:t>
            </a:r>
            <a:r>
              <a:rPr lang="es-HN" dirty="0"/>
              <a:t>: lista ordenada</a:t>
            </a:r>
          </a:p>
          <a:p>
            <a:pPr marL="0" lvl="0" indent="0" algn="just"/>
            <a:r>
              <a:rPr lang="es-HN" dirty="0">
                <a:solidFill>
                  <a:schemeClr val="bg2"/>
                </a:solidFill>
              </a:rPr>
              <a:t>&lt;li&gt;</a:t>
            </a:r>
            <a:r>
              <a:rPr lang="es-HN" dirty="0"/>
              <a:t>: elemento de lista</a:t>
            </a:r>
          </a:p>
          <a:p>
            <a:pPr marL="0" lvl="0" indent="0" algn="just"/>
            <a:r>
              <a:rPr lang="es-HN" dirty="0">
                <a:solidFill>
                  <a:schemeClr val="bg2"/>
                </a:solidFill>
              </a:rPr>
              <a:t>&lt;table&gt;</a:t>
            </a:r>
            <a:r>
              <a:rPr lang="es-HN" dirty="0"/>
              <a:t>: tabla</a:t>
            </a:r>
          </a:p>
          <a:p>
            <a:pPr marL="0" lvl="0" indent="0" algn="just"/>
            <a:r>
              <a:rPr lang="es-HN" dirty="0">
                <a:solidFill>
                  <a:schemeClr val="bg2"/>
                </a:solidFill>
              </a:rPr>
              <a:t>&lt;form&gt;</a:t>
            </a:r>
            <a:r>
              <a:rPr lang="es-HN" dirty="0"/>
              <a:t>: formulario</a:t>
            </a:r>
          </a:p>
          <a:p>
            <a:pPr marL="0" lvl="0" indent="0" algn="just"/>
            <a:endParaRPr lang="es-HN" dirty="0">
              <a:solidFill>
                <a:schemeClr val="accent2"/>
              </a:solidFill>
            </a:endParaRPr>
          </a:p>
          <a:p>
            <a:pPr marL="0" lvl="0" indent="0" algn="just"/>
            <a:endParaRPr lang="es-HN" dirty="0"/>
          </a:p>
          <a:p>
            <a:pPr marL="0" lvl="0" indent="0" algn="just"/>
            <a:endParaRPr dirty="0">
              <a:solidFill>
                <a:schemeClr val="accent2">
                  <a:lumMod val="40000"/>
                  <a:lumOff val="60000"/>
                </a:schemeClr>
              </a:solidFill>
            </a:endParaRPr>
          </a:p>
        </p:txBody>
      </p:sp>
      <p:grpSp>
        <p:nvGrpSpPr>
          <p:cNvPr id="858" name="Google Shape;858;p42"/>
          <p:cNvGrpSpPr/>
          <p:nvPr/>
        </p:nvGrpSpPr>
        <p:grpSpPr>
          <a:xfrm>
            <a:off x="1084825" y="1652632"/>
            <a:ext cx="506100" cy="2917394"/>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9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93289" y="351315"/>
            <a:ext cx="7088654" cy="1036026"/>
          </a:xfrm>
          <a:prstGeom prst="rect">
            <a:avLst/>
          </a:prstGeom>
        </p:spPr>
        <p:txBody>
          <a:bodyPr spcFirstLastPara="1" wrap="square" lIns="91425" tIns="91425" rIns="91425" bIns="91425" anchor="ctr" anchorCtr="0">
            <a:noAutofit/>
          </a:bodyPr>
          <a:lstStyle/>
          <a:p>
            <a:pPr lvl="0"/>
            <a:r>
              <a:rPr lang="en" dirty="0">
                <a:solidFill>
                  <a:schemeClr val="accent6"/>
                </a:solidFill>
              </a:rPr>
              <a:t>Estructura de una etiqueta HTML</a:t>
            </a:r>
            <a:endParaRPr dirty="0">
              <a:solidFill>
                <a:schemeClr val="accent6"/>
              </a:solidFill>
            </a:endParaRPr>
          </a:p>
        </p:txBody>
      </p:sp>
      <p:sp>
        <p:nvSpPr>
          <p:cNvPr id="853" name="Google Shape;853;p42"/>
          <p:cNvSpPr txBox="1">
            <a:spLocks noGrp="1"/>
          </p:cNvSpPr>
          <p:nvPr>
            <p:ph type="subTitle" idx="1"/>
          </p:nvPr>
        </p:nvSpPr>
        <p:spPr>
          <a:xfrm>
            <a:off x="1590925" y="869328"/>
            <a:ext cx="6621897" cy="2808730"/>
          </a:xfrm>
          <a:prstGeom prst="rect">
            <a:avLst/>
          </a:prstGeom>
        </p:spPr>
        <p:txBody>
          <a:bodyPr spcFirstLastPara="1" wrap="square" lIns="91425" tIns="91425" rIns="91425" bIns="91425" anchor="ctr" anchorCtr="0">
            <a:noAutofit/>
          </a:bodyPr>
          <a:lstStyle/>
          <a:p>
            <a:pPr marL="0" lvl="0" indent="0" algn="just"/>
            <a:endParaRPr lang="es-HN" dirty="0">
              <a:solidFill>
                <a:schemeClr val="accent2"/>
              </a:solidFill>
            </a:endParaRPr>
          </a:p>
          <a:p>
            <a:pPr marL="0" lvl="0" indent="0" algn="just"/>
            <a:endParaRPr lang="es-HN" dirty="0"/>
          </a:p>
          <a:p>
            <a:pPr marL="0" lvl="0" indent="0" algn="just"/>
            <a:r>
              <a:rPr lang="es-HN" sz="2400" dirty="0">
                <a:solidFill>
                  <a:schemeClr val="accent4"/>
                </a:solidFill>
              </a:rPr>
              <a:t>&lt;</a:t>
            </a:r>
            <a:r>
              <a:rPr lang="es-HN" sz="2400" dirty="0">
                <a:solidFill>
                  <a:srgbClr val="0070C0"/>
                </a:solidFill>
              </a:rPr>
              <a:t>a </a:t>
            </a:r>
            <a:r>
              <a:rPr lang="es-HN" sz="2400" dirty="0">
                <a:solidFill>
                  <a:schemeClr val="bg2"/>
                </a:solidFill>
              </a:rPr>
              <a:t>href</a:t>
            </a:r>
            <a:r>
              <a:rPr lang="es-HN" sz="2400" dirty="0">
                <a:solidFill>
                  <a:schemeClr val="accent6"/>
                </a:solidFill>
              </a:rPr>
              <a:t>=</a:t>
            </a:r>
            <a:r>
              <a:rPr lang="es-HN" sz="2400" dirty="0">
                <a:solidFill>
                  <a:schemeClr val="tx2">
                    <a:lumMod val="60000"/>
                    <a:lumOff val="40000"/>
                  </a:schemeClr>
                </a:solidFill>
              </a:rPr>
              <a:t>“páginaWeb.html”</a:t>
            </a:r>
            <a:r>
              <a:rPr lang="es-HN" sz="2400" dirty="0">
                <a:solidFill>
                  <a:schemeClr val="accent4"/>
                </a:solidFill>
              </a:rPr>
              <a:t>&gt;</a:t>
            </a:r>
            <a:r>
              <a:rPr lang="es-HN" sz="2400" dirty="0">
                <a:solidFill>
                  <a:schemeClr val="accent6"/>
                </a:solidFill>
              </a:rPr>
              <a:t>Enlace</a:t>
            </a:r>
            <a:r>
              <a:rPr lang="es-HN" sz="2400" dirty="0">
                <a:solidFill>
                  <a:schemeClr val="accent4"/>
                </a:solidFill>
              </a:rPr>
              <a:t>&lt;/</a:t>
            </a:r>
            <a:r>
              <a:rPr lang="es-HN" sz="2400" dirty="0">
                <a:solidFill>
                  <a:srgbClr val="0070C0"/>
                </a:solidFill>
              </a:rPr>
              <a:t>a</a:t>
            </a:r>
            <a:r>
              <a:rPr lang="es-HN" sz="2400" dirty="0">
                <a:solidFill>
                  <a:schemeClr val="accent4"/>
                </a:solidFill>
              </a:rPr>
              <a:t>&gt;</a:t>
            </a:r>
            <a:endParaRPr sz="2400" dirty="0">
              <a:solidFill>
                <a:schemeClr val="accent4"/>
              </a:solidFill>
            </a:endParaRPr>
          </a:p>
        </p:txBody>
      </p:sp>
      <p:sp>
        <p:nvSpPr>
          <p:cNvPr id="2" name="Flecha arriba 1"/>
          <p:cNvSpPr/>
          <p:nvPr/>
        </p:nvSpPr>
        <p:spPr>
          <a:xfrm>
            <a:off x="1778466" y="2734808"/>
            <a:ext cx="302004" cy="302005"/>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 name="Flecha arriba 11"/>
          <p:cNvSpPr/>
          <p:nvPr/>
        </p:nvSpPr>
        <p:spPr>
          <a:xfrm rot="10800000">
            <a:off x="2418789" y="1971688"/>
            <a:ext cx="341188" cy="302005"/>
          </a:xfrm>
          <a:prstGeom prst="up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 name="Flecha arriba 13"/>
          <p:cNvSpPr/>
          <p:nvPr/>
        </p:nvSpPr>
        <p:spPr>
          <a:xfrm rot="10800000">
            <a:off x="6687406" y="1971688"/>
            <a:ext cx="341188" cy="302005"/>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 name="Flecha arriba 14"/>
          <p:cNvSpPr/>
          <p:nvPr/>
        </p:nvSpPr>
        <p:spPr>
          <a:xfrm>
            <a:off x="4399463" y="2734809"/>
            <a:ext cx="341188" cy="302005"/>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 name="Flecha arriba 15"/>
          <p:cNvSpPr/>
          <p:nvPr/>
        </p:nvSpPr>
        <p:spPr>
          <a:xfrm>
            <a:off x="7643768" y="2734808"/>
            <a:ext cx="302004" cy="302005"/>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7" name="Google Shape;856;p42"/>
          <p:cNvSpPr txBox="1">
            <a:spLocks/>
          </p:cNvSpPr>
          <p:nvPr/>
        </p:nvSpPr>
        <p:spPr>
          <a:xfrm>
            <a:off x="2080470" y="1600398"/>
            <a:ext cx="1053167"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HN" dirty="0">
                <a:solidFill>
                  <a:schemeClr val="bg2"/>
                </a:solidFill>
              </a:rPr>
              <a:t>Atributo</a:t>
            </a:r>
          </a:p>
        </p:txBody>
      </p:sp>
      <p:sp>
        <p:nvSpPr>
          <p:cNvPr id="18" name="Google Shape;856;p42"/>
          <p:cNvSpPr txBox="1">
            <a:spLocks/>
          </p:cNvSpPr>
          <p:nvPr/>
        </p:nvSpPr>
        <p:spPr>
          <a:xfrm>
            <a:off x="1230653" y="3178785"/>
            <a:ext cx="139763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HN" dirty="0">
                <a:solidFill>
                  <a:srgbClr val="0070C0"/>
                </a:solidFill>
              </a:rPr>
              <a:t>Etiqueta </a:t>
            </a:r>
          </a:p>
          <a:p>
            <a:pPr marL="0" indent="0" algn="ctr">
              <a:buFont typeface="Fira Code"/>
              <a:buNone/>
            </a:pPr>
            <a:r>
              <a:rPr lang="es-HN" dirty="0">
                <a:solidFill>
                  <a:srgbClr val="0070C0"/>
                </a:solidFill>
              </a:rPr>
              <a:t>de apertura</a:t>
            </a:r>
          </a:p>
        </p:txBody>
      </p:sp>
      <p:sp>
        <p:nvSpPr>
          <p:cNvPr id="19" name="Google Shape;856;p42"/>
          <p:cNvSpPr txBox="1">
            <a:spLocks/>
          </p:cNvSpPr>
          <p:nvPr/>
        </p:nvSpPr>
        <p:spPr>
          <a:xfrm>
            <a:off x="3941388" y="3178785"/>
            <a:ext cx="124927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HN" dirty="0">
                <a:solidFill>
                  <a:schemeClr val="tx2">
                    <a:lumMod val="60000"/>
                    <a:lumOff val="40000"/>
                  </a:schemeClr>
                </a:solidFill>
              </a:rPr>
              <a:t>Valor del atributo</a:t>
            </a:r>
          </a:p>
        </p:txBody>
      </p:sp>
      <p:sp>
        <p:nvSpPr>
          <p:cNvPr id="20" name="Google Shape;856;p42"/>
          <p:cNvSpPr txBox="1">
            <a:spLocks/>
          </p:cNvSpPr>
          <p:nvPr/>
        </p:nvSpPr>
        <p:spPr>
          <a:xfrm>
            <a:off x="6271305" y="1600398"/>
            <a:ext cx="1173389"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HN" dirty="0">
                <a:solidFill>
                  <a:schemeClr val="accent3"/>
                </a:solidFill>
              </a:rPr>
              <a:t>Contenido</a:t>
            </a:r>
          </a:p>
        </p:txBody>
      </p:sp>
      <p:sp>
        <p:nvSpPr>
          <p:cNvPr id="21" name="Google Shape;856;p42"/>
          <p:cNvSpPr txBox="1">
            <a:spLocks/>
          </p:cNvSpPr>
          <p:nvPr/>
        </p:nvSpPr>
        <p:spPr>
          <a:xfrm>
            <a:off x="7193115" y="3178785"/>
            <a:ext cx="1203309"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HN" dirty="0">
                <a:solidFill>
                  <a:srgbClr val="0070C0"/>
                </a:solidFill>
              </a:rPr>
              <a:t>Etiqueta de cierre</a:t>
            </a:r>
          </a:p>
        </p:txBody>
      </p:sp>
      <p:sp>
        <p:nvSpPr>
          <p:cNvPr id="4" name="Rectángulo 3"/>
          <p:cNvSpPr/>
          <p:nvPr/>
        </p:nvSpPr>
        <p:spPr>
          <a:xfrm>
            <a:off x="1230653" y="1465493"/>
            <a:ext cx="7351285" cy="2427000"/>
          </a:xfrm>
          <a:prstGeom prst="rect">
            <a:avLst/>
          </a:prstGeom>
          <a:noFill/>
          <a:ln>
            <a:solidFill>
              <a:schemeClr val="accent4"/>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2"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23"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24"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55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3" name="Google Shape;853;p42"/>
          <p:cNvSpPr txBox="1">
            <a:spLocks noGrp="1"/>
          </p:cNvSpPr>
          <p:nvPr>
            <p:ph type="subTitle" idx="1"/>
          </p:nvPr>
        </p:nvSpPr>
        <p:spPr>
          <a:xfrm>
            <a:off x="1674815" y="2127474"/>
            <a:ext cx="6621897" cy="1354308"/>
          </a:xfrm>
          <a:prstGeom prst="rect">
            <a:avLst/>
          </a:prstGeom>
        </p:spPr>
        <p:txBody>
          <a:bodyPr spcFirstLastPara="1" wrap="square" lIns="91425" tIns="91425" rIns="91425" bIns="91425" anchor="ctr" anchorCtr="0">
            <a:noAutofit/>
          </a:bodyPr>
          <a:lstStyle/>
          <a:p>
            <a:pPr marL="0" lvl="0" indent="0" algn="just"/>
            <a:endParaRPr lang="es-HN" sz="1100" dirty="0">
              <a:solidFill>
                <a:schemeClr val="accent2"/>
              </a:solidFill>
            </a:endParaRPr>
          </a:p>
          <a:p>
            <a:pPr marL="0" lvl="0" indent="0" algn="just"/>
            <a:endParaRPr lang="es-HN" sz="1100" dirty="0"/>
          </a:p>
          <a:p>
            <a:pPr marL="0" lvl="0" indent="0" algn="just"/>
            <a:r>
              <a:rPr lang="es-HN" sz="1800" dirty="0">
                <a:solidFill>
                  <a:schemeClr val="accent4"/>
                </a:solidFill>
              </a:rPr>
              <a:t>&lt;</a:t>
            </a:r>
            <a:r>
              <a:rPr lang="es-HN" sz="1800" dirty="0">
                <a:solidFill>
                  <a:srgbClr val="0070C0"/>
                </a:solidFill>
              </a:rPr>
              <a:t>img </a:t>
            </a:r>
            <a:r>
              <a:rPr lang="es-HN" sz="1800" dirty="0">
                <a:solidFill>
                  <a:schemeClr val="bg2"/>
                </a:solidFill>
              </a:rPr>
              <a:t>src</a:t>
            </a:r>
            <a:r>
              <a:rPr lang="es-HN" sz="1800" dirty="0">
                <a:solidFill>
                  <a:schemeClr val="accent6"/>
                </a:solidFill>
              </a:rPr>
              <a:t>=</a:t>
            </a:r>
            <a:r>
              <a:rPr lang="es-HN" sz="1800" dirty="0">
                <a:solidFill>
                  <a:schemeClr val="tx2">
                    <a:lumMod val="60000"/>
                    <a:lumOff val="40000"/>
                  </a:schemeClr>
                </a:solidFill>
              </a:rPr>
              <a:t>“ruta/imagen.jpg”</a:t>
            </a:r>
            <a:r>
              <a:rPr lang="es-HN" sz="1800" dirty="0">
                <a:solidFill>
                  <a:schemeClr val="accent4"/>
                </a:solidFill>
              </a:rPr>
              <a:t> </a:t>
            </a:r>
            <a:r>
              <a:rPr lang="es-HN" sz="1800" dirty="0">
                <a:solidFill>
                  <a:schemeClr val="bg2"/>
                </a:solidFill>
              </a:rPr>
              <a:t>alt</a:t>
            </a:r>
            <a:r>
              <a:rPr lang="es-HN" sz="1800" dirty="0">
                <a:solidFill>
                  <a:schemeClr val="accent6"/>
                </a:solidFill>
              </a:rPr>
              <a:t>=</a:t>
            </a:r>
            <a:r>
              <a:rPr lang="es-HN" sz="1800" dirty="0">
                <a:solidFill>
                  <a:schemeClr val="tx2">
                    <a:lumMod val="60000"/>
                    <a:lumOff val="40000"/>
                  </a:schemeClr>
                </a:solidFill>
              </a:rPr>
              <a:t>“descripción”</a:t>
            </a:r>
            <a:r>
              <a:rPr lang="es-HN" sz="1800" dirty="0">
                <a:solidFill>
                  <a:schemeClr val="accent4"/>
                </a:solidFill>
              </a:rPr>
              <a:t>&gt;</a:t>
            </a:r>
            <a:endParaRPr sz="1800" dirty="0">
              <a:solidFill>
                <a:schemeClr val="accent4"/>
              </a:solidFill>
            </a:endParaRPr>
          </a:p>
        </p:txBody>
      </p:sp>
      <p:sp>
        <p:nvSpPr>
          <p:cNvPr id="22" name="Google Shape;562;p32"/>
          <p:cNvSpPr txBox="1">
            <a:spLocks/>
          </p:cNvSpPr>
          <p:nvPr/>
        </p:nvSpPr>
        <p:spPr>
          <a:xfrm>
            <a:off x="743605" y="1425174"/>
            <a:ext cx="7644839" cy="14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449116" indent="0">
              <a:spcBef>
                <a:spcPts val="1000"/>
              </a:spcBef>
            </a:pPr>
            <a:r>
              <a:rPr lang="es-HN" dirty="0"/>
              <a:t>Existen elementos HTML que no requieren de una etiqueta de cierre como por ejemplo la etiqueta &lt;img&gt;.</a:t>
            </a:r>
          </a:p>
          <a:p>
            <a:pPr marL="449116" indent="0">
              <a:spcBef>
                <a:spcPts val="1000"/>
              </a:spcBef>
            </a:pPr>
            <a:r>
              <a:rPr lang="es-HN" dirty="0"/>
              <a:t>En dicho caso, la estructura sería la siguiente:</a:t>
            </a:r>
          </a:p>
        </p:txBody>
      </p:sp>
      <p:sp>
        <p:nvSpPr>
          <p:cNvPr id="7"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8"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9"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3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3969900" cy="1423500"/>
          </a:xfrm>
          <a:prstGeom prst="rect">
            <a:avLst/>
          </a:prstGeom>
        </p:spPr>
        <p:txBody>
          <a:bodyPr spcFirstLastPara="1" wrap="square" lIns="91425" tIns="91425" rIns="91425" bIns="91425" anchor="ctr" anchorCtr="0">
            <a:noAutofit/>
          </a:bodyPr>
          <a:lstStyle/>
          <a:p>
            <a:pPr lvl="0"/>
            <a:r>
              <a:rPr lang="en" dirty="0"/>
              <a:t>Etiquetas meta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18026" y="1950862"/>
            <a:ext cx="6852829" cy="1745011"/>
          </a:xfrm>
          <a:prstGeom prst="rect">
            <a:avLst/>
          </a:prstGeom>
        </p:spPr>
        <p:txBody>
          <a:bodyPr spcFirstLastPara="1" wrap="square" lIns="91425" tIns="91425" rIns="91425" bIns="91425" anchor="t" anchorCtr="0">
            <a:noAutofit/>
          </a:bodyPr>
          <a:lstStyle/>
          <a:p>
            <a:pPr marL="0" lvl="0" indent="0" algn="just"/>
            <a:r>
              <a:rPr lang="es-HN" dirty="0">
                <a:solidFill>
                  <a:schemeClr val="accent6"/>
                </a:solidFill>
              </a:rPr>
              <a:t>Son elementos que se utilizan para proporcionar información adicional sobre el documento HTML, como el autor, la descripción, las palabras clave y otras configuraciones. </a:t>
            </a:r>
          </a:p>
          <a:p>
            <a:pPr marL="0" lvl="0" indent="0" algn="just"/>
            <a:endParaRPr lang="es-HN" dirty="0">
              <a:solidFill>
                <a:schemeClr val="accent6"/>
              </a:solidFill>
            </a:endParaRPr>
          </a:p>
          <a:p>
            <a:pPr marL="0" lvl="0" indent="0" algn="just"/>
            <a:r>
              <a:rPr lang="es-HN" dirty="0">
                <a:solidFill>
                  <a:schemeClr val="accent6"/>
                </a:solidFill>
              </a:rPr>
              <a:t>Se colocan dentro de la sección &lt;head&gt; del documento HTML.</a:t>
            </a: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84825" y="2023432"/>
            <a:ext cx="506100" cy="2546594"/>
            <a:chOff x="1084825" y="2812462"/>
            <a:chExt cx="506100" cy="1757563"/>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812462"/>
              <a:ext cx="0" cy="827324"/>
            </a:xfrm>
            <a:prstGeom prst="straightConnector1">
              <a:avLst/>
            </a:prstGeom>
            <a:noFill/>
            <a:ln w="9525" cap="flat" cmpd="sng">
              <a:solidFill>
                <a:schemeClr val="accent4"/>
              </a:solidFill>
              <a:prstDash val="solid"/>
              <a:round/>
              <a:headEnd type="none" w="med" len="med"/>
              <a:tailEnd type="none" w="med" len="med"/>
            </a:ln>
          </p:spPr>
        </p:cxnSp>
      </p:grpSp>
      <p:sp>
        <p:nvSpPr>
          <p:cNvPr id="13"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5"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3969900" cy="1423500"/>
          </a:xfrm>
          <a:prstGeom prst="rect">
            <a:avLst/>
          </a:prstGeom>
        </p:spPr>
        <p:txBody>
          <a:bodyPr spcFirstLastPara="1" wrap="square" lIns="91425" tIns="91425" rIns="91425" bIns="91425" anchor="ctr" anchorCtr="0">
            <a:noAutofit/>
          </a:bodyPr>
          <a:lstStyle/>
          <a:p>
            <a:pPr lvl="0"/>
            <a:r>
              <a:rPr lang="en" dirty="0"/>
              <a:t>Etiquetas meta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18026" y="1385199"/>
            <a:ext cx="6852829" cy="2749351"/>
          </a:xfrm>
          <a:prstGeom prst="rect">
            <a:avLst/>
          </a:prstGeom>
        </p:spPr>
        <p:txBody>
          <a:bodyPr spcFirstLastPara="1" wrap="square" lIns="91425" tIns="91425" rIns="91425" bIns="91425" anchor="t" anchorCtr="0">
            <a:noAutofit/>
          </a:bodyPr>
          <a:lstStyle/>
          <a:p>
            <a:pPr marL="0" lvl="0" indent="0"/>
            <a:r>
              <a:rPr lang="es-HN" dirty="0">
                <a:solidFill>
                  <a:schemeClr val="accent4"/>
                </a:solidFill>
              </a:rPr>
              <a:t>&lt;</a:t>
            </a:r>
            <a:r>
              <a:rPr lang="es-HN" dirty="0">
                <a:solidFill>
                  <a:srgbClr val="0070C0"/>
                </a:solidFill>
              </a:rPr>
              <a:t>meta</a:t>
            </a:r>
            <a:r>
              <a:rPr lang="es-HN" dirty="0">
                <a:solidFill>
                  <a:schemeClr val="accent6"/>
                </a:solidFill>
              </a:rPr>
              <a:t> </a:t>
            </a:r>
            <a:r>
              <a:rPr lang="es-HN" dirty="0">
                <a:solidFill>
                  <a:schemeClr val="bg2"/>
                </a:solidFill>
              </a:rPr>
              <a:t>charset</a:t>
            </a:r>
            <a:r>
              <a:rPr lang="es-HN" dirty="0">
                <a:solidFill>
                  <a:schemeClr val="accent6"/>
                </a:solidFill>
              </a:rPr>
              <a:t>=</a:t>
            </a:r>
            <a:r>
              <a:rPr lang="es-HN" dirty="0">
                <a:solidFill>
                  <a:schemeClr val="tx2">
                    <a:lumMod val="60000"/>
                    <a:lumOff val="40000"/>
                  </a:schemeClr>
                </a:solidFill>
              </a:rPr>
              <a:t>“utf-8”</a:t>
            </a:r>
            <a:r>
              <a:rPr lang="es-HN" dirty="0">
                <a:solidFill>
                  <a:schemeClr val="accent4"/>
                </a:solidFill>
              </a:rPr>
              <a:t>&gt; </a:t>
            </a:r>
            <a:r>
              <a:rPr lang="es-HN" dirty="0">
                <a:solidFill>
                  <a:schemeClr val="accent6"/>
                </a:solidFill>
              </a:rPr>
              <a:t>Especifica la codificación de caracteres que se usará en el documento.</a:t>
            </a:r>
            <a:endParaRPr lang="es-HN" dirty="0">
              <a:solidFill>
                <a:schemeClr val="accent4"/>
              </a:solidFill>
            </a:endParaRPr>
          </a:p>
          <a:p>
            <a:pPr marL="0" lvl="0" indent="0"/>
            <a:endParaRPr lang="es-HN" dirty="0">
              <a:solidFill>
                <a:schemeClr val="accent4"/>
              </a:solidFill>
            </a:endParaRPr>
          </a:p>
          <a:p>
            <a:pPr marL="0" indent="0"/>
            <a:r>
              <a:rPr lang="es-HN" dirty="0">
                <a:solidFill>
                  <a:schemeClr val="accent4"/>
                </a:solidFill>
              </a:rPr>
              <a:t>&lt;</a:t>
            </a:r>
            <a:r>
              <a:rPr lang="es-HN" dirty="0">
                <a:solidFill>
                  <a:srgbClr val="0070C0"/>
                </a:solidFill>
              </a:rPr>
              <a:t>meta</a:t>
            </a:r>
            <a:r>
              <a:rPr lang="es-HN" dirty="0">
                <a:solidFill>
                  <a:schemeClr val="accent6"/>
                </a:solidFill>
              </a:rPr>
              <a:t> </a:t>
            </a:r>
            <a:r>
              <a:rPr lang="es-HN" dirty="0">
                <a:solidFill>
                  <a:schemeClr val="bg2"/>
                </a:solidFill>
              </a:rPr>
              <a:t>name</a:t>
            </a:r>
            <a:r>
              <a:rPr lang="es-HN" dirty="0">
                <a:solidFill>
                  <a:schemeClr val="accent6"/>
                </a:solidFill>
              </a:rPr>
              <a:t>=</a:t>
            </a:r>
            <a:r>
              <a:rPr lang="es-HN" dirty="0">
                <a:solidFill>
                  <a:schemeClr val="tx2">
                    <a:lumMod val="60000"/>
                    <a:lumOff val="40000"/>
                  </a:schemeClr>
                </a:solidFill>
              </a:rPr>
              <a:t>“description” </a:t>
            </a:r>
            <a:r>
              <a:rPr lang="es-HN" dirty="0">
                <a:solidFill>
                  <a:schemeClr val="bg2"/>
                </a:solidFill>
              </a:rPr>
              <a:t>content</a:t>
            </a:r>
            <a:r>
              <a:rPr lang="es-HN" dirty="0">
                <a:solidFill>
                  <a:schemeClr val="accent6"/>
                </a:solidFill>
              </a:rPr>
              <a:t>=</a:t>
            </a:r>
            <a:r>
              <a:rPr lang="es-HN" dirty="0">
                <a:solidFill>
                  <a:schemeClr val="tx2">
                    <a:lumMod val="60000"/>
                    <a:lumOff val="40000"/>
                  </a:schemeClr>
                </a:solidFill>
              </a:rPr>
              <a:t>“Descripción de la página”</a:t>
            </a:r>
            <a:r>
              <a:rPr lang="es-HN" dirty="0">
                <a:solidFill>
                  <a:schemeClr val="accent4"/>
                </a:solidFill>
              </a:rPr>
              <a:t>&gt;	</a:t>
            </a:r>
          </a:p>
          <a:p>
            <a:pPr marL="0" indent="0"/>
            <a:r>
              <a:rPr lang="es-HN" dirty="0">
                <a:solidFill>
                  <a:schemeClr val="accent6"/>
                </a:solidFill>
              </a:rPr>
              <a:t>Proporciona una descripción corta de la página web para los motores de búsqueda.</a:t>
            </a:r>
          </a:p>
          <a:p>
            <a:pPr marL="0" indent="0"/>
            <a:endParaRPr lang="es-HN" dirty="0">
              <a:solidFill>
                <a:schemeClr val="accent6"/>
              </a:solidFill>
            </a:endParaRPr>
          </a:p>
          <a:p>
            <a:pPr marL="0" indent="0"/>
            <a:r>
              <a:rPr lang="es-HN" dirty="0">
                <a:solidFill>
                  <a:schemeClr val="accent4"/>
                </a:solidFill>
              </a:rPr>
              <a:t>&lt;</a:t>
            </a:r>
            <a:r>
              <a:rPr lang="es-HN" dirty="0">
                <a:solidFill>
                  <a:srgbClr val="0070C0"/>
                </a:solidFill>
              </a:rPr>
              <a:t>meta</a:t>
            </a:r>
            <a:r>
              <a:rPr lang="es-HN" dirty="0">
                <a:solidFill>
                  <a:schemeClr val="accent6"/>
                </a:solidFill>
              </a:rPr>
              <a:t> </a:t>
            </a:r>
            <a:r>
              <a:rPr lang="es-HN" dirty="0">
                <a:solidFill>
                  <a:schemeClr val="bg2"/>
                </a:solidFill>
              </a:rPr>
              <a:t>name</a:t>
            </a:r>
            <a:r>
              <a:rPr lang="es-HN" dirty="0">
                <a:solidFill>
                  <a:schemeClr val="accent6"/>
                </a:solidFill>
              </a:rPr>
              <a:t>=</a:t>
            </a:r>
            <a:r>
              <a:rPr lang="es-HN" dirty="0">
                <a:solidFill>
                  <a:schemeClr val="tx2">
                    <a:lumMod val="60000"/>
                    <a:lumOff val="40000"/>
                  </a:schemeClr>
                </a:solidFill>
              </a:rPr>
              <a:t>“viewport” </a:t>
            </a:r>
            <a:r>
              <a:rPr lang="es-HN" dirty="0">
                <a:solidFill>
                  <a:schemeClr val="bg2"/>
                </a:solidFill>
              </a:rPr>
              <a:t>content</a:t>
            </a:r>
            <a:r>
              <a:rPr lang="es-HN" dirty="0">
                <a:solidFill>
                  <a:schemeClr val="accent6"/>
                </a:solidFill>
              </a:rPr>
              <a:t>=</a:t>
            </a:r>
            <a:r>
              <a:rPr lang="es-HN" dirty="0">
                <a:solidFill>
                  <a:schemeClr val="tx2">
                    <a:lumMod val="60000"/>
                    <a:lumOff val="40000"/>
                  </a:schemeClr>
                </a:solidFill>
              </a:rPr>
              <a:t>“width=</a:t>
            </a:r>
            <a:r>
              <a:rPr lang="es-HN" dirty="0" err="1">
                <a:solidFill>
                  <a:schemeClr val="tx2">
                    <a:lumMod val="60000"/>
                    <a:lumOff val="40000"/>
                  </a:schemeClr>
                </a:solidFill>
              </a:rPr>
              <a:t>device-width</a:t>
            </a:r>
            <a:r>
              <a:rPr lang="es-HN" dirty="0">
                <a:solidFill>
                  <a:schemeClr val="tx2">
                    <a:lumMod val="60000"/>
                    <a:lumOff val="40000"/>
                  </a:schemeClr>
                </a:solidFill>
              </a:rPr>
              <a:t>”</a:t>
            </a:r>
            <a:r>
              <a:rPr lang="es-HN" dirty="0">
                <a:solidFill>
                  <a:schemeClr val="accent4"/>
                </a:solidFill>
              </a:rPr>
              <a:t>&gt;	</a:t>
            </a:r>
          </a:p>
          <a:p>
            <a:pPr marL="0" indent="0"/>
            <a:r>
              <a:rPr lang="es-HN" dirty="0">
                <a:solidFill>
                  <a:schemeClr val="accent6"/>
                </a:solidFill>
              </a:rPr>
              <a:t>Controla cómo se ajustará el contenido de la página en diferentes tamaños de pantalla.</a:t>
            </a:r>
          </a:p>
          <a:p>
            <a:pPr marL="0" lvl="0" indent="0"/>
            <a:endParaRPr lang="es-HN" dirty="0">
              <a:solidFill>
                <a:schemeClr val="accent4"/>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93366" y="1341656"/>
            <a:ext cx="506100" cy="3353069"/>
            <a:chOff x="1093366" y="2689407"/>
            <a:chExt cx="506100" cy="1952066"/>
          </a:xfrm>
        </p:grpSpPr>
        <p:sp>
          <p:nvSpPr>
            <p:cNvPr id="859" name="Google Shape;859;p42"/>
            <p:cNvSpPr txBox="1"/>
            <p:nvPr/>
          </p:nvSpPr>
          <p:spPr>
            <a:xfrm>
              <a:off x="1093366" y="4025873"/>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a:endCxn id="859" idx="0"/>
            </p:cNvCxnSpPr>
            <p:nvPr/>
          </p:nvCxnSpPr>
          <p:spPr>
            <a:xfrm>
              <a:off x="1337875" y="2689407"/>
              <a:ext cx="8541" cy="1336465"/>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07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436525"/>
            <a:ext cx="6317132" cy="1423500"/>
          </a:xfrm>
          <a:prstGeom prst="rect">
            <a:avLst/>
          </a:prstGeom>
        </p:spPr>
        <p:txBody>
          <a:bodyPr spcFirstLastPara="1" wrap="square" lIns="91425" tIns="91425" rIns="91425" bIns="91425" anchor="ctr" anchorCtr="0">
            <a:noAutofit/>
          </a:bodyPr>
          <a:lstStyle/>
          <a:p>
            <a:pPr lvl="0"/>
            <a:r>
              <a:rPr lang="en" dirty="0"/>
              <a:t>Insertar audio en HTML</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20587" y="1743957"/>
            <a:ext cx="6852829" cy="1655636"/>
          </a:xfrm>
          <a:prstGeom prst="rect">
            <a:avLst/>
          </a:prstGeom>
        </p:spPr>
        <p:txBody>
          <a:bodyPr spcFirstLastPara="1" wrap="square" lIns="91425" tIns="91425" rIns="91425" bIns="91425" anchor="t" anchorCtr="0">
            <a:noAutofit/>
          </a:bodyPr>
          <a:lstStyle/>
          <a:p>
            <a:pPr marL="0" lvl="0" indent="0"/>
            <a:r>
              <a:rPr lang="es-HN" dirty="0">
                <a:solidFill>
                  <a:schemeClr val="accent6"/>
                </a:solidFill>
              </a:rPr>
              <a:t>Para insertar un elemento que contenga audio en HTML, se utiliza la etiqueta &lt;audio&gt;.</a:t>
            </a:r>
          </a:p>
          <a:p>
            <a:pPr marL="0" lvl="0" indent="0"/>
            <a:endParaRPr lang="es-HN" dirty="0">
              <a:solidFill>
                <a:schemeClr val="accent6"/>
              </a:solidFill>
            </a:endParaRPr>
          </a:p>
          <a:p>
            <a:pPr marL="0" lvl="0" indent="0"/>
            <a:r>
              <a:rPr lang="es-HN" dirty="0">
                <a:solidFill>
                  <a:schemeClr val="accent6"/>
                </a:solidFill>
              </a:rPr>
              <a:t>Se utiliza de la siguiente forma:</a:t>
            </a:r>
          </a:p>
          <a:p>
            <a:pPr marL="0" lvl="0" indent="0"/>
            <a:endParaRPr lang="es-HN" dirty="0">
              <a:solidFill>
                <a:schemeClr val="accent6"/>
              </a:solidFill>
            </a:endParaRPr>
          </a:p>
          <a:p>
            <a:pPr marL="0" indent="0"/>
            <a:r>
              <a:rPr lang="es-HN" dirty="0">
                <a:solidFill>
                  <a:schemeClr val="accent4"/>
                </a:solidFill>
              </a:rPr>
              <a:t>&lt;</a:t>
            </a:r>
            <a:r>
              <a:rPr lang="es-HN" dirty="0">
                <a:solidFill>
                  <a:srgbClr val="0070C0"/>
                </a:solidFill>
              </a:rPr>
              <a:t>audio</a:t>
            </a:r>
            <a:r>
              <a:rPr lang="es-HN" dirty="0">
                <a:solidFill>
                  <a:schemeClr val="accent6"/>
                </a:solidFill>
              </a:rPr>
              <a:t> </a:t>
            </a:r>
            <a:r>
              <a:rPr lang="es-HN" dirty="0">
                <a:solidFill>
                  <a:schemeClr val="bg2"/>
                </a:solidFill>
              </a:rPr>
              <a:t>controls src</a:t>
            </a:r>
            <a:r>
              <a:rPr lang="es-HN" dirty="0">
                <a:solidFill>
                  <a:schemeClr val="accent6"/>
                </a:solidFill>
              </a:rPr>
              <a:t>=</a:t>
            </a:r>
            <a:r>
              <a:rPr lang="es-HN" dirty="0">
                <a:solidFill>
                  <a:schemeClr val="tx2">
                    <a:lumMod val="60000"/>
                    <a:lumOff val="40000"/>
                  </a:schemeClr>
                </a:solidFill>
              </a:rPr>
              <a:t>“audio.mp3”</a:t>
            </a:r>
            <a:r>
              <a:rPr lang="es-HN" dirty="0">
                <a:solidFill>
                  <a:schemeClr val="accent4"/>
                </a:solidFill>
              </a:rPr>
              <a:t>&gt;&lt;/</a:t>
            </a:r>
            <a:r>
              <a:rPr lang="es-HN" dirty="0">
                <a:solidFill>
                  <a:srgbClr val="0070C0"/>
                </a:solidFill>
              </a:rPr>
              <a:t>audio</a:t>
            </a:r>
            <a:r>
              <a:rPr lang="es-HN" dirty="0">
                <a:solidFill>
                  <a:schemeClr val="accent4"/>
                </a:solidFill>
              </a:rPr>
              <a:t>&gt;</a:t>
            </a:r>
          </a:p>
          <a:p>
            <a:pPr marL="0" lvl="0" indent="0"/>
            <a:endParaRPr lang="es-HN" dirty="0">
              <a:solidFill>
                <a:schemeClr val="accent6"/>
              </a:solidFill>
            </a:endParaRPr>
          </a:p>
          <a:p>
            <a:pPr marL="0" lvl="0" indent="0"/>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14487" y="1860025"/>
            <a:ext cx="506100" cy="2834701"/>
            <a:chOff x="1093366" y="2991187"/>
            <a:chExt cx="506100" cy="1650286"/>
          </a:xfrm>
        </p:grpSpPr>
        <p:sp>
          <p:nvSpPr>
            <p:cNvPr id="859" name="Google Shape;859;p42"/>
            <p:cNvSpPr txBox="1"/>
            <p:nvPr/>
          </p:nvSpPr>
          <p:spPr>
            <a:xfrm>
              <a:off x="1093366" y="4025873"/>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416" y="2991187"/>
              <a:ext cx="0" cy="708507"/>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7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n" dirty="0"/>
              <a:t>Insertar video en HTML</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99809" y="2034197"/>
            <a:ext cx="7160692" cy="1745011"/>
          </a:xfrm>
          <a:prstGeom prst="rect">
            <a:avLst/>
          </a:prstGeom>
        </p:spPr>
        <p:txBody>
          <a:bodyPr spcFirstLastPara="1" wrap="square" lIns="91425" tIns="91425" rIns="91425" bIns="91425" anchor="t" anchorCtr="0">
            <a:noAutofit/>
          </a:bodyPr>
          <a:lstStyle/>
          <a:p>
            <a:pPr marL="0" lvl="0" indent="0" algn="just"/>
            <a:r>
              <a:rPr lang="es-HN" dirty="0">
                <a:solidFill>
                  <a:schemeClr val="accent6"/>
                </a:solidFill>
              </a:rPr>
              <a:t>También es posible insertar videos mediante la etiqueta &lt;video&gt; y se hace de la siguiente manera:</a:t>
            </a:r>
          </a:p>
          <a:p>
            <a:pPr marL="0" lvl="0" indent="0" algn="just"/>
            <a:endParaRPr lang="es-HN" dirty="0">
              <a:solidFill>
                <a:schemeClr val="accent6"/>
              </a:solidFill>
            </a:endParaRPr>
          </a:p>
          <a:p>
            <a:pPr marL="0" indent="0" algn="just"/>
            <a:r>
              <a:rPr lang="es-HN" dirty="0">
                <a:solidFill>
                  <a:schemeClr val="accent4"/>
                </a:solidFill>
              </a:rPr>
              <a:t>&lt;</a:t>
            </a:r>
            <a:r>
              <a:rPr lang="es-HN" dirty="0">
                <a:solidFill>
                  <a:srgbClr val="0070C0"/>
                </a:solidFill>
              </a:rPr>
              <a:t>video</a:t>
            </a:r>
            <a:r>
              <a:rPr lang="es-HN" dirty="0">
                <a:solidFill>
                  <a:schemeClr val="accent6"/>
                </a:solidFill>
              </a:rPr>
              <a:t> </a:t>
            </a:r>
            <a:r>
              <a:rPr lang="es-HN" dirty="0">
                <a:solidFill>
                  <a:schemeClr val="bg2"/>
                </a:solidFill>
              </a:rPr>
              <a:t>controls src</a:t>
            </a:r>
            <a:r>
              <a:rPr lang="es-HN" dirty="0">
                <a:solidFill>
                  <a:schemeClr val="accent6"/>
                </a:solidFill>
              </a:rPr>
              <a:t>=</a:t>
            </a:r>
            <a:r>
              <a:rPr lang="es-HN" dirty="0">
                <a:solidFill>
                  <a:schemeClr val="tx2">
                    <a:lumMod val="60000"/>
                    <a:lumOff val="40000"/>
                  </a:schemeClr>
                </a:solidFill>
              </a:rPr>
              <a:t>“video.mp4”</a:t>
            </a:r>
            <a:r>
              <a:rPr lang="es-HN" dirty="0">
                <a:solidFill>
                  <a:schemeClr val="accent4"/>
                </a:solidFill>
              </a:rPr>
              <a:t>&gt;&lt;/</a:t>
            </a:r>
            <a:r>
              <a:rPr lang="es-HN" dirty="0">
                <a:solidFill>
                  <a:srgbClr val="0070C0"/>
                </a:solidFill>
              </a:rPr>
              <a:t>video</a:t>
            </a:r>
            <a:r>
              <a:rPr lang="es-HN" dirty="0">
                <a:solidFill>
                  <a:schemeClr val="accent4"/>
                </a:solidFill>
              </a:rPr>
              <a:t>&gt;</a:t>
            </a:r>
          </a:p>
          <a:p>
            <a:pPr marL="0" lvl="0" indent="0" algn="just"/>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59793" y="2034197"/>
            <a:ext cx="506100" cy="2245732"/>
            <a:chOff x="1093349" y="2881092"/>
            <a:chExt cx="506100" cy="1287722"/>
          </a:xfrm>
        </p:grpSpPr>
        <p:sp>
          <p:nvSpPr>
            <p:cNvPr id="859" name="Google Shape;859;p42"/>
            <p:cNvSpPr txBox="1"/>
            <p:nvPr/>
          </p:nvSpPr>
          <p:spPr>
            <a:xfrm>
              <a:off x="1093349" y="3553214"/>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881092"/>
              <a:ext cx="0" cy="570601"/>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1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088387" y="391592"/>
            <a:ext cx="4486838" cy="1140911"/>
          </a:xfrm>
          <a:prstGeom prst="rect">
            <a:avLst/>
          </a:prstGeom>
        </p:spPr>
        <p:txBody>
          <a:bodyPr spcFirstLastPara="1" wrap="square" lIns="91425" tIns="91425" rIns="91425" bIns="91425" anchor="ctr" anchorCtr="0">
            <a:noAutofit/>
          </a:bodyPr>
          <a:lstStyle/>
          <a:p>
            <a:pPr lvl="0"/>
            <a:br>
              <a:rPr lang="en" sz="4800" dirty="0">
                <a:solidFill>
                  <a:schemeClr val="accent2"/>
                </a:solidFill>
              </a:rPr>
            </a:br>
            <a:r>
              <a:rPr lang="en" sz="4800" dirty="0">
                <a:solidFill>
                  <a:schemeClr val="accent2"/>
                </a:solidFill>
              </a:rPr>
              <a:t>&lt;Front-end&gt; </a:t>
            </a:r>
            <a:br>
              <a:rPr lang="en" sz="4800" dirty="0">
                <a:solidFill>
                  <a:schemeClr val="accent2"/>
                </a:solidFill>
              </a:rPr>
            </a:br>
            <a:endParaRPr sz="4800" dirty="0">
              <a:solidFill>
                <a:schemeClr val="accent3"/>
              </a:solidFill>
            </a:endParaRPr>
          </a:p>
        </p:txBody>
      </p:sp>
      <p:sp>
        <p:nvSpPr>
          <p:cNvPr id="9" name="Google Shape;502;p30"/>
          <p:cNvSpPr txBox="1">
            <a:spLocks noGrp="1"/>
          </p:cNvSpPr>
          <p:nvPr>
            <p:ph type="subTitle" idx="1"/>
          </p:nvPr>
        </p:nvSpPr>
        <p:spPr>
          <a:xfrm>
            <a:off x="1513908" y="1532503"/>
            <a:ext cx="7361577" cy="2284754"/>
          </a:xfrm>
          <a:prstGeom prst="rect">
            <a:avLst/>
          </a:prstGeom>
        </p:spPr>
        <p:txBody>
          <a:bodyPr spcFirstLastPara="1" wrap="square" lIns="91425" tIns="91425" rIns="91425" bIns="91425" anchor="ctr" anchorCtr="0">
            <a:noAutofit/>
          </a:bodyPr>
          <a:lstStyle/>
          <a:p>
            <a:pPr marL="0" lvl="0" indent="0" algn="just"/>
            <a:r>
              <a:rPr lang="es-HN" dirty="0"/>
              <a:t>Es la parte de una aplicación web o de un sitio web que el usuario final interactúa y ve en su navegador.</a:t>
            </a:r>
          </a:p>
          <a:p>
            <a:pPr marL="0" lvl="0" indent="0" algn="just"/>
            <a:endParaRPr lang="es-HN" dirty="0"/>
          </a:p>
          <a:p>
            <a:pPr marL="0" lvl="0" indent="0" algn="just"/>
            <a:r>
              <a:rPr lang="es-HN" dirty="0"/>
              <a:t>Se desarrolla con tecnologías como HTML, CSS y JavaScript y se ejecuta en el cliente (navegador del usuario).</a:t>
            </a: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Aplicar estilos CSS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99809" y="2034197"/>
            <a:ext cx="7160692" cy="1745011"/>
          </a:xfrm>
          <a:prstGeom prst="rect">
            <a:avLst/>
          </a:prstGeom>
        </p:spPr>
        <p:txBody>
          <a:bodyPr spcFirstLastPara="1" wrap="square" lIns="91425" tIns="91425" rIns="91425" bIns="91425" anchor="t" anchorCtr="0">
            <a:noAutofit/>
          </a:bodyPr>
          <a:lstStyle/>
          <a:p>
            <a:pPr marL="0" lvl="0" indent="0" algn="just"/>
            <a:r>
              <a:rPr lang="es-HN" dirty="0">
                <a:solidFill>
                  <a:schemeClr val="accent6"/>
                </a:solidFill>
              </a:rPr>
              <a:t>Existen 3 formas en las que podemos aplicar estilos CSS a un documento HTML:</a:t>
            </a:r>
          </a:p>
          <a:p>
            <a:pPr marL="0" lvl="0" indent="0" algn="just"/>
            <a:endParaRPr lang="es-HN" dirty="0">
              <a:solidFill>
                <a:schemeClr val="accent6"/>
              </a:solidFill>
            </a:endParaRPr>
          </a:p>
          <a:p>
            <a:pPr marL="0" lvl="0" indent="0" algn="just"/>
            <a:r>
              <a:rPr lang="es-HN" dirty="0">
                <a:solidFill>
                  <a:schemeClr val="accent6"/>
                </a:solidFill>
              </a:rPr>
              <a:t>1. [Estilos en línea]</a:t>
            </a:r>
          </a:p>
          <a:p>
            <a:pPr marL="0" lvl="0" indent="0" algn="just"/>
            <a:r>
              <a:rPr lang="es-HN" dirty="0">
                <a:solidFill>
                  <a:schemeClr val="accent6"/>
                </a:solidFill>
              </a:rPr>
              <a:t>2. [En el encabezado]</a:t>
            </a:r>
          </a:p>
          <a:p>
            <a:pPr marL="0" lvl="0" indent="0" algn="just"/>
            <a:r>
              <a:rPr lang="es-HN" dirty="0">
                <a:solidFill>
                  <a:schemeClr val="accent6"/>
                </a:solidFill>
              </a:rPr>
              <a:t>3. [Por medio de un archivo externo .css]</a:t>
            </a:r>
          </a:p>
          <a:p>
            <a:pPr marL="0" lvl="0" indent="0" algn="just"/>
            <a:endParaRPr lang="es-HN" dirty="0">
              <a:solidFill>
                <a:schemeClr val="accent6"/>
              </a:solidFill>
            </a:endParaRPr>
          </a:p>
          <a:p>
            <a:pPr marL="0" lvl="0" indent="0" algn="just"/>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59793" y="2034197"/>
            <a:ext cx="506100" cy="2658952"/>
            <a:chOff x="1093349" y="2881092"/>
            <a:chExt cx="506100" cy="152466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881092"/>
              <a:ext cx="0" cy="822679"/>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4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Estilos en línea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99809" y="2034197"/>
            <a:ext cx="7160692" cy="1745011"/>
          </a:xfrm>
          <a:prstGeom prst="rect">
            <a:avLst/>
          </a:prstGeom>
        </p:spPr>
        <p:txBody>
          <a:bodyPr spcFirstLastPara="1" wrap="square" lIns="91425" tIns="91425" rIns="91425" bIns="91425" anchor="t" anchorCtr="0">
            <a:noAutofit/>
          </a:bodyPr>
          <a:lstStyle/>
          <a:p>
            <a:pPr marL="0" lvl="0" indent="0" algn="just"/>
            <a:r>
              <a:rPr lang="es-ES" dirty="0">
                <a:solidFill>
                  <a:schemeClr val="accent6"/>
                </a:solidFill>
              </a:rPr>
              <a:t>Para aplicar estilos en línea, se hace uso del atributo style de una etiqueta HTML, acá se define qué tipo de estilo queremos dar al elemento y el valor.</a:t>
            </a:r>
          </a:p>
          <a:p>
            <a:pPr marL="0" lvl="0" indent="0" algn="just"/>
            <a:endParaRPr lang="es-ES" dirty="0">
              <a:solidFill>
                <a:schemeClr val="accent6"/>
              </a:solidFill>
            </a:endParaRPr>
          </a:p>
          <a:p>
            <a:pPr marL="0" lvl="0" indent="0" algn="just"/>
            <a:r>
              <a:rPr lang="es-ES" dirty="0">
                <a:solidFill>
                  <a:schemeClr val="accent6"/>
                </a:solidFill>
              </a:rPr>
              <a:t>Ejemplo:</a:t>
            </a:r>
          </a:p>
          <a:p>
            <a:pPr marL="0" lvl="0" indent="0" algn="just"/>
            <a:endParaRPr lang="es-ES" dirty="0">
              <a:solidFill>
                <a:schemeClr val="accent6"/>
              </a:solidFill>
            </a:endParaRPr>
          </a:p>
          <a:p>
            <a:pPr marL="0" lvl="0" indent="0" algn="just"/>
            <a:r>
              <a:rPr lang="es-ES" dirty="0">
                <a:solidFill>
                  <a:schemeClr val="accent6"/>
                </a:solidFill>
              </a:rPr>
              <a:t>&lt;div style=“</a:t>
            </a:r>
            <a:r>
              <a:rPr lang="es-ES" dirty="0">
                <a:solidFill>
                  <a:schemeClr val="accent2"/>
                </a:solidFill>
              </a:rPr>
              <a:t>background-color</a:t>
            </a:r>
            <a:r>
              <a:rPr lang="es-ES" dirty="0">
                <a:solidFill>
                  <a:schemeClr val="accent6"/>
                </a:solidFill>
              </a:rPr>
              <a:t>: </a:t>
            </a:r>
            <a:r>
              <a:rPr lang="es-ES" dirty="0">
                <a:solidFill>
                  <a:schemeClr val="tx2"/>
                </a:solidFill>
              </a:rPr>
              <a:t>blue</a:t>
            </a:r>
            <a:r>
              <a:rPr lang="es-ES" dirty="0">
                <a:solidFill>
                  <a:schemeClr val="accent6"/>
                </a:solidFill>
              </a:rPr>
              <a:t>”&gt;&lt;/div&gt;</a:t>
            </a:r>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59793" y="2034197"/>
            <a:ext cx="506100" cy="2658952"/>
            <a:chOff x="1093349" y="2881092"/>
            <a:chExt cx="506100" cy="152466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881092"/>
              <a:ext cx="0" cy="822679"/>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9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En el encabezado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44739" y="2221716"/>
            <a:ext cx="7160692" cy="1069996"/>
          </a:xfrm>
          <a:prstGeom prst="rect">
            <a:avLst/>
          </a:prstGeom>
        </p:spPr>
        <p:txBody>
          <a:bodyPr spcFirstLastPara="1" wrap="square" lIns="91425" tIns="91425" rIns="91425" bIns="91425" anchor="t" anchorCtr="0">
            <a:noAutofit/>
          </a:bodyPr>
          <a:lstStyle/>
          <a:p>
            <a:pPr marL="0" lvl="0" indent="0" algn="just"/>
            <a:r>
              <a:rPr lang="es-HN" dirty="0">
                <a:solidFill>
                  <a:schemeClr val="accent6"/>
                </a:solidFill>
              </a:rPr>
              <a:t>Para aplicar estilos CSS en el encabezado de una página web, se puede utilizar la etiqueta &lt;head&gt; y dentro de ella incluir una sección de estilos utilizando la etiqueta &lt;style&gt;.</a:t>
            </a:r>
          </a:p>
          <a:p>
            <a:pPr marL="0" lvl="0" indent="0" algn="just"/>
            <a:endParaRPr lang="es-HN" dirty="0">
              <a:solidFill>
                <a:schemeClr val="accent6"/>
              </a:solidFill>
            </a:endParaRPr>
          </a:p>
          <a:p>
            <a:pPr marL="0" lvl="0" indent="0" algn="just"/>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59430" y="2166352"/>
            <a:ext cx="506100" cy="2531958"/>
            <a:chOff x="1093349" y="2953912"/>
            <a:chExt cx="506100" cy="145184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953912"/>
              <a:ext cx="0" cy="585647"/>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Archivo externo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41836" y="1787721"/>
            <a:ext cx="7160692" cy="1837007"/>
          </a:xfrm>
          <a:prstGeom prst="rect">
            <a:avLst/>
          </a:prstGeom>
        </p:spPr>
        <p:txBody>
          <a:bodyPr spcFirstLastPara="1" wrap="square" lIns="91425" tIns="91425" rIns="91425" bIns="91425" anchor="t" anchorCtr="0">
            <a:noAutofit/>
          </a:bodyPr>
          <a:lstStyle/>
          <a:p>
            <a:pPr marL="0" lvl="0" indent="0" algn="just"/>
            <a:r>
              <a:rPr lang="es-HN" dirty="0">
                <a:solidFill>
                  <a:schemeClr val="accent6"/>
                </a:solidFill>
              </a:rPr>
              <a:t>En lugar de incluir la información de estilo directamente en el documento HTML, podemos almacenar los estilos en un archivo separado que se vincula al documento HTML mediante la etiqueta &lt;link&gt; en la sección &lt;head&gt; del documento.</a:t>
            </a:r>
          </a:p>
          <a:p>
            <a:pPr marL="0" lvl="0" indent="0" algn="just"/>
            <a:endParaRPr lang="es-HN" dirty="0">
              <a:solidFill>
                <a:schemeClr val="accent6"/>
              </a:solidFill>
            </a:endParaRPr>
          </a:p>
          <a:p>
            <a:pPr marL="0" lvl="0" indent="0" algn="just"/>
            <a:r>
              <a:rPr lang="es-HN" dirty="0">
                <a:solidFill>
                  <a:schemeClr val="accent6"/>
                </a:solidFill>
              </a:rPr>
              <a:t>Ésta es la manera más óptima de aplicar los estilos CSS a un documento HTML.</a:t>
            </a:r>
          </a:p>
          <a:p>
            <a:pPr marL="0" lvl="0" indent="0" algn="just"/>
            <a:endParaRPr lang="es-HN" dirty="0">
              <a:solidFill>
                <a:schemeClr val="accent6"/>
              </a:solidFill>
            </a:endParaRPr>
          </a:p>
          <a:p>
            <a:pPr marL="0" lvl="0" indent="0" algn="just"/>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46730" y="2039356"/>
            <a:ext cx="506100" cy="2658952"/>
            <a:chOff x="1093349" y="2881092"/>
            <a:chExt cx="506100" cy="152466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881092"/>
              <a:ext cx="0" cy="822679"/>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9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Colores en html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41836" y="2024914"/>
            <a:ext cx="7160692" cy="1483291"/>
          </a:xfrm>
          <a:prstGeom prst="rect">
            <a:avLst/>
          </a:prstGeom>
        </p:spPr>
        <p:txBody>
          <a:bodyPr spcFirstLastPara="1" wrap="square" lIns="91425" tIns="91425" rIns="91425" bIns="91425" anchor="t" anchorCtr="0">
            <a:noAutofit/>
          </a:bodyPr>
          <a:lstStyle/>
          <a:p>
            <a:pPr marL="0" lvl="0" indent="0" algn="just"/>
            <a:r>
              <a:rPr lang="es-ES" dirty="0"/>
              <a:t>En HTML, los colores se representan mediante códigos de color que se pueden especificar mediante diferentes formatos.</a:t>
            </a:r>
          </a:p>
          <a:p>
            <a:pPr marL="0" lvl="0" indent="0" algn="just"/>
            <a:endParaRPr lang="es-ES" dirty="0"/>
          </a:p>
          <a:p>
            <a:pPr marL="0" lvl="0" indent="0" algn="just"/>
            <a:r>
              <a:rPr lang="es-ES" dirty="0"/>
              <a:t>Los dos formatos más comunes son el formato hexadecimal y el formato RGB.</a:t>
            </a:r>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46731" y="1906032"/>
            <a:ext cx="506100" cy="2658952"/>
            <a:chOff x="1093349" y="2881092"/>
            <a:chExt cx="506100" cy="152466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881092"/>
              <a:ext cx="0" cy="822679"/>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3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Formato hexadecimal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41836" y="1763426"/>
            <a:ext cx="7160692" cy="1641846"/>
          </a:xfrm>
          <a:prstGeom prst="rect">
            <a:avLst/>
          </a:prstGeom>
        </p:spPr>
        <p:txBody>
          <a:bodyPr spcFirstLastPara="1" wrap="square" lIns="91425" tIns="91425" rIns="91425" bIns="91425" anchor="t" anchorCtr="0">
            <a:noAutofit/>
          </a:bodyPr>
          <a:lstStyle/>
          <a:p>
            <a:pPr marL="0" lvl="0" indent="0" algn="just"/>
            <a:r>
              <a:rPr lang="es-ES" dirty="0"/>
              <a:t>Es la combinación de 6 caracteres alfanuméricos que representan la cantidad de </a:t>
            </a:r>
            <a:r>
              <a:rPr lang="es-ES" dirty="0">
                <a:solidFill>
                  <a:schemeClr val="bg1"/>
                </a:solidFill>
              </a:rPr>
              <a:t>Rojo</a:t>
            </a:r>
            <a:r>
              <a:rPr lang="es-ES" dirty="0"/>
              <a:t>, </a:t>
            </a:r>
            <a:r>
              <a:rPr lang="es-ES" dirty="0">
                <a:solidFill>
                  <a:schemeClr val="accent2"/>
                </a:solidFill>
              </a:rPr>
              <a:t>Verde</a:t>
            </a:r>
            <a:r>
              <a:rPr lang="es-ES" dirty="0"/>
              <a:t> y </a:t>
            </a:r>
            <a:r>
              <a:rPr lang="es-ES" dirty="0">
                <a:solidFill>
                  <a:schemeClr val="bg2"/>
                </a:solidFill>
              </a:rPr>
              <a:t>Azul</a:t>
            </a:r>
            <a:r>
              <a:rPr lang="es-ES" dirty="0"/>
              <a:t> en el color.</a:t>
            </a:r>
          </a:p>
          <a:p>
            <a:pPr marL="0" lvl="0" indent="0" algn="just"/>
            <a:endParaRPr lang="es-ES" dirty="0">
              <a:solidFill>
                <a:schemeClr val="accent6"/>
              </a:solidFill>
            </a:endParaRPr>
          </a:p>
          <a:p>
            <a:pPr marL="0" lvl="0" indent="0" algn="just"/>
            <a:r>
              <a:rPr lang="es-ES" dirty="0"/>
              <a:t>Cada par de caracteres representa un componente de color y varía de 00 a FF.</a:t>
            </a:r>
          </a:p>
          <a:p>
            <a:pPr marL="0" lvl="0" indent="0" algn="just"/>
            <a:r>
              <a:rPr lang="es-ES" dirty="0"/>
              <a:t>Donde por ejemplo, el color blanco puro se representa como:</a:t>
            </a:r>
          </a:p>
          <a:p>
            <a:pPr marL="0" lvl="0" indent="0" algn="just"/>
            <a:r>
              <a:rPr lang="es-ES" dirty="0">
                <a:solidFill>
                  <a:schemeClr val="tx2"/>
                </a:solidFill>
              </a:rPr>
              <a:t>#FFFFFF</a:t>
            </a:r>
          </a:p>
          <a:p>
            <a:pPr marL="0" lvl="0" indent="0" algn="just"/>
            <a:endParaRPr lang="es-ES" dirty="0">
              <a:solidFill>
                <a:schemeClr val="accent6"/>
              </a:solidFill>
            </a:endParaRPr>
          </a:p>
          <a:p>
            <a:pPr marL="0" lvl="0" indent="0" algn="just"/>
            <a:endParaRPr lang="es-HN" dirty="0">
              <a:solidFill>
                <a:schemeClr val="accent6"/>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46731" y="1819900"/>
            <a:ext cx="506100" cy="2658952"/>
            <a:chOff x="1093349" y="2881092"/>
            <a:chExt cx="506100" cy="152466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a:endCxn id="859" idx="0"/>
            </p:cNvCxnSpPr>
            <p:nvPr/>
          </p:nvCxnSpPr>
          <p:spPr>
            <a:xfrm>
              <a:off x="1346399" y="2881092"/>
              <a:ext cx="0" cy="909066"/>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351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610697"/>
            <a:ext cx="5678504" cy="1423500"/>
          </a:xfrm>
          <a:prstGeom prst="rect">
            <a:avLst/>
          </a:prstGeom>
        </p:spPr>
        <p:txBody>
          <a:bodyPr spcFirstLastPara="1" wrap="square" lIns="91425" tIns="91425" rIns="91425" bIns="91425" anchor="ctr" anchorCtr="0">
            <a:noAutofit/>
          </a:bodyPr>
          <a:lstStyle/>
          <a:p>
            <a:pPr lvl="0"/>
            <a:r>
              <a:rPr lang="es-HN" dirty="0">
                <a:solidFill>
                  <a:schemeClr val="tx2">
                    <a:lumMod val="60000"/>
                    <a:lumOff val="40000"/>
                  </a:schemeClr>
                </a:solidFill>
              </a:rPr>
              <a:t>Formato RGB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41836" y="2150719"/>
            <a:ext cx="7160692" cy="1483291"/>
          </a:xfrm>
          <a:prstGeom prst="rect">
            <a:avLst/>
          </a:prstGeom>
        </p:spPr>
        <p:txBody>
          <a:bodyPr spcFirstLastPara="1" wrap="square" lIns="91425" tIns="91425" rIns="91425" bIns="91425" anchor="t" anchorCtr="0">
            <a:noAutofit/>
          </a:bodyPr>
          <a:lstStyle/>
          <a:p>
            <a:pPr marL="0" lvl="0" indent="0" algn="just"/>
            <a:r>
              <a:rPr lang="es-ES" dirty="0"/>
              <a:t>El formato RGB especifica la cantidad de rojo, verde y azul que se debe mezclar para crear un color determinado. </a:t>
            </a:r>
          </a:p>
          <a:p>
            <a:pPr marL="0" lvl="0" indent="0" algn="just"/>
            <a:endParaRPr lang="es-ES" dirty="0"/>
          </a:p>
          <a:p>
            <a:pPr marL="0" lvl="0" indent="0" algn="just"/>
            <a:r>
              <a:rPr lang="es-ES" dirty="0"/>
              <a:t>Los valores de cada componente varían de 0 a 255. Por ejemplo, el color rojo puro se puede representar como </a:t>
            </a:r>
            <a:r>
              <a:rPr lang="es-ES" dirty="0">
                <a:solidFill>
                  <a:schemeClr val="bg1"/>
                </a:solidFill>
              </a:rPr>
              <a:t>rgb(255, 0, 0)</a:t>
            </a:r>
            <a:r>
              <a:rPr lang="es-ES" dirty="0"/>
              <a:t>.</a:t>
            </a:r>
            <a:endParaRPr lang="es-HN"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CEETI - UNAH</a:t>
            </a:r>
            <a:endParaRPr sz="1400" dirty="0">
              <a:solidFill>
                <a:schemeClr val="accent3"/>
              </a:solidFill>
            </a:endParaRPr>
          </a:p>
        </p:txBody>
      </p:sp>
      <p:grpSp>
        <p:nvGrpSpPr>
          <p:cNvPr id="858" name="Google Shape;858;p42"/>
          <p:cNvGrpSpPr/>
          <p:nvPr/>
        </p:nvGrpSpPr>
        <p:grpSpPr>
          <a:xfrm>
            <a:off x="1046730" y="2039356"/>
            <a:ext cx="506100" cy="2658952"/>
            <a:chOff x="1093349" y="2881092"/>
            <a:chExt cx="506100" cy="1524666"/>
          </a:xfrm>
        </p:grpSpPr>
        <p:sp>
          <p:nvSpPr>
            <p:cNvPr id="859" name="Google Shape;859;p42"/>
            <p:cNvSpPr txBox="1"/>
            <p:nvPr/>
          </p:nvSpPr>
          <p:spPr>
            <a:xfrm>
              <a:off x="1093349" y="3790158"/>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46399" y="2881092"/>
              <a:ext cx="0" cy="822679"/>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lvl="0"/>
            <a:r>
              <a:rPr lang="en" dirty="0"/>
              <a:t>¿Qué es </a:t>
            </a:r>
            <a:r>
              <a:rPr lang="en" dirty="0">
                <a:solidFill>
                  <a:schemeClr val="accent2"/>
                </a:solidFill>
              </a:rPr>
              <a:t>HTML</a:t>
            </a:r>
            <a:r>
              <a:rPr lang="en" dirty="0"/>
              <a:t>?</a:t>
            </a:r>
            <a:endParaRPr dirty="0">
              <a:solidFill>
                <a:schemeClr val="accent6"/>
              </a:solidFill>
            </a:endParaRPr>
          </a:p>
        </p:txBody>
      </p:sp>
      <p:cxnSp>
        <p:nvCxnSpPr>
          <p:cNvPr id="492" name="Google Shape;492;p29"/>
          <p:cNvCxnSpPr/>
          <p:nvPr/>
        </p:nvCxnSpPr>
        <p:spPr>
          <a:xfrm>
            <a:off x="1329486" y="1849413"/>
            <a:ext cx="0" cy="1582900"/>
          </a:xfrm>
          <a:prstGeom prst="straightConnector1">
            <a:avLst/>
          </a:prstGeom>
          <a:noFill/>
          <a:ln w="9525" cap="flat" cmpd="sng">
            <a:solidFill>
              <a:schemeClr val="accent4"/>
            </a:solidFill>
            <a:prstDash val="solid"/>
            <a:round/>
            <a:headEnd type="none" w="med" len="med"/>
            <a:tailEnd type="none" w="med" len="med"/>
          </a:ln>
        </p:spPr>
      </p:cxnSp>
      <p:sp>
        <p:nvSpPr>
          <p:cNvPr id="27" name="Google Shape;502;p30"/>
          <p:cNvSpPr txBox="1">
            <a:spLocks noGrp="1"/>
          </p:cNvSpPr>
          <p:nvPr>
            <p:ph type="subTitle" idx="1"/>
          </p:nvPr>
        </p:nvSpPr>
        <p:spPr>
          <a:xfrm>
            <a:off x="1528423" y="1462900"/>
            <a:ext cx="7361577" cy="2556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a:t>Lenguaje de Marcado para Hipertextos (HyperText Markup Language)</a:t>
            </a:r>
          </a:p>
          <a:p>
            <a:pPr marL="0" lvl="0" indent="0" algn="just" rtl="0">
              <a:spcBef>
                <a:spcPts val="0"/>
              </a:spcBef>
              <a:spcAft>
                <a:spcPts val="0"/>
              </a:spcAft>
              <a:buNone/>
            </a:pPr>
            <a:endParaRPr lang="es-HN" dirty="0"/>
          </a:p>
          <a:p>
            <a:pPr marL="0" lvl="0" indent="0" algn="just" rtl="0">
              <a:spcBef>
                <a:spcPts val="0"/>
              </a:spcBef>
              <a:spcAft>
                <a:spcPts val="0"/>
              </a:spcAft>
              <a:buNone/>
            </a:pPr>
            <a:r>
              <a:rPr lang="es-HN" dirty="0"/>
              <a:t>Es el elemento más básico dentro de la construcción de una página web y se usa para agregar todos sus elementos visuales.</a:t>
            </a:r>
          </a:p>
          <a:p>
            <a:pPr marL="0" lvl="0" indent="0" algn="just" rtl="0">
              <a:spcBef>
                <a:spcPts val="0"/>
              </a:spcBef>
              <a:spcAft>
                <a:spcPts val="0"/>
              </a:spcAft>
              <a:buNone/>
            </a:pPr>
            <a:endParaRPr lang="es-HN" dirty="0"/>
          </a:p>
          <a:p>
            <a:pPr marL="0" lvl="0" indent="0" algn="just" rtl="0">
              <a:spcBef>
                <a:spcPts val="0"/>
              </a:spcBef>
              <a:spcAft>
                <a:spcPts val="0"/>
              </a:spcAft>
              <a:buNone/>
            </a:pPr>
            <a:r>
              <a:rPr lang="es-HN" dirty="0"/>
              <a:t>En palabras sencillas, es la estructura de un sitio web sin funcionalidad.</a:t>
            </a:r>
          </a:p>
          <a:p>
            <a:pPr marL="0" lvl="0" indent="0" algn="just" rtl="0">
              <a:spcBef>
                <a:spcPts val="0"/>
              </a:spcBef>
              <a:spcAft>
                <a:spcPts val="0"/>
              </a:spcAft>
              <a:buNone/>
            </a:pPr>
            <a:endParaRPr lang="es-HN" dirty="0"/>
          </a:p>
        </p:txBody>
      </p:sp>
      <p:sp>
        <p:nvSpPr>
          <p:cNvPr id="12"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3"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4"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lvl="0"/>
            <a:r>
              <a:rPr lang="en" dirty="0"/>
              <a:t>¿Qué es </a:t>
            </a:r>
            <a:r>
              <a:rPr lang="en" dirty="0">
                <a:solidFill>
                  <a:schemeClr val="lt2"/>
                </a:solidFill>
              </a:rPr>
              <a:t>CSS</a:t>
            </a:r>
            <a:r>
              <a:rPr lang="en" dirty="0"/>
              <a:t>?</a:t>
            </a:r>
            <a:endParaRPr dirty="0">
              <a:solidFill>
                <a:schemeClr val="accent6"/>
              </a:solidFill>
            </a:endParaRPr>
          </a:p>
        </p:txBody>
      </p:sp>
      <p:cxnSp>
        <p:nvCxnSpPr>
          <p:cNvPr id="492" name="Google Shape;492;p29"/>
          <p:cNvCxnSpPr/>
          <p:nvPr/>
        </p:nvCxnSpPr>
        <p:spPr>
          <a:xfrm>
            <a:off x="1329486" y="1849413"/>
            <a:ext cx="0" cy="15829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Curso HTML</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CEETI</a:t>
            </a:r>
            <a:endParaRPr sz="1400" dirty="0">
              <a:solidFill>
                <a:schemeClr val="accent3"/>
              </a:solidFill>
            </a:endParaRPr>
          </a:p>
        </p:txBody>
      </p:sp>
      <p:sp>
        <p:nvSpPr>
          <p:cNvPr id="27" name="Google Shape;502;p30"/>
          <p:cNvSpPr txBox="1">
            <a:spLocks noGrp="1"/>
          </p:cNvSpPr>
          <p:nvPr>
            <p:ph type="subTitle" idx="1"/>
          </p:nvPr>
        </p:nvSpPr>
        <p:spPr>
          <a:xfrm>
            <a:off x="1528423" y="1462900"/>
            <a:ext cx="7361577" cy="2556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a:t>Hojas de Estilo en Cascada (</a:t>
            </a:r>
            <a:r>
              <a:rPr lang="es-HN" dirty="0" err="1"/>
              <a:t>Cascading</a:t>
            </a:r>
            <a:r>
              <a:rPr lang="es-HN" dirty="0"/>
              <a:t> Style </a:t>
            </a:r>
            <a:r>
              <a:rPr lang="es-HN" dirty="0" err="1"/>
              <a:t>Sheets</a:t>
            </a:r>
            <a:r>
              <a:rPr lang="es-HN" dirty="0"/>
              <a:t>)</a:t>
            </a:r>
          </a:p>
          <a:p>
            <a:pPr marL="0" lvl="0" indent="0" algn="just" rtl="0">
              <a:spcBef>
                <a:spcPts val="0"/>
              </a:spcBef>
              <a:spcAft>
                <a:spcPts val="0"/>
              </a:spcAft>
              <a:buNone/>
            </a:pPr>
            <a:endParaRPr lang="es-HN" dirty="0"/>
          </a:p>
          <a:p>
            <a:pPr marL="0" lvl="0" indent="0" algn="just" rtl="0">
              <a:spcBef>
                <a:spcPts val="0"/>
              </a:spcBef>
              <a:spcAft>
                <a:spcPts val="0"/>
              </a:spcAft>
              <a:buNone/>
            </a:pPr>
            <a:r>
              <a:rPr lang="es-HN" dirty="0"/>
              <a:t>Es un lenguaje de diseño que se utiliza para definir propiedades visuales para los elementos de un documento HTML.</a:t>
            </a:r>
          </a:p>
          <a:p>
            <a:pPr marL="0" lvl="0" indent="0" algn="just" rtl="0">
              <a:spcBef>
                <a:spcPts val="0"/>
              </a:spcBef>
              <a:spcAft>
                <a:spcPts val="0"/>
              </a:spcAft>
              <a:buNone/>
            </a:pPr>
            <a:endParaRPr lang="es-HN" dirty="0"/>
          </a:p>
          <a:p>
            <a:pPr marL="0" lvl="0" indent="0" algn="just" rtl="0">
              <a:spcBef>
                <a:spcPts val="0"/>
              </a:spcBef>
              <a:spcAft>
                <a:spcPts val="0"/>
              </a:spcAft>
              <a:buNone/>
            </a:pPr>
            <a:endParaRPr lang="es-HN" dirty="0"/>
          </a:p>
        </p:txBody>
      </p:sp>
    </p:spTree>
    <p:extLst>
      <p:ext uri="{BB962C8B-B14F-4D97-AF65-F5344CB8AC3E}">
        <p14:creationId xmlns:p14="http://schemas.microsoft.com/office/powerpoint/2010/main" val="170526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lvl="0"/>
            <a:r>
              <a:rPr lang="en" dirty="0"/>
              <a:t>¿Qué es </a:t>
            </a:r>
            <a:r>
              <a:rPr lang="en" dirty="0">
                <a:solidFill>
                  <a:schemeClr val="accent1"/>
                </a:solidFill>
              </a:rPr>
              <a:t>Bootstrap</a:t>
            </a:r>
            <a:r>
              <a:rPr lang="en" dirty="0"/>
              <a:t>?</a:t>
            </a:r>
            <a:endParaRPr dirty="0">
              <a:solidFill>
                <a:schemeClr val="accent6"/>
              </a:solidFill>
            </a:endParaRPr>
          </a:p>
        </p:txBody>
      </p:sp>
      <p:cxnSp>
        <p:nvCxnSpPr>
          <p:cNvPr id="492" name="Google Shape;492;p29"/>
          <p:cNvCxnSpPr/>
          <p:nvPr/>
        </p:nvCxnSpPr>
        <p:spPr>
          <a:xfrm>
            <a:off x="1329486" y="1849413"/>
            <a:ext cx="0" cy="15829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Curso HTML</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CEETI</a:t>
            </a:r>
            <a:endParaRPr sz="1400" dirty="0">
              <a:solidFill>
                <a:schemeClr val="accent3"/>
              </a:solidFill>
            </a:endParaRPr>
          </a:p>
        </p:txBody>
      </p:sp>
      <p:sp>
        <p:nvSpPr>
          <p:cNvPr id="27" name="Google Shape;502;p30"/>
          <p:cNvSpPr txBox="1">
            <a:spLocks noGrp="1"/>
          </p:cNvSpPr>
          <p:nvPr>
            <p:ph type="subTitle" idx="1"/>
          </p:nvPr>
        </p:nvSpPr>
        <p:spPr>
          <a:xfrm>
            <a:off x="1528423" y="1462900"/>
            <a:ext cx="7361577" cy="2556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a:t>Es una herramienta (framework) de CSS que nos proporciona un conjunto de recursos para configurar los estilos de los elementos de una página web de una manera eficiente.</a:t>
            </a:r>
          </a:p>
          <a:p>
            <a:pPr marL="0" lvl="0" indent="0" algn="just" rtl="0">
              <a:spcBef>
                <a:spcPts val="0"/>
              </a:spcBef>
              <a:spcAft>
                <a:spcPts val="0"/>
              </a:spcAft>
              <a:buNone/>
            </a:pPr>
            <a:endParaRPr lang="es-HN" dirty="0"/>
          </a:p>
          <a:p>
            <a:pPr marL="0" lvl="0" indent="0" algn="just" rtl="0">
              <a:spcBef>
                <a:spcPts val="0"/>
              </a:spcBef>
              <a:spcAft>
                <a:spcPts val="0"/>
              </a:spcAft>
              <a:buNone/>
            </a:pPr>
            <a:r>
              <a:rPr lang="es-HN" dirty="0"/>
              <a:t>El propósito de </a:t>
            </a:r>
            <a:r>
              <a:rPr lang="es-HN" dirty="0" err="1"/>
              <a:t>Bootstrap</a:t>
            </a:r>
            <a:r>
              <a:rPr lang="es-HN" dirty="0"/>
              <a:t> es brindar una facilidad al desarrollador a la hora de construir una página. </a:t>
            </a:r>
          </a:p>
          <a:p>
            <a:pPr marL="0" lvl="0" indent="0" algn="just" rtl="0">
              <a:spcBef>
                <a:spcPts val="0"/>
              </a:spcBef>
              <a:spcAft>
                <a:spcPts val="0"/>
              </a:spcAft>
              <a:buNone/>
            </a:pPr>
            <a:endParaRPr lang="es-HN" dirty="0"/>
          </a:p>
        </p:txBody>
      </p:sp>
    </p:spTree>
    <p:extLst>
      <p:ext uri="{BB962C8B-B14F-4D97-AF65-F5344CB8AC3E}">
        <p14:creationId xmlns:p14="http://schemas.microsoft.com/office/powerpoint/2010/main" val="210485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782423" y="1204686"/>
            <a:ext cx="7361577" cy="228479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a:t>Otros framework de CSS:</a:t>
            </a:r>
          </a:p>
          <a:p>
            <a:pPr marL="0" lvl="0" indent="0" algn="just" rtl="0">
              <a:spcBef>
                <a:spcPts val="0"/>
              </a:spcBef>
              <a:spcAft>
                <a:spcPts val="0"/>
              </a:spcAft>
              <a:buNone/>
            </a:pPr>
            <a:endParaRPr lang="es-HN" dirty="0"/>
          </a:p>
          <a:p>
            <a:pPr marL="285750" lvl="0" indent="-285750" algn="just" rtl="0">
              <a:spcBef>
                <a:spcPts val="0"/>
              </a:spcBef>
              <a:spcAft>
                <a:spcPts val="0"/>
              </a:spcAft>
              <a:buFontTx/>
              <a:buChar char="-"/>
            </a:pPr>
            <a:r>
              <a:rPr lang="es-HN" dirty="0"/>
              <a:t>Tailwind</a:t>
            </a:r>
          </a:p>
          <a:p>
            <a:pPr marL="285750" lvl="0" indent="-285750" algn="just" rtl="0">
              <a:spcBef>
                <a:spcPts val="0"/>
              </a:spcBef>
              <a:spcAft>
                <a:spcPts val="0"/>
              </a:spcAft>
              <a:buFontTx/>
              <a:buChar char="-"/>
            </a:pPr>
            <a:r>
              <a:rPr lang="es-HN" dirty="0"/>
              <a:t>Foundation</a:t>
            </a:r>
          </a:p>
          <a:p>
            <a:pPr marL="285750" lvl="0" indent="-285750" algn="just" rtl="0">
              <a:spcBef>
                <a:spcPts val="0"/>
              </a:spcBef>
              <a:spcAft>
                <a:spcPts val="0"/>
              </a:spcAft>
              <a:buFontTx/>
              <a:buChar char="-"/>
            </a:pPr>
            <a:r>
              <a:rPr lang="es-HN" dirty="0" err="1"/>
              <a:t>Bulma</a:t>
            </a:r>
            <a:endParaRPr lang="es-HN" dirty="0"/>
          </a:p>
          <a:p>
            <a:pPr marL="285750" lvl="0" indent="-285750" algn="just" rtl="0">
              <a:spcBef>
                <a:spcPts val="0"/>
              </a:spcBef>
              <a:spcAft>
                <a:spcPts val="0"/>
              </a:spcAft>
              <a:buFontTx/>
              <a:buChar char="-"/>
            </a:pPr>
            <a:r>
              <a:rPr lang="es-HN" dirty="0" err="1"/>
              <a:t>Semantic</a:t>
            </a:r>
            <a:r>
              <a:rPr lang="es-HN" dirty="0"/>
              <a:t> UI</a:t>
            </a:r>
          </a:p>
        </p:txBody>
      </p:sp>
      <p:cxnSp>
        <p:nvCxnSpPr>
          <p:cNvPr id="7" name="Google Shape;492;p29"/>
          <p:cNvCxnSpPr/>
          <p:nvPr/>
        </p:nvCxnSpPr>
        <p:spPr>
          <a:xfrm>
            <a:off x="1634287" y="2061028"/>
            <a:ext cx="0" cy="1022942"/>
          </a:xfrm>
          <a:prstGeom prst="straightConnector1">
            <a:avLst/>
          </a:prstGeom>
          <a:noFill/>
          <a:ln w="9525" cap="flat" cmpd="sng">
            <a:solidFill>
              <a:schemeClr val="accent4"/>
            </a:solidFill>
            <a:prstDash val="solid"/>
            <a:round/>
            <a:headEnd type="none" w="med" len="med"/>
            <a:tailEnd type="none" w="med" len="med"/>
          </a:ln>
        </p:spPr>
      </p:cxn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86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088387" y="391592"/>
            <a:ext cx="4486838" cy="1140911"/>
          </a:xfrm>
          <a:prstGeom prst="rect">
            <a:avLst/>
          </a:prstGeom>
        </p:spPr>
        <p:txBody>
          <a:bodyPr spcFirstLastPara="1" wrap="square" lIns="91425" tIns="91425" rIns="91425" bIns="91425" anchor="ctr" anchorCtr="0">
            <a:noAutofit/>
          </a:bodyPr>
          <a:lstStyle/>
          <a:p>
            <a:pPr lvl="0"/>
            <a:br>
              <a:rPr lang="en" sz="4800" dirty="0">
                <a:solidFill>
                  <a:schemeClr val="accent2"/>
                </a:solidFill>
              </a:rPr>
            </a:br>
            <a:r>
              <a:rPr lang="en" sz="4000" dirty="0">
                <a:solidFill>
                  <a:schemeClr val="accent2"/>
                </a:solidFill>
              </a:rPr>
              <a:t>&lt;HTML&gt; </a:t>
            </a:r>
            <a:br>
              <a:rPr lang="en" sz="4800" dirty="0">
                <a:solidFill>
                  <a:schemeClr val="accent2"/>
                </a:solidFill>
              </a:rPr>
            </a:br>
            <a:endParaRPr sz="4800" dirty="0">
              <a:solidFill>
                <a:schemeClr val="accent3"/>
              </a:solidFill>
            </a:endParaRPr>
          </a:p>
        </p:txBody>
      </p:sp>
      <p:sp>
        <p:nvSpPr>
          <p:cNvPr id="9" name="Google Shape;502;p30"/>
          <p:cNvSpPr txBox="1">
            <a:spLocks noGrp="1"/>
          </p:cNvSpPr>
          <p:nvPr>
            <p:ph type="subTitle" idx="1"/>
          </p:nvPr>
        </p:nvSpPr>
        <p:spPr>
          <a:xfrm>
            <a:off x="1513908" y="1532503"/>
            <a:ext cx="7361577" cy="2284754"/>
          </a:xfrm>
          <a:prstGeom prst="rect">
            <a:avLst/>
          </a:prstGeom>
        </p:spPr>
        <p:txBody>
          <a:bodyPr spcFirstLastPara="1" wrap="square" lIns="91425" tIns="91425" rIns="91425" bIns="91425" anchor="ctr" anchorCtr="0">
            <a:noAutofit/>
          </a:bodyPr>
          <a:lstStyle/>
          <a:p>
            <a:pPr marL="0" lvl="0" indent="0" algn="just"/>
            <a:r>
              <a:rPr lang="es-HN" dirty="0"/>
              <a:t>HTML ha evolucionado a lo largo de los años y ha sido ampliamente adoptado en todo el mundo como un estándar para la creación de páginas web.</a:t>
            </a:r>
          </a:p>
          <a:p>
            <a:pPr marL="0" lvl="0" indent="0" algn="just"/>
            <a:endParaRPr lang="es-HN" dirty="0"/>
          </a:p>
          <a:p>
            <a:pPr marL="0" lvl="0" indent="0" algn="just"/>
            <a:r>
              <a:rPr lang="es-HN" dirty="0"/>
              <a:t>La versión más reciente es HTML 5, la cual ha traído muchas mejoras en comparación con las versiones previas.</a:t>
            </a: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81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088387" y="391592"/>
            <a:ext cx="4486838" cy="1140911"/>
          </a:xfrm>
          <a:prstGeom prst="rect">
            <a:avLst/>
          </a:prstGeom>
        </p:spPr>
        <p:txBody>
          <a:bodyPr spcFirstLastPara="1" wrap="square" lIns="91425" tIns="91425" rIns="91425" bIns="91425" anchor="ctr" anchorCtr="0">
            <a:noAutofit/>
          </a:bodyPr>
          <a:lstStyle/>
          <a:p>
            <a:pPr lvl="0"/>
            <a:br>
              <a:rPr lang="en" sz="4800" dirty="0">
                <a:solidFill>
                  <a:schemeClr val="accent2"/>
                </a:solidFill>
              </a:rPr>
            </a:br>
            <a:r>
              <a:rPr lang="en" sz="4000" dirty="0">
                <a:solidFill>
                  <a:schemeClr val="accent2"/>
                </a:solidFill>
              </a:rPr>
              <a:t>&lt;HTML&gt; </a:t>
            </a:r>
            <a:br>
              <a:rPr lang="en" sz="4800" dirty="0">
                <a:solidFill>
                  <a:schemeClr val="accent2"/>
                </a:solidFill>
              </a:rPr>
            </a:br>
            <a:endParaRPr sz="4800" dirty="0">
              <a:solidFill>
                <a:schemeClr val="accent3"/>
              </a:solidFill>
            </a:endParaRPr>
          </a:p>
        </p:txBody>
      </p:sp>
      <p:sp>
        <p:nvSpPr>
          <p:cNvPr id="9" name="Google Shape;502;p30"/>
          <p:cNvSpPr txBox="1">
            <a:spLocks noGrp="1"/>
          </p:cNvSpPr>
          <p:nvPr>
            <p:ph type="subTitle" idx="1"/>
          </p:nvPr>
        </p:nvSpPr>
        <p:spPr>
          <a:xfrm>
            <a:off x="1513908" y="1532503"/>
            <a:ext cx="7361577" cy="2284754"/>
          </a:xfrm>
          <a:prstGeom prst="rect">
            <a:avLst/>
          </a:prstGeom>
        </p:spPr>
        <p:txBody>
          <a:bodyPr spcFirstLastPara="1" wrap="square" lIns="91425" tIns="91425" rIns="91425" bIns="91425" anchor="ctr" anchorCtr="0">
            <a:noAutofit/>
          </a:bodyPr>
          <a:lstStyle/>
          <a:p>
            <a:pPr marL="0" lvl="0" indent="0" algn="just"/>
            <a:r>
              <a:rPr lang="es-HN" dirty="0"/>
              <a:t>Para ejecutar código HTML, basta con tener un archivo con extensión .html y el sistema operativo lo abrirá con el navegador predeterminado.</a:t>
            </a:r>
          </a:p>
          <a:p>
            <a:pPr marL="0" lvl="0" indent="0" algn="just"/>
            <a:endParaRPr lang="es-HN" dirty="0"/>
          </a:p>
          <a:p>
            <a:pPr marL="0" lvl="0" indent="0" algn="just"/>
            <a:r>
              <a:rPr lang="es-HN" dirty="0"/>
              <a:t>Para editar el código simplemente lo abrimos en cualquier editor de texto.</a:t>
            </a: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60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lvl="0"/>
            <a:r>
              <a:rPr lang="en" dirty="0"/>
              <a:t>Visual Studio Code</a:t>
            </a:r>
            <a:r>
              <a:rPr lang="en" dirty="0">
                <a:solidFill>
                  <a:schemeClr val="lt1"/>
                </a:solidFill>
              </a:rPr>
              <a:t>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507075" y="2514259"/>
            <a:ext cx="3800700" cy="148710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A lo largo del curso utilizaremos Visual Studio Code, un editor de código gratuito y multiplataforma.</a:t>
            </a:r>
            <a:endParaRPr dirty="0"/>
          </a:p>
        </p:txBody>
      </p:sp>
      <p:pic>
        <p:nvPicPr>
          <p:cNvPr id="857" name="Google Shape;857;p42"/>
          <p:cNvPicPr preferRelativeResize="0"/>
          <p:nvPr/>
        </p:nvPicPr>
        <p:blipFill>
          <a:blip r:embed="rId3">
            <a:extLst>
              <a:ext uri="{28A0092B-C50C-407E-A947-70E740481C1C}">
                <a14:useLocalDpi xmlns:a14="http://schemas.microsoft.com/office/drawing/2010/main" val="0"/>
              </a:ext>
            </a:extLst>
          </a:blip>
          <a:stretch>
            <a:fillRect/>
          </a:stretch>
        </p:blipFill>
        <p:spPr>
          <a:xfrm>
            <a:off x="5575225" y="1142425"/>
            <a:ext cx="2858650" cy="2858650"/>
          </a:xfrm>
          <a:prstGeom prst="rect">
            <a:avLst/>
          </a:prstGeom>
          <a:noFill/>
          <a:ln>
            <a:noFill/>
          </a:ln>
        </p:spPr>
      </p:pic>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1"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2"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3" name="Picture 4" descr="Inic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2037</Words>
  <Application>Microsoft Office PowerPoint</Application>
  <PresentationFormat>Presentación en pantalla (16:9)</PresentationFormat>
  <Paragraphs>231</Paragraphs>
  <Slides>26</Slides>
  <Notes>26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Fira Code</vt:lpstr>
      <vt:lpstr>Programming Language Workshop for Beginners by Slidesgo</vt:lpstr>
      <vt:lpstr>Programación Web con: HTML  CSS   Bootstrap </vt:lpstr>
      <vt:lpstr> &lt;Front-end&gt;  </vt:lpstr>
      <vt:lpstr>¿Qué es HTML?</vt:lpstr>
      <vt:lpstr>¿Qué es CSS?</vt:lpstr>
      <vt:lpstr>¿Qué es Bootstrap?</vt:lpstr>
      <vt:lpstr>Presentación de PowerPoint</vt:lpstr>
      <vt:lpstr> &lt;HTML&gt;  </vt:lpstr>
      <vt:lpstr> &lt;HTML&gt;  </vt:lpstr>
      <vt:lpstr>Visual Studio Code {</vt:lpstr>
      <vt:lpstr>Etiquetas HTML{</vt:lpstr>
      <vt:lpstr>Etiquetas HTML{</vt:lpstr>
      <vt:lpstr>Etiquetas HTML{</vt:lpstr>
      <vt:lpstr>Etiquetas HTML{</vt:lpstr>
      <vt:lpstr>Estructura de una etiqueta HTML</vt:lpstr>
      <vt:lpstr>Presentación de PowerPoint</vt:lpstr>
      <vt:lpstr>Etiquetas meta {</vt:lpstr>
      <vt:lpstr>Etiquetas meta {</vt:lpstr>
      <vt:lpstr>Insertar audio en HTML{</vt:lpstr>
      <vt:lpstr>Insertar video en HTML{</vt:lpstr>
      <vt:lpstr>Aplicar estilos CSS {</vt:lpstr>
      <vt:lpstr>Estilos en línea {</vt:lpstr>
      <vt:lpstr>En el encabezado {</vt:lpstr>
      <vt:lpstr>Archivo externo {</vt:lpstr>
      <vt:lpstr>Colores en html {</vt:lpstr>
      <vt:lpstr>Formato hexadecimal {</vt:lpstr>
      <vt:lpstr>Formato RGB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 con: HTML CSS Bootstrap</dc:title>
  <dc:creator>USUARIO</dc:creator>
  <cp:lastModifiedBy>UNAH-IS</cp:lastModifiedBy>
  <cp:revision>53</cp:revision>
  <dcterms:modified xsi:type="dcterms:W3CDTF">2023-05-22T20:04:11Z</dcterms:modified>
</cp:coreProperties>
</file>