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7"/>
  </p:notesMasterIdLst>
  <p:sldIdLst>
    <p:sldId id="324" r:id="rId2"/>
    <p:sldId id="325" r:id="rId3"/>
    <p:sldId id="329" r:id="rId4"/>
    <p:sldId id="330" r:id="rId5"/>
    <p:sldId id="331" r:id="rId6"/>
  </p:sldIdLst>
  <p:sldSz cx="9144000" cy="5143500" type="screen16x9"/>
  <p:notesSz cx="6858000" cy="9144000"/>
  <p:embeddedFontLst>
    <p:embeddedFont>
      <p:font typeface="Fira Code" panose="020B0604020202020204" charset="0"/>
      <p:regular r:id="rId8"/>
      <p:bold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UARIO" initials="U" lastIdx="5" clrIdx="0">
    <p:extLst>
      <p:ext uri="{19B8F6BF-5375-455C-9EA6-DF929625EA0E}">
        <p15:presenceInfo xmlns:p15="http://schemas.microsoft.com/office/powerpoint/2012/main" userId="USUARI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B1E4C5-58AD-47BA-B8ED-BEC9707EF32B}">
  <a:tblStyle styleId="{0CB1E4C5-58AD-47BA-B8ED-BEC9707EF3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80275" autoAdjust="0"/>
  </p:normalViewPr>
  <p:slideViewPr>
    <p:cSldViewPr snapToGrid="0">
      <p:cViewPr varScale="1">
        <p:scale>
          <a:sx n="124" d="100"/>
          <a:sy n="124" d="100"/>
        </p:scale>
        <p:origin x="122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2158930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e7f9c668d6_0_1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e7f9c668d6_0_1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Los archivos SVG se crean a partir de código y describen las formas y los objetos utilizando vectores matemáticos, lo que permite que las imágenes sean escaladas a cualquier tamaño sin pérdida de calidad.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Los gráficos SVG son especialmente útiles para gráficos e iconos en la web, ya que se pueden escalar sin perder calidad, lo que significa que se pueden usar en pantallas de alta resolución sin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pixelación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Además, los archivos SVG son relativamente pequeños en tamaño, lo que los hace rápidos de cargar y fáciles de optimizar.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En resumen, los gráficos SVG son una forma versátil y escalable de representar imágenes y gráficos en la web, y son especialmente útiles para gráficos detallados y de alta resolución.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5295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e7f9c668d6_0_1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e7f9c668d6_0_1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4544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e7f9c668d6_0_1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e7f9c668d6_0_1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Selectores de etiqueta (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tag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selectors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): son los estilos CSS que se aplican a todos los elementos HTML de un mismo tipo, como por ejemplo todos los párrafos &lt;p&gt; o todos los encabezados &lt;h1&gt;. Los selectores de etiqueta tienen una prioridad baja y son anulados por los estilos en línea, los selectores ID y los selectores de clase.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Selectores universales (universal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selectors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): son los estilos CSS que se aplican a todos los elementos HTML de la página. Los selectores universales tienen la menor prioridad y son anulados por todos los demás tipos de selectores.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Si dos o más estilos CSS se aplican a un mismo elemento HTML y tienen la misma prioridad, se aplica la regla del último estilo definido, es decir, el último estilo definido en el archivo CSS sobrescribe cualquier estilo anterior.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Es importante tener en cuenta este orden de prioridad al escribir estilos CSS, para evitar conflictos y asegurar que los estilos se apliquen correctamente a los elementos HTML.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2010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e7f9c668d6_0_1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e7f9c668d6_0_1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8387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e7f9c668d6_0_1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e7f9c668d6_0_1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1954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 txBox="1">
            <a:spLocks noGrp="1"/>
          </p:cNvSpPr>
          <p:nvPr>
            <p:ph type="subTitle" idx="1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2" name="Google Shape;112;p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5" name="Google Shape;115;p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7" name="Google Shape;117;p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" name="Google Shape;118;p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8" r:id="rId2"/>
    <p:sldLayoutId id="2147483669" r:id="rId3"/>
    <p:sldLayoutId id="2147483670" r:id="rId4"/>
  </p:sldLayoutIdLst>
  <p:hf sldNum="0"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42"/>
          <p:cNvSpPr txBox="1">
            <a:spLocks noGrp="1"/>
          </p:cNvSpPr>
          <p:nvPr>
            <p:ph type="title"/>
          </p:nvPr>
        </p:nvSpPr>
        <p:spPr>
          <a:xfrm>
            <a:off x="1157725" y="1153740"/>
            <a:ext cx="3969900" cy="14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Imagenes SVG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853" name="Google Shape;853;p42"/>
          <p:cNvSpPr txBox="1">
            <a:spLocks noGrp="1"/>
          </p:cNvSpPr>
          <p:nvPr>
            <p:ph type="subTitle" idx="1"/>
          </p:nvPr>
        </p:nvSpPr>
        <p:spPr>
          <a:xfrm>
            <a:off x="1410776" y="1555262"/>
            <a:ext cx="6960080" cy="28874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/>
            <a:r>
              <a:rPr lang="en-US" sz="1600" dirty="0" err="1"/>
              <a:t>Por</a:t>
            </a:r>
            <a:r>
              <a:rPr lang="en-US" sz="1600" dirty="0"/>
              <a:t> </a:t>
            </a:r>
            <a:r>
              <a:rPr lang="en-US" sz="1600" dirty="0" err="1"/>
              <a:t>sus</a:t>
            </a:r>
            <a:r>
              <a:rPr lang="en-US" sz="1600" dirty="0"/>
              <a:t> </a:t>
            </a:r>
            <a:r>
              <a:rPr lang="en-US" sz="1600" dirty="0" err="1"/>
              <a:t>siglas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ingles son gr</a:t>
            </a:r>
            <a:r>
              <a:rPr lang="es-MX" sz="1600" dirty="0" err="1"/>
              <a:t>áficas</a:t>
            </a:r>
            <a:r>
              <a:rPr lang="es-MX" sz="1600" dirty="0"/>
              <a:t> vectoriales escalables, es un formato liviano de imágenes, que a diferencia de los </a:t>
            </a:r>
            <a:r>
              <a:rPr lang="es-MX" sz="1600" dirty="0" err="1"/>
              <a:t>jgp</a:t>
            </a:r>
            <a:r>
              <a:rPr lang="es-MX" sz="1600" dirty="0"/>
              <a:t> y </a:t>
            </a:r>
            <a:r>
              <a:rPr lang="es-MX" sz="1600" dirty="0" err="1"/>
              <a:t>png</a:t>
            </a:r>
            <a:r>
              <a:rPr lang="es-MX" sz="1600" dirty="0"/>
              <a:t>, son más livianos y no se distorsionan al hacer un acercamiento.</a:t>
            </a:r>
            <a:endParaRPr lang="es-HN" sz="1600" dirty="0">
              <a:solidFill>
                <a:schemeClr val="accent2"/>
              </a:solidFill>
            </a:endParaRPr>
          </a:p>
          <a:p>
            <a:pPr marL="0" lvl="0" indent="0" algn="just"/>
            <a:endParaRPr lang="es-HN" dirty="0"/>
          </a:p>
          <a:p>
            <a:pPr marL="0" lvl="0" indent="0" algn="just"/>
            <a:endParaRPr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858" name="Google Shape;858;p42"/>
          <p:cNvGrpSpPr/>
          <p:nvPr/>
        </p:nvGrpSpPr>
        <p:grpSpPr>
          <a:xfrm>
            <a:off x="1157725" y="2237930"/>
            <a:ext cx="506100" cy="1451688"/>
            <a:chOff x="1084825" y="2556550"/>
            <a:chExt cx="506100" cy="2013475"/>
          </a:xfrm>
        </p:grpSpPr>
        <p:sp>
          <p:nvSpPr>
            <p:cNvPr id="859" name="Google Shape;859;p42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860" name="Google Shape;860;p42"/>
            <p:cNvCxnSpPr/>
            <p:nvPr/>
          </p:nvCxnSpPr>
          <p:spPr>
            <a:xfrm>
              <a:off x="1337875" y="2556550"/>
              <a:ext cx="0" cy="1377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" name="Google Shape;460;p27"/>
          <p:cNvSpPr txBox="1">
            <a:spLocks/>
          </p:cNvSpPr>
          <p:nvPr/>
        </p:nvSpPr>
        <p:spPr>
          <a:xfrm>
            <a:off x="960120" y="4694724"/>
            <a:ext cx="3259183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sz="1000">
                <a:solidFill>
                  <a:schemeClr val="accent6">
                    <a:lumMod val="65000"/>
                  </a:schemeClr>
                </a:solidFill>
              </a:rPr>
              <a:t>Pedro Molina – instructor CEETI-FI</a:t>
            </a:r>
            <a:endParaRPr lang="en-US" sz="1000" dirty="0">
              <a:solidFill>
                <a:schemeClr val="accent6">
                  <a:lumMod val="65000"/>
                </a:schemeClr>
              </a:solidFill>
            </a:endParaRPr>
          </a:p>
        </p:txBody>
      </p:sp>
      <p:sp>
        <p:nvSpPr>
          <p:cNvPr id="11" name="Google Shape;466;p27"/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s-HN"/>
              <a:t>CEETI - FI</a:t>
            </a:r>
            <a:endParaRPr lang="es-HN" dirty="0"/>
          </a:p>
        </p:txBody>
      </p:sp>
      <p:pic>
        <p:nvPicPr>
          <p:cNvPr id="12" name="Picture 4" descr="Inic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7" y="4578202"/>
            <a:ext cx="889453" cy="5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9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42"/>
          <p:cNvSpPr txBox="1">
            <a:spLocks noGrp="1"/>
          </p:cNvSpPr>
          <p:nvPr>
            <p:ph type="title"/>
          </p:nvPr>
        </p:nvSpPr>
        <p:spPr>
          <a:xfrm>
            <a:off x="1157725" y="843512"/>
            <a:ext cx="4742890" cy="14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Flexbox y CSS Grid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853" name="Google Shape;853;p42"/>
          <p:cNvSpPr txBox="1">
            <a:spLocks noGrp="1"/>
          </p:cNvSpPr>
          <p:nvPr>
            <p:ph type="subTitle" idx="1"/>
          </p:nvPr>
        </p:nvSpPr>
        <p:spPr>
          <a:xfrm>
            <a:off x="1410778" y="1845104"/>
            <a:ext cx="6990274" cy="20788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/>
            <a:r>
              <a:rPr lang="en-US" sz="1600" dirty="0"/>
              <a:t>Ambas herramientas </a:t>
            </a:r>
            <a:r>
              <a:rPr lang="en-US" sz="1600" dirty="0" err="1"/>
              <a:t>sirven</a:t>
            </a:r>
            <a:r>
              <a:rPr lang="en-US" sz="1600" dirty="0"/>
              <a:t> para </a:t>
            </a:r>
            <a:r>
              <a:rPr lang="en-US" sz="1600" dirty="0" err="1"/>
              <a:t>hacer</a:t>
            </a:r>
            <a:r>
              <a:rPr lang="en-US" sz="1600" dirty="0"/>
              <a:t> </a:t>
            </a:r>
            <a:r>
              <a:rPr lang="en-US" sz="1600" dirty="0" err="1"/>
              <a:t>cosas</a:t>
            </a:r>
            <a:r>
              <a:rPr lang="en-US" sz="1600" dirty="0"/>
              <a:t> </a:t>
            </a:r>
            <a:r>
              <a:rPr lang="en-US" sz="1600" dirty="0" err="1"/>
              <a:t>similares</a:t>
            </a:r>
            <a:r>
              <a:rPr lang="en-US" sz="1600" dirty="0"/>
              <a:t> </a:t>
            </a:r>
            <a:r>
              <a:rPr lang="en-US" sz="1600" dirty="0" err="1"/>
              <a:t>pero</a:t>
            </a:r>
            <a:r>
              <a:rPr lang="en-US" sz="1600" dirty="0"/>
              <a:t> </a:t>
            </a:r>
            <a:r>
              <a:rPr lang="en-US" sz="1600" dirty="0" err="1"/>
              <a:t>cada</a:t>
            </a:r>
            <a:r>
              <a:rPr lang="en-US" sz="1600" dirty="0"/>
              <a:t> </a:t>
            </a:r>
            <a:r>
              <a:rPr lang="en-US" sz="1600" dirty="0" err="1"/>
              <a:t>una</a:t>
            </a:r>
            <a:r>
              <a:rPr lang="en-US" sz="1600" dirty="0"/>
              <a:t> </a:t>
            </a:r>
            <a:r>
              <a:rPr lang="en-US" sz="1600" dirty="0" err="1"/>
              <a:t>fue</a:t>
            </a:r>
            <a:r>
              <a:rPr lang="en-US" sz="1600" dirty="0"/>
              <a:t> </a:t>
            </a:r>
            <a:r>
              <a:rPr lang="en-US" sz="1600" dirty="0" err="1"/>
              <a:t>creada</a:t>
            </a:r>
            <a:r>
              <a:rPr lang="en-US" sz="1600" dirty="0"/>
              <a:t> para resolver un </a:t>
            </a:r>
            <a:r>
              <a:rPr lang="en-US" sz="1600" dirty="0" err="1"/>
              <a:t>problema</a:t>
            </a:r>
            <a:r>
              <a:rPr lang="en-US" sz="1600" dirty="0"/>
              <a:t> </a:t>
            </a:r>
            <a:r>
              <a:rPr lang="en-US" sz="1600" dirty="0" err="1"/>
              <a:t>espec</a:t>
            </a:r>
            <a:r>
              <a:rPr lang="es-MX" sz="1600" dirty="0" err="1"/>
              <a:t>ífico</a:t>
            </a:r>
            <a:r>
              <a:rPr lang="es-MX" sz="1600" dirty="0"/>
              <a:t>, </a:t>
            </a:r>
            <a:endParaRPr lang="es-HN" dirty="0"/>
          </a:p>
          <a:p>
            <a:pPr marL="0" lvl="0" indent="0" algn="just"/>
            <a:endParaRPr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858" name="Google Shape;858;p42"/>
          <p:cNvGrpSpPr/>
          <p:nvPr/>
        </p:nvGrpSpPr>
        <p:grpSpPr>
          <a:xfrm>
            <a:off x="1031201" y="2004436"/>
            <a:ext cx="506100" cy="2573765"/>
            <a:chOff x="1084825" y="2556550"/>
            <a:chExt cx="506100" cy="2013475"/>
          </a:xfrm>
        </p:grpSpPr>
        <p:sp>
          <p:nvSpPr>
            <p:cNvPr id="859" name="Google Shape;859;p42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860" name="Google Shape;860;p42"/>
            <p:cNvCxnSpPr/>
            <p:nvPr/>
          </p:nvCxnSpPr>
          <p:spPr>
            <a:xfrm>
              <a:off x="1337875" y="2556550"/>
              <a:ext cx="0" cy="1377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" name="Google Shape;460;p27"/>
          <p:cNvSpPr txBox="1">
            <a:spLocks/>
          </p:cNvSpPr>
          <p:nvPr/>
        </p:nvSpPr>
        <p:spPr>
          <a:xfrm>
            <a:off x="960120" y="4694724"/>
            <a:ext cx="3259183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sz="1000">
                <a:solidFill>
                  <a:schemeClr val="accent6">
                    <a:lumMod val="65000"/>
                  </a:schemeClr>
                </a:solidFill>
              </a:rPr>
              <a:t>Pedro Molina – instructor CEETI-FI</a:t>
            </a:r>
            <a:endParaRPr lang="en-US" sz="1000" dirty="0">
              <a:solidFill>
                <a:schemeClr val="accent6">
                  <a:lumMod val="65000"/>
                </a:schemeClr>
              </a:solidFill>
            </a:endParaRPr>
          </a:p>
        </p:txBody>
      </p:sp>
      <p:sp>
        <p:nvSpPr>
          <p:cNvPr id="11" name="Google Shape;466;p27"/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s-HN"/>
              <a:t>CEETI - FI</a:t>
            </a:r>
            <a:endParaRPr lang="es-HN" dirty="0"/>
          </a:p>
        </p:txBody>
      </p:sp>
      <p:pic>
        <p:nvPicPr>
          <p:cNvPr id="12" name="Picture 4" descr="Inic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7" y="4578202"/>
            <a:ext cx="889453" cy="5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378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42"/>
          <p:cNvSpPr txBox="1">
            <a:spLocks noGrp="1"/>
          </p:cNvSpPr>
          <p:nvPr>
            <p:ph type="title"/>
          </p:nvPr>
        </p:nvSpPr>
        <p:spPr>
          <a:xfrm>
            <a:off x="1126464" y="463357"/>
            <a:ext cx="4742890" cy="14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Importancia en CSS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853" name="Google Shape;853;p42"/>
          <p:cNvSpPr txBox="1">
            <a:spLocks noGrp="1"/>
          </p:cNvSpPr>
          <p:nvPr>
            <p:ph type="subTitle" idx="1"/>
          </p:nvPr>
        </p:nvSpPr>
        <p:spPr>
          <a:xfrm>
            <a:off x="1442039" y="1197299"/>
            <a:ext cx="6990274" cy="30631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/>
            <a:r>
              <a:rPr lang="es-MX" sz="1600" dirty="0"/>
              <a:t>Los estilos CSS pueden provenir de distintas fuentes, y podemos aplicarlos de varias maneras, por lo que está definido un orden de importancia para aplicarlos:</a:t>
            </a:r>
            <a:endParaRPr lang="es-HN" dirty="0"/>
          </a:p>
          <a:p>
            <a:pPr marL="0" lvl="0" indent="0" algn="just"/>
            <a:endParaRPr lang="es-MX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lvl="0" indent="0" algn="just"/>
            <a:r>
              <a:rPr lang="es-MX" dirty="0"/>
              <a:t>1. Estilos en línea</a:t>
            </a:r>
          </a:p>
          <a:p>
            <a:pPr marL="0" lvl="0" indent="0" algn="just"/>
            <a:r>
              <a:rPr lang="es-MX" dirty="0"/>
              <a:t>2. Selectores (#id)</a:t>
            </a:r>
          </a:p>
          <a:p>
            <a:pPr marL="0" lvl="0" indent="0" algn="just"/>
            <a:r>
              <a:rPr lang="es-MX" dirty="0"/>
              <a:t>3. Clases (.class)</a:t>
            </a:r>
          </a:p>
          <a:p>
            <a:pPr marL="0" lvl="0" indent="0" algn="just"/>
            <a:r>
              <a:rPr lang="es-MX" dirty="0"/>
              <a:t>4. Selectores de etiqueta (h1,p)</a:t>
            </a:r>
          </a:p>
          <a:p>
            <a:pPr marL="0" lvl="0" indent="0" algn="just"/>
            <a:r>
              <a:rPr lang="es-MX" dirty="0"/>
              <a:t>5. Selectores universales</a:t>
            </a:r>
          </a:p>
        </p:txBody>
      </p:sp>
      <p:grpSp>
        <p:nvGrpSpPr>
          <p:cNvPr id="858" name="Google Shape;858;p42"/>
          <p:cNvGrpSpPr/>
          <p:nvPr/>
        </p:nvGrpSpPr>
        <p:grpSpPr>
          <a:xfrm>
            <a:off x="1031202" y="1664677"/>
            <a:ext cx="506100" cy="3085462"/>
            <a:chOff x="1084825" y="2556550"/>
            <a:chExt cx="506100" cy="2013475"/>
          </a:xfrm>
        </p:grpSpPr>
        <p:sp>
          <p:nvSpPr>
            <p:cNvPr id="859" name="Google Shape;859;p42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860" name="Google Shape;860;p42"/>
            <p:cNvCxnSpPr/>
            <p:nvPr/>
          </p:nvCxnSpPr>
          <p:spPr>
            <a:xfrm>
              <a:off x="1337875" y="2556550"/>
              <a:ext cx="0" cy="1377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" name="Google Shape;460;p27"/>
          <p:cNvSpPr txBox="1">
            <a:spLocks/>
          </p:cNvSpPr>
          <p:nvPr/>
        </p:nvSpPr>
        <p:spPr>
          <a:xfrm>
            <a:off x="960120" y="4694724"/>
            <a:ext cx="3259183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sz="1000">
                <a:solidFill>
                  <a:schemeClr val="accent6">
                    <a:lumMod val="65000"/>
                  </a:schemeClr>
                </a:solidFill>
              </a:rPr>
              <a:t>Pedro Molina – instructor CEETI-FI</a:t>
            </a:r>
            <a:endParaRPr lang="en-US" sz="1000" dirty="0">
              <a:solidFill>
                <a:schemeClr val="accent6">
                  <a:lumMod val="65000"/>
                </a:schemeClr>
              </a:solidFill>
            </a:endParaRPr>
          </a:p>
        </p:txBody>
      </p:sp>
      <p:sp>
        <p:nvSpPr>
          <p:cNvPr id="11" name="Google Shape;466;p27"/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s-HN"/>
              <a:t>CEETI - FI</a:t>
            </a:r>
            <a:endParaRPr lang="es-HN" dirty="0"/>
          </a:p>
        </p:txBody>
      </p:sp>
      <p:pic>
        <p:nvPicPr>
          <p:cNvPr id="12" name="Picture 4" descr="Inic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7" y="4578202"/>
            <a:ext cx="889453" cy="5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917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42"/>
          <p:cNvSpPr txBox="1">
            <a:spLocks noGrp="1"/>
          </p:cNvSpPr>
          <p:nvPr>
            <p:ph type="title"/>
          </p:nvPr>
        </p:nvSpPr>
        <p:spPr>
          <a:xfrm>
            <a:off x="1103018" y="241177"/>
            <a:ext cx="4742890" cy="14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Eventos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853" name="Google Shape;853;p42"/>
          <p:cNvSpPr txBox="1">
            <a:spLocks noGrp="1"/>
          </p:cNvSpPr>
          <p:nvPr>
            <p:ph type="subTitle" idx="1"/>
          </p:nvPr>
        </p:nvSpPr>
        <p:spPr>
          <a:xfrm>
            <a:off x="1442039" y="1173853"/>
            <a:ext cx="6990274" cy="30631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/>
            <a:r>
              <a:rPr lang="es-ES" dirty="0"/>
              <a:t>CSS puede interactuar con eventos que se producen en la página web a través del uso de selectores y pseudo-clases.</a:t>
            </a:r>
          </a:p>
          <a:p>
            <a:pPr marL="0" lvl="0" indent="0" algn="just"/>
            <a:endParaRPr lang="es-ES" dirty="0"/>
          </a:p>
          <a:p>
            <a:pPr marL="0" lvl="0" indent="0" algn="just"/>
            <a:r>
              <a:rPr lang="es-ES" dirty="0">
                <a:solidFill>
                  <a:schemeClr val="tx2"/>
                </a:solidFill>
              </a:rPr>
              <a:t>:hover </a:t>
            </a:r>
            <a:r>
              <a:rPr lang="es-ES" dirty="0"/>
              <a:t>se usa para aplicar estilos cuando el ratón se posiciona sobre el elemento HTML.</a:t>
            </a:r>
          </a:p>
          <a:p>
            <a:pPr marL="0" lvl="0" indent="0" algn="just"/>
            <a:endParaRPr lang="es-MX" dirty="0"/>
          </a:p>
          <a:p>
            <a:pPr marL="0" lvl="0" indent="0" algn="just"/>
            <a:r>
              <a:rPr lang="es-MX" dirty="0">
                <a:solidFill>
                  <a:schemeClr val="tx2"/>
                </a:solidFill>
              </a:rPr>
              <a:t>:active </a:t>
            </a:r>
            <a:r>
              <a:rPr lang="es-MX" dirty="0"/>
              <a:t>Se activa cuando se hace click sobre el elemento.</a:t>
            </a:r>
          </a:p>
          <a:p>
            <a:pPr marL="0" lvl="0" indent="0" algn="just"/>
            <a:endParaRPr lang="es-MX" dirty="0"/>
          </a:p>
          <a:p>
            <a:pPr marL="0" indent="0" algn="just"/>
            <a:r>
              <a:rPr lang="es-MX" dirty="0">
                <a:solidFill>
                  <a:schemeClr val="tx2"/>
                </a:solidFill>
              </a:rPr>
              <a:t>:focus </a:t>
            </a:r>
            <a:r>
              <a:rPr lang="es-ES" dirty="0"/>
              <a:t>se aplica cuando un elemento HTML recibe el foco de atención, como cuando se utiliza la tecla TAB para moverse entre los elementos de un formulario.</a:t>
            </a:r>
            <a:endParaRPr lang="es-MX" dirty="0"/>
          </a:p>
          <a:p>
            <a:pPr marL="0" lvl="0" indent="0" algn="just"/>
            <a:endParaRPr lang="es-MX" dirty="0"/>
          </a:p>
        </p:txBody>
      </p:sp>
      <p:grpSp>
        <p:nvGrpSpPr>
          <p:cNvPr id="858" name="Google Shape;858;p42"/>
          <p:cNvGrpSpPr/>
          <p:nvPr/>
        </p:nvGrpSpPr>
        <p:grpSpPr>
          <a:xfrm>
            <a:off x="1031202" y="1336428"/>
            <a:ext cx="506100" cy="3616905"/>
            <a:chOff x="1084825" y="2556550"/>
            <a:chExt cx="506100" cy="2013475"/>
          </a:xfrm>
        </p:grpSpPr>
        <p:sp>
          <p:nvSpPr>
            <p:cNvPr id="859" name="Google Shape;859;p42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860" name="Google Shape;860;p42"/>
            <p:cNvCxnSpPr/>
            <p:nvPr/>
          </p:nvCxnSpPr>
          <p:spPr>
            <a:xfrm>
              <a:off x="1337875" y="2556550"/>
              <a:ext cx="0" cy="1377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" name="Google Shape;460;p27"/>
          <p:cNvSpPr txBox="1">
            <a:spLocks/>
          </p:cNvSpPr>
          <p:nvPr/>
        </p:nvSpPr>
        <p:spPr>
          <a:xfrm>
            <a:off x="960120" y="4694724"/>
            <a:ext cx="3259183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sz="1000">
                <a:solidFill>
                  <a:schemeClr val="accent6">
                    <a:lumMod val="65000"/>
                  </a:schemeClr>
                </a:solidFill>
              </a:rPr>
              <a:t>Pedro Molina – instructor CEETI-FI</a:t>
            </a:r>
            <a:endParaRPr lang="en-US" sz="1000" dirty="0">
              <a:solidFill>
                <a:schemeClr val="accent6">
                  <a:lumMod val="65000"/>
                </a:schemeClr>
              </a:solidFill>
            </a:endParaRPr>
          </a:p>
        </p:txBody>
      </p:sp>
      <p:sp>
        <p:nvSpPr>
          <p:cNvPr id="11" name="Google Shape;466;p27"/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s-HN"/>
              <a:t>CEETI - FI</a:t>
            </a:r>
            <a:endParaRPr lang="es-HN" dirty="0"/>
          </a:p>
        </p:txBody>
      </p:sp>
      <p:pic>
        <p:nvPicPr>
          <p:cNvPr id="12" name="Picture 4" descr="Inic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7" y="4578202"/>
            <a:ext cx="889453" cy="5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7679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42"/>
          <p:cNvSpPr txBox="1">
            <a:spLocks noGrp="1"/>
          </p:cNvSpPr>
          <p:nvPr>
            <p:ph type="title"/>
          </p:nvPr>
        </p:nvSpPr>
        <p:spPr>
          <a:xfrm>
            <a:off x="1103018" y="841118"/>
            <a:ext cx="4742890" cy="14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Eventos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853" name="Google Shape;853;p42"/>
          <p:cNvSpPr txBox="1">
            <a:spLocks noGrp="1"/>
          </p:cNvSpPr>
          <p:nvPr>
            <p:ph type="subTitle" idx="1"/>
          </p:nvPr>
        </p:nvSpPr>
        <p:spPr>
          <a:xfrm>
            <a:off x="1486753" y="1689664"/>
            <a:ext cx="6990274" cy="18127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/>
            <a:endParaRPr lang="es-ES" dirty="0"/>
          </a:p>
          <a:p>
            <a:pPr marL="0" lvl="0" indent="0" algn="just"/>
            <a:r>
              <a:rPr lang="es-ES" dirty="0">
                <a:solidFill>
                  <a:schemeClr val="tx2"/>
                </a:solidFill>
              </a:rPr>
              <a:t>:</a:t>
            </a:r>
            <a:r>
              <a:rPr lang="es-ES" dirty="0" err="1">
                <a:solidFill>
                  <a:schemeClr val="tx2"/>
                </a:solidFill>
              </a:rPr>
              <a:t>visited</a:t>
            </a:r>
            <a:r>
              <a:rPr lang="es-ES" dirty="0">
                <a:solidFill>
                  <a:schemeClr val="tx2"/>
                </a:solidFill>
              </a:rPr>
              <a:t> </a:t>
            </a:r>
            <a:r>
              <a:rPr lang="es-ES" dirty="0"/>
              <a:t>se aplica a los elementos que ya hayan sido visitados por el usuario.</a:t>
            </a:r>
          </a:p>
          <a:p>
            <a:pPr marL="0" lvl="0" indent="0" algn="just"/>
            <a:endParaRPr lang="es-MX" dirty="0"/>
          </a:p>
          <a:p>
            <a:pPr marL="0" lvl="0" indent="0" algn="just"/>
            <a:r>
              <a:rPr lang="es-MX" dirty="0">
                <a:solidFill>
                  <a:schemeClr val="tx2"/>
                </a:solidFill>
              </a:rPr>
              <a:t>:target</a:t>
            </a:r>
            <a:r>
              <a:rPr lang="es-ES" dirty="0"/>
              <a:t> se aplica cuando se accede a un enlace interno en la página web y se desplaza hasta el elemento identificado por el atributo id.</a:t>
            </a:r>
            <a:endParaRPr lang="es-MX" dirty="0"/>
          </a:p>
        </p:txBody>
      </p:sp>
      <p:grpSp>
        <p:nvGrpSpPr>
          <p:cNvPr id="858" name="Google Shape;858;p42"/>
          <p:cNvGrpSpPr/>
          <p:nvPr/>
        </p:nvGrpSpPr>
        <p:grpSpPr>
          <a:xfrm>
            <a:off x="1103018" y="1911070"/>
            <a:ext cx="506100" cy="2302652"/>
            <a:chOff x="1084825" y="2556550"/>
            <a:chExt cx="506100" cy="2013475"/>
          </a:xfrm>
        </p:grpSpPr>
        <p:sp>
          <p:nvSpPr>
            <p:cNvPr id="859" name="Google Shape;859;p42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860" name="Google Shape;860;p42"/>
            <p:cNvCxnSpPr/>
            <p:nvPr/>
          </p:nvCxnSpPr>
          <p:spPr>
            <a:xfrm>
              <a:off x="1337875" y="2556550"/>
              <a:ext cx="0" cy="1377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" name="Google Shape;460;p27"/>
          <p:cNvSpPr txBox="1">
            <a:spLocks/>
          </p:cNvSpPr>
          <p:nvPr/>
        </p:nvSpPr>
        <p:spPr>
          <a:xfrm>
            <a:off x="960120" y="4694724"/>
            <a:ext cx="3259183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sz="1000">
                <a:solidFill>
                  <a:schemeClr val="accent6">
                    <a:lumMod val="65000"/>
                  </a:schemeClr>
                </a:solidFill>
              </a:rPr>
              <a:t>Pedro Molina – instructor CEETI-FI</a:t>
            </a:r>
            <a:endParaRPr lang="en-US" sz="1000" dirty="0">
              <a:solidFill>
                <a:schemeClr val="accent6">
                  <a:lumMod val="65000"/>
                </a:schemeClr>
              </a:solidFill>
            </a:endParaRPr>
          </a:p>
        </p:txBody>
      </p:sp>
      <p:sp>
        <p:nvSpPr>
          <p:cNvPr id="11" name="Google Shape;466;p27"/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s-HN"/>
              <a:t>CEETI - FI</a:t>
            </a:r>
            <a:endParaRPr lang="es-HN" dirty="0"/>
          </a:p>
        </p:txBody>
      </p:sp>
      <p:pic>
        <p:nvPicPr>
          <p:cNvPr id="12" name="Picture 4" descr="Inic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7" y="4578202"/>
            <a:ext cx="889453" cy="5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404799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611</Words>
  <Application>Microsoft Office PowerPoint</Application>
  <PresentationFormat>Presentación en pantalla (16:9)</PresentationFormat>
  <Paragraphs>53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Fira Code</vt:lpstr>
      <vt:lpstr>Arial</vt:lpstr>
      <vt:lpstr>Programming Language Workshop for Beginners by Slidesgo</vt:lpstr>
      <vt:lpstr>Imagenes SVG {</vt:lpstr>
      <vt:lpstr>Flexbox y CSS Grid {</vt:lpstr>
      <vt:lpstr>Importancia en CSS {</vt:lpstr>
      <vt:lpstr>Eventos {</vt:lpstr>
      <vt:lpstr>Eventos {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Web con: HTML CSS Bootstrap</dc:title>
  <dc:creator>USUARIO</dc:creator>
  <cp:lastModifiedBy>pedro montoya</cp:lastModifiedBy>
  <cp:revision>67</cp:revision>
  <dcterms:modified xsi:type="dcterms:W3CDTF">2023-04-10T20:48:11Z</dcterms:modified>
</cp:coreProperties>
</file>