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324" r:id="rId2"/>
    <p:sldId id="325" r:id="rId3"/>
    <p:sldId id="327" r:id="rId4"/>
    <p:sldId id="328" r:id="rId5"/>
    <p:sldId id="329" r:id="rId6"/>
    <p:sldId id="326" r:id="rId7"/>
    <p:sldId id="331" r:id="rId8"/>
    <p:sldId id="330" r:id="rId9"/>
    <p:sldId id="332" r:id="rId10"/>
    <p:sldId id="333" r:id="rId11"/>
    <p:sldId id="335" r:id="rId12"/>
    <p:sldId id="334" r:id="rId13"/>
    <p:sldId id="336" r:id="rId14"/>
    <p:sldId id="337" r:id="rId15"/>
    <p:sldId id="338" r:id="rId16"/>
    <p:sldId id="340" r:id="rId17"/>
    <p:sldId id="339" r:id="rId18"/>
    <p:sldId id="341" r:id="rId19"/>
  </p:sldIdLst>
  <p:sldSz cx="9144000" cy="5143500" type="screen16x9"/>
  <p:notesSz cx="6858000" cy="9144000"/>
  <p:embeddedFontLst>
    <p:embeddedFont>
      <p:font typeface="Fira Code" panose="020B0809050000020004" pitchFamily="49"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UARIO" initials="U" lastIdx="5" clrIdx="0">
    <p:extLst>
      <p:ext uri="{19B8F6BF-5375-455C-9EA6-DF929625EA0E}">
        <p15:presenceInfo xmlns:p15="http://schemas.microsoft.com/office/powerpoint/2012/main" userId="USUARI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B1E4C5-58AD-47BA-B8ED-BEC9707EF32B}">
  <a:tblStyle styleId="{0CB1E4C5-58AD-47BA-B8ED-BEC9707EF3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79566" autoAdjust="0"/>
  </p:normalViewPr>
  <p:slideViewPr>
    <p:cSldViewPr snapToGrid="0">
      <p:cViewPr varScale="1">
        <p:scale>
          <a:sx n="78" d="100"/>
          <a:sy n="78" d="100"/>
        </p:scale>
        <p:origin x="1272" y="72"/>
      </p:cViewPr>
      <p:guideLst/>
    </p:cSldViewPr>
  </p:slideViewPr>
  <p:outlineViewPr>
    <p:cViewPr>
      <p:scale>
        <a:sx n="33" d="100"/>
        <a:sy n="33" d="100"/>
      </p:scale>
      <p:origin x="0" y="0"/>
    </p:cViewPr>
  </p:outlineViewPr>
  <p:notesTextViewPr>
    <p:cViewPr>
      <p:scale>
        <a:sx n="1" d="1"/>
        <a:sy n="1" d="1"/>
      </p:scale>
      <p:origin x="0" y="-858"/>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215893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5295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4169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6349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3739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5173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8260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Es muy importante aprender a usar nuestro código de manera segura, por eso, herramientas como </a:t>
            </a:r>
            <a:r>
              <a:rPr lang="es-ES" dirty="0" err="1"/>
              <a:t>git</a:t>
            </a:r>
            <a:r>
              <a:rPr lang="es-ES" dirty="0"/>
              <a:t> son muy esenciales en este mundo del desarrollo de software.</a:t>
            </a:r>
          </a:p>
          <a:p>
            <a:pPr marL="0" lvl="0" indent="0" algn="l" rtl="0">
              <a:spcBef>
                <a:spcPts val="0"/>
              </a:spcBef>
              <a:spcAft>
                <a:spcPts val="0"/>
              </a:spcAft>
              <a:buNone/>
            </a:pPr>
            <a:endParaRPr lang="es-ES" dirty="0"/>
          </a:p>
        </p:txBody>
      </p:sp>
    </p:spTree>
    <p:extLst>
      <p:ext uri="{BB962C8B-B14F-4D97-AF65-F5344CB8AC3E}">
        <p14:creationId xmlns:p14="http://schemas.microsoft.com/office/powerpoint/2010/main" val="2693539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Cuando entramos al mundo del desarrollo de aplicaciones, es seguro que nos encontremos con el concepto de Git Flow, la cual es una estrategia de desarrollo que se adapta de la mejor manera al trabajo colaborativo (trabajo en equipo, sin importar que tan grande sea). </a:t>
            </a:r>
          </a:p>
          <a:p>
            <a:pPr marL="0" lvl="0" indent="0" algn="l" rtl="0">
              <a:spcBef>
                <a:spcPts val="0"/>
              </a:spcBef>
              <a:spcAft>
                <a:spcPts val="0"/>
              </a:spcAft>
              <a:buNone/>
            </a:pPr>
            <a:endParaRPr lang="es-ES" dirty="0"/>
          </a:p>
          <a:p>
            <a:pPr marL="0" lvl="0" indent="0" algn="l" rtl="0">
              <a:spcBef>
                <a:spcPts val="0"/>
              </a:spcBef>
              <a:spcAft>
                <a:spcPts val="0"/>
              </a:spcAft>
              <a:buNone/>
            </a:pPr>
            <a:r>
              <a:rPr lang="es-ES" dirty="0"/>
              <a:t>Cuando desarrollamos una página web, inicialmente pensamos en cubrir una necesidad, o cumplir ciertos requerimientos y quizás despleguemos la aplicación, pero una vez hecho esto, quizás encontremos vulnerabilidades, correcciones, mejoras y otras implementaciones que en un principio no habíamos aplicado, aquí es donde entra Git Flow, esta nos permite tener varias versiones de nuestra aplicación a medida estemos desarrollando nuevas características o corrigiendo errores, a esto se le llama DESARROLLO EN PARALELO. Se refiere a que un equipo de programadores pueden trabajar en un proyecto sin necesidad de interrumpir el trabajo de otras personas.</a:t>
            </a:r>
          </a:p>
          <a:p>
            <a:pPr marL="0" lvl="0" indent="0" algn="l" rtl="0">
              <a:spcBef>
                <a:spcPts val="0"/>
              </a:spcBef>
              <a:spcAft>
                <a:spcPts val="0"/>
              </a:spcAft>
              <a:buNone/>
            </a:pPr>
            <a:endParaRPr lang="es-ES" dirty="0"/>
          </a:p>
          <a:p>
            <a:pPr marL="0" lvl="0" indent="0" algn="l" rtl="0">
              <a:spcBef>
                <a:spcPts val="0"/>
              </a:spcBef>
              <a:spcAft>
                <a:spcPts val="0"/>
              </a:spcAft>
              <a:buNone/>
            </a:pPr>
            <a:r>
              <a:rPr lang="es-ES" b="0" i="0" dirty="0">
                <a:solidFill>
                  <a:srgbClr val="D1D5DB"/>
                </a:solidFill>
                <a:effectLst/>
                <a:latin typeface="Söhne"/>
              </a:rPr>
              <a:t>Cada rama es una línea de desarrollo independiente que tiene su propio historial de cambios. Al crear una rama en Git, se crea una copia exacta del proyecto en ese momento, y a partir de allí se pueden hacer cambios sin afectar la rama principal o cualquier otra rama.</a:t>
            </a:r>
          </a:p>
          <a:p>
            <a:pPr marL="0" lvl="0" indent="0" algn="l" rtl="0">
              <a:spcBef>
                <a:spcPts val="0"/>
              </a:spcBef>
              <a:spcAft>
                <a:spcPts val="0"/>
              </a:spcAft>
              <a:buNone/>
            </a:pPr>
            <a:endParaRPr lang="es-ES" b="0" i="0" dirty="0">
              <a:solidFill>
                <a:srgbClr val="D1D5DB"/>
              </a:solidFill>
              <a:effectLst/>
              <a:latin typeface="Söhne"/>
            </a:endParaRPr>
          </a:p>
          <a:p>
            <a:pPr marL="0" lvl="0" indent="0" algn="l" rtl="0">
              <a:spcBef>
                <a:spcPts val="0"/>
              </a:spcBef>
              <a:spcAft>
                <a:spcPts val="0"/>
              </a:spcAft>
              <a:buNone/>
            </a:pPr>
            <a:r>
              <a:rPr lang="es-ES" b="0" i="0" dirty="0" err="1">
                <a:solidFill>
                  <a:srgbClr val="D1D5DB"/>
                </a:solidFill>
                <a:effectLst/>
                <a:latin typeface="Söhne"/>
              </a:rPr>
              <a:t>GitFlow</a:t>
            </a:r>
            <a:r>
              <a:rPr lang="es-ES" b="0" i="0" dirty="0">
                <a:solidFill>
                  <a:srgbClr val="D1D5DB"/>
                </a:solidFill>
                <a:effectLst/>
                <a:latin typeface="Söhne"/>
              </a:rPr>
              <a:t> en su forma mas básica utiliza dos ramas, una llamada “master” que es en donde se aloja el código que se está ejecutando o mejor conocido como “código en producción” y una rama </a:t>
            </a:r>
            <a:r>
              <a:rPr lang="es-ES" b="0" i="0" dirty="0" err="1">
                <a:solidFill>
                  <a:srgbClr val="D1D5DB"/>
                </a:solidFill>
                <a:effectLst/>
                <a:latin typeface="Söhne"/>
              </a:rPr>
              <a:t>develop</a:t>
            </a:r>
            <a:r>
              <a:rPr lang="es-ES" b="0" i="0" dirty="0">
                <a:solidFill>
                  <a:srgbClr val="D1D5DB"/>
                </a:solidFill>
                <a:effectLst/>
                <a:latin typeface="Söhne"/>
              </a:rPr>
              <a:t> que es donde se integran y prueban nuevas características.</a:t>
            </a:r>
          </a:p>
          <a:p>
            <a:pPr marL="0" lvl="0" indent="0" algn="l" rtl="0">
              <a:spcBef>
                <a:spcPts val="0"/>
              </a:spcBef>
              <a:spcAft>
                <a:spcPts val="0"/>
              </a:spcAft>
              <a:buNone/>
            </a:pPr>
            <a:endParaRPr lang="es-ES" b="0" i="0" dirty="0">
              <a:solidFill>
                <a:srgbClr val="D1D5DB"/>
              </a:solidFill>
              <a:effectLst/>
              <a:latin typeface="Söhne"/>
            </a:endParaRPr>
          </a:p>
          <a:p>
            <a:pPr marL="0" lvl="0" indent="0" algn="l" rtl="0">
              <a:spcBef>
                <a:spcPts val="0"/>
              </a:spcBef>
              <a:spcAft>
                <a:spcPts val="0"/>
              </a:spcAft>
              <a:buNone/>
            </a:pPr>
            <a:r>
              <a:rPr lang="es-ES" b="0" i="0" dirty="0">
                <a:solidFill>
                  <a:srgbClr val="D1D5DB"/>
                </a:solidFill>
                <a:effectLst/>
                <a:latin typeface="Söhne"/>
              </a:rPr>
              <a:t>La rama "</a:t>
            </a:r>
            <a:r>
              <a:rPr lang="es-ES" b="0" i="0" dirty="0" err="1">
                <a:solidFill>
                  <a:srgbClr val="D1D5DB"/>
                </a:solidFill>
                <a:effectLst/>
                <a:latin typeface="Söhne"/>
              </a:rPr>
              <a:t>hotfix</a:t>
            </a:r>
            <a:r>
              <a:rPr lang="es-ES" b="0" i="0" dirty="0">
                <a:solidFill>
                  <a:srgbClr val="D1D5DB"/>
                </a:solidFill>
                <a:effectLst/>
                <a:latin typeface="Söhne"/>
              </a:rPr>
              <a:t>" es una rama especial en el flujo de trabajo de Git que se utiliza para corregir errores críticos en la producción de manera rápida y eficiente. Cuando se detecta un error en la rama “master”, se crea una rama </a:t>
            </a:r>
            <a:r>
              <a:rPr lang="es-ES" b="0" i="0" dirty="0" err="1">
                <a:solidFill>
                  <a:srgbClr val="D1D5DB"/>
                </a:solidFill>
                <a:effectLst/>
                <a:latin typeface="Söhne"/>
              </a:rPr>
              <a:t>hotfix</a:t>
            </a:r>
            <a:r>
              <a:rPr lang="es-ES" b="0" i="0" dirty="0">
                <a:solidFill>
                  <a:srgbClr val="D1D5DB"/>
                </a:solidFill>
                <a:effectLst/>
                <a:latin typeface="Söhne"/>
              </a:rPr>
              <a:t> en la cual van a estar solamente los cambios específicos para poder reparar el error y que la aplicación pueda seguir funcionando correctamente.</a:t>
            </a:r>
          </a:p>
          <a:p>
            <a:pPr marL="0" lvl="0" indent="0" algn="l" rtl="0">
              <a:spcBef>
                <a:spcPts val="0"/>
              </a:spcBef>
              <a:spcAft>
                <a:spcPts val="0"/>
              </a:spcAft>
              <a:buNone/>
            </a:pPr>
            <a:endParaRPr lang="es-ES" b="0" i="0" dirty="0">
              <a:solidFill>
                <a:srgbClr val="D1D5DB"/>
              </a:solidFill>
              <a:effectLst/>
              <a:latin typeface="Söhne"/>
            </a:endParaRPr>
          </a:p>
          <a:p>
            <a:pPr marL="0" lvl="0" indent="0" algn="l" rtl="0">
              <a:spcBef>
                <a:spcPts val="0"/>
              </a:spcBef>
              <a:spcAft>
                <a:spcPts val="0"/>
              </a:spcAft>
              <a:buNone/>
            </a:pPr>
            <a:r>
              <a:rPr lang="es-ES" b="0" i="0" dirty="0">
                <a:solidFill>
                  <a:srgbClr val="D1D5DB"/>
                </a:solidFill>
                <a:effectLst/>
                <a:latin typeface="Söhne"/>
              </a:rPr>
              <a:t>La rama </a:t>
            </a:r>
            <a:r>
              <a:rPr lang="es-ES" b="0" i="0" dirty="0" err="1">
                <a:solidFill>
                  <a:srgbClr val="D1D5DB"/>
                </a:solidFill>
                <a:effectLst/>
                <a:latin typeface="Söhne"/>
              </a:rPr>
              <a:t>feature</a:t>
            </a:r>
            <a:r>
              <a:rPr lang="es-ES" b="0" i="0" dirty="0">
                <a:solidFill>
                  <a:srgbClr val="D1D5DB"/>
                </a:solidFill>
                <a:effectLst/>
                <a:latin typeface="Söhne"/>
              </a:rPr>
              <a:t> se usa para agregar nuevas funcionalidades, se puede hacer directamente en la rama </a:t>
            </a:r>
            <a:r>
              <a:rPr lang="es-ES" b="0" i="0" dirty="0" err="1">
                <a:solidFill>
                  <a:srgbClr val="D1D5DB"/>
                </a:solidFill>
                <a:effectLst/>
                <a:latin typeface="Söhne"/>
              </a:rPr>
              <a:t>develop</a:t>
            </a:r>
            <a:r>
              <a:rPr lang="es-ES" b="0" i="0" dirty="0">
                <a:solidFill>
                  <a:srgbClr val="D1D5DB"/>
                </a:solidFill>
                <a:effectLst/>
                <a:latin typeface="Söhne"/>
              </a:rPr>
              <a:t>, pero el objetivo de </a:t>
            </a:r>
            <a:r>
              <a:rPr lang="es-ES" b="0" i="0" dirty="0" err="1">
                <a:solidFill>
                  <a:srgbClr val="D1D5DB"/>
                </a:solidFill>
                <a:effectLst/>
                <a:latin typeface="Söhne"/>
              </a:rPr>
              <a:t>feature</a:t>
            </a:r>
            <a:r>
              <a:rPr lang="es-ES" b="0" i="0" dirty="0">
                <a:solidFill>
                  <a:srgbClr val="D1D5DB"/>
                </a:solidFill>
                <a:effectLst/>
                <a:latin typeface="Söhne"/>
              </a:rPr>
              <a:t> es trabajar primero en esa característica y agregarla a la rama </a:t>
            </a:r>
            <a:r>
              <a:rPr lang="es-ES" b="0" i="0" dirty="0" err="1">
                <a:solidFill>
                  <a:srgbClr val="D1D5DB"/>
                </a:solidFill>
                <a:effectLst/>
                <a:latin typeface="Söhne"/>
              </a:rPr>
              <a:t>develop</a:t>
            </a:r>
            <a:r>
              <a:rPr lang="es-ES" b="0" i="0" dirty="0">
                <a:solidFill>
                  <a:srgbClr val="D1D5DB"/>
                </a:solidFill>
                <a:effectLst/>
                <a:latin typeface="Söhne"/>
              </a:rPr>
              <a:t> hasta que ya esté completamente lista para ser agregada y que no afecte la rama principal. </a:t>
            </a:r>
          </a:p>
          <a:p>
            <a:pPr marL="0" lvl="0" indent="0" algn="l" rtl="0">
              <a:spcBef>
                <a:spcPts val="0"/>
              </a:spcBef>
              <a:spcAft>
                <a:spcPts val="0"/>
              </a:spcAft>
              <a:buNone/>
            </a:pPr>
            <a:endParaRPr lang="es-ES" b="0" i="0" dirty="0">
              <a:solidFill>
                <a:srgbClr val="D1D5DB"/>
              </a:solidFill>
              <a:effectLst/>
              <a:latin typeface="Söhne"/>
            </a:endParaRPr>
          </a:p>
          <a:p>
            <a:pPr marL="0" lvl="0" indent="0" algn="l" rtl="0">
              <a:spcBef>
                <a:spcPts val="0"/>
              </a:spcBef>
              <a:spcAft>
                <a:spcPts val="0"/>
              </a:spcAft>
              <a:buNone/>
            </a:pPr>
            <a:endParaRPr lang="es-ES" b="0" i="0" dirty="0">
              <a:solidFill>
                <a:srgbClr val="D1D5DB"/>
              </a:solidFill>
              <a:effectLst/>
              <a:latin typeface="Söhne"/>
            </a:endParaRPr>
          </a:p>
          <a:p>
            <a:pPr marL="0" lvl="0" indent="0" algn="l" rtl="0">
              <a:spcBef>
                <a:spcPts val="0"/>
              </a:spcBef>
              <a:spcAft>
                <a:spcPts val="0"/>
              </a:spcAft>
              <a:buNone/>
            </a:pPr>
            <a:endParaRPr lang="es-ES" dirty="0"/>
          </a:p>
          <a:p>
            <a:pPr marL="0" lvl="0" indent="0" algn="l" rtl="0">
              <a:spcBef>
                <a:spcPts val="0"/>
              </a:spcBef>
              <a:spcAft>
                <a:spcPts val="0"/>
              </a:spcAft>
              <a:buNone/>
            </a:pPr>
            <a:endParaRPr lang="es-ES" dirty="0"/>
          </a:p>
          <a:p>
            <a:pPr marL="0" lvl="0" indent="0" algn="l" rtl="0">
              <a:spcBef>
                <a:spcPts val="0"/>
              </a:spcBef>
              <a:spcAft>
                <a:spcPts val="0"/>
              </a:spcAft>
              <a:buNone/>
            </a:pPr>
            <a:endParaRPr lang="es-ES" dirty="0"/>
          </a:p>
          <a:p>
            <a:pPr marL="0" lvl="0" indent="0" algn="l" rtl="0">
              <a:spcBef>
                <a:spcPts val="0"/>
              </a:spcBef>
              <a:spcAft>
                <a:spcPts val="0"/>
              </a:spcAft>
              <a:buNone/>
            </a:pPr>
            <a:endParaRPr lang="es-ES" dirty="0"/>
          </a:p>
          <a:p>
            <a:pPr marL="0" lvl="0" indent="0" algn="l" rtl="0">
              <a:spcBef>
                <a:spcPts val="0"/>
              </a:spcBef>
              <a:spcAft>
                <a:spcPts val="0"/>
              </a:spcAft>
              <a:buNone/>
            </a:pPr>
            <a:endParaRPr lang="es-ES" dirty="0"/>
          </a:p>
          <a:p>
            <a:pPr marL="0" lvl="0" indent="0" algn="l" rtl="0">
              <a:spcBef>
                <a:spcPts val="0"/>
              </a:spcBef>
              <a:spcAft>
                <a:spcPts val="0"/>
              </a:spcAft>
              <a:buNone/>
            </a:pPr>
            <a:endParaRPr lang="es-ES" dirty="0"/>
          </a:p>
        </p:txBody>
      </p:sp>
    </p:spTree>
    <p:extLst>
      <p:ext uri="{BB962C8B-B14F-4D97-AF65-F5344CB8AC3E}">
        <p14:creationId xmlns:p14="http://schemas.microsoft.com/office/powerpoint/2010/main" val="3497898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Es importante comprender que </a:t>
            </a:r>
            <a:r>
              <a:rPr lang="es-ES" dirty="0" err="1"/>
              <a:t>git</a:t>
            </a:r>
            <a:r>
              <a:rPr lang="es-ES" dirty="0"/>
              <a:t> y </a:t>
            </a:r>
            <a:r>
              <a:rPr lang="es-ES" dirty="0" err="1"/>
              <a:t>github</a:t>
            </a:r>
            <a:r>
              <a:rPr lang="es-ES" dirty="0"/>
              <a:t> son dos cosas distintas, cuando decimos que </a:t>
            </a:r>
            <a:r>
              <a:rPr lang="es-ES" dirty="0" err="1"/>
              <a:t>github</a:t>
            </a:r>
            <a:r>
              <a:rPr lang="es-ES" dirty="0"/>
              <a:t> utiliza el </a:t>
            </a:r>
            <a:r>
              <a:rPr lang="es-ES" dirty="0" err="1"/>
              <a:t>sstema</a:t>
            </a:r>
            <a:r>
              <a:rPr lang="es-ES" dirty="0"/>
              <a:t> de control de versiones de Git, es porque depende directamente de él y que implementa todas las funciones de </a:t>
            </a:r>
            <a:r>
              <a:rPr lang="es-ES" dirty="0" err="1"/>
              <a:t>git</a:t>
            </a:r>
            <a:r>
              <a:rPr lang="es-ES" dirty="0"/>
              <a:t> que vimos anteriormente.</a:t>
            </a:r>
            <a:endParaRPr dirty="0"/>
          </a:p>
        </p:txBody>
      </p:sp>
    </p:spTree>
    <p:extLst>
      <p:ext uri="{BB962C8B-B14F-4D97-AF65-F5344CB8AC3E}">
        <p14:creationId xmlns:p14="http://schemas.microsoft.com/office/powerpoint/2010/main" val="1814968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En este diagrama se detalla de una buena manera cómo funcionan los comandos mas básicos de GitHub.</a:t>
            </a:r>
          </a:p>
          <a:p>
            <a:pPr marL="0" lvl="0" indent="0" algn="l" rtl="0">
              <a:spcBef>
                <a:spcPts val="0"/>
              </a:spcBef>
              <a:spcAft>
                <a:spcPts val="0"/>
              </a:spcAft>
              <a:buNone/>
            </a:pPr>
            <a:r>
              <a:rPr lang="es-ES" dirty="0"/>
              <a:t>Primero, tenemos las diferentes áreas en las que existe nuestro proyecto, el primer lugar es el directorio de trabajo, que es la carpeta local en la cual estamos trabajando en nuestro equipo. </a:t>
            </a:r>
          </a:p>
          <a:p>
            <a:pPr marL="0" lvl="0" indent="0" algn="l" rtl="0">
              <a:spcBef>
                <a:spcPts val="0"/>
              </a:spcBef>
              <a:spcAft>
                <a:spcPts val="0"/>
              </a:spcAft>
              <a:buNone/>
            </a:pPr>
            <a:r>
              <a:rPr lang="es-ES" dirty="0"/>
              <a:t>Luego tenemos el </a:t>
            </a:r>
            <a:r>
              <a:rPr lang="es-ES" dirty="0" err="1"/>
              <a:t>Staging</a:t>
            </a:r>
            <a:r>
              <a:rPr lang="es-ES" dirty="0"/>
              <a:t> área, que es el lugar donde guardamos los archivos que ya estamos seguros que queremos subir a nuestro repositorio, lo traemos ahí con el </a:t>
            </a:r>
            <a:r>
              <a:rPr lang="es-ES" dirty="0" err="1"/>
              <a:t>git</a:t>
            </a:r>
            <a:r>
              <a:rPr lang="es-ES" dirty="0"/>
              <a:t> </a:t>
            </a:r>
            <a:r>
              <a:rPr lang="es-ES" dirty="0" err="1"/>
              <a:t>add</a:t>
            </a:r>
            <a:r>
              <a:rPr lang="es-ES" dirty="0"/>
              <a:t>.</a:t>
            </a:r>
          </a:p>
          <a:p>
            <a:pPr marL="0" lvl="0" indent="0" algn="l" rtl="0">
              <a:spcBef>
                <a:spcPts val="0"/>
              </a:spcBef>
              <a:spcAft>
                <a:spcPts val="0"/>
              </a:spcAft>
              <a:buNone/>
            </a:pPr>
            <a:r>
              <a:rPr lang="es-ES" dirty="0"/>
              <a:t>Una vez que agregamos todos los archivos y cambios al área de ensayo, con el comando “</a:t>
            </a:r>
            <a:r>
              <a:rPr lang="es-ES" dirty="0" err="1"/>
              <a:t>commit</a:t>
            </a:r>
            <a:r>
              <a:rPr lang="es-ES" dirty="0"/>
              <a:t>” lo que hacemos es 	enviarlo a un repositorio local en el cual está listo para enviarlo a enviarlo al repositorio remoto que está alojado en GitHub con </a:t>
            </a:r>
            <a:r>
              <a:rPr lang="es-ES" dirty="0" err="1"/>
              <a:t>git</a:t>
            </a:r>
            <a:r>
              <a:rPr lang="es-ES" dirty="0"/>
              <a:t> </a:t>
            </a:r>
            <a:r>
              <a:rPr lang="es-ES" dirty="0" err="1"/>
              <a:t>push</a:t>
            </a:r>
            <a:r>
              <a:rPr lang="es-ES" dirty="0"/>
              <a:t>.</a:t>
            </a:r>
          </a:p>
          <a:p>
            <a:pPr marL="0" lvl="0" indent="0" algn="l" rtl="0">
              <a:spcBef>
                <a:spcPts val="0"/>
              </a:spcBef>
              <a:spcAft>
                <a:spcPts val="0"/>
              </a:spcAft>
              <a:buNone/>
            </a:pPr>
            <a:endParaRPr lang="es-ES" dirty="0"/>
          </a:p>
          <a:p>
            <a:pPr marL="0" lvl="0" indent="0" algn="l" rtl="0">
              <a:spcBef>
                <a:spcPts val="0"/>
              </a:spcBef>
              <a:spcAft>
                <a:spcPts val="0"/>
              </a:spcAft>
              <a:buNone/>
            </a:pPr>
            <a:r>
              <a:rPr lang="es-ES" dirty="0"/>
              <a:t>Con el </a:t>
            </a:r>
            <a:r>
              <a:rPr lang="es-ES" dirty="0" err="1"/>
              <a:t>git</a:t>
            </a:r>
            <a:r>
              <a:rPr lang="es-ES" dirty="0"/>
              <a:t> </a:t>
            </a:r>
            <a:r>
              <a:rPr lang="es-ES" dirty="0" err="1"/>
              <a:t>fetch</a:t>
            </a:r>
            <a:r>
              <a:rPr lang="es-ES" dirty="0"/>
              <a:t> podemos traer lo que ya está en el repositorio remoto, al repositorio local para quizás revisar los cambios que se hayan hecho y posteriormente unirlo todo.</a:t>
            </a:r>
          </a:p>
          <a:p>
            <a:pPr marL="0" lvl="0" indent="0" algn="l" rtl="0">
              <a:spcBef>
                <a:spcPts val="0"/>
              </a:spcBef>
              <a:spcAft>
                <a:spcPts val="0"/>
              </a:spcAft>
              <a:buNone/>
            </a:pPr>
            <a:r>
              <a:rPr lang="es-ES" dirty="0"/>
              <a:t>El </a:t>
            </a:r>
            <a:r>
              <a:rPr lang="es-ES" dirty="0" err="1"/>
              <a:t>git</a:t>
            </a:r>
            <a:r>
              <a:rPr lang="es-ES" dirty="0"/>
              <a:t> </a:t>
            </a:r>
            <a:r>
              <a:rPr lang="es-ES" dirty="0" err="1"/>
              <a:t>checkout</a:t>
            </a:r>
            <a:r>
              <a:rPr lang="es-ES" dirty="0"/>
              <a:t> nos permite cambiar entre las diferentes ramas que hayamos creado o crear una nueva si así lo queremos. Y con Git </a:t>
            </a:r>
            <a:r>
              <a:rPr lang="es-ES" dirty="0" err="1"/>
              <a:t>Merge</a:t>
            </a:r>
            <a:r>
              <a:rPr lang="es-ES" dirty="0"/>
              <a:t> fusionamos el contenido de dos ramas.</a:t>
            </a:r>
          </a:p>
          <a:p>
            <a:pPr marL="0" lvl="0" indent="0" algn="l" rtl="0">
              <a:spcBef>
                <a:spcPts val="0"/>
              </a:spcBef>
              <a:spcAft>
                <a:spcPts val="0"/>
              </a:spcAft>
              <a:buNone/>
            </a:pPr>
            <a:endParaRPr lang="es-ES"/>
          </a:p>
          <a:p>
            <a:pPr marL="0" lvl="0" indent="0" algn="l" rtl="0">
              <a:spcBef>
                <a:spcPts val="0"/>
              </a:spcBef>
              <a:spcAft>
                <a:spcPts val="0"/>
              </a:spcAft>
              <a:buNone/>
            </a:pPr>
            <a:endParaRPr lang="es-ES" dirty="0"/>
          </a:p>
          <a:p>
            <a:pPr marL="0" lvl="0" indent="0" algn="l" rtl="0">
              <a:spcBef>
                <a:spcPts val="0"/>
              </a:spcBef>
              <a:spcAft>
                <a:spcPts val="0"/>
              </a:spcAft>
              <a:buNone/>
            </a:pPr>
            <a:endParaRPr lang="es-ES" dirty="0"/>
          </a:p>
          <a:p>
            <a:pPr marL="0" lvl="0" indent="0" algn="l" rtl="0">
              <a:spcBef>
                <a:spcPts val="0"/>
              </a:spcBef>
              <a:spcAft>
                <a:spcPts val="0"/>
              </a:spcAft>
              <a:buNone/>
            </a:pPr>
            <a:endParaRPr lang="es-ES" dirty="0"/>
          </a:p>
          <a:p>
            <a:pPr marL="0" lvl="0" indent="0" algn="l" rtl="0">
              <a:spcBef>
                <a:spcPts val="0"/>
              </a:spcBef>
              <a:spcAft>
                <a:spcPts val="0"/>
              </a:spcAft>
              <a:buNone/>
            </a:pPr>
            <a:endParaRPr lang="es-ES" dirty="0"/>
          </a:p>
        </p:txBody>
      </p:sp>
    </p:spTree>
    <p:extLst>
      <p:ext uri="{BB962C8B-B14F-4D97-AF65-F5344CB8AC3E}">
        <p14:creationId xmlns:p14="http://schemas.microsoft.com/office/powerpoint/2010/main" val="404768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Compatibilidad con múltiples navegadores: Bootstrap se ha probado y se asegura de que funciona en todos los navegadores populares, lo que significa que los problemas de compatibilidad se minimizan.</a:t>
            </a:r>
          </a:p>
          <a:p>
            <a:r>
              <a:rPr lang="es-ES" sz="1100" b="0" i="0" u="none" strike="noStrike" cap="none" dirty="0">
                <a:solidFill>
                  <a:srgbClr val="000000"/>
                </a:solidFill>
                <a:effectLst/>
                <a:latin typeface="Arial"/>
                <a:ea typeface="Arial"/>
                <a:cs typeface="Arial"/>
                <a:sym typeface="Arial"/>
              </a:rPr>
              <a:t>Actualizaciones regulares: Bootstrap se actualiza regularmente para añadir nuevas características y funcionalidades, lo que significa que se mantiene actualizado y a la vanguardia de las últimas tendencias.</a:t>
            </a:r>
          </a:p>
          <a:p>
            <a:r>
              <a:rPr lang="es-ES" sz="1100" b="0" i="0" u="none" strike="noStrike" cap="none" dirty="0">
                <a:solidFill>
                  <a:srgbClr val="000000"/>
                </a:solidFill>
                <a:effectLst/>
                <a:latin typeface="Arial"/>
                <a:ea typeface="Arial"/>
                <a:cs typeface="Arial"/>
                <a:sym typeface="Arial"/>
              </a:rPr>
              <a:t>Comunidad activa: Bootstrap tiene una gran comunidad de desarrolladores y diseñadores, lo que significa que hay una gran cantidad de recursos y documentación disponibles en línea.</a:t>
            </a:r>
          </a:p>
          <a:p>
            <a:pPr marL="0" lvl="0" indent="0" algn="l" rtl="0">
              <a:spcBef>
                <a:spcPts val="0"/>
              </a:spcBef>
              <a:spcAft>
                <a:spcPts val="0"/>
              </a:spcAft>
              <a:buNone/>
            </a:pPr>
            <a:endParaRPr lang="en-US"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614544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5683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4106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100" dirty="0"/>
              <a:t>Es útil para mostrar información adicional, solicitar información al usuario o realizar una acción importante que requiere la atención del usuario. </a:t>
            </a:r>
            <a:endParaRPr dirty="0"/>
          </a:p>
        </p:txBody>
      </p:sp>
    </p:spTree>
    <p:extLst>
      <p:ext uri="{BB962C8B-B14F-4D97-AF65-F5344CB8AC3E}">
        <p14:creationId xmlns:p14="http://schemas.microsoft.com/office/powerpoint/2010/main" val="2389604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100" b="0" i="0" u="none" strike="noStrike" cap="none" dirty="0">
                <a:solidFill>
                  <a:srgbClr val="000000"/>
                </a:solidFill>
                <a:effectLst/>
                <a:latin typeface="Arial"/>
                <a:ea typeface="Arial"/>
                <a:cs typeface="Arial"/>
                <a:sym typeface="Arial"/>
              </a:rPr>
              <a:t>El diseño responsivo es una técnica de diseño web que permite que un sitio web se adapte a diferentes tamaños de pantalla, desde dispositivos móviles hasta computadoras de escritorio. </a:t>
            </a:r>
          </a:p>
          <a:p>
            <a:pPr marL="0" lvl="0" indent="0" algn="l" rtl="0">
              <a:spcBef>
                <a:spcPts val="0"/>
              </a:spcBef>
              <a:spcAft>
                <a:spcPts val="0"/>
              </a:spcAft>
              <a:buNone/>
            </a:pPr>
            <a:r>
              <a:rPr lang="es-ES" sz="1100" b="0" i="0" u="none" strike="noStrike" cap="none" dirty="0">
                <a:solidFill>
                  <a:srgbClr val="000000"/>
                </a:solidFill>
                <a:effectLst/>
                <a:latin typeface="Arial"/>
                <a:ea typeface="Arial"/>
                <a:cs typeface="Arial"/>
                <a:sym typeface="Arial"/>
              </a:rPr>
              <a:t>La idea es que un sitio web se vea bien y sea fácil de usar en cualquier dispositivo, independientemente de su tamaño o resolución.</a:t>
            </a:r>
            <a:endParaRPr lang="es-ES" sz="1100" dirty="0"/>
          </a:p>
          <a:p>
            <a:pPr marL="0" lvl="0" indent="0" algn="l" rtl="0">
              <a:spcBef>
                <a:spcPts val="0"/>
              </a:spcBef>
              <a:spcAft>
                <a:spcPts val="0"/>
              </a:spcAft>
              <a:buNone/>
            </a:pPr>
            <a:endParaRPr lang="es-ES" sz="1100" dirty="0"/>
          </a:p>
          <a:p>
            <a:pPr marL="0" lvl="0" indent="0" algn="l" rtl="0">
              <a:spcBef>
                <a:spcPts val="0"/>
              </a:spcBef>
              <a:spcAft>
                <a:spcPts val="0"/>
              </a:spcAft>
              <a:buNone/>
            </a:pPr>
            <a:r>
              <a:rPr lang="es-ES" sz="1100" dirty="0"/>
              <a:t>Otro beneficio de usar Bootstrap es que garantiza la coherencia entre diferentes dispositivos y navegadores. </a:t>
            </a:r>
          </a:p>
          <a:p>
            <a:pPr marL="0" lvl="0" indent="0" algn="l" rtl="0">
              <a:spcBef>
                <a:spcPts val="0"/>
              </a:spcBef>
              <a:spcAft>
                <a:spcPts val="0"/>
              </a:spcAft>
              <a:buNone/>
            </a:pPr>
            <a:r>
              <a:rPr lang="es-ES" sz="1100" dirty="0"/>
              <a:t>El diseño receptivo de Bootstrap asegura que el sitio web se vea genial en computadoras de escritorio, tabletas y teléfonos inteligentes.</a:t>
            </a:r>
          </a:p>
          <a:p>
            <a:pPr marL="0" lvl="0" indent="0" algn="l" rtl="0">
              <a:spcBef>
                <a:spcPts val="0"/>
              </a:spcBef>
              <a:spcAft>
                <a:spcPts val="0"/>
              </a:spcAft>
              <a:buNone/>
            </a:pPr>
            <a:endParaRPr lang="es-ES" sz="1100" dirty="0"/>
          </a:p>
          <a:p>
            <a:pPr marL="0" lvl="0" indent="0" algn="l" rtl="0">
              <a:spcBef>
                <a:spcPts val="0"/>
              </a:spcBef>
              <a:spcAft>
                <a:spcPts val="0"/>
              </a:spcAft>
              <a:buNone/>
            </a:pPr>
            <a:r>
              <a:rPr lang="es-ES" sz="1100" b="0" i="0" u="none" strike="noStrike" cap="none" dirty="0">
                <a:solidFill>
                  <a:srgbClr val="000000"/>
                </a:solidFill>
                <a:effectLst/>
                <a:latin typeface="Arial"/>
                <a:ea typeface="Arial"/>
                <a:cs typeface="Arial"/>
                <a:sym typeface="Arial"/>
              </a:rPr>
              <a:t>Bootstrap utiliza clases CSS predefinidas para definir cómo se comportan los elementos en diferentes tamaños de pantalla. </a:t>
            </a:r>
          </a:p>
          <a:p>
            <a:pPr marL="0" lvl="0" indent="0" algn="l" rtl="0">
              <a:spcBef>
                <a:spcPts val="0"/>
              </a:spcBef>
              <a:spcAft>
                <a:spcPts val="0"/>
              </a:spcAft>
              <a:buNone/>
            </a:pPr>
            <a:r>
              <a:rPr lang="es-ES" sz="1100" b="0" i="0" u="none" strike="noStrike" cap="none" dirty="0">
                <a:solidFill>
                  <a:srgbClr val="000000"/>
                </a:solidFill>
                <a:effectLst/>
                <a:latin typeface="Arial"/>
                <a:ea typeface="Arial"/>
                <a:cs typeface="Arial"/>
                <a:sym typeface="Arial"/>
              </a:rPr>
              <a:t>Por ejemplo, se pueden definir clases para que un elemento ocupe el 100% del ancho de la pantalla en dispositivos móviles, pero sólo el 50% en pantallas más grandes.</a:t>
            </a:r>
          </a:p>
          <a:p>
            <a:pPr marL="0" lvl="0" indent="0" algn="l" rtl="0">
              <a:spcBef>
                <a:spcPts val="0"/>
              </a:spcBef>
              <a:spcAft>
                <a:spcPts val="0"/>
              </a:spcAft>
              <a:buNone/>
            </a:pPr>
            <a:endParaRPr lang="es-E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endParaRPr lang="en-US" dirty="0"/>
          </a:p>
          <a:p>
            <a:pPr marL="0" lvl="0" indent="0" algn="l" rtl="0">
              <a:spcBef>
                <a:spcPts val="0"/>
              </a:spcBef>
              <a:spcAft>
                <a:spcPts val="0"/>
              </a:spcAft>
              <a:buNone/>
            </a:pPr>
            <a:r>
              <a:rPr lang="es-MX" dirty="0"/>
              <a:t>Dentro</a:t>
            </a:r>
            <a:r>
              <a:rPr lang="es-MX" baseline="0" dirty="0"/>
              <a:t> del diseño de toda página web existen 3 componentes fundamentales de los cuales ya conocemos 2, HTML que es el lenguaje de marcado, CSS que es un lenguaje de estilos para poder modificar la apariencia visual de una página web aplicando estilos de distintas maneras, eventos, etc. Y por último está </a:t>
            </a:r>
            <a:r>
              <a:rPr lang="es-MX" baseline="0" dirty="0" err="1"/>
              <a:t>javascript</a:t>
            </a:r>
            <a:r>
              <a:rPr lang="es-MX" baseline="0" dirty="0"/>
              <a:t>, que nos sirve para darle dinamismo a una página web. Entonces tenemos estos 3 componentes los cuales </a:t>
            </a:r>
            <a:r>
              <a:rPr lang="es-MX" baseline="0" dirty="0" err="1"/>
              <a:t>bootstrap</a:t>
            </a:r>
            <a:r>
              <a:rPr lang="es-MX" baseline="0" dirty="0"/>
              <a:t> los unifica en elementos que pertenecen a su biblioteca de estilos predefinidos.</a:t>
            </a:r>
          </a:p>
          <a:p>
            <a:pPr marL="0" lvl="0" indent="0" algn="l" rtl="0">
              <a:spcBef>
                <a:spcPts val="0"/>
              </a:spcBef>
              <a:spcAft>
                <a:spcPts val="0"/>
              </a:spcAft>
              <a:buNone/>
            </a:pPr>
            <a:endParaRPr lang="es-MX" baseline="0" dirty="0"/>
          </a:p>
          <a:p>
            <a:pPr marL="0" lvl="0" indent="0" algn="l" rtl="0">
              <a:spcBef>
                <a:spcPts val="0"/>
              </a:spcBef>
              <a:spcAft>
                <a:spcPts val="0"/>
              </a:spcAft>
              <a:buNone/>
            </a:pPr>
            <a:r>
              <a:rPr lang="es-MX" baseline="0" dirty="0"/>
              <a:t>Podemos incluir </a:t>
            </a:r>
            <a:r>
              <a:rPr lang="es-MX" baseline="0" dirty="0" err="1"/>
              <a:t>bootstrap</a:t>
            </a:r>
            <a:r>
              <a:rPr lang="es-MX" baseline="0" dirty="0"/>
              <a:t> ya sea descargando los archivos e incluyéndolos mediante script y link o utilizando el </a:t>
            </a:r>
            <a:r>
              <a:rPr lang="es-MX" baseline="0" dirty="0" err="1"/>
              <a:t>cdn</a:t>
            </a:r>
            <a:r>
              <a:rPr lang="es-MX" baseline="0" dirty="0"/>
              <a:t> (</a:t>
            </a:r>
            <a:r>
              <a:rPr lang="es-MX" baseline="0" dirty="0" err="1"/>
              <a:t>content</a:t>
            </a:r>
            <a:r>
              <a:rPr lang="es-MX" baseline="0" dirty="0"/>
              <a:t> </a:t>
            </a:r>
            <a:r>
              <a:rPr lang="es-MX" baseline="0" dirty="0" err="1"/>
              <a:t>delivery</a:t>
            </a:r>
            <a:r>
              <a:rPr lang="es-MX" baseline="0" dirty="0"/>
              <a:t> </a:t>
            </a:r>
            <a:r>
              <a:rPr lang="es-MX" baseline="0" dirty="0" err="1"/>
              <a:t>network</a:t>
            </a:r>
            <a:r>
              <a:rPr lang="es-MX" baseline="0" dirty="0"/>
              <a:t> o red de distribución de contenidos) el cual es un enlace que nos permite acceder a los recursos en la web directamente.</a:t>
            </a:r>
          </a:p>
          <a:p>
            <a:pPr marL="0" lvl="0" indent="0" algn="l" rtl="0">
              <a:spcBef>
                <a:spcPts val="0"/>
              </a:spcBef>
              <a:spcAft>
                <a:spcPts val="0"/>
              </a:spcAft>
              <a:buNone/>
            </a:pPr>
            <a:endParaRPr lang="es-MX" baseline="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700479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aseline="0" dirty="0"/>
              <a:t>Para utilizar algunos componentes, especialmente aquellos que requieran o contengan elementos dinámicos, es probable que necesitemos tener instalado Popper, la cual es una herramienta que por medio de </a:t>
            </a:r>
            <a:r>
              <a:rPr lang="es-ES" baseline="0" dirty="0" err="1"/>
              <a:t>javascript</a:t>
            </a:r>
            <a:r>
              <a:rPr lang="es-ES" baseline="0" dirty="0"/>
              <a:t> le da dinamismo a algunos elementos </a:t>
            </a:r>
            <a:r>
              <a:rPr lang="es-ES" baseline="0" dirty="0" err="1"/>
              <a:t>html</a:t>
            </a:r>
            <a:r>
              <a:rPr lang="es-ES" baseline="0" dirty="0"/>
              <a:t> de nuestra página web.</a:t>
            </a:r>
          </a:p>
          <a:p>
            <a:pPr marL="0" lvl="0" indent="0" algn="l" rtl="0">
              <a:spcBef>
                <a:spcPts val="0"/>
              </a:spcBef>
              <a:spcAft>
                <a:spcPts val="0"/>
              </a:spcAft>
              <a:buNone/>
            </a:pPr>
            <a:r>
              <a:rPr lang="es-ES" baseline="0" dirty="0"/>
              <a:t>Por lo tanto, cualquier elemento en </a:t>
            </a:r>
            <a:r>
              <a:rPr lang="es-ES" baseline="0" dirty="0" err="1"/>
              <a:t>Bootstrap</a:t>
            </a:r>
            <a:r>
              <a:rPr lang="es-ES" baseline="0" dirty="0"/>
              <a:t> que requiera posicionamiento dinámico, como los elementos emergentes y los menús desplegables, requieren Popper. Además, Popper también se utiliza para posicionar el </a:t>
            </a:r>
            <a:r>
              <a:rPr lang="es-ES" baseline="0" dirty="0" err="1"/>
              <a:t>tooltip</a:t>
            </a:r>
            <a:r>
              <a:rPr lang="es-ES" baseline="0" dirty="0"/>
              <a:t> de </a:t>
            </a:r>
            <a:r>
              <a:rPr lang="es-ES" baseline="0" dirty="0" err="1"/>
              <a:t>Bootstrap</a:t>
            </a:r>
            <a:r>
              <a:rPr lang="es-ES" baseline="0" dirty="0"/>
              <a:t>.</a:t>
            </a: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05518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aseline="0" dirty="0"/>
              <a:t>Con </a:t>
            </a:r>
            <a:r>
              <a:rPr lang="es-ES" baseline="0" dirty="0" err="1"/>
              <a:t>jQuery</a:t>
            </a:r>
            <a:r>
              <a:rPr lang="es-ES" baseline="0" dirty="0"/>
              <a:t>, los desarrolladores pueden escribir menos código y realizar tareas complejas de forma más rápida y sencilla. Además, </a:t>
            </a:r>
            <a:r>
              <a:rPr lang="es-ES" baseline="0" dirty="0" err="1"/>
              <a:t>jQuery</a:t>
            </a:r>
            <a:r>
              <a:rPr lang="es-ES" baseline="0" dirty="0"/>
              <a:t> es compatible con una amplia variedad de navegadores web y es fácil de aprender para aquellos que tienen conocimientos básicos de JavaScript.</a:t>
            </a:r>
          </a:p>
          <a:p>
            <a:pPr marL="0" lvl="0" indent="0" algn="l" rtl="0">
              <a:spcBef>
                <a:spcPts val="0"/>
              </a:spcBef>
              <a:spcAft>
                <a:spcPts val="0"/>
              </a:spcAft>
              <a:buNone/>
            </a:pPr>
            <a:r>
              <a:rPr lang="es-ES" baseline="0" dirty="0" err="1"/>
              <a:t>Bootstrap</a:t>
            </a:r>
            <a:r>
              <a:rPr lang="es-ES" baseline="0" dirty="0"/>
              <a:t> 5 actualmente depende de </a:t>
            </a:r>
            <a:r>
              <a:rPr lang="es-ES" baseline="0" dirty="0" err="1"/>
              <a:t>jQuery</a:t>
            </a:r>
            <a:r>
              <a:rPr lang="es-ES" baseline="0" dirty="0"/>
              <a:t> para algunas de sus funcionalidades, como el despliegue de menús desplegables y la transición de deslizamiento en los carruseles (</a:t>
            </a:r>
            <a:r>
              <a:rPr lang="es-ES" baseline="0" dirty="0" err="1"/>
              <a:t>carousels</a:t>
            </a:r>
            <a:r>
              <a:rPr lang="es-ES" baseline="0" dirty="0"/>
              <a:t>), aunque han disminuido su dependencia de esta biblioteca en comparación con versiones anteriores.</a:t>
            </a:r>
          </a:p>
          <a:p>
            <a:pPr marL="0" lvl="0" indent="0" algn="l" rtl="0">
              <a:spcBef>
                <a:spcPts val="0"/>
              </a:spcBef>
              <a:spcAft>
                <a:spcPts val="0"/>
              </a:spcAft>
              <a:buNone/>
            </a:pPr>
            <a:endParaRPr lang="es-ES" baseline="0" dirty="0"/>
          </a:p>
          <a:p>
            <a:pPr marL="0" lvl="0" indent="0" algn="l" rtl="0">
              <a:spcBef>
                <a:spcPts val="0"/>
              </a:spcBef>
              <a:spcAft>
                <a:spcPts val="0"/>
              </a:spcAft>
              <a:buNone/>
            </a:pPr>
            <a:r>
              <a:rPr lang="es-ES" baseline="0" dirty="0"/>
              <a:t>Podría decirse que esta librería está en camino a ser deprecada, por lo que se recomienda utilizarla o depender de ella lo menos posible, si bien es cierto se puede seguir usando, </a:t>
            </a:r>
            <a:r>
              <a:rPr lang="es-ES" sz="1100" b="0" i="0" u="none" strike="noStrike" cap="none" dirty="0">
                <a:solidFill>
                  <a:srgbClr val="000000"/>
                </a:solidFill>
                <a:effectLst/>
                <a:latin typeface="Arial"/>
                <a:ea typeface="Arial"/>
                <a:cs typeface="Arial"/>
                <a:sym typeface="Arial"/>
              </a:rPr>
              <a:t>el uso de </a:t>
            </a:r>
            <a:r>
              <a:rPr lang="es-ES" sz="1100" b="0" i="0" u="none" strike="noStrike" cap="none" dirty="0" err="1">
                <a:solidFill>
                  <a:srgbClr val="000000"/>
                </a:solidFill>
                <a:effectLst/>
                <a:latin typeface="Arial"/>
                <a:ea typeface="Arial"/>
                <a:cs typeface="Arial"/>
                <a:sym typeface="Arial"/>
              </a:rPr>
              <a:t>jQuery</a:t>
            </a:r>
            <a:r>
              <a:rPr lang="es-ES" sz="1100" b="0" i="0" u="none" strike="noStrike" cap="none" dirty="0">
                <a:solidFill>
                  <a:srgbClr val="000000"/>
                </a:solidFill>
                <a:effectLst/>
                <a:latin typeface="Arial"/>
                <a:ea typeface="Arial"/>
                <a:cs typeface="Arial"/>
                <a:sym typeface="Arial"/>
              </a:rPr>
              <a:t> también puede afectar el rendimiento y la carga de la página, especialmente si se incluyen varias versiones de la misma librería y funciones que no se necesitan.</a:t>
            </a:r>
          </a:p>
          <a:p>
            <a:pPr marL="0" lvl="0" indent="0" algn="l" rtl="0">
              <a:spcBef>
                <a:spcPts val="0"/>
              </a:spcBef>
              <a:spcAft>
                <a:spcPts val="0"/>
              </a:spcAft>
              <a:buNone/>
            </a:pPr>
            <a:r>
              <a:rPr lang="es-ES" sz="1100" b="0" i="0" u="none" strike="noStrike" cap="none" dirty="0">
                <a:solidFill>
                  <a:srgbClr val="000000"/>
                </a:solidFill>
                <a:effectLst/>
                <a:latin typeface="Arial"/>
                <a:ea typeface="Arial"/>
                <a:cs typeface="Arial"/>
                <a:sym typeface="Arial"/>
              </a:rPr>
              <a:t>Por lo tanto, en general se recomienda evaluar la necesidad real de usar </a:t>
            </a:r>
            <a:r>
              <a:rPr lang="es-ES" sz="1100" b="0" i="0" u="none" strike="noStrike" cap="none" dirty="0" err="1">
                <a:solidFill>
                  <a:srgbClr val="000000"/>
                </a:solidFill>
                <a:effectLst/>
                <a:latin typeface="Arial"/>
                <a:ea typeface="Arial"/>
                <a:cs typeface="Arial"/>
                <a:sym typeface="Arial"/>
              </a:rPr>
              <a:t>jQuery</a:t>
            </a:r>
            <a:r>
              <a:rPr lang="es-ES" sz="1100" b="0" i="0" u="none" strike="noStrike" cap="none" dirty="0">
                <a:solidFill>
                  <a:srgbClr val="000000"/>
                </a:solidFill>
                <a:effectLst/>
                <a:latin typeface="Arial"/>
                <a:ea typeface="Arial"/>
                <a:cs typeface="Arial"/>
                <a:sym typeface="Arial"/>
              </a:rPr>
              <a:t> en cada proyecto y considerar si existen alternativas más modernas y eficientes para lograr los objetivos deseados. En algunos casos, puede ser una buena práctica dejar de usar </a:t>
            </a:r>
            <a:r>
              <a:rPr lang="es-ES" sz="1100" b="0" i="0" u="none" strike="noStrike" cap="none" dirty="0" err="1">
                <a:solidFill>
                  <a:srgbClr val="000000"/>
                </a:solidFill>
                <a:effectLst/>
                <a:latin typeface="Arial"/>
                <a:ea typeface="Arial"/>
                <a:cs typeface="Arial"/>
                <a:sym typeface="Arial"/>
              </a:rPr>
              <a:t>jQuery</a:t>
            </a:r>
            <a:r>
              <a:rPr lang="es-ES" sz="1100" b="0" i="0" u="none" strike="noStrike" cap="none" dirty="0">
                <a:solidFill>
                  <a:srgbClr val="000000"/>
                </a:solidFill>
                <a:effectLst/>
                <a:latin typeface="Arial"/>
                <a:ea typeface="Arial"/>
                <a:cs typeface="Arial"/>
                <a:sym typeface="Arial"/>
              </a:rPr>
              <a:t>, </a:t>
            </a: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r>
              <a:rPr lang="es-MX" baseline="0" dirty="0"/>
              <a:t>Actualmente </a:t>
            </a:r>
            <a:r>
              <a:rPr lang="es-MX" baseline="0" dirty="0" err="1"/>
              <a:t>Bootstrap</a:t>
            </a:r>
            <a:r>
              <a:rPr lang="es-MX" baseline="0" dirty="0"/>
              <a:t> 5 ofrece una implementación en la que no es necesario incluir Popper ni </a:t>
            </a:r>
            <a:r>
              <a:rPr lang="es-MX" baseline="0" dirty="0" err="1"/>
              <a:t>Jquery</a:t>
            </a:r>
            <a:r>
              <a:rPr lang="es-MX" baseline="0" dirty="0"/>
              <a:t> directamente, ya que utiliza versiones que reemplazan las funciones que estas herramientas cumplían, para hacer uso de </a:t>
            </a:r>
            <a:r>
              <a:rPr lang="es-MX" baseline="0" dirty="0" err="1"/>
              <a:t>Bootstrap</a:t>
            </a:r>
            <a:r>
              <a:rPr lang="es-MX" baseline="0" dirty="0"/>
              <a:t> sin ellas basta con utilizar el archivo bootstrap.bundle.min.js</a:t>
            </a:r>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54599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sz="1100" b="0" i="0" u="none" strike="noStrike" cap="none" dirty="0">
                <a:solidFill>
                  <a:srgbClr val="000000"/>
                </a:solidFill>
                <a:effectLst/>
                <a:latin typeface="Arial"/>
                <a:ea typeface="Arial"/>
                <a:cs typeface="Arial"/>
                <a:sym typeface="Arial"/>
              </a:rPr>
              <a:t>En el contexto de </a:t>
            </a:r>
            <a:r>
              <a:rPr lang="es-ES" sz="1100" b="0" i="0" u="none" strike="noStrike" cap="none" dirty="0" err="1">
                <a:solidFill>
                  <a:srgbClr val="000000"/>
                </a:solidFill>
                <a:effectLst/>
                <a:latin typeface="Arial"/>
                <a:ea typeface="Arial"/>
                <a:cs typeface="Arial"/>
                <a:sym typeface="Arial"/>
              </a:rPr>
              <a:t>Bootstrap</a:t>
            </a:r>
            <a:r>
              <a:rPr lang="es-ES" sz="1100" b="0" i="0" u="none" strike="noStrike" cap="none" dirty="0">
                <a:solidFill>
                  <a:srgbClr val="000000"/>
                </a:solidFill>
                <a:effectLst/>
                <a:latin typeface="Arial"/>
                <a:ea typeface="Arial"/>
                <a:cs typeface="Arial"/>
                <a:sym typeface="Arial"/>
              </a:rPr>
              <a:t>, el archivo "</a:t>
            </a:r>
            <a:r>
              <a:rPr lang="es-ES" sz="1100" b="0" i="0" u="none" strike="noStrike" cap="none" dirty="0" err="1">
                <a:solidFill>
                  <a:srgbClr val="000000"/>
                </a:solidFill>
                <a:effectLst/>
                <a:latin typeface="Arial"/>
                <a:ea typeface="Arial"/>
                <a:cs typeface="Arial"/>
                <a:sym typeface="Arial"/>
              </a:rPr>
              <a:t>bundle</a:t>
            </a:r>
            <a:r>
              <a:rPr lang="es-ES" sz="1100" b="0" i="0" u="none" strike="noStrike" cap="none" dirty="0">
                <a:solidFill>
                  <a:srgbClr val="000000"/>
                </a:solidFill>
                <a:effectLst/>
                <a:latin typeface="Arial"/>
                <a:ea typeface="Arial"/>
                <a:cs typeface="Arial"/>
                <a:sym typeface="Arial"/>
              </a:rPr>
              <a:t>" se refiere a un archivo JavaScript que incluye todas las bibliotecas necesarias para que </a:t>
            </a:r>
            <a:r>
              <a:rPr lang="es-ES" sz="1100" b="0" i="0" u="none" strike="noStrike" cap="none" dirty="0" err="1">
                <a:solidFill>
                  <a:srgbClr val="000000"/>
                </a:solidFill>
                <a:effectLst/>
                <a:latin typeface="Arial"/>
                <a:ea typeface="Arial"/>
                <a:cs typeface="Arial"/>
                <a:sym typeface="Arial"/>
              </a:rPr>
              <a:t>Bootstrap</a:t>
            </a:r>
            <a:r>
              <a:rPr lang="es-ES" sz="1100" b="0" i="0" u="none" strike="noStrike" cap="none" dirty="0">
                <a:solidFill>
                  <a:srgbClr val="000000"/>
                </a:solidFill>
                <a:effectLst/>
                <a:latin typeface="Arial"/>
                <a:ea typeface="Arial"/>
                <a:cs typeface="Arial"/>
                <a:sym typeface="Arial"/>
              </a:rPr>
              <a:t> funcione correctamente. Este archivo combina el código de los archivos individuales de </a:t>
            </a:r>
            <a:r>
              <a:rPr lang="es-ES" sz="1100" b="0" i="0" u="none" strike="noStrike" cap="none" dirty="0" err="1">
                <a:solidFill>
                  <a:srgbClr val="000000"/>
                </a:solidFill>
                <a:effectLst/>
                <a:latin typeface="Arial"/>
                <a:ea typeface="Arial"/>
                <a:cs typeface="Arial"/>
                <a:sym typeface="Arial"/>
              </a:rPr>
              <a:t>Bootstrap</a:t>
            </a:r>
            <a:r>
              <a:rPr lang="es-ES" sz="1100" b="0" i="0" u="none" strike="noStrike" cap="none" dirty="0">
                <a:solidFill>
                  <a:srgbClr val="000000"/>
                </a:solidFill>
                <a:effectLst/>
                <a:latin typeface="Arial"/>
                <a:ea typeface="Arial"/>
                <a:cs typeface="Arial"/>
                <a:sym typeface="Arial"/>
              </a:rPr>
              <a:t> (como el archivo de JavaScript principal, los archivos de JavaScript para componentes específicos y las dependencias como Popper y </a:t>
            </a:r>
            <a:r>
              <a:rPr lang="es-ES" sz="1100" b="0" i="0" u="none" strike="noStrike" cap="none" dirty="0" err="1">
                <a:solidFill>
                  <a:srgbClr val="000000"/>
                </a:solidFill>
                <a:effectLst/>
                <a:latin typeface="Arial"/>
                <a:ea typeface="Arial"/>
                <a:cs typeface="Arial"/>
                <a:sym typeface="Arial"/>
              </a:rPr>
              <a:t>jQuery</a:t>
            </a:r>
            <a:r>
              <a:rPr lang="es-ES" sz="1100" b="0" i="0" u="none" strike="noStrike" cap="none" dirty="0">
                <a:solidFill>
                  <a:srgbClr val="000000"/>
                </a:solidFill>
                <a:effectLst/>
                <a:latin typeface="Arial"/>
                <a:ea typeface="Arial"/>
                <a:cs typeface="Arial"/>
                <a:sym typeface="Arial"/>
              </a:rPr>
              <a:t>) en un solo archivo, lo que hace que la carga de la página sea más eficiente al reducir la cantidad de solicitudes de archivos que deben hacerse al servidor.</a:t>
            </a:r>
          </a:p>
          <a:p>
            <a:pPr marL="158750" indent="0">
              <a:buNone/>
            </a:pPr>
            <a:r>
              <a:rPr lang="es-ES" sz="1100" b="0" i="0" u="none" strike="noStrike" cap="none" dirty="0">
                <a:solidFill>
                  <a:srgbClr val="000000"/>
                </a:solidFill>
                <a:effectLst/>
                <a:latin typeface="Arial"/>
                <a:ea typeface="Arial"/>
                <a:cs typeface="Arial"/>
                <a:sym typeface="Arial"/>
              </a:rPr>
              <a:t>Por lo tanto, el archivo "</a:t>
            </a:r>
            <a:r>
              <a:rPr lang="es-ES" sz="1100" b="0" i="0" u="none" strike="noStrike" cap="none" dirty="0" err="1">
                <a:solidFill>
                  <a:srgbClr val="000000"/>
                </a:solidFill>
                <a:effectLst/>
                <a:latin typeface="Arial"/>
                <a:ea typeface="Arial"/>
                <a:cs typeface="Arial"/>
                <a:sym typeface="Arial"/>
              </a:rPr>
              <a:t>bundle</a:t>
            </a:r>
            <a:r>
              <a:rPr lang="es-ES" sz="1100" b="0" i="0" u="none" strike="noStrike" cap="none" dirty="0">
                <a:solidFill>
                  <a:srgbClr val="000000"/>
                </a:solidFill>
                <a:effectLst/>
                <a:latin typeface="Arial"/>
                <a:ea typeface="Arial"/>
                <a:cs typeface="Arial"/>
                <a:sym typeface="Arial"/>
              </a:rPr>
              <a:t>" se utiliza comúnmente en proyectos de </a:t>
            </a:r>
            <a:r>
              <a:rPr lang="es-ES" sz="1100" b="0" i="0" u="none" strike="noStrike" cap="none" dirty="0" err="1">
                <a:solidFill>
                  <a:srgbClr val="000000"/>
                </a:solidFill>
                <a:effectLst/>
                <a:latin typeface="Arial"/>
                <a:ea typeface="Arial"/>
                <a:cs typeface="Arial"/>
                <a:sym typeface="Arial"/>
              </a:rPr>
              <a:t>Bootstrap</a:t>
            </a:r>
            <a:r>
              <a:rPr lang="es-ES" sz="1100" b="0" i="0" u="none" strike="noStrike" cap="none" dirty="0">
                <a:solidFill>
                  <a:srgbClr val="000000"/>
                </a:solidFill>
                <a:effectLst/>
                <a:latin typeface="Arial"/>
                <a:ea typeface="Arial"/>
                <a:cs typeface="Arial"/>
                <a:sym typeface="Arial"/>
              </a:rPr>
              <a:t> para cargar y usar todas las funciones y componentes de </a:t>
            </a:r>
            <a:r>
              <a:rPr lang="es-ES" sz="1100" b="0" i="0" u="none" strike="noStrike" cap="none" dirty="0" err="1">
                <a:solidFill>
                  <a:srgbClr val="000000"/>
                </a:solidFill>
                <a:effectLst/>
                <a:latin typeface="Arial"/>
                <a:ea typeface="Arial"/>
                <a:cs typeface="Arial"/>
                <a:sym typeface="Arial"/>
              </a:rPr>
              <a:t>Bootstrap</a:t>
            </a:r>
            <a:r>
              <a:rPr lang="es-ES" sz="1100" b="0" i="0" u="none" strike="noStrike" cap="none" dirty="0">
                <a:solidFill>
                  <a:srgbClr val="000000"/>
                </a:solidFill>
                <a:effectLst/>
                <a:latin typeface="Arial"/>
                <a:ea typeface="Arial"/>
                <a:cs typeface="Arial"/>
                <a:sym typeface="Arial"/>
              </a:rPr>
              <a:t> sin tener que incluir varios archivos por separado.</a:t>
            </a:r>
          </a:p>
          <a:p>
            <a:pPr marL="158750" indent="0">
              <a:buNone/>
            </a:pPr>
            <a:endParaRPr lang="es-ES" sz="1100" b="0" i="0" u="none" strike="noStrike" cap="none" dirty="0">
              <a:solidFill>
                <a:srgbClr val="000000"/>
              </a:solidFill>
              <a:effectLst/>
              <a:latin typeface="Arial"/>
              <a:ea typeface="Arial"/>
              <a:cs typeface="Arial"/>
              <a:sym typeface="Arial"/>
            </a:endParaRPr>
          </a:p>
          <a:p>
            <a:pPr marL="158750" indent="0">
              <a:buNone/>
            </a:pPr>
            <a:r>
              <a:rPr lang="es-ES" sz="1100" b="0" i="0" u="none" strike="noStrike" cap="none" dirty="0">
                <a:solidFill>
                  <a:srgbClr val="000000"/>
                </a:solidFill>
                <a:effectLst/>
                <a:latin typeface="Arial"/>
                <a:ea typeface="Arial"/>
                <a:cs typeface="Arial"/>
                <a:sym typeface="Arial"/>
              </a:rPr>
              <a:t>De esta manera podemos hacer uso de Popper y </a:t>
            </a:r>
            <a:r>
              <a:rPr lang="es-ES" sz="1100" b="0" i="0" u="none" strike="noStrike" cap="none" dirty="0" err="1">
                <a:solidFill>
                  <a:srgbClr val="000000"/>
                </a:solidFill>
                <a:effectLst/>
                <a:latin typeface="Arial"/>
                <a:ea typeface="Arial"/>
                <a:cs typeface="Arial"/>
                <a:sym typeface="Arial"/>
              </a:rPr>
              <a:t>jquery</a:t>
            </a:r>
            <a:r>
              <a:rPr lang="es-ES" sz="1100" b="0" i="0" u="none" strike="noStrike" cap="none" baseline="0" dirty="0">
                <a:solidFill>
                  <a:srgbClr val="000000"/>
                </a:solidFill>
                <a:effectLst/>
                <a:latin typeface="Arial"/>
                <a:ea typeface="Arial"/>
                <a:cs typeface="Arial"/>
                <a:sym typeface="Arial"/>
              </a:rPr>
              <a:t> sin incluirlos</a:t>
            </a:r>
            <a:endParaRPr lang="es-E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20425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0" name="Google Shape;110;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 id="2147483658" r:id="rId2"/>
    <p:sldLayoutId id="2147483669" r:id="rId3"/>
    <p:sldLayoutId id="2147483670" r:id="rId4"/>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3631587" y="841439"/>
            <a:ext cx="3969900" cy="1423500"/>
          </a:xfrm>
          <a:prstGeom prst="rect">
            <a:avLst/>
          </a:prstGeom>
        </p:spPr>
        <p:txBody>
          <a:bodyPr spcFirstLastPara="1" wrap="square" lIns="91425" tIns="91425" rIns="91425" bIns="91425" anchor="ctr" anchorCtr="0">
            <a:noAutofit/>
          </a:bodyPr>
          <a:lstStyle/>
          <a:p>
            <a:pPr lvl="0"/>
            <a:r>
              <a:rPr lang="en" dirty="0"/>
              <a:t>Bootstrap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3884639" y="1242961"/>
            <a:ext cx="4421162" cy="3090914"/>
          </a:xfrm>
          <a:prstGeom prst="rect">
            <a:avLst/>
          </a:prstGeom>
        </p:spPr>
        <p:txBody>
          <a:bodyPr spcFirstLastPara="1" wrap="square" lIns="91425" tIns="91425" rIns="91425" bIns="91425" anchor="ctr" anchorCtr="0">
            <a:noAutofit/>
          </a:bodyPr>
          <a:lstStyle/>
          <a:p>
            <a:pPr marL="0" lvl="0" indent="0"/>
            <a:r>
              <a:rPr lang="es-ES" dirty="0"/>
              <a:t>Bootstrap es un marco </a:t>
            </a:r>
            <a:r>
              <a:rPr lang="es-ES" dirty="0" err="1"/>
              <a:t>front-end</a:t>
            </a:r>
            <a:r>
              <a:rPr lang="es-ES" dirty="0"/>
              <a:t> de código abierto que se utiliza para diseñar sitios web receptivos y móviles. </a:t>
            </a:r>
          </a:p>
          <a:p>
            <a:pPr marL="0" lvl="0" indent="0" algn="just"/>
            <a:endParaRPr lang="es-ES" dirty="0"/>
          </a:p>
          <a:p>
            <a:pPr marL="0" lvl="0" indent="0"/>
            <a:r>
              <a:rPr lang="es-ES" dirty="0"/>
              <a:t>Fue desarrollado por Twitter y ahora lo mantiene una comunidad de desarrolladores.</a:t>
            </a:r>
            <a:endParaRPr dirty="0">
              <a:solidFill>
                <a:schemeClr val="accent2">
                  <a:lumMod val="40000"/>
                  <a:lumOff val="60000"/>
                </a:schemeClr>
              </a:solidFill>
            </a:endParaRPr>
          </a:p>
        </p:txBody>
      </p:sp>
      <p:grpSp>
        <p:nvGrpSpPr>
          <p:cNvPr id="858" name="Google Shape;858;p42"/>
          <p:cNvGrpSpPr/>
          <p:nvPr/>
        </p:nvGrpSpPr>
        <p:grpSpPr>
          <a:xfrm>
            <a:off x="3505063" y="1957614"/>
            <a:ext cx="506100" cy="2421573"/>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sp>
        <p:nvSpPr>
          <p:cNvPr id="11"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4"/>
          <a:stretch>
            <a:fillRect/>
          </a:stretch>
        </p:blipFill>
        <p:spPr>
          <a:xfrm>
            <a:off x="0" y="552450"/>
            <a:ext cx="3572864" cy="4051649"/>
          </a:xfrm>
          <a:prstGeom prst="rect">
            <a:avLst/>
          </a:prstGeom>
        </p:spPr>
      </p:pic>
    </p:spTree>
    <p:extLst>
      <p:ext uri="{BB962C8B-B14F-4D97-AF65-F5344CB8AC3E}">
        <p14:creationId xmlns:p14="http://schemas.microsoft.com/office/powerpoint/2010/main" val="19639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207512" y="435215"/>
            <a:ext cx="6728976" cy="1423500"/>
          </a:xfrm>
          <a:prstGeom prst="rect">
            <a:avLst/>
          </a:prstGeom>
        </p:spPr>
        <p:txBody>
          <a:bodyPr spcFirstLastPara="1" wrap="square" lIns="91425" tIns="91425" rIns="91425" bIns="91425" anchor="ctr" anchorCtr="0">
            <a:noAutofit/>
          </a:bodyPr>
          <a:lstStyle/>
          <a:p>
            <a:pPr lvl="0"/>
            <a:r>
              <a:rPr lang="en" dirty="0"/>
              <a:t>Bootstrap Grid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360991" y="1438931"/>
            <a:ext cx="7066472" cy="2447570"/>
          </a:xfrm>
          <a:prstGeom prst="rect">
            <a:avLst/>
          </a:prstGeom>
        </p:spPr>
        <p:txBody>
          <a:bodyPr spcFirstLastPara="1" wrap="square" lIns="91425" tIns="91425" rIns="91425" bIns="91425" anchor="ctr" anchorCtr="0">
            <a:noAutofit/>
          </a:bodyPr>
          <a:lstStyle/>
          <a:p>
            <a:pPr marL="0" lvl="0" indent="0" algn="just"/>
            <a:r>
              <a:rPr lang="es-ES" sz="1600" dirty="0"/>
              <a:t>El sistema de grillas de </a:t>
            </a:r>
            <a:r>
              <a:rPr lang="es-ES" sz="1600" dirty="0" err="1"/>
              <a:t>Bootstrap</a:t>
            </a:r>
            <a:r>
              <a:rPr lang="es-ES" sz="1600" dirty="0"/>
              <a:t> es una de las características más importantes de este </a:t>
            </a:r>
            <a:r>
              <a:rPr lang="es-ES" sz="1600" dirty="0" err="1"/>
              <a:t>framework</a:t>
            </a:r>
            <a:r>
              <a:rPr lang="es-ES" sz="1600" dirty="0"/>
              <a:t>. </a:t>
            </a:r>
          </a:p>
          <a:p>
            <a:pPr marL="0" lvl="0" indent="0" algn="just"/>
            <a:endParaRPr lang="es-ES" sz="1600" dirty="0"/>
          </a:p>
          <a:p>
            <a:pPr marL="0" lvl="0" indent="0" algn="just"/>
            <a:r>
              <a:rPr lang="es-ES" sz="1600" dirty="0"/>
              <a:t>Se basa en la idea de que una página web se puede dividir en filas y columnas, y proporciona una serie de clases que permiten definir fácilmente la estructura de una página en función de estas filas y columnas.</a:t>
            </a:r>
            <a:endParaRPr sz="2400" dirty="0">
              <a:solidFill>
                <a:schemeClr val="accent2">
                  <a:lumMod val="40000"/>
                  <a:lumOff val="60000"/>
                </a:schemeClr>
              </a:solidFill>
            </a:endParaRPr>
          </a:p>
        </p:txBody>
      </p:sp>
      <p:grpSp>
        <p:nvGrpSpPr>
          <p:cNvPr id="858" name="Google Shape;858;p42"/>
          <p:cNvGrpSpPr/>
          <p:nvPr/>
        </p:nvGrpSpPr>
        <p:grpSpPr>
          <a:xfrm>
            <a:off x="1031201" y="1657350"/>
            <a:ext cx="506100" cy="2920851"/>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sp>
        <p:nvSpPr>
          <p:cNvPr id="11"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652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sp>
        <p:nvSpPr>
          <p:cNvPr id="11"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ootstrap grid in Canvas — How to Canv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393" y="631444"/>
            <a:ext cx="6912882" cy="3888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753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sp>
        <p:nvSpPr>
          <p:cNvPr id="11"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rotWithShape="1">
          <a:blip r:embed="rId4"/>
          <a:srcRect r="13190"/>
          <a:stretch/>
        </p:blipFill>
        <p:spPr>
          <a:xfrm>
            <a:off x="70667" y="618687"/>
            <a:ext cx="8958505" cy="3896332"/>
          </a:xfrm>
          <a:prstGeom prst="rect">
            <a:avLst/>
          </a:prstGeom>
        </p:spPr>
      </p:pic>
    </p:spTree>
    <p:extLst>
      <p:ext uri="{BB962C8B-B14F-4D97-AF65-F5344CB8AC3E}">
        <p14:creationId xmlns:p14="http://schemas.microsoft.com/office/powerpoint/2010/main" val="3205242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207512" y="435215"/>
            <a:ext cx="6728976" cy="1423500"/>
          </a:xfrm>
          <a:prstGeom prst="rect">
            <a:avLst/>
          </a:prstGeom>
        </p:spPr>
        <p:txBody>
          <a:bodyPr spcFirstLastPara="1" wrap="square" lIns="91425" tIns="91425" rIns="91425" bIns="91425" anchor="ctr" anchorCtr="0">
            <a:noAutofit/>
          </a:bodyPr>
          <a:lstStyle/>
          <a:p>
            <a:pPr lvl="0"/>
            <a:r>
              <a:rPr lang="en" dirty="0"/>
              <a:t>Clases de bootstrap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360991" y="1438931"/>
            <a:ext cx="7066472" cy="3139270"/>
          </a:xfrm>
          <a:prstGeom prst="rect">
            <a:avLst/>
          </a:prstGeom>
        </p:spPr>
        <p:txBody>
          <a:bodyPr spcFirstLastPara="1" wrap="square" lIns="91425" tIns="91425" rIns="91425" bIns="91425" anchor="ctr" anchorCtr="0">
            <a:noAutofit/>
          </a:bodyPr>
          <a:lstStyle/>
          <a:p>
            <a:pPr marL="0" lvl="0" indent="0" algn="just"/>
            <a:r>
              <a:rPr lang="es-ES" sz="1600" dirty="0"/>
              <a:t>Bootstrap ofrece algunas clases predefinidas para aplicar estilos de una manera fácil. </a:t>
            </a:r>
          </a:p>
          <a:p>
            <a:pPr marL="0" lvl="0" indent="0" algn="just"/>
            <a:endParaRPr lang="es-ES" sz="1600" dirty="0"/>
          </a:p>
          <a:p>
            <a:pPr marL="0" lvl="0" indent="0" algn="just"/>
            <a:r>
              <a:rPr lang="es-ES" sz="1600" dirty="0">
                <a:solidFill>
                  <a:schemeClr val="accent2">
                    <a:lumMod val="40000"/>
                    <a:lumOff val="60000"/>
                  </a:schemeClr>
                </a:solidFill>
              </a:rPr>
              <a:t>m: sirve para aplicar márgenes.</a:t>
            </a:r>
          </a:p>
          <a:p>
            <a:pPr marL="0" lvl="0" indent="0" algn="just"/>
            <a:r>
              <a:rPr lang="es-ES" sz="1600" dirty="0">
                <a:solidFill>
                  <a:schemeClr val="accent2">
                    <a:lumMod val="40000"/>
                    <a:lumOff val="60000"/>
                  </a:schemeClr>
                </a:solidFill>
              </a:rPr>
              <a:t>p: Para aplicar </a:t>
            </a:r>
            <a:r>
              <a:rPr lang="es-ES" sz="1600" dirty="0" err="1">
                <a:solidFill>
                  <a:schemeClr val="accent2">
                    <a:lumMod val="40000"/>
                    <a:lumOff val="60000"/>
                  </a:schemeClr>
                </a:solidFill>
              </a:rPr>
              <a:t>padding</a:t>
            </a:r>
            <a:r>
              <a:rPr lang="es-ES" sz="1600" dirty="0">
                <a:solidFill>
                  <a:schemeClr val="accent2">
                    <a:lumMod val="40000"/>
                    <a:lumOff val="60000"/>
                  </a:schemeClr>
                </a:solidFill>
              </a:rPr>
              <a:t>.</a:t>
            </a:r>
          </a:p>
          <a:p>
            <a:pPr marL="0" lvl="0" indent="0" algn="just"/>
            <a:endParaRPr lang="es-ES" sz="1600" dirty="0">
              <a:solidFill>
                <a:schemeClr val="accent2">
                  <a:lumMod val="40000"/>
                  <a:lumOff val="60000"/>
                </a:schemeClr>
              </a:solidFill>
            </a:endParaRPr>
          </a:p>
          <a:p>
            <a:pPr marL="0" lvl="0" indent="0" algn="just"/>
            <a:r>
              <a:rPr lang="es-ES" sz="1600" dirty="0"/>
              <a:t>Estas clases se pueden combinar para aplicar distintos estilos dependiendo de la necesidad.</a:t>
            </a:r>
          </a:p>
          <a:p>
            <a:pPr marL="0" lvl="0" indent="0" algn="just"/>
            <a:endParaRPr lang="es-ES" sz="1600" dirty="0">
              <a:solidFill>
                <a:schemeClr val="accent2">
                  <a:lumMod val="40000"/>
                  <a:lumOff val="60000"/>
                </a:schemeClr>
              </a:solidFill>
            </a:endParaRPr>
          </a:p>
          <a:p>
            <a:pPr marL="0" lvl="0" indent="0" algn="just"/>
            <a:r>
              <a:rPr lang="es-ES" sz="1600" dirty="0" err="1">
                <a:solidFill>
                  <a:schemeClr val="accent2">
                    <a:lumMod val="40000"/>
                    <a:lumOff val="60000"/>
                  </a:schemeClr>
                </a:solidFill>
              </a:rPr>
              <a:t>top,bottom,left,right,x,y</a:t>
            </a:r>
            <a:r>
              <a:rPr lang="es-ES" sz="1600" dirty="0">
                <a:solidFill>
                  <a:schemeClr val="accent2">
                    <a:lumMod val="40000"/>
                    <a:lumOff val="60000"/>
                  </a:schemeClr>
                </a:solidFill>
              </a:rPr>
              <a:t>.</a:t>
            </a:r>
          </a:p>
          <a:p>
            <a:pPr marL="0" lvl="0" indent="0" algn="just"/>
            <a:endParaRPr lang="es-ES" sz="1600" dirty="0">
              <a:solidFill>
                <a:schemeClr val="accent2">
                  <a:lumMod val="40000"/>
                  <a:lumOff val="60000"/>
                </a:schemeClr>
              </a:solidFill>
            </a:endParaRPr>
          </a:p>
          <a:p>
            <a:pPr marL="0" lvl="0" indent="0" algn="just"/>
            <a:endParaRPr lang="es-ES" sz="1600" dirty="0">
              <a:solidFill>
                <a:schemeClr val="accent2">
                  <a:lumMod val="40000"/>
                  <a:lumOff val="60000"/>
                </a:schemeClr>
              </a:solidFill>
            </a:endParaRPr>
          </a:p>
        </p:txBody>
      </p:sp>
      <p:grpSp>
        <p:nvGrpSpPr>
          <p:cNvPr id="858" name="Google Shape;858;p42"/>
          <p:cNvGrpSpPr/>
          <p:nvPr/>
        </p:nvGrpSpPr>
        <p:grpSpPr>
          <a:xfrm>
            <a:off x="1031201" y="1438931"/>
            <a:ext cx="506100" cy="3704569"/>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sp>
        <p:nvSpPr>
          <p:cNvPr id="11"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442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207512" y="435215"/>
            <a:ext cx="6728976" cy="1423500"/>
          </a:xfrm>
          <a:prstGeom prst="rect">
            <a:avLst/>
          </a:prstGeom>
        </p:spPr>
        <p:txBody>
          <a:bodyPr spcFirstLastPara="1" wrap="square" lIns="91425" tIns="91425" rIns="91425" bIns="91425" anchor="ctr" anchorCtr="0">
            <a:noAutofit/>
          </a:bodyPr>
          <a:lstStyle/>
          <a:p>
            <a:pPr lvl="0"/>
            <a:r>
              <a:rPr lang="en" dirty="0"/>
              <a:t>Clases de bootstrap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360991" y="1438931"/>
            <a:ext cx="7066472" cy="3139270"/>
          </a:xfrm>
          <a:prstGeom prst="rect">
            <a:avLst/>
          </a:prstGeom>
        </p:spPr>
        <p:txBody>
          <a:bodyPr spcFirstLastPara="1" wrap="square" lIns="91425" tIns="91425" rIns="91425" bIns="91425" anchor="ctr" anchorCtr="0">
            <a:noAutofit/>
          </a:bodyPr>
          <a:lstStyle/>
          <a:p>
            <a:pPr marL="0" lvl="0" indent="0" algn="just"/>
            <a:r>
              <a:rPr lang="es-ES" dirty="0"/>
              <a:t>Para aplicar estilos en las fuentes:</a:t>
            </a:r>
          </a:p>
          <a:p>
            <a:pPr marL="0" lvl="0" indent="0" algn="just"/>
            <a:endParaRPr lang="es-ES" sz="1200" dirty="0"/>
          </a:p>
          <a:p>
            <a:pPr marL="0" lvl="0" indent="0" algn="just"/>
            <a:r>
              <a:rPr lang="es-ES" sz="1200" dirty="0" err="1">
                <a:solidFill>
                  <a:schemeClr val="accent2">
                    <a:lumMod val="40000"/>
                    <a:lumOff val="60000"/>
                  </a:schemeClr>
                </a:solidFill>
              </a:rPr>
              <a:t>fs</a:t>
            </a:r>
            <a:r>
              <a:rPr lang="es-ES" sz="1200" dirty="0">
                <a:solidFill>
                  <a:schemeClr val="accent2">
                    <a:lumMod val="40000"/>
                    <a:lumOff val="60000"/>
                  </a:schemeClr>
                </a:solidFill>
              </a:rPr>
              <a:t>: </a:t>
            </a:r>
            <a:r>
              <a:rPr lang="es-ES" sz="1200" dirty="0"/>
              <a:t>cambiar el tamaño de la fuente.</a:t>
            </a:r>
          </a:p>
          <a:p>
            <a:pPr marL="0" lvl="0" indent="0" algn="just"/>
            <a:r>
              <a:rPr lang="es-ES" sz="1200" dirty="0" err="1">
                <a:solidFill>
                  <a:schemeClr val="accent2">
                    <a:lumMod val="40000"/>
                    <a:lumOff val="60000"/>
                  </a:schemeClr>
                </a:solidFill>
              </a:rPr>
              <a:t>fw</a:t>
            </a:r>
            <a:r>
              <a:rPr lang="es-ES" sz="1200" dirty="0">
                <a:solidFill>
                  <a:schemeClr val="accent2">
                    <a:lumMod val="40000"/>
                    <a:lumOff val="60000"/>
                  </a:schemeClr>
                </a:solidFill>
              </a:rPr>
              <a:t>: </a:t>
            </a:r>
            <a:r>
              <a:rPr lang="es-ES" sz="1200" dirty="0"/>
              <a:t>cambia el grosor de la fuente.</a:t>
            </a:r>
          </a:p>
          <a:p>
            <a:pPr marL="0" lvl="0" indent="0" algn="just"/>
            <a:r>
              <a:rPr lang="es-ES" sz="1200" dirty="0" err="1">
                <a:solidFill>
                  <a:schemeClr val="accent2">
                    <a:lumMod val="40000"/>
                    <a:lumOff val="60000"/>
                  </a:schemeClr>
                </a:solidFill>
              </a:rPr>
              <a:t>fw-bold</a:t>
            </a:r>
            <a:r>
              <a:rPr lang="es-ES" sz="1200" dirty="0">
                <a:solidFill>
                  <a:schemeClr val="accent2">
                    <a:lumMod val="40000"/>
                    <a:lumOff val="60000"/>
                  </a:schemeClr>
                </a:solidFill>
              </a:rPr>
              <a:t>: </a:t>
            </a:r>
            <a:r>
              <a:rPr lang="es-ES" sz="1200" dirty="0"/>
              <a:t>establecer el texto en negrita.</a:t>
            </a:r>
          </a:p>
          <a:p>
            <a:pPr marL="0" lvl="0" indent="0" algn="just"/>
            <a:r>
              <a:rPr lang="es-ES" sz="1200" dirty="0" err="1">
                <a:solidFill>
                  <a:schemeClr val="accent2">
                    <a:lumMod val="40000"/>
                    <a:lumOff val="60000"/>
                  </a:schemeClr>
                </a:solidFill>
              </a:rPr>
              <a:t>text-primary</a:t>
            </a:r>
            <a:r>
              <a:rPr lang="es-ES" sz="1200" dirty="0">
                <a:solidFill>
                  <a:schemeClr val="accent2">
                    <a:lumMod val="40000"/>
                    <a:lumOff val="60000"/>
                  </a:schemeClr>
                </a:solidFill>
              </a:rPr>
              <a:t>, </a:t>
            </a:r>
            <a:r>
              <a:rPr lang="es-ES" sz="1200" dirty="0" err="1">
                <a:solidFill>
                  <a:schemeClr val="accent2">
                    <a:lumMod val="40000"/>
                    <a:lumOff val="60000"/>
                  </a:schemeClr>
                </a:solidFill>
              </a:rPr>
              <a:t>text-secondary</a:t>
            </a:r>
            <a:r>
              <a:rPr lang="es-ES" sz="1200" dirty="0">
                <a:solidFill>
                  <a:schemeClr val="accent2">
                    <a:lumMod val="40000"/>
                    <a:lumOff val="60000"/>
                  </a:schemeClr>
                </a:solidFill>
              </a:rPr>
              <a:t>, </a:t>
            </a:r>
            <a:r>
              <a:rPr lang="es-ES" sz="1200" dirty="0" err="1">
                <a:solidFill>
                  <a:schemeClr val="accent2">
                    <a:lumMod val="40000"/>
                    <a:lumOff val="60000"/>
                  </a:schemeClr>
                </a:solidFill>
              </a:rPr>
              <a:t>text-success</a:t>
            </a:r>
            <a:r>
              <a:rPr lang="es-ES" sz="1200" dirty="0">
                <a:solidFill>
                  <a:schemeClr val="accent2">
                    <a:lumMod val="40000"/>
                    <a:lumOff val="60000"/>
                  </a:schemeClr>
                </a:solidFill>
              </a:rPr>
              <a:t>, </a:t>
            </a:r>
            <a:r>
              <a:rPr lang="es-ES" sz="1200" dirty="0" err="1">
                <a:solidFill>
                  <a:schemeClr val="accent2">
                    <a:lumMod val="40000"/>
                    <a:lumOff val="60000"/>
                  </a:schemeClr>
                </a:solidFill>
              </a:rPr>
              <a:t>text-danger</a:t>
            </a:r>
            <a:r>
              <a:rPr lang="es-ES" sz="1200" dirty="0">
                <a:solidFill>
                  <a:schemeClr val="accent2">
                    <a:lumMod val="40000"/>
                    <a:lumOff val="60000"/>
                  </a:schemeClr>
                </a:solidFill>
              </a:rPr>
              <a:t>, </a:t>
            </a:r>
            <a:r>
              <a:rPr lang="es-ES" sz="1200" dirty="0" err="1">
                <a:solidFill>
                  <a:schemeClr val="accent2">
                    <a:lumMod val="40000"/>
                    <a:lumOff val="60000"/>
                  </a:schemeClr>
                </a:solidFill>
              </a:rPr>
              <a:t>text-warning</a:t>
            </a:r>
            <a:r>
              <a:rPr lang="es-ES" sz="1200" dirty="0">
                <a:solidFill>
                  <a:schemeClr val="accent2">
                    <a:lumMod val="40000"/>
                    <a:lumOff val="60000"/>
                  </a:schemeClr>
                </a:solidFill>
              </a:rPr>
              <a:t>, </a:t>
            </a:r>
            <a:r>
              <a:rPr lang="es-ES" sz="1200" dirty="0" err="1">
                <a:solidFill>
                  <a:schemeClr val="accent2">
                    <a:lumMod val="40000"/>
                    <a:lumOff val="60000"/>
                  </a:schemeClr>
                </a:solidFill>
              </a:rPr>
              <a:t>text-info</a:t>
            </a:r>
            <a:r>
              <a:rPr lang="es-ES" sz="1200" dirty="0">
                <a:solidFill>
                  <a:schemeClr val="accent2">
                    <a:lumMod val="40000"/>
                    <a:lumOff val="60000"/>
                  </a:schemeClr>
                </a:solidFill>
              </a:rPr>
              <a:t>, </a:t>
            </a:r>
            <a:r>
              <a:rPr lang="es-ES" sz="1200" dirty="0" err="1">
                <a:solidFill>
                  <a:schemeClr val="accent2">
                    <a:lumMod val="40000"/>
                    <a:lumOff val="60000"/>
                  </a:schemeClr>
                </a:solidFill>
              </a:rPr>
              <a:t>text</a:t>
            </a:r>
            <a:r>
              <a:rPr lang="es-ES" sz="1200" dirty="0">
                <a:solidFill>
                  <a:schemeClr val="accent2">
                    <a:lumMod val="40000"/>
                    <a:lumOff val="60000"/>
                  </a:schemeClr>
                </a:solidFill>
              </a:rPr>
              <a:t>-light y </a:t>
            </a:r>
            <a:r>
              <a:rPr lang="es-ES" sz="1200" dirty="0" err="1">
                <a:solidFill>
                  <a:schemeClr val="accent2">
                    <a:lumMod val="40000"/>
                    <a:lumOff val="60000"/>
                  </a:schemeClr>
                </a:solidFill>
              </a:rPr>
              <a:t>text-dark</a:t>
            </a:r>
            <a:r>
              <a:rPr lang="es-ES" sz="1200" dirty="0">
                <a:solidFill>
                  <a:schemeClr val="accent2">
                    <a:lumMod val="40000"/>
                    <a:lumOff val="60000"/>
                  </a:schemeClr>
                </a:solidFill>
              </a:rPr>
              <a:t>: </a:t>
            </a:r>
            <a:r>
              <a:rPr lang="es-ES" sz="1200" dirty="0"/>
              <a:t>para establecer el color del texto.</a:t>
            </a:r>
          </a:p>
          <a:p>
            <a:pPr marL="0" lvl="0" indent="0" algn="just"/>
            <a:r>
              <a:rPr lang="es-ES" sz="1200" dirty="0" err="1">
                <a:solidFill>
                  <a:schemeClr val="accent2">
                    <a:lumMod val="40000"/>
                    <a:lumOff val="60000"/>
                  </a:schemeClr>
                </a:solidFill>
              </a:rPr>
              <a:t>text-muted</a:t>
            </a:r>
            <a:r>
              <a:rPr lang="es-ES" sz="1200" dirty="0">
                <a:solidFill>
                  <a:schemeClr val="accent2">
                    <a:lumMod val="40000"/>
                    <a:lumOff val="60000"/>
                  </a:schemeClr>
                </a:solidFill>
              </a:rPr>
              <a:t>: </a:t>
            </a:r>
            <a:r>
              <a:rPr lang="es-ES" sz="1200" dirty="0"/>
              <a:t>para establecer un texto desactivado o con un color gris claro.</a:t>
            </a:r>
          </a:p>
          <a:p>
            <a:pPr marL="0" lvl="0" indent="0" algn="just"/>
            <a:r>
              <a:rPr lang="es-ES" sz="1200" dirty="0" err="1">
                <a:solidFill>
                  <a:schemeClr val="accent2">
                    <a:lumMod val="40000"/>
                    <a:lumOff val="60000"/>
                  </a:schemeClr>
                </a:solidFill>
              </a:rPr>
              <a:t>text-decoration-none</a:t>
            </a:r>
            <a:r>
              <a:rPr lang="es-ES" sz="1200" dirty="0">
                <a:solidFill>
                  <a:schemeClr val="accent2">
                    <a:lumMod val="40000"/>
                    <a:lumOff val="60000"/>
                  </a:schemeClr>
                </a:solidFill>
              </a:rPr>
              <a:t>: </a:t>
            </a:r>
            <a:r>
              <a:rPr lang="es-ES" sz="1200" dirty="0"/>
              <a:t>para eliminar cualquier decoración de texto, como subrayados o tachados.</a:t>
            </a:r>
          </a:p>
          <a:p>
            <a:pPr marL="0" lvl="0" indent="0" algn="just"/>
            <a:r>
              <a:rPr lang="es-ES" sz="1200" dirty="0" err="1">
                <a:solidFill>
                  <a:schemeClr val="accent2">
                    <a:lumMod val="40000"/>
                    <a:lumOff val="60000"/>
                  </a:schemeClr>
                </a:solidFill>
              </a:rPr>
              <a:t>text-uppercase</a:t>
            </a:r>
            <a:r>
              <a:rPr lang="es-ES" sz="1200" dirty="0">
                <a:solidFill>
                  <a:schemeClr val="accent2">
                    <a:lumMod val="40000"/>
                    <a:lumOff val="60000"/>
                  </a:schemeClr>
                </a:solidFill>
              </a:rPr>
              <a:t>: </a:t>
            </a:r>
            <a:r>
              <a:rPr lang="es-ES" sz="1200" dirty="0"/>
              <a:t>para convertir el texto en mayúsculas.</a:t>
            </a:r>
          </a:p>
          <a:p>
            <a:pPr marL="0" lvl="0" indent="0" algn="just"/>
            <a:r>
              <a:rPr lang="es-ES" sz="1200" dirty="0" err="1">
                <a:solidFill>
                  <a:schemeClr val="accent2">
                    <a:lumMod val="40000"/>
                    <a:lumOff val="60000"/>
                  </a:schemeClr>
                </a:solidFill>
              </a:rPr>
              <a:t>text-lowercase</a:t>
            </a:r>
            <a:r>
              <a:rPr lang="es-ES" sz="1200" dirty="0">
                <a:solidFill>
                  <a:schemeClr val="accent2">
                    <a:lumMod val="40000"/>
                    <a:lumOff val="60000"/>
                  </a:schemeClr>
                </a:solidFill>
              </a:rPr>
              <a:t>: </a:t>
            </a:r>
            <a:r>
              <a:rPr lang="es-ES" sz="1200" dirty="0"/>
              <a:t>para convertir el texto en minúsculas.</a:t>
            </a:r>
          </a:p>
          <a:p>
            <a:pPr marL="0" lvl="0" indent="0" algn="just"/>
            <a:endParaRPr lang="es-ES" dirty="0">
              <a:solidFill>
                <a:schemeClr val="accent2">
                  <a:lumMod val="40000"/>
                  <a:lumOff val="60000"/>
                </a:schemeClr>
              </a:solidFill>
            </a:endParaRPr>
          </a:p>
          <a:p>
            <a:pPr marL="0" lvl="0" indent="0" algn="just"/>
            <a:endParaRPr lang="es-ES" dirty="0">
              <a:solidFill>
                <a:schemeClr val="accent2">
                  <a:lumMod val="40000"/>
                  <a:lumOff val="60000"/>
                </a:schemeClr>
              </a:solidFill>
            </a:endParaRPr>
          </a:p>
        </p:txBody>
      </p:sp>
      <p:grpSp>
        <p:nvGrpSpPr>
          <p:cNvPr id="858" name="Google Shape;858;p42"/>
          <p:cNvGrpSpPr/>
          <p:nvPr/>
        </p:nvGrpSpPr>
        <p:grpSpPr>
          <a:xfrm>
            <a:off x="1031201" y="1438931"/>
            <a:ext cx="506100" cy="3704569"/>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sp>
        <p:nvSpPr>
          <p:cNvPr id="11"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50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207512" y="435215"/>
            <a:ext cx="6728976" cy="1423500"/>
          </a:xfrm>
          <a:prstGeom prst="rect">
            <a:avLst/>
          </a:prstGeom>
        </p:spPr>
        <p:txBody>
          <a:bodyPr spcFirstLastPara="1" wrap="square" lIns="91425" tIns="91425" rIns="91425" bIns="91425" anchor="ctr" anchorCtr="0">
            <a:noAutofit/>
          </a:bodyPr>
          <a:lstStyle/>
          <a:p>
            <a:pPr lvl="0"/>
            <a:r>
              <a:rPr lang="en" dirty="0">
                <a:solidFill>
                  <a:schemeClr val="bg1"/>
                </a:solidFill>
              </a:rPr>
              <a:t>Git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360993" y="1155171"/>
            <a:ext cx="7066472" cy="3139270"/>
          </a:xfrm>
          <a:prstGeom prst="rect">
            <a:avLst/>
          </a:prstGeom>
        </p:spPr>
        <p:txBody>
          <a:bodyPr spcFirstLastPara="1" wrap="square" lIns="91425" tIns="91425" rIns="91425" bIns="91425" anchor="ctr" anchorCtr="0">
            <a:noAutofit/>
          </a:bodyPr>
          <a:lstStyle/>
          <a:p>
            <a:pPr marL="0" lvl="0" indent="0" algn="just"/>
            <a:r>
              <a:rPr lang="es-ES" sz="1600" dirty="0"/>
              <a:t>Git es un sistema de control de versiones distribuido de código abierto que se utiliza para el seguimiento de cambios en el código fuente durante el desarrollo de software.</a:t>
            </a:r>
            <a:endParaRPr lang="es-ES" sz="1600" dirty="0">
              <a:solidFill>
                <a:schemeClr val="accent2">
                  <a:lumMod val="40000"/>
                  <a:lumOff val="60000"/>
                </a:schemeClr>
              </a:solidFill>
            </a:endParaRPr>
          </a:p>
          <a:p>
            <a:pPr marL="0" lvl="0" indent="0" algn="just"/>
            <a:endParaRPr lang="es-ES" sz="1600" dirty="0">
              <a:solidFill>
                <a:schemeClr val="accent2">
                  <a:lumMod val="40000"/>
                  <a:lumOff val="60000"/>
                </a:schemeClr>
              </a:solidFill>
            </a:endParaRPr>
          </a:p>
          <a:p>
            <a:pPr marL="0" lvl="0" indent="0" algn="just"/>
            <a:r>
              <a:rPr lang="es-ES" sz="1600" dirty="0"/>
              <a:t>Permite a los usuarios crear diferentes ramas (</a:t>
            </a:r>
            <a:r>
              <a:rPr lang="es-ES" sz="1600" dirty="0" err="1"/>
              <a:t>branches</a:t>
            </a:r>
            <a:r>
              <a:rPr lang="es-ES" sz="1600" dirty="0"/>
              <a:t>) para desarrollar nuevas funcionalidades sin afectar el código base y fusionar los cambios cuando estén listos.</a:t>
            </a:r>
          </a:p>
          <a:p>
            <a:pPr marL="0" lvl="0" indent="0" algn="just"/>
            <a:endParaRPr lang="es-ES" sz="1600" dirty="0">
              <a:solidFill>
                <a:schemeClr val="accent2">
                  <a:lumMod val="40000"/>
                  <a:lumOff val="60000"/>
                </a:schemeClr>
              </a:solidFill>
            </a:endParaRPr>
          </a:p>
        </p:txBody>
      </p:sp>
      <p:grpSp>
        <p:nvGrpSpPr>
          <p:cNvPr id="858" name="Google Shape;858;p42"/>
          <p:cNvGrpSpPr/>
          <p:nvPr/>
        </p:nvGrpSpPr>
        <p:grpSpPr>
          <a:xfrm>
            <a:off x="960120" y="1597453"/>
            <a:ext cx="506100" cy="2864226"/>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dirty="0">
                <a:solidFill>
                  <a:schemeClr val="accent6">
                    <a:lumMod val="65000"/>
                  </a:schemeClr>
                </a:solidFill>
              </a:rPr>
              <a:t>Pedro Molina – instructor CEETI-FI</a:t>
            </a:r>
          </a:p>
        </p:txBody>
      </p:sp>
      <p:sp>
        <p:nvSpPr>
          <p:cNvPr id="11"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290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dirty="0">
                <a:solidFill>
                  <a:schemeClr val="accent6">
                    <a:lumMod val="65000"/>
                  </a:schemeClr>
                </a:solidFill>
              </a:rPr>
              <a:t>Pedro Molina – instructor CEETI-FI</a:t>
            </a:r>
          </a:p>
        </p:txBody>
      </p:sp>
      <p:sp>
        <p:nvSpPr>
          <p:cNvPr id="11"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2FD07A1A-E906-19E1-D345-0BADE5DE3E7B}"/>
              </a:ext>
            </a:extLst>
          </p:cNvPr>
          <p:cNvPicPr>
            <a:picLocks noChangeAspect="1"/>
          </p:cNvPicPr>
          <p:nvPr/>
        </p:nvPicPr>
        <p:blipFill>
          <a:blip r:embed="rId4"/>
          <a:stretch>
            <a:fillRect/>
          </a:stretch>
        </p:blipFill>
        <p:spPr>
          <a:xfrm>
            <a:off x="1324707" y="1277881"/>
            <a:ext cx="7408986" cy="3110956"/>
          </a:xfrm>
          <a:prstGeom prst="rect">
            <a:avLst/>
          </a:prstGeom>
        </p:spPr>
      </p:pic>
      <p:sp>
        <p:nvSpPr>
          <p:cNvPr id="16" name="CuadroTexto 15">
            <a:extLst>
              <a:ext uri="{FF2B5EF4-FFF2-40B4-BE49-F238E27FC236}">
                <a16:creationId xmlns:a16="http://schemas.microsoft.com/office/drawing/2014/main" id="{E033BFA2-C271-E62F-F38C-E7EA1D22C627}"/>
              </a:ext>
            </a:extLst>
          </p:cNvPr>
          <p:cNvSpPr txBox="1"/>
          <p:nvPr/>
        </p:nvSpPr>
        <p:spPr>
          <a:xfrm>
            <a:off x="1324707" y="638139"/>
            <a:ext cx="4572000" cy="523220"/>
          </a:xfrm>
          <a:prstGeom prst="rect">
            <a:avLst/>
          </a:prstGeom>
          <a:noFill/>
        </p:spPr>
        <p:txBody>
          <a:bodyPr wrap="square">
            <a:spAutoFit/>
          </a:bodyPr>
          <a:lstStyle/>
          <a:p>
            <a:r>
              <a:rPr kumimoji="0" lang="en" sz="2800" b="0" i="0" u="none" strike="noStrike" kern="0" cap="none" spc="0" normalizeH="0" baseline="0" noProof="0" dirty="0">
                <a:ln>
                  <a:noFill/>
                </a:ln>
                <a:solidFill>
                  <a:srgbClr val="FF5858"/>
                </a:solidFill>
                <a:effectLst/>
                <a:uLnTx/>
                <a:uFillTx/>
                <a:latin typeface="Fira Code"/>
                <a:ea typeface="Fira Code"/>
                <a:cs typeface="Fira Code"/>
                <a:sym typeface="Fira Code"/>
              </a:rPr>
              <a:t>Git Flow</a:t>
            </a:r>
            <a:endParaRPr lang="es-HN" dirty="0"/>
          </a:p>
        </p:txBody>
      </p:sp>
    </p:spTree>
    <p:extLst>
      <p:ext uri="{BB962C8B-B14F-4D97-AF65-F5344CB8AC3E}">
        <p14:creationId xmlns:p14="http://schemas.microsoft.com/office/powerpoint/2010/main" val="2329278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207512" y="435215"/>
            <a:ext cx="6728976" cy="1423500"/>
          </a:xfrm>
          <a:prstGeom prst="rect">
            <a:avLst/>
          </a:prstGeom>
        </p:spPr>
        <p:txBody>
          <a:bodyPr spcFirstLastPara="1" wrap="square" lIns="91425" tIns="91425" rIns="91425" bIns="91425" anchor="ctr" anchorCtr="0">
            <a:noAutofit/>
          </a:bodyPr>
          <a:lstStyle/>
          <a:p>
            <a:pPr lvl="0"/>
            <a:r>
              <a:rPr lang="en" dirty="0">
                <a:solidFill>
                  <a:schemeClr val="bg1"/>
                </a:solidFill>
              </a:rPr>
              <a:t>GitHub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360993" y="1155171"/>
            <a:ext cx="7066472" cy="3139270"/>
          </a:xfrm>
          <a:prstGeom prst="rect">
            <a:avLst/>
          </a:prstGeom>
        </p:spPr>
        <p:txBody>
          <a:bodyPr spcFirstLastPara="1" wrap="square" lIns="91425" tIns="91425" rIns="91425" bIns="91425" anchor="ctr" anchorCtr="0">
            <a:noAutofit/>
          </a:bodyPr>
          <a:lstStyle/>
          <a:p>
            <a:pPr marL="0" lvl="0" indent="0" algn="just"/>
            <a:r>
              <a:rPr lang="es-ES" sz="1600" dirty="0"/>
              <a:t>Es una plataforma de alojamiento y colaboración que utiliza el sistema de control de versiones de Git.</a:t>
            </a:r>
          </a:p>
          <a:p>
            <a:pPr marL="0" lvl="0" indent="0" algn="just"/>
            <a:endParaRPr lang="es-ES" sz="1600" dirty="0"/>
          </a:p>
          <a:p>
            <a:pPr marL="0" lvl="0" indent="0" algn="just"/>
            <a:r>
              <a:rPr lang="es-ES" sz="1600" dirty="0"/>
              <a:t>Nos permite crear repositorios para alojar y administrar nuestros proyectos, es una de las plataformas más populares.</a:t>
            </a:r>
          </a:p>
          <a:p>
            <a:pPr marL="0" lvl="0" indent="0" algn="just"/>
            <a:endParaRPr lang="es-ES" sz="1600" dirty="0">
              <a:solidFill>
                <a:schemeClr val="accent2">
                  <a:lumMod val="40000"/>
                  <a:lumOff val="60000"/>
                </a:schemeClr>
              </a:solidFill>
            </a:endParaRPr>
          </a:p>
        </p:txBody>
      </p:sp>
      <p:grpSp>
        <p:nvGrpSpPr>
          <p:cNvPr id="858" name="Google Shape;858;p42"/>
          <p:cNvGrpSpPr/>
          <p:nvPr/>
        </p:nvGrpSpPr>
        <p:grpSpPr>
          <a:xfrm>
            <a:off x="960120" y="1700148"/>
            <a:ext cx="506100" cy="2351107"/>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dirty="0">
                <a:solidFill>
                  <a:schemeClr val="accent6">
                    <a:lumMod val="65000"/>
                  </a:schemeClr>
                </a:solidFill>
              </a:rPr>
              <a:t>Pedro Molina – instructor CEETI-FI</a:t>
            </a:r>
          </a:p>
        </p:txBody>
      </p:sp>
      <p:sp>
        <p:nvSpPr>
          <p:cNvPr id="11"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664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68D2FB5-EBF5-F4AE-4E77-13DD997C1906}"/>
              </a:ext>
            </a:extLst>
          </p:cNvPr>
          <p:cNvSpPr/>
          <p:nvPr/>
        </p:nvSpPr>
        <p:spPr>
          <a:xfrm>
            <a:off x="1890582" y="1087216"/>
            <a:ext cx="6030100" cy="33180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dirty="0">
                <a:solidFill>
                  <a:schemeClr val="accent6">
                    <a:lumMod val="65000"/>
                  </a:schemeClr>
                </a:solidFill>
              </a:rPr>
              <a:t>Pedro Molina – instructor CEETI-FI</a:t>
            </a:r>
          </a:p>
        </p:txBody>
      </p:sp>
      <p:sp>
        <p:nvSpPr>
          <p:cNvPr id="11"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E033BFA2-C271-E62F-F38C-E7EA1D22C627}"/>
              </a:ext>
            </a:extLst>
          </p:cNvPr>
          <p:cNvSpPr txBox="1"/>
          <p:nvPr/>
        </p:nvSpPr>
        <p:spPr>
          <a:xfrm>
            <a:off x="1361777" y="512856"/>
            <a:ext cx="4572000" cy="523220"/>
          </a:xfrm>
          <a:prstGeom prst="rect">
            <a:avLst/>
          </a:prstGeom>
          <a:noFill/>
        </p:spPr>
        <p:txBody>
          <a:bodyPr wrap="square">
            <a:spAutoFit/>
          </a:bodyPr>
          <a:lstStyle/>
          <a:p>
            <a:r>
              <a:rPr lang="en" sz="2800" dirty="0">
                <a:solidFill>
                  <a:srgbClr val="FF5858"/>
                </a:solidFill>
                <a:latin typeface="Fira Code"/>
                <a:ea typeface="Fira Code"/>
                <a:cs typeface="Fira Code"/>
                <a:sym typeface="Fira Code"/>
              </a:rPr>
              <a:t>Diagrama de Git</a:t>
            </a:r>
            <a:endParaRPr lang="es-HN" dirty="0"/>
          </a:p>
        </p:txBody>
      </p:sp>
      <p:pic>
        <p:nvPicPr>
          <p:cNvPr id="2058" name="Picture 10" descr="Tutorial sobre Git, github y los VCS - Blog de Informática ✏ Luisi">
            <a:extLst>
              <a:ext uri="{FF2B5EF4-FFF2-40B4-BE49-F238E27FC236}">
                <a16:creationId xmlns:a16="http://schemas.microsoft.com/office/drawing/2014/main" id="{CF40CB94-A97B-8EAF-A2DC-C24E128249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1302" y="1137586"/>
            <a:ext cx="5733848" cy="3225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53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207512" y="435215"/>
            <a:ext cx="6728976" cy="1423500"/>
          </a:xfrm>
          <a:prstGeom prst="rect">
            <a:avLst/>
          </a:prstGeom>
        </p:spPr>
        <p:txBody>
          <a:bodyPr spcFirstLastPara="1" wrap="square" lIns="91425" tIns="91425" rIns="91425" bIns="91425" anchor="ctr" anchorCtr="0">
            <a:noAutofit/>
          </a:bodyPr>
          <a:lstStyle/>
          <a:p>
            <a:pPr lvl="0"/>
            <a:r>
              <a:rPr lang="en" dirty="0"/>
              <a:t>Ventajas de usar Bootstrap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410778" y="1476376"/>
            <a:ext cx="6409247" cy="2447570"/>
          </a:xfrm>
          <a:prstGeom prst="rect">
            <a:avLst/>
          </a:prstGeom>
        </p:spPr>
        <p:txBody>
          <a:bodyPr spcFirstLastPara="1" wrap="square" lIns="91425" tIns="91425" rIns="91425" bIns="91425" anchor="ctr" anchorCtr="0">
            <a:noAutofit/>
          </a:bodyPr>
          <a:lstStyle/>
          <a:p>
            <a:pPr marL="0" lvl="0" indent="0" algn="just"/>
            <a:r>
              <a:rPr lang="es-ES" sz="1600" dirty="0"/>
              <a:t>Uno de los principales beneficios de usar Bootstrap es que ahorra tiempo y esfuerzo en el diseño y desarrollo de un sitio web. </a:t>
            </a:r>
          </a:p>
          <a:p>
            <a:pPr marL="0" lvl="0" indent="0" algn="just"/>
            <a:endParaRPr lang="es-ES" sz="1600" dirty="0"/>
          </a:p>
          <a:p>
            <a:pPr marL="0" lvl="0" indent="0" algn="just"/>
            <a:r>
              <a:rPr lang="es-ES" sz="1600" dirty="0"/>
              <a:t>Los componentes y plantillas prediseñados se pueden personalizar fácilmente para adaptarse a las necesidades específicas del sitio web. </a:t>
            </a:r>
            <a:endParaRPr dirty="0">
              <a:solidFill>
                <a:schemeClr val="accent2">
                  <a:lumMod val="40000"/>
                  <a:lumOff val="60000"/>
                </a:schemeClr>
              </a:solidFill>
            </a:endParaRPr>
          </a:p>
        </p:txBody>
      </p:sp>
      <p:grpSp>
        <p:nvGrpSpPr>
          <p:cNvPr id="858" name="Google Shape;858;p42"/>
          <p:cNvGrpSpPr/>
          <p:nvPr/>
        </p:nvGrpSpPr>
        <p:grpSpPr>
          <a:xfrm>
            <a:off x="1031201" y="1657350"/>
            <a:ext cx="506100" cy="2920851"/>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sp>
        <p:nvSpPr>
          <p:cNvPr id="11"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378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207512" y="435215"/>
            <a:ext cx="6728976" cy="1423500"/>
          </a:xfrm>
          <a:prstGeom prst="rect">
            <a:avLst/>
          </a:prstGeom>
        </p:spPr>
        <p:txBody>
          <a:bodyPr spcFirstLastPara="1" wrap="square" lIns="91425" tIns="91425" rIns="91425" bIns="91425" anchor="ctr" anchorCtr="0">
            <a:noAutofit/>
          </a:bodyPr>
          <a:lstStyle/>
          <a:p>
            <a:pPr lvl="0"/>
            <a:r>
              <a:rPr lang="en" dirty="0"/>
              <a:t>Navbar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410778" y="1476376"/>
            <a:ext cx="7066472" cy="2447570"/>
          </a:xfrm>
          <a:prstGeom prst="rect">
            <a:avLst/>
          </a:prstGeom>
        </p:spPr>
        <p:txBody>
          <a:bodyPr spcFirstLastPara="1" wrap="square" lIns="91425" tIns="91425" rIns="91425" bIns="91425" anchor="ctr" anchorCtr="0">
            <a:noAutofit/>
          </a:bodyPr>
          <a:lstStyle/>
          <a:p>
            <a:pPr marL="0" lvl="0" indent="0" algn="just"/>
            <a:r>
              <a:rPr lang="es-ES" sz="1600" dirty="0"/>
              <a:t>Es un componente de Bootstrap que permite crear una barra de navegación que puede incluir enlaces, botones, menús desplegables, logotipos, etc. </a:t>
            </a:r>
          </a:p>
          <a:p>
            <a:pPr marL="0" lvl="0" indent="0" algn="just"/>
            <a:endParaRPr lang="es-ES" sz="1600" dirty="0"/>
          </a:p>
          <a:p>
            <a:pPr marL="0" lvl="0" indent="0" algn="just"/>
            <a:r>
              <a:rPr lang="es-ES" sz="1600" dirty="0"/>
              <a:t>Es muy útil para crear la navegación de un sitio web y permite que sea responsiva.</a:t>
            </a:r>
            <a:endParaRPr sz="1600" dirty="0">
              <a:solidFill>
                <a:schemeClr val="accent2">
                  <a:lumMod val="40000"/>
                  <a:lumOff val="60000"/>
                </a:schemeClr>
              </a:solidFill>
            </a:endParaRPr>
          </a:p>
        </p:txBody>
      </p:sp>
      <p:grpSp>
        <p:nvGrpSpPr>
          <p:cNvPr id="858" name="Google Shape;858;p42"/>
          <p:cNvGrpSpPr/>
          <p:nvPr/>
        </p:nvGrpSpPr>
        <p:grpSpPr>
          <a:xfrm>
            <a:off x="1031201" y="1657350"/>
            <a:ext cx="506100" cy="2920851"/>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sp>
        <p:nvSpPr>
          <p:cNvPr id="11"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071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207512" y="435215"/>
            <a:ext cx="6728976" cy="1423500"/>
          </a:xfrm>
          <a:prstGeom prst="rect">
            <a:avLst/>
          </a:prstGeom>
        </p:spPr>
        <p:txBody>
          <a:bodyPr spcFirstLastPara="1" wrap="square" lIns="91425" tIns="91425" rIns="91425" bIns="91425" anchor="ctr" anchorCtr="0">
            <a:noAutofit/>
          </a:bodyPr>
          <a:lstStyle/>
          <a:p>
            <a:pPr lvl="0"/>
            <a:r>
              <a:rPr lang="en" dirty="0"/>
              <a:t>Card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410778" y="1476376"/>
            <a:ext cx="7066472" cy="2447570"/>
          </a:xfrm>
          <a:prstGeom prst="rect">
            <a:avLst/>
          </a:prstGeom>
        </p:spPr>
        <p:txBody>
          <a:bodyPr spcFirstLastPara="1" wrap="square" lIns="91425" tIns="91425" rIns="91425" bIns="91425" anchor="ctr" anchorCtr="0">
            <a:noAutofit/>
          </a:bodyPr>
          <a:lstStyle/>
          <a:p>
            <a:pPr marL="0" lvl="0" indent="0" algn="just"/>
            <a:r>
              <a:rPr lang="es-ES" sz="1600" dirty="0"/>
              <a:t>Es un componente que permite presentar contenido en un estilo de "tarjeta" con un encabezado, cuerpo y pie.</a:t>
            </a:r>
          </a:p>
          <a:p>
            <a:pPr marL="0" lvl="0" indent="0" algn="just"/>
            <a:endParaRPr lang="es-ES" sz="1600" dirty="0"/>
          </a:p>
          <a:p>
            <a:pPr marL="0" lvl="0" indent="0" algn="just"/>
            <a:r>
              <a:rPr lang="es-ES" sz="1600" dirty="0"/>
              <a:t>Puede contener texto, imágenes, botones y otros elementos. </a:t>
            </a:r>
          </a:p>
          <a:p>
            <a:pPr marL="0" lvl="0" indent="0" algn="just"/>
            <a:endParaRPr lang="es-ES" sz="1600" dirty="0"/>
          </a:p>
          <a:p>
            <a:pPr marL="0" lvl="0" indent="0" algn="just"/>
            <a:r>
              <a:rPr lang="es-ES" sz="1600" dirty="0"/>
              <a:t>Las tarjetas son muy versátiles y se pueden usar para mostrar diferentes tipos de contenido, como productos, noticias, publicaciones de blog, etc.</a:t>
            </a:r>
            <a:endParaRPr sz="1800" dirty="0">
              <a:solidFill>
                <a:schemeClr val="accent2">
                  <a:lumMod val="40000"/>
                  <a:lumOff val="60000"/>
                </a:schemeClr>
              </a:solidFill>
            </a:endParaRPr>
          </a:p>
        </p:txBody>
      </p:sp>
      <p:grpSp>
        <p:nvGrpSpPr>
          <p:cNvPr id="858" name="Google Shape;858;p42"/>
          <p:cNvGrpSpPr/>
          <p:nvPr/>
        </p:nvGrpSpPr>
        <p:grpSpPr>
          <a:xfrm>
            <a:off x="1031201" y="1657350"/>
            <a:ext cx="506100" cy="2920851"/>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sp>
        <p:nvSpPr>
          <p:cNvPr id="11"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009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207512" y="435215"/>
            <a:ext cx="6728976" cy="1423500"/>
          </a:xfrm>
          <a:prstGeom prst="rect">
            <a:avLst/>
          </a:prstGeom>
        </p:spPr>
        <p:txBody>
          <a:bodyPr spcFirstLastPara="1" wrap="square" lIns="91425" tIns="91425" rIns="91425" bIns="91425" anchor="ctr" anchorCtr="0">
            <a:noAutofit/>
          </a:bodyPr>
          <a:lstStyle/>
          <a:p>
            <a:pPr lvl="0"/>
            <a:r>
              <a:rPr lang="en" dirty="0"/>
              <a:t>Modal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410778" y="1476376"/>
            <a:ext cx="7066472" cy="2447570"/>
          </a:xfrm>
          <a:prstGeom prst="rect">
            <a:avLst/>
          </a:prstGeom>
        </p:spPr>
        <p:txBody>
          <a:bodyPr spcFirstLastPara="1" wrap="square" lIns="91425" tIns="91425" rIns="91425" bIns="91425" anchor="ctr" anchorCtr="0">
            <a:noAutofit/>
          </a:bodyPr>
          <a:lstStyle/>
          <a:p>
            <a:pPr marL="0" lvl="0" indent="0" algn="just"/>
            <a:r>
              <a:rPr lang="es-ES" sz="1600" dirty="0"/>
              <a:t>es un componente que crea una ventana emergente que aparece encima del contenido principal de la página. </a:t>
            </a:r>
          </a:p>
          <a:p>
            <a:pPr marL="0" lvl="0" indent="0" algn="just"/>
            <a:endParaRPr lang="es-ES" sz="1600" dirty="0"/>
          </a:p>
          <a:p>
            <a:pPr marL="0" lvl="0" indent="0" algn="just"/>
            <a:r>
              <a:rPr lang="es-ES" sz="1600" dirty="0"/>
              <a:t>Los modales pueden contener texto, imágenes, formularios y botones, y suelen incluir un botón de cierre o un botón de acción para confirmar o cancelar la acción.</a:t>
            </a:r>
            <a:endParaRPr sz="2000" dirty="0">
              <a:solidFill>
                <a:schemeClr val="accent2">
                  <a:lumMod val="40000"/>
                  <a:lumOff val="60000"/>
                </a:schemeClr>
              </a:solidFill>
            </a:endParaRPr>
          </a:p>
        </p:txBody>
      </p:sp>
      <p:grpSp>
        <p:nvGrpSpPr>
          <p:cNvPr id="858" name="Google Shape;858;p42"/>
          <p:cNvGrpSpPr/>
          <p:nvPr/>
        </p:nvGrpSpPr>
        <p:grpSpPr>
          <a:xfrm>
            <a:off x="1031201" y="1657350"/>
            <a:ext cx="506100" cy="2920851"/>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sp>
        <p:nvSpPr>
          <p:cNvPr id="11"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38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207512" y="206445"/>
            <a:ext cx="6728976" cy="1423500"/>
          </a:xfrm>
          <a:prstGeom prst="rect">
            <a:avLst/>
          </a:prstGeom>
        </p:spPr>
        <p:txBody>
          <a:bodyPr spcFirstLastPara="1" wrap="square" lIns="91425" tIns="91425" rIns="91425" bIns="91425" anchor="ctr" anchorCtr="0">
            <a:noAutofit/>
          </a:bodyPr>
          <a:lstStyle/>
          <a:p>
            <a:pPr lvl="0"/>
            <a:r>
              <a:rPr lang="en" dirty="0"/>
              <a:t>Sitio Web Responsivo</a:t>
            </a:r>
            <a:endParaRPr dirty="0">
              <a:solidFill>
                <a:schemeClr val="accent6"/>
              </a:solidFill>
            </a:endParaRPr>
          </a:p>
        </p:txBody>
      </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sp>
        <p:nvSpPr>
          <p:cNvPr id="11"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7 Top SEO Benefits Of Responsive Web Design"/>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3095" b="94167" l="10000" r="92000"/>
                    </a14:imgEffect>
                  </a14:imgLayer>
                </a14:imgProps>
              </a:ext>
              <a:ext uri="{28A0092B-C50C-407E-A947-70E740481C1C}">
                <a14:useLocalDpi xmlns:a14="http://schemas.microsoft.com/office/drawing/2010/main" val="0"/>
              </a:ext>
            </a:extLst>
          </a:blip>
          <a:srcRect/>
          <a:stretch>
            <a:fillRect/>
          </a:stretch>
        </p:blipFill>
        <p:spPr bwMode="auto">
          <a:xfrm>
            <a:off x="1828128" y="1277736"/>
            <a:ext cx="5487743" cy="2881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433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207512" y="435215"/>
            <a:ext cx="6728976" cy="1423500"/>
          </a:xfrm>
          <a:prstGeom prst="rect">
            <a:avLst/>
          </a:prstGeom>
        </p:spPr>
        <p:txBody>
          <a:bodyPr spcFirstLastPara="1" wrap="square" lIns="91425" tIns="91425" rIns="91425" bIns="91425" anchor="ctr" anchorCtr="0">
            <a:noAutofit/>
          </a:bodyPr>
          <a:lstStyle/>
          <a:p>
            <a:pPr lvl="0"/>
            <a:r>
              <a:rPr lang="en" dirty="0"/>
              <a:t>Que es Popper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410778" y="1476376"/>
            <a:ext cx="7384879" cy="2447570"/>
          </a:xfrm>
          <a:prstGeom prst="rect">
            <a:avLst/>
          </a:prstGeom>
        </p:spPr>
        <p:txBody>
          <a:bodyPr spcFirstLastPara="1" wrap="square" lIns="91425" tIns="91425" rIns="91425" bIns="91425" anchor="ctr" anchorCtr="0">
            <a:noAutofit/>
          </a:bodyPr>
          <a:lstStyle/>
          <a:p>
            <a:pPr marL="0" lvl="0" indent="0" algn="just"/>
            <a:r>
              <a:rPr lang="es-ES" sz="1600" dirty="0"/>
              <a:t>Popper.js es una biblioteca de JavaScript que permite crear ventanas emergentes, menús desplegables y otros componentes de la interfaz de usuario que se posicionan en relación con otros elementos de la página web. </a:t>
            </a:r>
          </a:p>
          <a:p>
            <a:pPr marL="0" lvl="0" indent="0" algn="just"/>
            <a:endParaRPr lang="es-ES" sz="1600" dirty="0"/>
          </a:p>
          <a:p>
            <a:pPr marL="0" lvl="0" indent="0" algn="just"/>
            <a:r>
              <a:rPr lang="es-ES" sz="1600" dirty="0"/>
              <a:t>Fue creado por Federico </a:t>
            </a:r>
            <a:r>
              <a:rPr lang="es-ES" sz="1600" dirty="0" err="1"/>
              <a:t>Zivolo</a:t>
            </a:r>
            <a:r>
              <a:rPr lang="es-ES" sz="1600" dirty="0"/>
              <a:t> y es utilizado por muchas bibliotecas y </a:t>
            </a:r>
            <a:r>
              <a:rPr lang="es-ES" sz="1600" dirty="0" err="1"/>
              <a:t>frameworks</a:t>
            </a:r>
            <a:r>
              <a:rPr lang="es-ES" sz="1600" dirty="0"/>
              <a:t> de JavaScript, incluyendo </a:t>
            </a:r>
            <a:r>
              <a:rPr lang="es-ES" sz="1600" dirty="0" err="1"/>
              <a:t>Bootstrap</a:t>
            </a:r>
            <a:r>
              <a:rPr lang="es-ES" sz="1600" dirty="0"/>
              <a:t>.</a:t>
            </a:r>
            <a:endParaRPr dirty="0">
              <a:solidFill>
                <a:schemeClr val="accent2">
                  <a:lumMod val="40000"/>
                  <a:lumOff val="60000"/>
                </a:schemeClr>
              </a:solidFill>
            </a:endParaRPr>
          </a:p>
        </p:txBody>
      </p:sp>
      <p:grpSp>
        <p:nvGrpSpPr>
          <p:cNvPr id="858" name="Google Shape;858;p42"/>
          <p:cNvGrpSpPr/>
          <p:nvPr/>
        </p:nvGrpSpPr>
        <p:grpSpPr>
          <a:xfrm>
            <a:off x="1031201" y="1657350"/>
            <a:ext cx="506100" cy="2920851"/>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sp>
        <p:nvSpPr>
          <p:cNvPr id="11"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969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207512" y="945600"/>
            <a:ext cx="6728976" cy="1423500"/>
          </a:xfrm>
          <a:prstGeom prst="rect">
            <a:avLst/>
          </a:prstGeom>
        </p:spPr>
        <p:txBody>
          <a:bodyPr spcFirstLastPara="1" wrap="square" lIns="91425" tIns="91425" rIns="91425" bIns="91425" anchor="ctr" anchorCtr="0">
            <a:noAutofit/>
          </a:bodyPr>
          <a:lstStyle/>
          <a:p>
            <a:pPr lvl="0"/>
            <a:r>
              <a:rPr lang="en" dirty="0"/>
              <a:t>Que es J</a:t>
            </a:r>
            <a:r>
              <a:rPr lang="en-US" dirty="0"/>
              <a:t>Q</a:t>
            </a:r>
            <a:r>
              <a:rPr lang="en" dirty="0"/>
              <a:t>uery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410778" y="1476376"/>
            <a:ext cx="7406651" cy="2447570"/>
          </a:xfrm>
          <a:prstGeom prst="rect">
            <a:avLst/>
          </a:prstGeom>
        </p:spPr>
        <p:txBody>
          <a:bodyPr spcFirstLastPara="1" wrap="square" lIns="91425" tIns="91425" rIns="91425" bIns="91425" anchor="ctr" anchorCtr="0">
            <a:noAutofit/>
          </a:bodyPr>
          <a:lstStyle/>
          <a:p>
            <a:pPr marL="0" lvl="0" indent="0" algn="just"/>
            <a:endParaRPr lang="es-ES" sz="1600" dirty="0"/>
          </a:p>
          <a:p>
            <a:pPr marL="0" lvl="0" indent="0" algn="just"/>
            <a:r>
              <a:rPr lang="es-ES" sz="1600" dirty="0" err="1"/>
              <a:t>JQuery</a:t>
            </a:r>
            <a:r>
              <a:rPr lang="es-ES" sz="1600" dirty="0"/>
              <a:t> es una herramienta que facilita la manipulación del contenido de una página HTML y sus estilos, así como la realización de animaciones y efectos visuales.</a:t>
            </a:r>
            <a:endParaRPr dirty="0">
              <a:solidFill>
                <a:schemeClr val="accent2">
                  <a:lumMod val="40000"/>
                  <a:lumOff val="60000"/>
                </a:schemeClr>
              </a:solidFill>
            </a:endParaRPr>
          </a:p>
        </p:txBody>
      </p:sp>
      <p:grpSp>
        <p:nvGrpSpPr>
          <p:cNvPr id="858" name="Google Shape;858;p42"/>
          <p:cNvGrpSpPr/>
          <p:nvPr/>
        </p:nvGrpSpPr>
        <p:grpSpPr>
          <a:xfrm>
            <a:off x="1056095" y="2158494"/>
            <a:ext cx="506100" cy="1823713"/>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sp>
        <p:nvSpPr>
          <p:cNvPr id="11"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029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207512" y="618471"/>
            <a:ext cx="6728976" cy="1423500"/>
          </a:xfrm>
          <a:prstGeom prst="rect">
            <a:avLst/>
          </a:prstGeom>
        </p:spPr>
        <p:txBody>
          <a:bodyPr spcFirstLastPara="1" wrap="square" lIns="91425" tIns="91425" rIns="91425" bIns="91425" anchor="ctr" anchorCtr="0">
            <a:noAutofit/>
          </a:bodyPr>
          <a:lstStyle/>
          <a:p>
            <a:pPr lvl="0"/>
            <a:r>
              <a:rPr lang="es-MX" dirty="0"/>
              <a:t>Archivo bundle.js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399892" y="1488323"/>
            <a:ext cx="7406651" cy="2447570"/>
          </a:xfrm>
          <a:prstGeom prst="rect">
            <a:avLst/>
          </a:prstGeom>
        </p:spPr>
        <p:txBody>
          <a:bodyPr spcFirstLastPara="1" wrap="square" lIns="91425" tIns="91425" rIns="91425" bIns="91425" anchor="ctr" anchorCtr="0">
            <a:noAutofit/>
          </a:bodyPr>
          <a:lstStyle/>
          <a:p>
            <a:pPr marL="0" lvl="0" indent="0" algn="just"/>
            <a:r>
              <a:rPr lang="es-ES" sz="1600" dirty="0"/>
              <a:t>se refiere a un archivo JavaScript que incluye todas las bibliotecas necesarias para que </a:t>
            </a:r>
            <a:r>
              <a:rPr lang="es-ES" sz="1600" dirty="0" err="1"/>
              <a:t>Bootstrap</a:t>
            </a:r>
            <a:r>
              <a:rPr lang="es-ES" sz="1600" dirty="0"/>
              <a:t> funcione correctamente. </a:t>
            </a:r>
          </a:p>
          <a:p>
            <a:pPr marL="0" lvl="0" indent="0" algn="just"/>
            <a:endParaRPr lang="es-ES" sz="1600" dirty="0"/>
          </a:p>
          <a:p>
            <a:pPr marL="0" lvl="0" indent="0" algn="just"/>
            <a:r>
              <a:rPr lang="es-ES" sz="1600" dirty="0"/>
              <a:t>Este archivo combina el código de los archivos individuales de </a:t>
            </a:r>
            <a:r>
              <a:rPr lang="es-ES" sz="1600" dirty="0" err="1"/>
              <a:t>Bootstrap</a:t>
            </a:r>
            <a:r>
              <a:rPr lang="es-ES" sz="1600" dirty="0"/>
              <a:t> en un solo archivo</a:t>
            </a:r>
            <a:endParaRPr dirty="0">
              <a:solidFill>
                <a:schemeClr val="accent2">
                  <a:lumMod val="40000"/>
                  <a:lumOff val="60000"/>
                </a:schemeClr>
              </a:solidFill>
            </a:endParaRPr>
          </a:p>
        </p:txBody>
      </p:sp>
      <p:grpSp>
        <p:nvGrpSpPr>
          <p:cNvPr id="858" name="Google Shape;858;p42"/>
          <p:cNvGrpSpPr/>
          <p:nvPr/>
        </p:nvGrpSpPr>
        <p:grpSpPr>
          <a:xfrm>
            <a:off x="1056095" y="2158494"/>
            <a:ext cx="506100" cy="1823713"/>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sp>
        <p:nvSpPr>
          <p:cNvPr id="10" name="Google Shape;460;p27"/>
          <p:cNvSpPr txBox="1">
            <a:spLocks/>
          </p:cNvSpPr>
          <p:nvPr/>
        </p:nvSpPr>
        <p:spPr>
          <a:xfrm>
            <a:off x="960120" y="4694724"/>
            <a:ext cx="3259183"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sz="1000">
                <a:solidFill>
                  <a:schemeClr val="accent6">
                    <a:lumMod val="65000"/>
                  </a:schemeClr>
                </a:solidFill>
              </a:rPr>
              <a:t>Pedro Molina – instructor CEETI-FI</a:t>
            </a:r>
            <a:endParaRPr lang="en-US" sz="1000" dirty="0">
              <a:solidFill>
                <a:schemeClr val="accent6">
                  <a:lumMod val="65000"/>
                </a:schemeClr>
              </a:solidFill>
            </a:endParaRPr>
          </a:p>
        </p:txBody>
      </p:sp>
      <p:sp>
        <p:nvSpPr>
          <p:cNvPr id="11" name="Google Shape;466;p27"/>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lgn="ctr"/>
            <a:r>
              <a:rPr lang="es-HN"/>
              <a:t>CEETI - FI</a:t>
            </a:r>
            <a:endParaRPr lang="es-HN" dirty="0"/>
          </a:p>
        </p:txBody>
      </p:sp>
      <p:pic>
        <p:nvPicPr>
          <p:cNvPr id="12"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498240"/>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1245</TotalTime>
  <Words>2394</Words>
  <Application>Microsoft Office PowerPoint</Application>
  <PresentationFormat>Presentación en pantalla (16:9)</PresentationFormat>
  <Paragraphs>228</Paragraphs>
  <Slides>18</Slides>
  <Notes>18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Fira Code</vt:lpstr>
      <vt:lpstr>Arial</vt:lpstr>
      <vt:lpstr>Söhne</vt:lpstr>
      <vt:lpstr>Programming Language Workshop for Beginners by Slidesgo</vt:lpstr>
      <vt:lpstr>Bootstrap {</vt:lpstr>
      <vt:lpstr>Ventajas de usar Bootstrap {</vt:lpstr>
      <vt:lpstr>Navbar {</vt:lpstr>
      <vt:lpstr>Card {</vt:lpstr>
      <vt:lpstr>Modal {</vt:lpstr>
      <vt:lpstr>Sitio Web Responsivo</vt:lpstr>
      <vt:lpstr>Que es Popper {</vt:lpstr>
      <vt:lpstr>Que es JQuery {</vt:lpstr>
      <vt:lpstr>Archivo bundle.js {</vt:lpstr>
      <vt:lpstr>Bootstrap Grid {</vt:lpstr>
      <vt:lpstr>Presentación de PowerPoint</vt:lpstr>
      <vt:lpstr>Presentación de PowerPoint</vt:lpstr>
      <vt:lpstr>Clases de bootstrap {</vt:lpstr>
      <vt:lpstr>Clases de bootstrap {</vt:lpstr>
      <vt:lpstr>Git {</vt:lpstr>
      <vt:lpstr>Presentación de PowerPoint</vt:lpstr>
      <vt:lpstr>GitHub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Web con: HTML CSS Bootstrap</dc:title>
  <dc:creator>USUARIO</dc:creator>
  <cp:lastModifiedBy>tabata montes</cp:lastModifiedBy>
  <cp:revision>90</cp:revision>
  <dcterms:modified xsi:type="dcterms:W3CDTF">2023-04-24T10:29:17Z</dcterms:modified>
</cp:coreProperties>
</file>