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300" r:id="rId3"/>
    <p:sldId id="258" r:id="rId4"/>
    <p:sldId id="301" r:id="rId5"/>
    <p:sldId id="303" r:id="rId6"/>
    <p:sldId id="320" r:id="rId7"/>
    <p:sldId id="321" r:id="rId8"/>
    <p:sldId id="304" r:id="rId9"/>
    <p:sldId id="325" r:id="rId10"/>
    <p:sldId id="326" r:id="rId11"/>
    <p:sldId id="323" r:id="rId12"/>
    <p:sldId id="322" r:id="rId13"/>
    <p:sldId id="324" r:id="rId14"/>
    <p:sldId id="327" r:id="rId15"/>
  </p:sldIdLst>
  <p:sldSz cx="9144000" cy="5143500" type="screen16x9"/>
  <p:notesSz cx="6858000" cy="9144000"/>
  <p:embeddedFontLst>
    <p:embeddedFont>
      <p:font typeface="Fira Code"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5" clrIdx="0">
    <p:extLst>
      <p:ext uri="{19B8F6BF-5375-455C-9EA6-DF929625EA0E}">
        <p15:presenceInfo xmlns:p15="http://schemas.microsoft.com/office/powerpoint/2012/main" userId="USUARIO" providerId="None"/>
      </p:ext>
    </p:extLst>
  </p:cmAuthor>
  <p:cmAuthor id="2" name="pedro montoya" initials="pm" lastIdx="11" clrIdx="1">
    <p:extLst>
      <p:ext uri="{19B8F6BF-5375-455C-9EA6-DF929625EA0E}">
        <p15:presenceInfo xmlns:p15="http://schemas.microsoft.com/office/powerpoint/2012/main" userId="c860606b56e35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1E4C5-58AD-47BA-B8ED-BEC9707EF32B}">
  <a:tblStyle styleId="{0CB1E4C5-58AD-47BA-B8ED-BEC9707EF3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85" autoAdjust="0"/>
  </p:normalViewPr>
  <p:slideViewPr>
    <p:cSldViewPr snapToGrid="0">
      <p:cViewPr varScale="1">
        <p:scale>
          <a:sx n="118" d="100"/>
          <a:sy n="118" d="100"/>
        </p:scale>
        <p:origin x="70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3-12T19:24:09.103" idx="7">
    <p:pos x="-57" y="-139"/>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3-03-12T19:09:29.511" idx="6">
    <p:pos x="-130" y="-196"/>
    <p:text>El principal motivo de su popularidad es porque implementaba sintaxis de C y C++ pero de una forma más simplificada. y es capaz de ejecutarse en cualquier sistema operativo</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3-03-12T22:01:32.801" idx="8">
    <p:pos x="-33" y="-148"/>
    <p:text>Java es utilizado en muchas plataformas y sistemas importantes en todo el mundo, tanto en el ámbito empresarial como en el de consumo.</p:text>
    <p:extLst>
      <p:ext uri="{C676402C-5697-4E1C-873F-D02D1690AC5C}">
        <p15:threadingInfo xmlns:p15="http://schemas.microsoft.com/office/powerpoint/2012/main" timeZoneBias="360"/>
      </p:ext>
    </p:extLst>
  </p:cm>
  <p:cm authorId="2" dt="2023-03-12T22:02:04.291" idx="10">
    <p:pos x="-33" y="-12"/>
    <p:text>Una de las características más importantes de Java es su robustez. Java está diseñado para ser seguro, confiable y tolerante a fallos, lo que lo hace ideal para aplicaciones empresariales y críticas.</p:text>
    <p:extLst>
      <p:ext uri="{C676402C-5697-4E1C-873F-D02D1690AC5C}">
        <p15:threadingInfo xmlns:p15="http://schemas.microsoft.com/office/powerpoint/2012/main" timeZoneBias="360">
          <p15:parentCm authorId="2"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43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5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Existen</a:t>
            </a:r>
            <a:r>
              <a:rPr lang="es-ES" sz="1100" b="0" i="0" u="none" strike="noStrike" cap="none" baseline="0" dirty="0" smtClean="0">
                <a:solidFill>
                  <a:srgbClr val="000000"/>
                </a:solidFill>
                <a:effectLst/>
                <a:latin typeface="Arial"/>
                <a:ea typeface="Arial"/>
                <a:cs typeface="Arial"/>
                <a:sym typeface="Arial"/>
              </a:rPr>
              <a:t> varias </a:t>
            </a:r>
            <a:r>
              <a:rPr lang="es-ES" sz="1100" b="0" i="0" u="none" strike="noStrike" cap="none" dirty="0" smtClean="0">
                <a:solidFill>
                  <a:srgbClr val="000000"/>
                </a:solidFill>
                <a:effectLst/>
                <a:latin typeface="Arial"/>
                <a:ea typeface="Arial"/>
                <a:cs typeface="Arial"/>
                <a:sym typeface="Arial"/>
              </a:rPr>
              <a:t>ediciones de la plataforma de desarrollo de software Java, cada una diseñada para un conjunto diferente de necesidades de desarrollo.</a:t>
            </a:r>
          </a:p>
          <a:p>
            <a:pPr marL="0" lvl="0" indent="0" algn="l" rtl="0">
              <a:spcBef>
                <a:spcPts val="0"/>
              </a:spcBef>
              <a:spcAft>
                <a:spcPts val="0"/>
              </a:spcAft>
              <a:buNone/>
            </a:pPr>
            <a:endParaRPr lang="es-ES" sz="1100" b="0" i="0" u="none" strike="noStrike" cap="none" baseline="0" dirty="0" smtClean="0">
              <a:solidFill>
                <a:srgbClr val="000000"/>
              </a:solidFill>
              <a:effectLst/>
              <a:latin typeface="Arial"/>
              <a:cs typeface="Arial"/>
              <a:sym typeface="Arial"/>
            </a:endParaRPr>
          </a:p>
          <a:p>
            <a:pPr marL="0" lvl="0" indent="0" algn="l" rtl="0">
              <a:spcBef>
                <a:spcPts val="0"/>
              </a:spcBef>
              <a:spcAft>
                <a:spcPts val="0"/>
              </a:spcAft>
              <a:buNone/>
            </a:pPr>
            <a:r>
              <a:rPr lang="es-ES" baseline="0" dirty="0" smtClean="0"/>
              <a:t>JEE (Java </a:t>
            </a:r>
            <a:r>
              <a:rPr lang="es-ES" baseline="0" dirty="0" err="1" smtClean="0"/>
              <a:t>Platform</a:t>
            </a:r>
            <a:r>
              <a:rPr lang="es-ES" baseline="0" dirty="0" smtClean="0"/>
              <a:t>, Enterprise Edition) está diseñado para desarrollar aplicaciones empresariales de gran escala y de misión crítica. Proporciona una amplia gama de </a:t>
            </a:r>
            <a:r>
              <a:rPr lang="es-ES" baseline="0" dirty="0" err="1" smtClean="0"/>
              <a:t>APIs</a:t>
            </a:r>
            <a:r>
              <a:rPr lang="es-ES" baseline="0" dirty="0" smtClean="0"/>
              <a:t> y servicios para el desarrollo de aplicaciones web, de servidores de aplicaciones y de servicios web.</a:t>
            </a:r>
          </a:p>
          <a:p>
            <a:pPr marL="0" lvl="0" indent="0" algn="l" rtl="0">
              <a:spcBef>
                <a:spcPts val="0"/>
              </a:spcBef>
              <a:spcAft>
                <a:spcPts val="0"/>
              </a:spcAft>
              <a:buNone/>
            </a:pPr>
            <a:endParaRPr lang="es-ES" baseline="0" dirty="0" smtClean="0"/>
          </a:p>
          <a:p>
            <a:pPr marL="0" lvl="0" indent="0" algn="l" rtl="0">
              <a:spcBef>
                <a:spcPts val="0"/>
              </a:spcBef>
              <a:spcAft>
                <a:spcPts val="0"/>
              </a:spcAft>
              <a:buNone/>
            </a:pPr>
            <a:r>
              <a:rPr lang="es-ES" baseline="0" dirty="0" smtClean="0"/>
              <a:t>JSE (Java </a:t>
            </a:r>
            <a:r>
              <a:rPr lang="es-ES" baseline="0" dirty="0" err="1" smtClean="0"/>
              <a:t>Platform</a:t>
            </a:r>
            <a:r>
              <a:rPr lang="es-ES" baseline="0" dirty="0" smtClean="0"/>
              <a:t>, Standard Edition) es la edición más común y está diseñada para desarrollar aplicaciones de escritorio y servidores de pequeña y mediana escala. Proporciona una amplia gama de </a:t>
            </a:r>
            <a:r>
              <a:rPr lang="es-ES" baseline="0" dirty="0" err="1" smtClean="0"/>
              <a:t>APIs</a:t>
            </a:r>
            <a:r>
              <a:rPr lang="es-ES" baseline="0" dirty="0" smtClean="0"/>
              <a:t> para la creación de aplicaciones independientes de plataforma que se pueden ejecutar en cualquier sistema operativo. Es la versión ideal para nosotros, ya que no vamos a hacer uso de servicios web y es suficiente</a:t>
            </a:r>
          </a:p>
          <a:p>
            <a:pPr marL="0" lvl="0" indent="0" algn="l" rtl="0">
              <a:spcBef>
                <a:spcPts val="0"/>
              </a:spcBef>
              <a:spcAft>
                <a:spcPts val="0"/>
              </a:spcAft>
              <a:buNone/>
            </a:pPr>
            <a:endParaRPr lang="es-ES" baseline="0" dirty="0" smtClean="0"/>
          </a:p>
          <a:p>
            <a:pPr marL="0" lvl="0" indent="0" algn="l" rtl="0">
              <a:spcBef>
                <a:spcPts val="0"/>
              </a:spcBef>
              <a:spcAft>
                <a:spcPts val="0"/>
              </a:spcAft>
              <a:buNone/>
            </a:pPr>
            <a:r>
              <a:rPr lang="es-ES" baseline="0" dirty="0" smtClean="0"/>
              <a:t>JME (Java </a:t>
            </a:r>
            <a:r>
              <a:rPr lang="es-ES" baseline="0" dirty="0" err="1" smtClean="0"/>
              <a:t>Platform</a:t>
            </a:r>
            <a:r>
              <a:rPr lang="es-ES" baseline="0" dirty="0" smtClean="0"/>
              <a:t>, Micro Edition) está diseñada para dispositivos móviles y dispositivos integrados, como teléfonos móviles, asistentes digitales personales, y otros dispositivos electrónicos. Proporciona una plataforma completa y optimizada para aplicaciones de baja potencia y memoria limitada.</a:t>
            </a:r>
            <a:endParaRPr lang="es-HN" baseline="0" dirty="0" smtClean="0"/>
          </a:p>
          <a:p>
            <a:pPr marL="0" lvl="0" indent="0" algn="l" rtl="0">
              <a:spcBef>
                <a:spcPts val="0"/>
              </a:spcBef>
              <a:spcAft>
                <a:spcPts val="0"/>
              </a:spcAft>
              <a:buNone/>
            </a:pPr>
            <a:endParaRPr lang="es-HN" baseline="0" dirty="0" smtClean="0"/>
          </a:p>
        </p:txBody>
      </p:sp>
    </p:spTree>
    <p:extLst>
      <p:ext uri="{BB962C8B-B14F-4D97-AF65-F5344CB8AC3E}">
        <p14:creationId xmlns:p14="http://schemas.microsoft.com/office/powerpoint/2010/main" val="30846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smtClean="0"/>
              <a:t>Para</a:t>
            </a:r>
            <a:r>
              <a:rPr lang="es-HN" baseline="0" dirty="0" smtClean="0"/>
              <a:t> poder escribir código java, podemos hacerlo desde cualquier editor de texto o en una consola, sin embargo cuando empezamos a integrar soluciones grandes suele ser un poco más complejo, para esto nos auxiliamos en herramientas un poco más poderosas llamadas IDE. Existen varias, entre ellas Eclipse, </a:t>
            </a:r>
            <a:r>
              <a:rPr lang="es-HN" baseline="0" dirty="0" err="1" smtClean="0"/>
              <a:t>intelliJIdea</a:t>
            </a:r>
            <a:r>
              <a:rPr lang="es-HN" baseline="0" dirty="0" smtClean="0"/>
              <a:t>, cada una tiene sus pros y contras.</a:t>
            </a:r>
            <a:endParaRPr lang="es-HN" dirty="0" smtClean="0"/>
          </a:p>
          <a:p>
            <a:pPr marL="0" lvl="0" indent="0" algn="l" rtl="0">
              <a:spcBef>
                <a:spcPts val="0"/>
              </a:spcBef>
              <a:spcAft>
                <a:spcPts val="0"/>
              </a:spcAft>
              <a:buNone/>
            </a:pPr>
            <a:endParaRPr lang="es-HN" dirty="0" smtClean="0"/>
          </a:p>
          <a:p>
            <a:pPr marL="0" lvl="0" indent="0" algn="l" rtl="0">
              <a:spcBef>
                <a:spcPts val="0"/>
              </a:spcBef>
              <a:spcAft>
                <a:spcPts val="0"/>
              </a:spcAft>
              <a:buNone/>
            </a:pPr>
            <a:r>
              <a:rPr lang="es-HN" dirty="0" smtClean="0"/>
              <a:t>Un IDE típicamente incluye un editor de código fuente con características como resaltado de sintaxis, autocompletado, depuración de código y un ambiente para la gestión de proyectos. También puede incluir herramientas para el diseño de interfaces gráficas de usuario, la gestión de bases de datos, la integración con sistemas de control de versiones y la automatización de pruebas.</a:t>
            </a:r>
            <a:endParaRPr dirty="0"/>
          </a:p>
        </p:txBody>
      </p:sp>
    </p:spTree>
    <p:extLst>
      <p:ext uri="{BB962C8B-B14F-4D97-AF65-F5344CB8AC3E}">
        <p14:creationId xmlns:p14="http://schemas.microsoft.com/office/powerpoint/2010/main" val="104617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72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HN" baseline="0" dirty="0" smtClean="0"/>
          </a:p>
        </p:txBody>
      </p:sp>
    </p:spTree>
    <p:extLst>
      <p:ext uri="{BB962C8B-B14F-4D97-AF65-F5344CB8AC3E}">
        <p14:creationId xmlns:p14="http://schemas.microsoft.com/office/powerpoint/2010/main" val="2866504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baseline="0" dirty="0" smtClean="0"/>
              <a:t>Para este paso es importante recordar que deben estar configuradas las variables de </a:t>
            </a:r>
            <a:r>
              <a:rPr lang="es-HN" baseline="0" smtClean="0"/>
              <a:t>entorno previamente.</a:t>
            </a:r>
            <a:endParaRPr lang="es-HN" baseline="0" dirty="0" smtClean="0"/>
          </a:p>
        </p:txBody>
      </p:sp>
    </p:spTree>
    <p:extLst>
      <p:ext uri="{BB962C8B-B14F-4D97-AF65-F5344CB8AC3E}">
        <p14:creationId xmlns:p14="http://schemas.microsoft.com/office/powerpoint/2010/main" val="238372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smtClean="0"/>
              <a:t>En </a:t>
            </a:r>
            <a:r>
              <a:rPr lang="es-HN" dirty="0" smtClean="0"/>
              <a:t>programación, se dice que un lenguaje es de "alto nivel" cuando su sintaxis y estructura están diseñadas para ser entendidas fácilmente por los programadores, y no están directamente relacionadas con las operaciones del hardware en el que se ejecuta el programa.</a:t>
            </a:r>
          </a:p>
          <a:p>
            <a:pPr marL="0" lvl="0" indent="0" algn="l" rtl="0">
              <a:spcBef>
                <a:spcPts val="0"/>
              </a:spcBef>
              <a:spcAft>
                <a:spcPts val="0"/>
              </a:spcAft>
              <a:buNone/>
            </a:pPr>
            <a:endParaRPr lang="es-HN" dirty="0" smtClean="0"/>
          </a:p>
          <a:p>
            <a:pPr marL="0" lvl="0" indent="0" algn="l" rtl="0">
              <a:spcBef>
                <a:spcPts val="0"/>
              </a:spcBef>
              <a:spcAft>
                <a:spcPts val="0"/>
              </a:spcAft>
              <a:buNone/>
            </a:pPr>
            <a:r>
              <a:rPr lang="es-HN" dirty="0" smtClean="0"/>
              <a:t>El lenguaje de bajo nivel se le llama lenguaje máquina y un ejemplo de ellos es el ensamblador.</a:t>
            </a:r>
            <a:endParaRPr dirty="0"/>
          </a:p>
        </p:txBody>
      </p:sp>
    </p:spTree>
    <p:extLst>
      <p:ext uri="{BB962C8B-B14F-4D97-AF65-F5344CB8AC3E}">
        <p14:creationId xmlns:p14="http://schemas.microsoft.com/office/powerpoint/2010/main" val="172192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49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87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051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65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smtClean="0"/>
              <a:t>Java es utilizado en muchas plataformas y sistemas importantes en todo el mundo, tanto en el ámbito empresarial como en el de consumo.</a:t>
            </a:r>
          </a:p>
          <a:p>
            <a:pPr marL="0" lvl="0" indent="0" algn="l" rtl="0">
              <a:spcBef>
                <a:spcPts val="0"/>
              </a:spcBef>
              <a:spcAft>
                <a:spcPts val="0"/>
              </a:spcAft>
              <a:buNone/>
            </a:pPr>
            <a:r>
              <a:rPr lang="es-HN" dirty="0" smtClean="0"/>
              <a:t>Una de las características más importantes de Java es su robustez. Java está diseñado para ser seguro, confiable y tolerante a fallos, lo que lo hace ideal para aplicaciones empresariales y críticas.</a:t>
            </a:r>
            <a:endParaRPr dirty="0"/>
          </a:p>
        </p:txBody>
      </p:sp>
    </p:spTree>
    <p:extLst>
      <p:ext uri="{BB962C8B-B14F-4D97-AF65-F5344CB8AC3E}">
        <p14:creationId xmlns:p14="http://schemas.microsoft.com/office/powerpoint/2010/main" val="9571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302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HN" dirty="0" smtClean="0"/>
              <a:t>Java</a:t>
            </a:r>
            <a:r>
              <a:rPr lang="es-HN" baseline="0" dirty="0" smtClean="0"/>
              <a:t> pertenece a una empresa llamada Oracle, por lo tanto ellos se encargan de dictar algunos estándares acerca del lenguaje y manejar sus versiones.</a:t>
            </a:r>
          </a:p>
          <a:p>
            <a:pPr marL="0" lvl="0" indent="0" algn="l" rtl="0">
              <a:spcBef>
                <a:spcPts val="0"/>
              </a:spcBef>
              <a:spcAft>
                <a:spcPts val="0"/>
              </a:spcAft>
              <a:buNone/>
            </a:pPr>
            <a:endParaRPr lang="es-HN" baseline="0" dirty="0" smtClean="0"/>
          </a:p>
          <a:p>
            <a:pPr marL="0" lvl="0" indent="0" algn="l" rtl="0">
              <a:spcBef>
                <a:spcPts val="0"/>
              </a:spcBef>
              <a:spcAft>
                <a:spcPts val="0"/>
              </a:spcAft>
              <a:buNone/>
            </a:pPr>
            <a:r>
              <a:rPr lang="es-HN" baseline="0" dirty="0" smtClean="0"/>
              <a:t>Oracle ofrece un paquete de desarrollo llamado JDK, es el software que necesitamos para desarrollar en java, y este lo encontramos en la pagina oficial de java muy fácil de instalar.</a:t>
            </a:r>
          </a:p>
          <a:p>
            <a:pPr marL="0" lvl="0" indent="0" algn="l" rtl="0">
              <a:spcBef>
                <a:spcPts val="0"/>
              </a:spcBef>
              <a:spcAft>
                <a:spcPts val="0"/>
              </a:spcAft>
              <a:buNone/>
            </a:pPr>
            <a:r>
              <a:rPr lang="es-HN" baseline="0" dirty="0" smtClean="0"/>
              <a:t>Internamente el </a:t>
            </a:r>
            <a:r>
              <a:rPr lang="es-HN" baseline="0" dirty="0" err="1" smtClean="0"/>
              <a:t>jdk</a:t>
            </a:r>
            <a:r>
              <a:rPr lang="es-HN" baseline="0" dirty="0" smtClean="0"/>
              <a:t> tiene un componente llamado JRE, que es el núcleo que permite ejecutar aplicaciones de java, y se puede instalar de forma independiente en caso que tengamos una máquina en la que no vamos a programar, solamente ejecutar aplicaciones java.</a:t>
            </a:r>
          </a:p>
          <a:p>
            <a:pPr marL="0" lvl="0" indent="0" algn="l" rtl="0">
              <a:spcBef>
                <a:spcPts val="0"/>
              </a:spcBef>
              <a:spcAft>
                <a:spcPts val="0"/>
              </a:spcAft>
              <a:buNone/>
            </a:pPr>
            <a:r>
              <a:rPr lang="es-HN" baseline="0" dirty="0" smtClean="0"/>
              <a:t>JDK: desarrollar, JRE: ejecutar.</a:t>
            </a:r>
          </a:p>
          <a:p>
            <a:pPr marL="0" lvl="0" indent="0" algn="l" rtl="0">
              <a:spcBef>
                <a:spcPts val="0"/>
              </a:spcBef>
              <a:spcAft>
                <a:spcPts val="0"/>
              </a:spcAft>
              <a:buNone/>
            </a:pPr>
            <a:endParaRPr lang="es-HN" baseline="0" dirty="0" smtClean="0"/>
          </a:p>
          <a:p>
            <a:pPr marL="0" lvl="0" indent="0" algn="l" rtl="0">
              <a:spcBef>
                <a:spcPts val="0"/>
              </a:spcBef>
              <a:spcAft>
                <a:spcPts val="0"/>
              </a:spcAft>
              <a:buNone/>
            </a:pPr>
            <a:r>
              <a:rPr lang="es-HN" baseline="0" dirty="0" smtClean="0"/>
              <a:t>El JRE tiene un núcleo llamado JVM y es el que hace la parte interesante, es el que le da la </a:t>
            </a:r>
            <a:r>
              <a:rPr lang="es-HN" baseline="0" dirty="0" err="1" smtClean="0"/>
              <a:t>caracterísitca</a:t>
            </a:r>
            <a:r>
              <a:rPr lang="es-HN" baseline="0" dirty="0" smtClean="0"/>
              <a:t> a JAVA para que sea portable y multiplataforma.</a:t>
            </a:r>
          </a:p>
          <a:p>
            <a:pPr marL="0" lvl="0" indent="0" algn="l" rtl="0">
              <a:spcBef>
                <a:spcPts val="0"/>
              </a:spcBef>
              <a:spcAft>
                <a:spcPts val="0"/>
              </a:spcAft>
              <a:buNone/>
            </a:pPr>
            <a:r>
              <a:rPr lang="es-HN" baseline="0" dirty="0" smtClean="0"/>
              <a:t>Nosotros generamos un archivo ejecutable que la JVM se encarga de ejecutarlo, y ser un intermedio entre la aplicación y el procesador.</a:t>
            </a:r>
          </a:p>
          <a:p>
            <a:pPr marL="0" lvl="0" indent="0" algn="l" rtl="0">
              <a:spcBef>
                <a:spcPts val="0"/>
              </a:spcBef>
              <a:spcAft>
                <a:spcPts val="0"/>
              </a:spcAft>
              <a:buNone/>
            </a:pPr>
            <a:r>
              <a:rPr lang="es-HN" baseline="0" dirty="0" smtClean="0"/>
              <a:t>A diferencia de otros lenguajes de programación, el código no se ejecuta en un archivo .</a:t>
            </a:r>
            <a:r>
              <a:rPr lang="es-HN" baseline="0" dirty="0" err="1" smtClean="0"/>
              <a:t>exe</a:t>
            </a:r>
            <a:r>
              <a:rPr lang="es-HN" baseline="0" dirty="0" smtClean="0"/>
              <a:t>, sino que se ejecuta en un archivo .</a:t>
            </a:r>
            <a:r>
              <a:rPr lang="es-HN" baseline="0" dirty="0" err="1" smtClean="0"/>
              <a:t>jar</a:t>
            </a:r>
            <a:r>
              <a:rPr lang="es-HN" baseline="0" dirty="0" smtClean="0"/>
              <a:t> el cual la JVM se encarga de leer.</a:t>
            </a:r>
          </a:p>
          <a:p>
            <a:pPr marL="0" lvl="0" indent="0" algn="l" rtl="0">
              <a:spcBef>
                <a:spcPts val="0"/>
              </a:spcBef>
              <a:spcAft>
                <a:spcPts val="0"/>
              </a:spcAft>
              <a:buNone/>
            </a:pPr>
            <a:endParaRPr lang="es-HN" baseline="0" dirty="0" smtClean="0"/>
          </a:p>
        </p:txBody>
      </p:sp>
    </p:spTree>
    <p:extLst>
      <p:ext uri="{BB962C8B-B14F-4D97-AF65-F5344CB8AC3E}">
        <p14:creationId xmlns:p14="http://schemas.microsoft.com/office/powerpoint/2010/main" val="415898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9" r:id="rId3"/>
    <p:sldLayoutId id="2147483670" r:id="rId4"/>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1.png"/><Relationship Id="rId1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2220248" y="952517"/>
            <a:ext cx="6164000" cy="2252349"/>
          </a:xfrm>
          <a:prstGeom prst="rect">
            <a:avLst/>
          </a:prstGeom>
        </p:spPr>
        <p:txBody>
          <a:bodyPr spcFirstLastPara="1" wrap="square" lIns="91425" tIns="91425" rIns="91425" bIns="91425" anchor="ctr" anchorCtr="0">
            <a:noAutofit/>
          </a:bodyPr>
          <a:lstStyle/>
          <a:p>
            <a:pPr lvl="0"/>
            <a:r>
              <a:rPr lang="en" dirty="0" smtClean="0"/>
              <a:t>Curso </a:t>
            </a:r>
            <a:r>
              <a:rPr lang="es-MX" dirty="0" smtClean="0"/>
              <a:t>básico de JAVA</a:t>
            </a:r>
            <a:endParaRPr dirty="0">
              <a:solidFill>
                <a:schemeClr val="accent3"/>
              </a:solidFill>
            </a:endParaRPr>
          </a:p>
        </p:txBody>
      </p:sp>
      <p:sp>
        <p:nvSpPr>
          <p:cNvPr id="460"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grpSp>
        <p:nvGrpSpPr>
          <p:cNvPr id="462" name="Google Shape;462;p27"/>
          <p:cNvGrpSpPr/>
          <p:nvPr/>
        </p:nvGrpSpPr>
        <p:grpSpPr>
          <a:xfrm>
            <a:off x="1967198" y="1483381"/>
            <a:ext cx="506100" cy="2484508"/>
            <a:chOff x="1413525" y="1717954"/>
            <a:chExt cx="506100" cy="2484508"/>
          </a:xfrm>
        </p:grpSpPr>
        <p:cxnSp>
          <p:nvCxnSpPr>
            <p:cNvPr id="463" name="Google Shape;463;p27"/>
            <p:cNvCxnSpPr/>
            <p:nvPr/>
          </p:nvCxnSpPr>
          <p:spPr>
            <a:xfrm>
              <a:off x="1543836" y="1717954"/>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5962"/>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028"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ava logo and symbol, meaning, history,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204" y="2515207"/>
            <a:ext cx="2579782" cy="1612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757485" y="1628446"/>
            <a:ext cx="6119946" cy="1658358"/>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JEE: Java Enterprise </a:t>
            </a:r>
            <a:r>
              <a:rPr lang="es-ES" sz="2000" dirty="0">
                <a:solidFill>
                  <a:schemeClr val="bg1"/>
                </a:solidFill>
              </a:rPr>
              <a:t>E</a:t>
            </a:r>
            <a:r>
              <a:rPr lang="es-ES" sz="2000" dirty="0" smtClean="0">
                <a:solidFill>
                  <a:schemeClr val="bg1"/>
                </a:solidFill>
              </a:rPr>
              <a:t>dition</a:t>
            </a:r>
            <a:r>
              <a:rPr lang="es-ES" sz="2000" dirty="0">
                <a:solidFill>
                  <a:schemeClr val="bg1"/>
                </a:solidFill>
              </a:rPr>
              <a:t>.</a:t>
            </a:r>
            <a:endParaRPr lang="es-ES" sz="2000" dirty="0" smtClean="0">
              <a:solidFill>
                <a:schemeClr val="bg1"/>
              </a:solidFill>
            </a:endParaRPr>
          </a:p>
          <a:p>
            <a:pPr marL="0" lvl="0" indent="0" algn="just"/>
            <a:r>
              <a:rPr lang="es-ES" sz="2000" dirty="0" smtClean="0">
                <a:solidFill>
                  <a:schemeClr val="bg1"/>
                </a:solidFill>
              </a:rPr>
              <a:t>JSE: Java Estándar Edition.</a:t>
            </a:r>
          </a:p>
          <a:p>
            <a:pPr marL="0" lvl="0" indent="0" algn="just"/>
            <a:r>
              <a:rPr lang="es-ES" sz="2000" dirty="0" smtClean="0">
                <a:solidFill>
                  <a:schemeClr val="bg1"/>
                </a:solidFill>
              </a:rPr>
              <a:t>JME: Java Micro Edition.</a:t>
            </a:r>
            <a:endParaRPr lang="es-HN" sz="2000" dirty="0" smtClean="0">
              <a:solidFill>
                <a:schemeClr val="bg1"/>
              </a:solidFill>
            </a:endParaRP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333800" y="957008"/>
            <a:ext cx="4605754" cy="473996"/>
          </a:xfrm>
          <a:prstGeom prst="rect">
            <a:avLst/>
          </a:prstGeom>
        </p:spPr>
        <p:txBody>
          <a:bodyPr spcFirstLastPara="1" wrap="square" lIns="91425" tIns="91425" rIns="91425" bIns="91425" anchor="ctr" anchorCtr="0">
            <a:noAutofit/>
          </a:bodyPr>
          <a:lstStyle/>
          <a:p>
            <a:pPr marL="0" lvl="0" indent="0" algn="just"/>
            <a:r>
              <a:rPr lang="es-ES" sz="2800" dirty="0" smtClean="0">
                <a:solidFill>
                  <a:schemeClr val="tx2"/>
                </a:solidFill>
              </a:rPr>
              <a:t>Herramientas de JAVA</a:t>
            </a:r>
            <a:endParaRPr lang="es-HN" sz="2800" dirty="0" smtClean="0">
              <a:solidFill>
                <a:schemeClr val="tx2"/>
              </a:solidFill>
            </a:endParaRPr>
          </a:p>
        </p:txBody>
      </p:sp>
    </p:spTree>
    <p:extLst>
      <p:ext uri="{BB962C8B-B14F-4D97-AF65-F5344CB8AC3E}">
        <p14:creationId xmlns:p14="http://schemas.microsoft.com/office/powerpoint/2010/main" val="3535358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417620" y="1547526"/>
            <a:ext cx="6119946" cy="1658358"/>
          </a:xfrm>
          <a:prstGeom prst="rect">
            <a:avLst/>
          </a:prstGeom>
        </p:spPr>
        <p:txBody>
          <a:bodyPr spcFirstLastPara="1" wrap="square" lIns="91425" tIns="91425" rIns="91425" bIns="91425" anchor="ctr" anchorCtr="0">
            <a:noAutofit/>
          </a:bodyPr>
          <a:lstStyle/>
          <a:p>
            <a:pPr marL="0" lvl="0" indent="0" algn="just"/>
            <a:r>
              <a:rPr lang="es-ES" dirty="0" smtClean="0"/>
              <a:t>Un entorno de desarrollo integrado (IDE) es un software que brinda un conjunto de herramientas para facilitar el desarrollo de aplicaciones.</a:t>
            </a:r>
            <a:endParaRPr lang="es-HN" dirty="0" smtClean="0"/>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333800" y="957008"/>
            <a:ext cx="3535380" cy="473996"/>
          </a:xfrm>
          <a:prstGeom prst="rect">
            <a:avLst/>
          </a:prstGeom>
        </p:spPr>
        <p:txBody>
          <a:bodyPr spcFirstLastPara="1" wrap="square" lIns="91425" tIns="91425" rIns="91425" bIns="91425" anchor="ctr" anchorCtr="0">
            <a:noAutofit/>
          </a:bodyPr>
          <a:lstStyle/>
          <a:p>
            <a:pPr marL="0" lvl="0" indent="0" algn="just"/>
            <a:r>
              <a:rPr lang="es-ES" sz="2800" dirty="0" smtClean="0">
                <a:solidFill>
                  <a:schemeClr val="bg1"/>
                </a:solidFill>
              </a:rPr>
              <a:t>¿Qué es un IDE?</a:t>
            </a:r>
            <a:endParaRPr lang="es-HN" sz="2800" dirty="0" smtClean="0">
              <a:solidFill>
                <a:schemeClr val="bg1"/>
              </a:solidFill>
            </a:endParaRPr>
          </a:p>
        </p:txBody>
      </p:sp>
      <p:pic>
        <p:nvPicPr>
          <p:cNvPr id="1028" name="Picture 4" descr="File:IntelliJ IDEA Icon.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490" y="3205884"/>
            <a:ext cx="1098701" cy="1098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clipse Logo PNG Transparent &amp; SVG Vector - Freebie Supp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231" y="3207260"/>
            <a:ext cx="1170480" cy="109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169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512026" y="1730948"/>
            <a:ext cx="6123213" cy="2284754"/>
          </a:xfrm>
          <a:prstGeom prst="rect">
            <a:avLst/>
          </a:prstGeom>
        </p:spPr>
        <p:txBody>
          <a:bodyPr spcFirstLastPara="1" wrap="square" lIns="91425" tIns="91425" rIns="91425" bIns="91425" anchor="ctr" anchorCtr="0">
            <a:noAutofit/>
          </a:bodyPr>
          <a:lstStyle/>
          <a:p>
            <a:pPr marL="0" lvl="0" indent="0" algn="just"/>
            <a:r>
              <a:rPr lang="es-HN" dirty="0" err="1" smtClean="0"/>
              <a:t>NetBeans</a:t>
            </a:r>
            <a:r>
              <a:rPr lang="es-HN" dirty="0" smtClean="0"/>
              <a:t> es un IDE de código abierto utilizado para desarrollar aplicaciones en Java, HTML5, PHP, C++, entre otras.</a:t>
            </a:r>
          </a:p>
          <a:p>
            <a:pPr marL="0" lvl="0" indent="0" algn="just"/>
            <a:endParaRPr lang="es-HN" dirty="0"/>
          </a:p>
          <a:p>
            <a:pPr marL="0" lvl="0" indent="0" algn="just"/>
            <a:r>
              <a:rPr lang="es-HN" dirty="0" smtClean="0"/>
              <a:t>Ofrece un editor de código con resaltador de sintaxis, depurador de proyectos, diseño visual de interfaces de usuario entre otras herramientas.</a:t>
            </a: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489;p29"/>
          <p:cNvSpPr txBox="1">
            <a:spLocks/>
          </p:cNvSpPr>
          <p:nvPr/>
        </p:nvSpPr>
        <p:spPr>
          <a:xfrm>
            <a:off x="1333800" y="889804"/>
            <a:ext cx="2758140" cy="541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3600" dirty="0" err="1" smtClean="0">
                <a:solidFill>
                  <a:schemeClr val="bg2"/>
                </a:solidFill>
                <a:latin typeface="Fira Code"/>
                <a:ea typeface="Fira Code"/>
                <a:cs typeface="Fira Code"/>
                <a:sym typeface="Fira Code"/>
              </a:rPr>
              <a:t>NetBeans</a:t>
            </a:r>
            <a:endParaRPr lang="en-US" sz="3600" dirty="0">
              <a:solidFill>
                <a:schemeClr val="bg2"/>
              </a:solidFill>
            </a:endParaRPr>
          </a:p>
        </p:txBody>
      </p:sp>
      <p:pic>
        <p:nvPicPr>
          <p:cNvPr id="14" name="Picture 4" descr="Archivo:Apache NetBeans Logo.svg - Wikipedia, la enciclopedia lib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560" y="843539"/>
            <a:ext cx="644877" cy="74364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Google Shape;492;p29"/>
          <p:cNvCxnSpPr/>
          <p:nvPr/>
        </p:nvCxnSpPr>
        <p:spPr>
          <a:xfrm>
            <a:off x="1346415" y="1813560"/>
            <a:ext cx="0" cy="2130933"/>
          </a:xfrm>
          <a:prstGeom prst="straightConnector1">
            <a:avLst/>
          </a:prstGeom>
          <a:noFill/>
          <a:ln w="9525" cap="flat" cmpd="sng">
            <a:solidFill>
              <a:schemeClr val="accent4"/>
            </a:solidFill>
            <a:prstDash val="solid"/>
            <a:round/>
            <a:headEnd type="none" w="med" len="med"/>
            <a:tailEnd type="none" w="med" len="med"/>
          </a:ln>
        </p:spPr>
      </p:cxnSp>
      <p:pic>
        <p:nvPicPr>
          <p:cNvPr id="4098" name="Picture 2" descr="GitHub - milenovaldo/java-password-manager"/>
          <p:cNvPicPr>
            <a:picLocks noChangeAspect="1" noChangeArrowheads="1"/>
          </p:cNvPicPr>
          <p:nvPr/>
        </p:nvPicPr>
        <p:blipFill rotWithShape="1">
          <a:blip r:embed="rId5">
            <a:extLst>
              <a:ext uri="{28A0092B-C50C-407E-A947-70E740481C1C}">
                <a14:useLocalDpi xmlns:a14="http://schemas.microsoft.com/office/drawing/2010/main" val="0"/>
              </a:ext>
            </a:extLst>
          </a:blip>
          <a:srcRect b="22905"/>
          <a:stretch/>
        </p:blipFill>
        <p:spPr bwMode="auto">
          <a:xfrm>
            <a:off x="4752057" y="786417"/>
            <a:ext cx="1074017" cy="8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220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643212" y="2242883"/>
            <a:ext cx="6138713" cy="473996"/>
          </a:xfrm>
          <a:prstGeom prst="rect">
            <a:avLst/>
          </a:prstGeom>
        </p:spPr>
        <p:txBody>
          <a:bodyPr spcFirstLastPara="1" wrap="square" lIns="91425" tIns="91425" rIns="91425" bIns="91425" anchor="ctr" anchorCtr="0">
            <a:noAutofit/>
          </a:bodyPr>
          <a:lstStyle/>
          <a:p>
            <a:pPr marL="0" lvl="0" indent="0" algn="just"/>
            <a:r>
              <a:rPr lang="es-ES" sz="4400" dirty="0" smtClean="0">
                <a:solidFill>
                  <a:schemeClr val="bg1"/>
                </a:solidFill>
              </a:rPr>
              <a:t>Hola Mundo - JAVA</a:t>
            </a:r>
            <a:endParaRPr lang="es-HN" sz="4400" dirty="0" smtClean="0">
              <a:solidFill>
                <a:schemeClr val="bg1"/>
              </a:solidFill>
            </a:endParaRPr>
          </a:p>
        </p:txBody>
      </p:sp>
    </p:spTree>
    <p:extLst>
      <p:ext uri="{BB962C8B-B14F-4D97-AF65-F5344CB8AC3E}">
        <p14:creationId xmlns:p14="http://schemas.microsoft.com/office/powerpoint/2010/main" val="3488983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397868" y="1585657"/>
            <a:ext cx="7184157" cy="2443417"/>
          </a:xfrm>
          <a:prstGeom prst="rect">
            <a:avLst/>
          </a:prstGeom>
        </p:spPr>
        <p:txBody>
          <a:bodyPr spcFirstLastPara="1" wrap="square" lIns="91425" tIns="91425" rIns="91425" bIns="91425" anchor="ctr" anchorCtr="0">
            <a:noAutofit/>
          </a:bodyPr>
          <a:lstStyle/>
          <a:p>
            <a:pPr marL="0" lvl="0" indent="0" algn="just"/>
            <a:r>
              <a:rPr lang="es-ES" dirty="0" smtClean="0">
                <a:solidFill>
                  <a:schemeClr val="bg1"/>
                </a:solidFill>
              </a:rPr>
              <a:t>Compilar: </a:t>
            </a:r>
            <a:r>
              <a:rPr lang="es-HN" dirty="0" smtClean="0">
                <a:solidFill>
                  <a:schemeClr val="bg1"/>
                </a:solidFill>
              </a:rPr>
              <a:t>generar el archivo .</a:t>
            </a:r>
            <a:r>
              <a:rPr lang="es-HN" dirty="0" err="1" smtClean="0">
                <a:solidFill>
                  <a:schemeClr val="bg1"/>
                </a:solidFill>
              </a:rPr>
              <a:t>class</a:t>
            </a:r>
            <a:r>
              <a:rPr lang="es-HN" dirty="0" smtClean="0">
                <a:solidFill>
                  <a:schemeClr val="bg1"/>
                </a:solidFill>
              </a:rPr>
              <a:t> (</a:t>
            </a:r>
            <a:r>
              <a:rPr lang="es-HN" dirty="0" err="1" smtClean="0">
                <a:solidFill>
                  <a:schemeClr val="bg1"/>
                </a:solidFill>
              </a:rPr>
              <a:t>bytecode</a:t>
            </a:r>
            <a:r>
              <a:rPr lang="es-HN" dirty="0" smtClean="0">
                <a:solidFill>
                  <a:schemeClr val="bg1"/>
                </a:solidFill>
              </a:rPr>
              <a:t>)</a:t>
            </a:r>
          </a:p>
          <a:p>
            <a:pPr marL="0" lvl="0" indent="0" algn="just"/>
            <a:endParaRPr lang="es-HN" dirty="0" smtClean="0">
              <a:solidFill>
                <a:schemeClr val="bg1"/>
              </a:solidFill>
            </a:endParaRPr>
          </a:p>
          <a:p>
            <a:pPr marL="0" lvl="0" indent="0" algn="just"/>
            <a:r>
              <a:rPr lang="es-HN" sz="1400" dirty="0" smtClean="0"/>
              <a:t>Ejecutar en consola con el comando: </a:t>
            </a:r>
            <a:r>
              <a:rPr lang="es-HN" sz="1400" dirty="0" err="1" smtClean="0"/>
              <a:t>javac</a:t>
            </a:r>
            <a:r>
              <a:rPr lang="es-HN" sz="1400" dirty="0" smtClean="0"/>
              <a:t> “nombreArchivo.java”</a:t>
            </a:r>
          </a:p>
          <a:p>
            <a:pPr marL="0" lvl="0" indent="0" algn="just"/>
            <a:endParaRPr lang="es-HN" sz="1400" dirty="0"/>
          </a:p>
          <a:p>
            <a:pPr marL="0" lvl="0" indent="0" algn="just">
              <a:buClr>
                <a:srgbClr val="72D9F0"/>
              </a:buClr>
            </a:pPr>
            <a:r>
              <a:rPr lang="es-ES" dirty="0" smtClean="0">
                <a:solidFill>
                  <a:srgbClr val="FF5858"/>
                </a:solidFill>
              </a:rPr>
              <a:t>Ejecutar: </a:t>
            </a:r>
            <a:r>
              <a:rPr lang="es-HN" dirty="0" smtClean="0">
                <a:solidFill>
                  <a:srgbClr val="FF5858"/>
                </a:solidFill>
              </a:rPr>
              <a:t>ejecutar el </a:t>
            </a:r>
            <a:r>
              <a:rPr lang="es-HN" dirty="0">
                <a:solidFill>
                  <a:srgbClr val="FF5858"/>
                </a:solidFill>
              </a:rPr>
              <a:t>.</a:t>
            </a:r>
            <a:r>
              <a:rPr lang="es-HN" dirty="0" err="1">
                <a:solidFill>
                  <a:srgbClr val="FF5858"/>
                </a:solidFill>
              </a:rPr>
              <a:t>class</a:t>
            </a:r>
            <a:r>
              <a:rPr lang="es-HN" dirty="0">
                <a:solidFill>
                  <a:srgbClr val="FF5858"/>
                </a:solidFill>
              </a:rPr>
              <a:t> </a:t>
            </a:r>
            <a:r>
              <a:rPr lang="es-HN" dirty="0" smtClean="0">
                <a:solidFill>
                  <a:srgbClr val="FF5858"/>
                </a:solidFill>
              </a:rPr>
              <a:t>generado.</a:t>
            </a:r>
          </a:p>
          <a:p>
            <a:pPr marL="0" lvl="0" indent="0" algn="just">
              <a:buClr>
                <a:srgbClr val="72D9F0"/>
              </a:buClr>
            </a:pPr>
            <a:endParaRPr lang="es-HN" sz="1400" dirty="0">
              <a:solidFill>
                <a:srgbClr val="FF5858"/>
              </a:solidFill>
            </a:endParaRPr>
          </a:p>
          <a:p>
            <a:pPr marL="0" lvl="0" indent="0" algn="just">
              <a:buClr>
                <a:srgbClr val="72D9F0"/>
              </a:buClr>
            </a:pPr>
            <a:r>
              <a:rPr lang="es-HN" sz="1400" dirty="0">
                <a:solidFill>
                  <a:srgbClr val="E7E7E7"/>
                </a:solidFill>
              </a:rPr>
              <a:t>Ejecutar en consola con el comando: </a:t>
            </a:r>
            <a:r>
              <a:rPr lang="es-HN" sz="1400" dirty="0" smtClean="0">
                <a:solidFill>
                  <a:srgbClr val="E7E7E7"/>
                </a:solidFill>
              </a:rPr>
              <a:t>java </a:t>
            </a:r>
            <a:r>
              <a:rPr lang="es-HN" sz="1400" dirty="0">
                <a:solidFill>
                  <a:srgbClr val="E7E7E7"/>
                </a:solidFill>
              </a:rPr>
              <a:t>“</a:t>
            </a:r>
            <a:r>
              <a:rPr lang="es-HN" sz="1400" dirty="0" err="1" smtClean="0">
                <a:solidFill>
                  <a:srgbClr val="E7E7E7"/>
                </a:solidFill>
              </a:rPr>
              <a:t>nombreArchivo</a:t>
            </a:r>
            <a:r>
              <a:rPr lang="es-HN" sz="1400" dirty="0" smtClean="0">
                <a:solidFill>
                  <a:srgbClr val="E7E7E7"/>
                </a:solidFill>
              </a:rPr>
              <a:t>”</a:t>
            </a:r>
            <a:endParaRPr lang="es-HN" sz="1400" dirty="0">
              <a:solidFill>
                <a:srgbClr val="E7E7E7"/>
              </a:solidFill>
            </a:endParaRPr>
          </a:p>
          <a:p>
            <a:pPr marL="0" lvl="0" indent="0" algn="just">
              <a:buClr>
                <a:srgbClr val="72D9F0"/>
              </a:buClr>
            </a:pPr>
            <a:endParaRPr lang="es-HN" sz="1400" dirty="0" smtClean="0"/>
          </a:p>
          <a:p>
            <a:pPr marL="0" lvl="0" indent="0" algn="just"/>
            <a:endParaRPr lang="es-ES" dirty="0" smtClean="0">
              <a:solidFill>
                <a:schemeClr val="bg1"/>
              </a:solidFill>
            </a:endParaRPr>
          </a:p>
        </p:txBody>
      </p:sp>
    </p:spTree>
    <p:extLst>
      <p:ext uri="{BB962C8B-B14F-4D97-AF65-F5344CB8AC3E}">
        <p14:creationId xmlns:p14="http://schemas.microsoft.com/office/powerpoint/2010/main" val="311406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088387" y="391592"/>
            <a:ext cx="5227504" cy="1140911"/>
          </a:xfrm>
          <a:prstGeom prst="rect">
            <a:avLst/>
          </a:prstGeom>
        </p:spPr>
        <p:txBody>
          <a:bodyPr spcFirstLastPara="1" wrap="square" lIns="91425" tIns="91425" rIns="91425" bIns="91425" anchor="ctr" anchorCtr="0">
            <a:noAutofit/>
          </a:bodyPr>
          <a:lstStyle/>
          <a:p>
            <a:pPr lvl="0"/>
            <a:r>
              <a:rPr lang="en" sz="4800" dirty="0">
                <a:solidFill>
                  <a:schemeClr val="accent2"/>
                </a:solidFill>
              </a:rPr>
              <a:t/>
            </a:r>
            <a:br>
              <a:rPr lang="en" sz="4800" dirty="0">
                <a:solidFill>
                  <a:schemeClr val="accent2"/>
                </a:solidFill>
              </a:rPr>
            </a:br>
            <a:r>
              <a:rPr lang="en" sz="4800" dirty="0" smtClean="0">
                <a:solidFill>
                  <a:schemeClr val="accent2"/>
                </a:solidFill>
              </a:rPr>
              <a:t>¿Qué es JAVA?</a:t>
            </a:r>
            <a:br>
              <a:rPr lang="en" sz="4800" dirty="0" smtClean="0">
                <a:solidFill>
                  <a:schemeClr val="accent2"/>
                </a:solidFill>
              </a:rPr>
            </a:br>
            <a:endParaRPr sz="4800" dirty="0">
              <a:solidFill>
                <a:schemeClr val="accent3"/>
              </a:solidFill>
            </a:endParaRPr>
          </a:p>
        </p:txBody>
      </p:sp>
      <p:sp>
        <p:nvSpPr>
          <p:cNvPr id="9" name="Google Shape;502;p30"/>
          <p:cNvSpPr txBox="1">
            <a:spLocks noGrp="1"/>
          </p:cNvSpPr>
          <p:nvPr>
            <p:ph type="subTitle" idx="1"/>
          </p:nvPr>
        </p:nvSpPr>
        <p:spPr>
          <a:xfrm>
            <a:off x="1227910" y="1532502"/>
            <a:ext cx="7647576" cy="2852461"/>
          </a:xfrm>
          <a:prstGeom prst="rect">
            <a:avLst/>
          </a:prstGeom>
        </p:spPr>
        <p:txBody>
          <a:bodyPr spcFirstLastPara="1" wrap="square" lIns="91425" tIns="91425" rIns="91425" bIns="91425" anchor="ctr" anchorCtr="0">
            <a:noAutofit/>
          </a:bodyPr>
          <a:lstStyle/>
          <a:p>
            <a:pPr marL="0" lvl="0" indent="0" algn="just"/>
            <a:r>
              <a:rPr lang="es-HN" dirty="0" smtClean="0"/>
              <a:t>Es uno de los más populares lenguajes de programación de alto nivel, es de propósito general y </a:t>
            </a:r>
            <a:r>
              <a:rPr lang="es-ES" dirty="0" smtClean="0"/>
              <a:t>fue </a:t>
            </a:r>
            <a:r>
              <a:rPr lang="es-ES" dirty="0"/>
              <a:t>creado en 1995 por la compañía Sun Microsystems (ahora propiedad de Oracle). </a:t>
            </a:r>
            <a:endParaRPr lang="es-ES" dirty="0" smtClean="0"/>
          </a:p>
          <a:p>
            <a:pPr marL="0" lvl="0" indent="0" algn="just"/>
            <a:endParaRPr lang="es-ES" dirty="0"/>
          </a:p>
          <a:p>
            <a:pPr marL="0" lvl="0" indent="0" algn="just"/>
            <a:r>
              <a:rPr lang="es-ES" dirty="0" smtClean="0"/>
              <a:t>Java </a:t>
            </a:r>
            <a:r>
              <a:rPr lang="es-ES" dirty="0"/>
              <a:t>se ha vuelto muy popular en el desarrollo de software y aplicaciones debido a su portabilidad, seguridad, y facilidad de uso.</a:t>
            </a:r>
            <a:endParaRPr lang="es-HN" dirty="0" smtClean="0"/>
          </a:p>
          <a:p>
            <a:pPr marL="0" lvl="0" indent="0" algn="just"/>
            <a:r>
              <a:rPr lang="es-HN" dirty="0" smtClean="0"/>
              <a:t> </a:t>
            </a: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cxnSp>
        <p:nvCxnSpPr>
          <p:cNvPr id="492" name="Google Shape;492;p29"/>
          <p:cNvCxnSpPr/>
          <p:nvPr/>
        </p:nvCxnSpPr>
        <p:spPr>
          <a:xfrm>
            <a:off x="1343341" y="1548044"/>
            <a:ext cx="0" cy="1582900"/>
          </a:xfrm>
          <a:prstGeom prst="straightConnector1">
            <a:avLst/>
          </a:prstGeom>
          <a:noFill/>
          <a:ln w="9525" cap="flat" cmpd="sng">
            <a:solidFill>
              <a:schemeClr val="accent4"/>
            </a:solidFill>
            <a:prstDash val="solid"/>
            <a:round/>
            <a:headEnd type="none" w="med" len="med"/>
            <a:tailEnd type="none" w="med" len="med"/>
          </a:ln>
        </p:spPr>
      </p:cxnSp>
      <p:sp>
        <p:nvSpPr>
          <p:cNvPr id="27" name="Google Shape;502;p30"/>
          <p:cNvSpPr txBox="1">
            <a:spLocks noGrp="1"/>
          </p:cNvSpPr>
          <p:nvPr>
            <p:ph type="subTitle" idx="1"/>
          </p:nvPr>
        </p:nvSpPr>
        <p:spPr>
          <a:xfrm>
            <a:off x="1473004" y="1061119"/>
            <a:ext cx="6784304" cy="2556750"/>
          </a:xfrm>
          <a:prstGeom prst="rect">
            <a:avLst/>
          </a:prstGeom>
        </p:spPr>
        <p:txBody>
          <a:bodyPr spcFirstLastPara="1" wrap="square" lIns="91425" tIns="91425" rIns="91425" bIns="91425" anchor="ctr" anchorCtr="0">
            <a:noAutofit/>
          </a:bodyPr>
          <a:lstStyle/>
          <a:p>
            <a:pPr marL="0" lvl="0" indent="0" algn="just"/>
            <a:r>
              <a:rPr lang="es-ES" dirty="0"/>
              <a:t>Una de las principales características de Java es su capacidad para ser ejecutado en diferentes plataformas sin necesidad de recompilar el código. </a:t>
            </a:r>
            <a:endParaRPr lang="es-ES" dirty="0" smtClean="0"/>
          </a:p>
          <a:p>
            <a:pPr marL="0" lvl="0" indent="0" algn="just"/>
            <a:endParaRPr lang="es-ES" dirty="0"/>
          </a:p>
          <a:p>
            <a:pPr marL="0" lvl="0" indent="0" algn="just"/>
            <a:r>
              <a:rPr lang="es-ES" dirty="0" smtClean="0"/>
              <a:t>Esto </a:t>
            </a:r>
            <a:r>
              <a:rPr lang="es-ES" dirty="0"/>
              <a:t>se logra a través del uso de la Máquina Virtual de Java (JVM), que actúa como un intérprete para el código Java.</a:t>
            </a:r>
            <a:endParaRPr lang="es-HN" dirty="0" smtClean="0"/>
          </a:p>
        </p:txBody>
      </p:sp>
      <p:sp>
        <p:nvSpPr>
          <p:cNvPr id="12"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3"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4"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lvl="0"/>
            <a:r>
              <a:rPr lang="en-US" dirty="0" smtClean="0"/>
              <a:t>Un</a:t>
            </a:r>
            <a:r>
              <a:rPr lang="en" dirty="0" smtClean="0"/>
              <a:t> poco de historia</a:t>
            </a:r>
            <a:endParaRPr dirty="0">
              <a:solidFill>
                <a:schemeClr val="accent6"/>
              </a:solidFill>
            </a:endParaRPr>
          </a:p>
        </p:txBody>
      </p:sp>
      <p:cxnSp>
        <p:nvCxnSpPr>
          <p:cNvPr id="492" name="Google Shape;492;p29"/>
          <p:cNvCxnSpPr/>
          <p:nvPr/>
        </p:nvCxnSpPr>
        <p:spPr>
          <a:xfrm>
            <a:off x="1329486" y="1849413"/>
            <a:ext cx="0" cy="15829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smtClean="0">
                <a:solidFill>
                  <a:schemeClr val="accent3"/>
                </a:solidFill>
              </a:rPr>
              <a:t>Curso HTML</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solidFill>
                  <a:schemeClr val="accent3"/>
                </a:solidFill>
              </a:rPr>
              <a:t>CEETI</a:t>
            </a:r>
            <a:endParaRPr sz="1400" dirty="0">
              <a:solidFill>
                <a:schemeClr val="accent3"/>
              </a:solidFill>
            </a:endParaRPr>
          </a:p>
        </p:txBody>
      </p:sp>
      <p:sp>
        <p:nvSpPr>
          <p:cNvPr id="27" name="Google Shape;502;p30"/>
          <p:cNvSpPr txBox="1">
            <a:spLocks noGrp="1"/>
          </p:cNvSpPr>
          <p:nvPr>
            <p:ph type="subTitle" idx="1"/>
          </p:nvPr>
        </p:nvSpPr>
        <p:spPr>
          <a:xfrm>
            <a:off x="1528423" y="1462900"/>
            <a:ext cx="7361577" cy="2556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smtClean="0"/>
              <a:t>JAVA fue por mucho tiempo el principal lenguaje por excelencia para el desarrollo de software, Microsoft desarrolló C# y </a:t>
            </a:r>
            <a:r>
              <a:rPr lang="es-HN" dirty="0" err="1" smtClean="0"/>
              <a:t>.Net</a:t>
            </a:r>
            <a:r>
              <a:rPr lang="es-HN" dirty="0" smtClean="0"/>
              <a:t> con el objetivo de competir con Java.</a:t>
            </a:r>
          </a:p>
          <a:p>
            <a:pPr marL="0" lvl="0" indent="0" algn="just" rtl="0">
              <a:spcBef>
                <a:spcPts val="0"/>
              </a:spcBef>
              <a:spcAft>
                <a:spcPts val="0"/>
              </a:spcAft>
              <a:buNone/>
            </a:pPr>
            <a:r>
              <a:rPr lang="es-HN" dirty="0" smtClean="0"/>
              <a:t>También, Google utilizó Java para desarrollar aplicaciones en  Android.</a:t>
            </a:r>
          </a:p>
          <a:p>
            <a:pPr marL="0" lvl="0" indent="0" algn="just" rtl="0">
              <a:spcBef>
                <a:spcPts val="0"/>
              </a:spcBef>
              <a:spcAft>
                <a:spcPts val="0"/>
              </a:spcAft>
              <a:buNone/>
            </a:pPr>
            <a:endParaRPr lang="es-HN" dirty="0"/>
          </a:p>
        </p:txBody>
      </p:sp>
    </p:spTree>
    <p:extLst>
      <p:ext uri="{BB962C8B-B14F-4D97-AF65-F5344CB8AC3E}">
        <p14:creationId xmlns:p14="http://schemas.microsoft.com/office/powerpoint/2010/main" val="170526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500483" y="1418462"/>
            <a:ext cx="2073297" cy="4055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smtClean="0"/>
              <a:t>Compilación:</a:t>
            </a:r>
          </a:p>
        </p:txBody>
      </p:sp>
      <p:cxnSp>
        <p:nvCxnSpPr>
          <p:cNvPr id="7" name="Google Shape;492;p29"/>
          <p:cNvCxnSpPr/>
          <p:nvPr/>
        </p:nvCxnSpPr>
        <p:spPr>
          <a:xfrm flipH="1">
            <a:off x="1675514" y="1914807"/>
            <a:ext cx="11227" cy="682172"/>
          </a:xfrm>
          <a:prstGeom prst="straightConnector1">
            <a:avLst/>
          </a:prstGeom>
          <a:noFill/>
          <a:ln w="9525" cap="flat" cmpd="sng">
            <a:solidFill>
              <a:schemeClr val="accent4"/>
            </a:solidFill>
            <a:prstDash val="solid"/>
            <a:round/>
            <a:headEnd type="none" w="med" len="med"/>
            <a:tailEnd type="none" w="med" len="med"/>
          </a:ln>
        </p:spPr>
      </p:cxn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188720" y="812075"/>
            <a:ext cx="6827520" cy="369332"/>
          </a:xfrm>
          <a:prstGeom prst="rect">
            <a:avLst/>
          </a:prstGeom>
        </p:spPr>
        <p:txBody>
          <a:bodyPr wrap="square">
            <a:spAutoFit/>
          </a:bodyPr>
          <a:lstStyle/>
          <a:p>
            <a:pPr lvl="0" algn="just">
              <a:buClr>
                <a:srgbClr val="72D9F0"/>
              </a:buClr>
              <a:buSzPts val="2800"/>
            </a:pPr>
            <a:r>
              <a:rPr lang="es-HN" sz="1800" dirty="0">
                <a:solidFill>
                  <a:schemeClr val="bg2">
                    <a:lumMod val="75000"/>
                  </a:schemeClr>
                </a:solidFill>
                <a:latin typeface="Fira Code"/>
                <a:ea typeface="Fira Code"/>
                <a:cs typeface="Fira Code"/>
                <a:sym typeface="Fira Code"/>
              </a:rPr>
              <a:t>Diferencia entre Compilación e Interpretación</a:t>
            </a:r>
          </a:p>
        </p:txBody>
      </p:sp>
      <p:pic>
        <p:nvPicPr>
          <p:cNvPr id="2050" name="Picture 2" descr="Código - Iconos gratis de computado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226" y="1812237"/>
            <a:ext cx="804545" cy="8045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ódigo binario - Iconos gratis de computad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758" y="1884100"/>
            <a:ext cx="743585" cy="7435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jecución - Iconos gratis de computado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4331" y="1840126"/>
            <a:ext cx="756854" cy="7568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ircular La Edición Deja Una Flecha Blanca - Arrow Icon Vector White - Free  Transparent PNG Download - PNGkey"/>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006" b="96291" l="10000" r="90000"/>
                    </a14:imgEffect>
                  </a14:imgLayer>
                </a14:imgProps>
              </a:ext>
              <a:ext uri="{28A0092B-C50C-407E-A947-70E740481C1C}">
                <a14:useLocalDpi xmlns:a14="http://schemas.microsoft.com/office/drawing/2010/main" val="0"/>
              </a:ext>
            </a:extLst>
          </a:blip>
          <a:srcRect/>
          <a:stretch>
            <a:fillRect/>
          </a:stretch>
        </p:blipFill>
        <p:spPr bwMode="auto">
          <a:xfrm flipH="1">
            <a:off x="3164050" y="1938682"/>
            <a:ext cx="685429" cy="5633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ircular La Edición Deja Una Flecha Blanca - Arrow Icon Vector White - Free  Transparent PNG Download - PNGkey"/>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006" b="96291" l="10000" r="90000"/>
                    </a14:imgEffect>
                  </a14:imgLayer>
                </a14:imgProps>
              </a:ext>
              <a:ext uri="{28A0092B-C50C-407E-A947-70E740481C1C}">
                <a14:useLocalDpi xmlns:a14="http://schemas.microsoft.com/office/drawing/2010/main" val="0"/>
              </a:ext>
            </a:extLst>
          </a:blip>
          <a:srcRect/>
          <a:stretch>
            <a:fillRect/>
          </a:stretch>
        </p:blipFill>
        <p:spPr bwMode="auto">
          <a:xfrm flipH="1">
            <a:off x="5543622" y="1938682"/>
            <a:ext cx="685429" cy="563389"/>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02;p30"/>
          <p:cNvSpPr txBox="1">
            <a:spLocks noGrp="1"/>
          </p:cNvSpPr>
          <p:nvPr>
            <p:ph type="subTitle" idx="1"/>
          </p:nvPr>
        </p:nvSpPr>
        <p:spPr>
          <a:xfrm>
            <a:off x="2457320" y="2472289"/>
            <a:ext cx="2248229" cy="4055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sz="1000" dirty="0" smtClean="0">
                <a:solidFill>
                  <a:schemeClr val="bg2">
                    <a:lumMod val="75000"/>
                  </a:schemeClr>
                </a:solidFill>
              </a:rPr>
              <a:t>Traducir a lenguaje máquina</a:t>
            </a:r>
          </a:p>
        </p:txBody>
      </p:sp>
      <p:sp>
        <p:nvSpPr>
          <p:cNvPr id="21" name="Google Shape;502;p30"/>
          <p:cNvSpPr txBox="1">
            <a:spLocks noGrp="1"/>
          </p:cNvSpPr>
          <p:nvPr>
            <p:ph type="subTitle" idx="1"/>
          </p:nvPr>
        </p:nvSpPr>
        <p:spPr>
          <a:xfrm>
            <a:off x="5458024" y="2472289"/>
            <a:ext cx="856623" cy="4055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sz="1000" dirty="0" smtClean="0">
                <a:solidFill>
                  <a:schemeClr val="bg2">
                    <a:lumMod val="75000"/>
                  </a:schemeClr>
                </a:solidFill>
              </a:rPr>
              <a:t>Ejecutar</a:t>
            </a:r>
          </a:p>
        </p:txBody>
      </p:sp>
      <p:sp>
        <p:nvSpPr>
          <p:cNvPr id="31" name="Google Shape;502;p30"/>
          <p:cNvSpPr txBox="1">
            <a:spLocks noGrp="1"/>
          </p:cNvSpPr>
          <p:nvPr>
            <p:ph type="subTitle" idx="1"/>
          </p:nvPr>
        </p:nvSpPr>
        <p:spPr>
          <a:xfrm>
            <a:off x="1420671" y="2850189"/>
            <a:ext cx="2290269" cy="4055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smtClean="0"/>
              <a:t>Interpretación:</a:t>
            </a:r>
          </a:p>
        </p:txBody>
      </p:sp>
      <p:cxnSp>
        <p:nvCxnSpPr>
          <p:cNvPr id="32" name="Google Shape;492;p29"/>
          <p:cNvCxnSpPr/>
          <p:nvPr/>
        </p:nvCxnSpPr>
        <p:spPr>
          <a:xfrm flipH="1">
            <a:off x="1595702" y="3346534"/>
            <a:ext cx="11227" cy="682172"/>
          </a:xfrm>
          <a:prstGeom prst="straightConnector1">
            <a:avLst/>
          </a:prstGeom>
          <a:noFill/>
          <a:ln w="9525" cap="flat" cmpd="sng">
            <a:solidFill>
              <a:schemeClr val="accent4"/>
            </a:solidFill>
            <a:prstDash val="solid"/>
            <a:round/>
            <a:headEnd type="none" w="med" len="med"/>
            <a:tailEnd type="none" w="med" len="med"/>
          </a:ln>
        </p:spPr>
      </p:cxnSp>
      <p:pic>
        <p:nvPicPr>
          <p:cNvPr id="33" name="Picture 2" descr="Código - Iconos gratis de computado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414" y="3243964"/>
            <a:ext cx="804545" cy="80454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Ejecución - Iconos gratis de computado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5121" y="3309193"/>
            <a:ext cx="756854" cy="75685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Circular La Edición Deja Una Flecha Blanca - Arrow Icon Vector White - Free  Transparent PNG Download - PNGkey"/>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006" b="96291" l="10000" r="90000"/>
                    </a14:imgEffect>
                  </a14:imgLayer>
                </a14:imgProps>
              </a:ext>
              <a:ext uri="{28A0092B-C50C-407E-A947-70E740481C1C}">
                <a14:useLocalDpi xmlns:a14="http://schemas.microsoft.com/office/drawing/2010/main" val="0"/>
              </a:ext>
            </a:extLst>
          </a:blip>
          <a:srcRect/>
          <a:stretch>
            <a:fillRect/>
          </a:stretch>
        </p:blipFill>
        <p:spPr bwMode="auto">
          <a:xfrm flipH="1">
            <a:off x="3084238" y="3370409"/>
            <a:ext cx="685429" cy="563389"/>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502;p30"/>
          <p:cNvSpPr txBox="1">
            <a:spLocks noGrp="1"/>
          </p:cNvSpPr>
          <p:nvPr>
            <p:ph type="subTitle" idx="1"/>
          </p:nvPr>
        </p:nvSpPr>
        <p:spPr>
          <a:xfrm>
            <a:off x="2589711" y="3895872"/>
            <a:ext cx="1767771" cy="4055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sz="1000" dirty="0" smtClean="0">
                <a:solidFill>
                  <a:schemeClr val="bg2">
                    <a:lumMod val="75000"/>
                  </a:schemeClr>
                </a:solidFill>
              </a:rPr>
              <a:t>Código sin compilar.</a:t>
            </a:r>
          </a:p>
        </p:txBody>
      </p:sp>
      <p:sp>
        <p:nvSpPr>
          <p:cNvPr id="39" name="Google Shape;502;p30"/>
          <p:cNvSpPr txBox="1">
            <a:spLocks noGrp="1"/>
          </p:cNvSpPr>
          <p:nvPr>
            <p:ph type="subTitle" idx="1"/>
          </p:nvPr>
        </p:nvSpPr>
        <p:spPr>
          <a:xfrm>
            <a:off x="4187718" y="3041209"/>
            <a:ext cx="880625" cy="4055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sz="1000" dirty="0" smtClean="0">
                <a:solidFill>
                  <a:schemeClr val="bg2">
                    <a:lumMod val="75000"/>
                  </a:schemeClr>
                </a:solidFill>
              </a:rPr>
              <a:t>Ejecución</a:t>
            </a:r>
          </a:p>
        </p:txBody>
      </p:sp>
    </p:spTree>
    <p:extLst>
      <p:ext uri="{BB962C8B-B14F-4D97-AF65-F5344CB8AC3E}">
        <p14:creationId xmlns:p14="http://schemas.microsoft.com/office/powerpoint/2010/main" val="3318862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lvl="0"/>
            <a:r>
              <a:rPr lang="es-MX" dirty="0" smtClean="0"/>
              <a:t>Funcionamiento de JAVA</a:t>
            </a:r>
            <a:endParaRPr dirty="0">
              <a:solidFill>
                <a:schemeClr val="accent6"/>
              </a:solidFill>
            </a:endParaRPr>
          </a:p>
        </p:txBody>
      </p:sp>
      <p:cxnSp>
        <p:nvCxnSpPr>
          <p:cNvPr id="492" name="Google Shape;492;p29"/>
          <p:cNvCxnSpPr/>
          <p:nvPr/>
        </p:nvCxnSpPr>
        <p:spPr>
          <a:xfrm>
            <a:off x="1405686" y="1413165"/>
            <a:ext cx="0" cy="1809869"/>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smtClean="0">
                <a:solidFill>
                  <a:schemeClr val="accent3"/>
                </a:solidFill>
              </a:rPr>
              <a:t>Curso HTML</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solidFill>
                  <a:schemeClr val="accent3"/>
                </a:solidFill>
              </a:rPr>
              <a:t>CEETI</a:t>
            </a:r>
            <a:endParaRPr sz="1400" dirty="0">
              <a:solidFill>
                <a:schemeClr val="accent3"/>
              </a:solidFill>
            </a:endParaRPr>
          </a:p>
        </p:txBody>
      </p:sp>
      <p:sp>
        <p:nvSpPr>
          <p:cNvPr id="27" name="Google Shape;502;p30"/>
          <p:cNvSpPr txBox="1">
            <a:spLocks noGrp="1"/>
          </p:cNvSpPr>
          <p:nvPr>
            <p:ph type="subTitle" idx="1"/>
          </p:nvPr>
        </p:nvSpPr>
        <p:spPr>
          <a:xfrm>
            <a:off x="1488813" y="1314183"/>
            <a:ext cx="5461195" cy="2556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HN" dirty="0" smtClean="0"/>
              <a:t>JAVA combina las ventajas de los lenguajes compilados y los interpretados.</a:t>
            </a:r>
          </a:p>
          <a:p>
            <a:pPr marL="0" lvl="0" indent="0" algn="just" rtl="0">
              <a:spcBef>
                <a:spcPts val="0"/>
              </a:spcBef>
              <a:spcAft>
                <a:spcPts val="0"/>
              </a:spcAft>
              <a:buNone/>
            </a:pPr>
            <a:endParaRPr lang="es-HN" dirty="0"/>
          </a:p>
          <a:p>
            <a:pPr marL="0" lvl="0" indent="0" algn="just" rtl="0">
              <a:spcBef>
                <a:spcPts val="0"/>
              </a:spcBef>
              <a:spcAft>
                <a:spcPts val="0"/>
              </a:spcAft>
              <a:buNone/>
            </a:pPr>
            <a:r>
              <a:rPr lang="es-HN" dirty="0" smtClean="0"/>
              <a:t>- El lenguaje escrito en java se compila, pero no a lenguaje máquina, sino que a </a:t>
            </a:r>
            <a:r>
              <a:rPr lang="es-HN" dirty="0" err="1" smtClean="0"/>
              <a:t>bytecode</a:t>
            </a:r>
            <a:r>
              <a:rPr lang="es-HN" dirty="0" smtClean="0"/>
              <a:t>.</a:t>
            </a:r>
          </a:p>
          <a:p>
            <a:pPr marL="0" lvl="0" indent="0" algn="just" rtl="0">
              <a:spcBef>
                <a:spcPts val="0"/>
              </a:spcBef>
              <a:spcAft>
                <a:spcPts val="0"/>
              </a:spcAft>
              <a:buNone/>
            </a:pPr>
            <a:endParaRPr lang="es-HN" dirty="0" smtClean="0"/>
          </a:p>
          <a:p>
            <a:pPr marL="0" lvl="0" indent="0" algn="just" rtl="0">
              <a:spcBef>
                <a:spcPts val="0"/>
              </a:spcBef>
              <a:spcAft>
                <a:spcPts val="0"/>
              </a:spcAft>
              <a:buNone/>
            </a:pPr>
            <a:r>
              <a:rPr lang="es-HN" dirty="0" smtClean="0"/>
              <a:t>- Este </a:t>
            </a:r>
            <a:r>
              <a:rPr lang="es-HN" dirty="0" err="1" smtClean="0"/>
              <a:t>bycode</a:t>
            </a:r>
            <a:r>
              <a:rPr lang="es-HN" dirty="0" smtClean="0"/>
              <a:t> es compilado por la máquina virtual de Java en tiempo real.</a:t>
            </a:r>
          </a:p>
          <a:p>
            <a:pPr marL="0" lvl="0" indent="0" algn="just" rtl="0">
              <a:spcBef>
                <a:spcPts val="0"/>
              </a:spcBef>
              <a:spcAft>
                <a:spcPts val="0"/>
              </a:spcAft>
              <a:buNone/>
            </a:pPr>
            <a:endParaRPr lang="es-HN" dirty="0" smtClean="0"/>
          </a:p>
          <a:p>
            <a:pPr marL="0" lvl="0" indent="0" algn="just" rtl="0">
              <a:spcBef>
                <a:spcPts val="0"/>
              </a:spcBef>
              <a:spcAft>
                <a:spcPts val="0"/>
              </a:spcAft>
              <a:buNone/>
            </a:pPr>
            <a:endParaRPr lang="es-HN" dirty="0" smtClean="0"/>
          </a:p>
          <a:p>
            <a:pPr marL="0" lvl="0" indent="0" algn="just" rtl="0">
              <a:spcBef>
                <a:spcPts val="0"/>
              </a:spcBef>
              <a:spcAft>
                <a:spcPts val="0"/>
              </a:spcAft>
              <a:buNone/>
            </a:pPr>
            <a:endParaRPr lang="es-HN" dirty="0"/>
          </a:p>
        </p:txBody>
      </p:sp>
    </p:spTree>
    <p:extLst>
      <p:ext uri="{BB962C8B-B14F-4D97-AF65-F5344CB8AC3E}">
        <p14:creationId xmlns:p14="http://schemas.microsoft.com/office/powerpoint/2010/main" val="2262133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2072" name="Picture 24" descr="Free circulo 1191850 PNG with Transparent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175" y="929229"/>
            <a:ext cx="3300159" cy="332497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cono Android en Social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8331" y="3600008"/>
            <a:ext cx="654194" cy="6541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Java logo and symbol, meaning, history,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2918" y="1983558"/>
            <a:ext cx="1505760" cy="941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WS&quot; Icon - Download for free – Icondu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7063" y="2654601"/>
            <a:ext cx="688772" cy="6887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nkedin - Iconos gratis de redes socia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1726" y="3611313"/>
            <a:ext cx="654194" cy="6541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mail - Iconos gratis de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0469" y="2591716"/>
            <a:ext cx="751657" cy="7516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escargar: Google Driv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6383" y="1574071"/>
            <a:ext cx="683939" cy="68393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cono , google maps en SuperTin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8137" y="812706"/>
            <a:ext cx="559214" cy="55921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Logo - Minecraft Wiki"/>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1773" y="969932"/>
            <a:ext cx="555290" cy="55529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Oracle Logo For Website – Syby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4098" y="1777015"/>
            <a:ext cx="814701" cy="8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49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333800" y="1431004"/>
            <a:ext cx="6119946" cy="2284754"/>
          </a:xfrm>
          <a:prstGeom prst="rect">
            <a:avLst/>
          </a:prstGeom>
        </p:spPr>
        <p:txBody>
          <a:bodyPr spcFirstLastPara="1" wrap="square" lIns="91425" tIns="91425" rIns="91425" bIns="91425" anchor="ctr" anchorCtr="0">
            <a:noAutofit/>
          </a:bodyPr>
          <a:lstStyle/>
          <a:p>
            <a:pPr marL="0" lvl="0" indent="0" algn="just"/>
            <a:r>
              <a:rPr lang="es-ES" dirty="0"/>
              <a:t>Java cuenta con una amplia comunidad de desarrolladores y usuarios en todo el mundo, lo que significa que hay una gran cantidad de recursos, documentación y soporte disponibles para los programadores de Java.</a:t>
            </a:r>
            <a:endParaRPr lang="es-HN" dirty="0" smtClean="0"/>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umentación - Iconos gratis de archivos y carpet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8267" y="3257791"/>
            <a:ext cx="1188315" cy="118831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333800" y="957008"/>
            <a:ext cx="3085800" cy="473996"/>
          </a:xfrm>
          <a:prstGeom prst="rect">
            <a:avLst/>
          </a:prstGeom>
        </p:spPr>
        <p:txBody>
          <a:bodyPr spcFirstLastPara="1" wrap="square" lIns="91425" tIns="91425" rIns="91425" bIns="91425" anchor="ctr" anchorCtr="0">
            <a:noAutofit/>
          </a:bodyPr>
          <a:lstStyle/>
          <a:p>
            <a:pPr marL="0" lvl="0" indent="0" algn="just"/>
            <a:r>
              <a:rPr lang="es-ES" sz="2800" dirty="0" smtClean="0">
                <a:solidFill>
                  <a:schemeClr val="bg1"/>
                </a:solidFill>
              </a:rPr>
              <a:t>Documentación</a:t>
            </a:r>
            <a:endParaRPr lang="es-HN" sz="2800" dirty="0" smtClean="0">
              <a:solidFill>
                <a:schemeClr val="bg1"/>
              </a:solidFill>
            </a:endParaRPr>
          </a:p>
        </p:txBody>
      </p:sp>
    </p:spTree>
    <p:extLst>
      <p:ext uri="{BB962C8B-B14F-4D97-AF65-F5344CB8AC3E}">
        <p14:creationId xmlns:p14="http://schemas.microsoft.com/office/powerpoint/2010/main" val="2081815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 name="Google Shape;502;p30"/>
          <p:cNvSpPr txBox="1">
            <a:spLocks noGrp="1"/>
          </p:cNvSpPr>
          <p:nvPr>
            <p:ph type="subTitle" idx="1"/>
          </p:nvPr>
        </p:nvSpPr>
        <p:spPr>
          <a:xfrm>
            <a:off x="1757485" y="1628446"/>
            <a:ext cx="6119946" cy="1658358"/>
          </a:xfrm>
          <a:prstGeom prst="rect">
            <a:avLst/>
          </a:prstGeom>
        </p:spPr>
        <p:txBody>
          <a:bodyPr spcFirstLastPara="1" wrap="square" lIns="91425" tIns="91425" rIns="91425" bIns="91425" anchor="ctr" anchorCtr="0">
            <a:noAutofit/>
          </a:bodyPr>
          <a:lstStyle/>
          <a:p>
            <a:pPr marL="0" lvl="0" indent="0" algn="just"/>
            <a:r>
              <a:rPr lang="es-ES" sz="2000" dirty="0" smtClean="0">
                <a:solidFill>
                  <a:schemeClr val="bg1"/>
                </a:solidFill>
              </a:rPr>
              <a:t>JDK: Java Development </a:t>
            </a:r>
            <a:r>
              <a:rPr lang="es-ES" sz="2000" dirty="0">
                <a:solidFill>
                  <a:schemeClr val="bg1"/>
                </a:solidFill>
              </a:rPr>
              <a:t>K</a:t>
            </a:r>
            <a:r>
              <a:rPr lang="es-ES" sz="2000" dirty="0" smtClean="0">
                <a:solidFill>
                  <a:schemeClr val="bg1"/>
                </a:solidFill>
              </a:rPr>
              <a:t>it.</a:t>
            </a:r>
          </a:p>
          <a:p>
            <a:pPr marL="0" lvl="0" indent="0" algn="just"/>
            <a:r>
              <a:rPr lang="es-ES" sz="2000" dirty="0" smtClean="0">
                <a:solidFill>
                  <a:schemeClr val="bg1"/>
                </a:solidFill>
              </a:rPr>
              <a:t>JRE: Java Runtime </a:t>
            </a:r>
            <a:r>
              <a:rPr lang="es-ES" sz="2000" dirty="0">
                <a:solidFill>
                  <a:schemeClr val="bg1"/>
                </a:solidFill>
              </a:rPr>
              <a:t>E</a:t>
            </a:r>
            <a:r>
              <a:rPr lang="es-ES" sz="2000" dirty="0" smtClean="0">
                <a:solidFill>
                  <a:schemeClr val="bg1"/>
                </a:solidFill>
              </a:rPr>
              <a:t>nviroment.</a:t>
            </a:r>
          </a:p>
          <a:p>
            <a:pPr marL="0" lvl="0" indent="0" algn="just"/>
            <a:r>
              <a:rPr lang="es-ES" sz="2000" dirty="0" smtClean="0">
                <a:solidFill>
                  <a:schemeClr val="bg1"/>
                </a:solidFill>
              </a:rPr>
              <a:t>JVM: Java </a:t>
            </a:r>
            <a:r>
              <a:rPr lang="es-ES" sz="2000" dirty="0">
                <a:solidFill>
                  <a:schemeClr val="bg1"/>
                </a:solidFill>
              </a:rPr>
              <a:t>V</a:t>
            </a:r>
            <a:r>
              <a:rPr lang="es-ES" sz="2000" dirty="0" smtClean="0">
                <a:solidFill>
                  <a:schemeClr val="bg1"/>
                </a:solidFill>
              </a:rPr>
              <a:t>irtual Machine.</a:t>
            </a:r>
            <a:endParaRPr lang="es-HN" sz="2000" dirty="0" smtClean="0">
              <a:solidFill>
                <a:schemeClr val="bg1"/>
              </a:solidFill>
            </a:endParaRPr>
          </a:p>
        </p:txBody>
      </p:sp>
      <p:sp>
        <p:nvSpPr>
          <p:cNvPr id="8" name="Google Shape;460;p27"/>
          <p:cNvSpPr txBox="1">
            <a:spLocks noGrp="1"/>
          </p:cNvSpPr>
          <p:nvPr>
            <p:ph type="subTitle" idx="1"/>
          </p:nvPr>
        </p:nvSpPr>
        <p:spPr>
          <a:xfrm>
            <a:off x="960120" y="4694724"/>
            <a:ext cx="3259183"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solidFill>
                  <a:schemeClr val="accent6">
                    <a:lumMod val="65000"/>
                  </a:schemeClr>
                </a:solidFill>
              </a:rPr>
              <a:t>Pedro Molina – instructor CEETI-FI</a:t>
            </a:r>
            <a:endParaRPr sz="1000" dirty="0">
              <a:solidFill>
                <a:schemeClr val="accent6">
                  <a:lumMod val="65000"/>
                </a:schemeClr>
              </a:solidFill>
            </a:endParaRPr>
          </a:p>
        </p:txBody>
      </p:sp>
      <p:sp>
        <p:nvSpPr>
          <p:cNvPr id="10"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HN" sz="1400" dirty="0" smtClean="0"/>
              <a:t>CEETI - FI</a:t>
            </a:r>
            <a:endParaRPr sz="1400" dirty="0">
              <a:solidFill>
                <a:schemeClr val="accent3"/>
              </a:solidFill>
            </a:endParaRPr>
          </a:p>
        </p:txBody>
      </p:sp>
      <p:pic>
        <p:nvPicPr>
          <p:cNvPr id="11" name="Picture 4" descr="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7" y="4578202"/>
            <a:ext cx="889453" cy="59034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502;p30"/>
          <p:cNvSpPr txBox="1">
            <a:spLocks noGrp="1"/>
          </p:cNvSpPr>
          <p:nvPr>
            <p:ph type="subTitle" idx="1"/>
          </p:nvPr>
        </p:nvSpPr>
        <p:spPr>
          <a:xfrm>
            <a:off x="1333800" y="957008"/>
            <a:ext cx="4605754" cy="473996"/>
          </a:xfrm>
          <a:prstGeom prst="rect">
            <a:avLst/>
          </a:prstGeom>
        </p:spPr>
        <p:txBody>
          <a:bodyPr spcFirstLastPara="1" wrap="square" lIns="91425" tIns="91425" rIns="91425" bIns="91425" anchor="ctr" anchorCtr="0">
            <a:noAutofit/>
          </a:bodyPr>
          <a:lstStyle/>
          <a:p>
            <a:pPr marL="0" lvl="0" indent="0" algn="just"/>
            <a:r>
              <a:rPr lang="es-ES" sz="2800" dirty="0" smtClean="0">
                <a:solidFill>
                  <a:schemeClr val="tx2"/>
                </a:solidFill>
              </a:rPr>
              <a:t>Herramientas de JAVA</a:t>
            </a:r>
            <a:endParaRPr lang="es-HN" sz="2800" dirty="0" smtClean="0">
              <a:solidFill>
                <a:schemeClr val="tx2"/>
              </a:solidFill>
            </a:endParaRPr>
          </a:p>
        </p:txBody>
      </p:sp>
    </p:spTree>
    <p:extLst>
      <p:ext uri="{BB962C8B-B14F-4D97-AF65-F5344CB8AC3E}">
        <p14:creationId xmlns:p14="http://schemas.microsoft.com/office/powerpoint/2010/main" val="2275336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1194</Words>
  <Application>Microsoft Office PowerPoint</Application>
  <PresentationFormat>Presentación en pantalla (16:9)</PresentationFormat>
  <Paragraphs>103</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Fira Code</vt:lpstr>
      <vt:lpstr>Programming Language Workshop for Beginners by Slidesgo</vt:lpstr>
      <vt:lpstr>Curso básico de JAVA</vt:lpstr>
      <vt:lpstr> ¿Qué es JAVA? </vt:lpstr>
      <vt:lpstr>Presentación de PowerPoint</vt:lpstr>
      <vt:lpstr>Un poco de historia</vt:lpstr>
      <vt:lpstr>Presentación de PowerPoint</vt:lpstr>
      <vt:lpstr>Funcionamiento de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 con: HTML CSS Bootstrap</dc:title>
  <dc:creator>USUARIO</dc:creator>
  <cp:lastModifiedBy>pedro montoya</cp:lastModifiedBy>
  <cp:revision>77</cp:revision>
  <dcterms:modified xsi:type="dcterms:W3CDTF">2023-03-20T04:20:22Z</dcterms:modified>
</cp:coreProperties>
</file>