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28" r:id="rId3"/>
    <p:sldId id="329" r:id="rId4"/>
    <p:sldId id="330" r:id="rId5"/>
    <p:sldId id="332" r:id="rId6"/>
    <p:sldId id="331" r:id="rId7"/>
    <p:sldId id="334" r:id="rId8"/>
    <p:sldId id="335" r:id="rId9"/>
    <p:sldId id="333" r:id="rId10"/>
    <p:sldId id="340" r:id="rId11"/>
    <p:sldId id="341" r:id="rId12"/>
    <p:sldId id="336" r:id="rId13"/>
    <p:sldId id="337" r:id="rId14"/>
    <p:sldId id="338" r:id="rId15"/>
    <p:sldId id="339" r:id="rId16"/>
  </p:sldIdLst>
  <p:sldSz cx="9144000" cy="5143500" type="screen16x9"/>
  <p:notesSz cx="6858000" cy="9144000"/>
  <p:embeddedFontLst>
    <p:embeddedFont>
      <p:font typeface="Fira Cod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5" clrIdx="0">
    <p:extLst>
      <p:ext uri="{19B8F6BF-5375-455C-9EA6-DF929625EA0E}">
        <p15:presenceInfo xmlns:p15="http://schemas.microsoft.com/office/powerpoint/2012/main" userId="USUARIO" providerId="None"/>
      </p:ext>
    </p:extLst>
  </p:cmAuthor>
  <p:cmAuthor id="2" name="pedro montoya" initials="pm" lastIdx="11" clrIdx="1">
    <p:extLst>
      <p:ext uri="{19B8F6BF-5375-455C-9EA6-DF929625EA0E}">
        <p15:presenceInfo xmlns:p15="http://schemas.microsoft.com/office/powerpoint/2012/main" userId="c860606b56e355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E4C5-58AD-47BA-B8ED-BEC9707EF32B}">
  <a:tblStyle styleId="{0CB1E4C5-58AD-47BA-B8ED-BEC9707EF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85" autoAdjust="0"/>
  </p:normalViewPr>
  <p:slideViewPr>
    <p:cSldViewPr snapToGrid="0">
      <p:cViewPr varScale="1">
        <p:scale>
          <a:sx n="118" d="100"/>
          <a:sy n="118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31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52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Java, las clases son estructuras fundamentales que se utilizan para definir objetos y organizar el código. Una clase es un modelo que define la estructura, el comportamiento y las propiedades que tendrán los objetos que se crearán a partir de ella.</a:t>
            </a:r>
            <a:r>
              <a:rPr lang="es-HN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Cada objeto de una clase contiene atributos y métodos.</a:t>
            </a:r>
            <a:endParaRPr lang="es-HN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 crear un objeto a partir de una clase, se utiliza el operador </a:t>
            </a:r>
            <a:r>
              <a:rPr lang="es-HN" dirty="0" smtClean="0"/>
              <a:t>new</a:t>
            </a: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seguido del nombre de la clase y sus argumentos de constructor si es que tiene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6586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7458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3526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este ejemplo, se define una variable estática llamada "</a:t>
            </a:r>
            <a:r>
              <a:rPr lang="es-HN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variableEstatica</a:t>
            </a: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en la clase "Ejemplo". Esta variable se puede acceder utilizando la sintaxis "</a:t>
            </a:r>
            <a:r>
              <a:rPr lang="es-HN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Ejemplo.variableEstatica</a:t>
            </a: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".</a:t>
            </a: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52194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este ejemplo, se define una variable global llamada "</a:t>
            </a:r>
            <a:r>
              <a:rPr lang="es-HN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variableGlobal</a:t>
            </a: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en la clase "Ejemplo". Esta variable se puede acceder utilizando la sintaxis "</a:t>
            </a:r>
            <a:r>
              <a:rPr lang="es-HN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objeto.variableGlobal</a:t>
            </a:r>
            <a:r>
              <a:rPr lang="es-H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donde "objeto" es una instancia de la clase "Ejemplo".</a:t>
            </a: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2968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751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1113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7049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3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baseline="0" dirty="0" smtClean="0"/>
              <a:t>Es una buena práctica inicializar el valor de una variable, ya si este se solicita en alguna operación y su valor es nulo, puede generar un error.</a:t>
            </a:r>
          </a:p>
        </p:txBody>
      </p:sp>
    </p:spTree>
    <p:extLst>
      <p:ext uri="{BB962C8B-B14F-4D97-AF65-F5344CB8AC3E}">
        <p14:creationId xmlns:p14="http://schemas.microsoft.com/office/powerpoint/2010/main" val="132435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Unicode es un estándar de codificación de caracteres diseñado para facilitar el tratamiento informático, transmisión, y visualización de textos de numerosos idiomas y disciplinas técnicas, además de textos clásicos de lenguas muertas.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precisión simple y doble se refieren al número de bits que se utilizan para representar un número decimal en el lenguaje de programación. En Java, los tipos de datos de punto flotante son </a:t>
            </a:r>
            <a:r>
              <a:rPr lang="es-E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double, y la precisión se refiere a cuántos decimales se pueden almacenar en cada uno.</a:t>
            </a:r>
          </a:p>
          <a:p>
            <a:pPr marL="158750" indent="0">
              <a:buNone/>
            </a:pPr>
            <a:endParaRPr lang="es-E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tipo de datos </a:t>
            </a:r>
            <a:r>
              <a:rPr lang="es-E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utiliza 32 bits para representar un número decimal, y proporciona aproximadamente 6-7 decimales de precisión. Esto significa que cualquier número decimal que tenga más de 6-7 decimales se redondeará o se perderá la precisión.</a:t>
            </a:r>
          </a:p>
          <a:p>
            <a:endParaRPr lang="es-E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tipo de datos double utiliza 64 bits para representar un número decimal, y proporciona aproximadamente 15-16 decimales de precisión. Esto significa que el tipo de datos double puede almacenar y representar números decimales con mayor precisión que el tipo de datos </a:t>
            </a:r>
            <a:r>
              <a:rPr lang="es-E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endParaRPr lang="es-E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general, se recomienda utilizar el tipo de datos </a:t>
            </a:r>
            <a:r>
              <a:rPr lang="es-E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cuando se necesita precisión simple, como para cálculos científicos o matemáticos básicos, y utilizar el tipo de datos double cuando se necesita una mayor precisión, como en aplicaciones financieras o de ingeniería donde la precisión es crítica.</a:t>
            </a:r>
          </a:p>
          <a:p>
            <a:pPr marL="158750" indent="0">
              <a:buNone/>
            </a:pPr>
            <a:endParaRPr lang="es-E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3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15567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La</a:t>
            </a:r>
            <a:r>
              <a:rPr lang="es-MX" baseline="0" dirty="0" smtClean="0"/>
              <a:t> principal característica a observar es que, a diferencia de los tipos de dato primitivos, empieza con la letra mayúscula.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aseline="0" dirty="0" err="1" smtClean="0"/>
              <a:t>String</a:t>
            </a:r>
            <a:r>
              <a:rPr lang="es-MX" baseline="0" dirty="0" smtClean="0"/>
              <a:t> es una clase de java que tiene métodos predefinidos listos para que nosotros los utilicemos.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03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smtClean="0"/>
              <a:t>A diferencia de otros tipos de datos como </a:t>
            </a:r>
            <a:r>
              <a:rPr lang="es-ES" baseline="0" dirty="0" err="1" smtClean="0"/>
              <a:t>int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char</a:t>
            </a:r>
            <a:r>
              <a:rPr lang="es-ES" baseline="0" dirty="0" smtClean="0"/>
              <a:t>, etc., String es una clase y no un tipo de dato primitivo. Esto significa que una variable de tipo String en Java es en realidad una instancia de la clase String.</a:t>
            </a:r>
            <a:endParaRPr lang="es-H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3417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9" r:id="rId2"/>
    <p:sldLayoutId id="2147483670" r:id="rId3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220248" y="952517"/>
            <a:ext cx="6164000" cy="2252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Curso </a:t>
            </a:r>
            <a:r>
              <a:rPr lang="es-MX" dirty="0" smtClean="0"/>
              <a:t>básico de 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967198" y="1483381"/>
            <a:ext cx="506100" cy="2484508"/>
            <a:chOff x="1413525" y="1717954"/>
            <a:chExt cx="506100" cy="2484508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43836" y="1717954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5962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logo and symbol, meaning, history,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04" y="2515207"/>
            <a:ext cx="2579782" cy="16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223441" y="882033"/>
            <a:ext cx="7502671" cy="3550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 smtClean="0">
                <a:solidFill>
                  <a:schemeClr val="bg1"/>
                </a:solidFill>
              </a:rPr>
              <a:t>Clases en Java.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 smtClean="0"/>
              <a:t>Las clases en java son moldes para crear objetos y sirven para representar un elemento real o abstracto.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 smtClean="0"/>
              <a:t>Las clases tienen propiedades definidas y se declaran de la siguiente manera: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 err="1" smtClean="0">
                <a:solidFill>
                  <a:schemeClr val="bg2"/>
                </a:solidFill>
              </a:rPr>
              <a:t>public</a:t>
            </a:r>
            <a:r>
              <a:rPr lang="es-MX" dirty="0" smtClean="0">
                <a:solidFill>
                  <a:schemeClr val="bg2"/>
                </a:solidFill>
              </a:rPr>
              <a:t> </a:t>
            </a:r>
            <a:r>
              <a:rPr lang="es-MX" dirty="0" err="1" smtClean="0">
                <a:solidFill>
                  <a:schemeClr val="bg2"/>
                </a:solidFill>
              </a:rPr>
              <a:t>class</a:t>
            </a:r>
            <a:r>
              <a:rPr lang="es-MX" dirty="0" smtClean="0">
                <a:solidFill>
                  <a:schemeClr val="bg2"/>
                </a:solidFill>
              </a:rPr>
              <a:t> </a:t>
            </a:r>
            <a:r>
              <a:rPr lang="es-MX" dirty="0" smtClean="0"/>
              <a:t>Clase{</a:t>
            </a:r>
          </a:p>
          <a:p>
            <a:pPr marL="0" lvl="0" indent="0" algn="just"/>
            <a:endParaRPr lang="es-MX" dirty="0" smtClean="0"/>
          </a:p>
          <a:p>
            <a:pPr marL="0" lvl="0" indent="0" algn="just"/>
            <a:r>
              <a:rPr lang="es-MX" dirty="0" smtClean="0"/>
              <a:t>}</a:t>
            </a:r>
          </a:p>
          <a:p>
            <a:pPr marL="0" lvl="0" indent="0"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211249" y="565347"/>
            <a:ext cx="7502671" cy="3550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400" dirty="0" smtClean="0">
                <a:solidFill>
                  <a:schemeClr val="bg1"/>
                </a:solidFill>
              </a:rPr>
              <a:t>Objetos.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 smtClean="0"/>
              <a:t>Son instancias de una clase que contienen atributos que definen su estado y métodos que definen su comportamiento.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 smtClean="0"/>
              <a:t>Las instancias de la clase se crean mediante la palabra reservada “new”, por ejemplo: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 smtClean="0"/>
              <a:t>Persona persona1 = </a:t>
            </a:r>
            <a:r>
              <a:rPr lang="es-MX" dirty="0" smtClean="0">
                <a:solidFill>
                  <a:schemeClr val="bg2"/>
                </a:solidFill>
              </a:rPr>
              <a:t>new</a:t>
            </a:r>
            <a:r>
              <a:rPr lang="es-MX" dirty="0" smtClean="0"/>
              <a:t> Persona</a:t>
            </a:r>
            <a:r>
              <a:rPr lang="es-MX" dirty="0" smtClean="0">
                <a:solidFill>
                  <a:schemeClr val="tx2"/>
                </a:solidFill>
              </a:rPr>
              <a:t>()</a:t>
            </a:r>
            <a:r>
              <a:rPr lang="es-MX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39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449418" y="1298405"/>
            <a:ext cx="7184157" cy="2359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2000" dirty="0" smtClean="0">
                <a:solidFill>
                  <a:schemeClr val="bg1"/>
                </a:solidFill>
              </a:rPr>
              <a:t>Modificadores de estado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 smtClean="0"/>
              <a:t>En Java existen diferentes tipos de variables que se pueden utilizar dependiendo del alcance, la visibilidad y el propósito de las variables.</a:t>
            </a:r>
          </a:p>
        </p:txBody>
      </p:sp>
    </p:spTree>
    <p:extLst>
      <p:ext uri="{BB962C8B-B14F-4D97-AF65-F5344CB8AC3E}">
        <p14:creationId xmlns:p14="http://schemas.microsoft.com/office/powerpoint/2010/main" val="39304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81684" y="1075859"/>
            <a:ext cx="7184157" cy="2443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Variables estáticas:</a:t>
            </a:r>
          </a:p>
          <a:p>
            <a:pPr marL="0" lvl="0" indent="0" algn="just"/>
            <a:endParaRPr lang="es-ES" dirty="0" smtClean="0">
              <a:solidFill>
                <a:schemeClr val="bg1"/>
              </a:solidFill>
            </a:endParaRPr>
          </a:p>
          <a:p>
            <a:pPr marL="0" lvl="0" indent="0" algn="just"/>
            <a:r>
              <a:rPr lang="es-ES" dirty="0" smtClean="0"/>
              <a:t>Son variables que se asocian con una clase en específico en lugar de con una instancia particular de esta clase.</a:t>
            </a:r>
          </a:p>
          <a:p>
            <a:pPr marL="0" lvl="0" indent="0" algn="just"/>
            <a:endParaRPr lang="es-ES" dirty="0" smtClean="0"/>
          </a:p>
          <a:p>
            <a:pPr marL="0" lvl="0" indent="0" algn="just"/>
            <a:r>
              <a:rPr lang="es-MX" dirty="0" smtClean="0"/>
              <a:t>Se definen de la siguiente manera:</a:t>
            </a:r>
          </a:p>
          <a:p>
            <a:pPr marL="0" lvl="0" indent="0" algn="just"/>
            <a:endParaRPr lang="es-MX" dirty="0" smtClean="0"/>
          </a:p>
          <a:p>
            <a:pPr marL="0" lvl="0" indent="0" algn="just"/>
            <a:r>
              <a:rPr lang="es-MX" dirty="0" err="1">
                <a:solidFill>
                  <a:schemeClr val="bg2"/>
                </a:solidFill>
              </a:rPr>
              <a:t>p</a:t>
            </a:r>
            <a:r>
              <a:rPr lang="es-MX" dirty="0" err="1" smtClean="0">
                <a:solidFill>
                  <a:schemeClr val="bg2"/>
                </a:solidFill>
              </a:rPr>
              <a:t>ublic</a:t>
            </a:r>
            <a:r>
              <a:rPr lang="es-MX" dirty="0" smtClean="0">
                <a:solidFill>
                  <a:schemeClr val="bg2"/>
                </a:solidFill>
              </a:rPr>
              <a:t> </a:t>
            </a:r>
            <a:r>
              <a:rPr lang="es-MX" dirty="0" err="1" smtClean="0">
                <a:solidFill>
                  <a:schemeClr val="bg2"/>
                </a:solidFill>
              </a:rPr>
              <a:t>static</a:t>
            </a:r>
            <a:r>
              <a:rPr lang="es-MX" dirty="0" smtClean="0">
                <a:solidFill>
                  <a:schemeClr val="bg2"/>
                </a:solidFill>
              </a:rPr>
              <a:t> </a:t>
            </a:r>
            <a:r>
              <a:rPr lang="es-MX" dirty="0" err="1" smtClean="0">
                <a:solidFill>
                  <a:schemeClr val="bg2"/>
                </a:solidFill>
              </a:rPr>
              <a:t>int</a:t>
            </a:r>
            <a:r>
              <a:rPr lang="es-MX" dirty="0" smtClean="0"/>
              <a:t> variableEstatica = 0;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001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13950" y="680748"/>
            <a:ext cx="7184157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Variables globales:</a:t>
            </a:r>
          </a:p>
          <a:p>
            <a:pPr marL="0" lvl="0" indent="0" algn="just"/>
            <a:endParaRPr lang="es-ES" dirty="0" smtClean="0">
              <a:solidFill>
                <a:schemeClr val="bg1"/>
              </a:solidFill>
            </a:endParaRPr>
          </a:p>
          <a:p>
            <a:pPr marL="0" lvl="0" indent="0" algn="just"/>
            <a:r>
              <a:rPr lang="es-ES" dirty="0" smtClean="0"/>
              <a:t>Son variables que se definen fuera de cualquier método o bloque de código y están disponibles a toda la clase.</a:t>
            </a:r>
          </a:p>
          <a:p>
            <a:pPr marL="0" lvl="0" indent="0" algn="just"/>
            <a:endParaRPr lang="es-ES" dirty="0" smtClean="0"/>
          </a:p>
          <a:p>
            <a:pPr marL="0" lvl="0" indent="0" algn="just"/>
            <a:r>
              <a:rPr lang="es-ES" dirty="0" smtClean="0"/>
              <a:t>A diferencia de las estáticas, las variables globales se asocian con una instancia en particular </a:t>
            </a:r>
          </a:p>
          <a:p>
            <a:pPr marL="0" lvl="0" indent="0" algn="just"/>
            <a:endParaRPr lang="es-ES" dirty="0" smtClean="0"/>
          </a:p>
          <a:p>
            <a:pPr marL="0" lvl="0" indent="0" algn="just"/>
            <a:r>
              <a:rPr lang="es-MX" dirty="0" smtClean="0"/>
              <a:t>Se definen de la siguiente manera:</a:t>
            </a:r>
          </a:p>
          <a:p>
            <a:pPr marL="0" lvl="0" indent="0" algn="just"/>
            <a:endParaRPr lang="es-MX" dirty="0" smtClean="0"/>
          </a:p>
          <a:p>
            <a:pPr marL="0" lvl="0" indent="0" algn="just"/>
            <a:r>
              <a:rPr lang="es-MX" dirty="0" err="1">
                <a:solidFill>
                  <a:schemeClr val="bg2"/>
                </a:solidFill>
              </a:rPr>
              <a:t>p</a:t>
            </a:r>
            <a:r>
              <a:rPr lang="es-MX" dirty="0" err="1" smtClean="0">
                <a:solidFill>
                  <a:schemeClr val="bg2"/>
                </a:solidFill>
              </a:rPr>
              <a:t>ublic</a:t>
            </a:r>
            <a:r>
              <a:rPr lang="es-MX" dirty="0" smtClean="0">
                <a:solidFill>
                  <a:schemeClr val="bg2"/>
                </a:solidFill>
              </a:rPr>
              <a:t> </a:t>
            </a:r>
            <a:r>
              <a:rPr lang="es-MX" dirty="0" err="1" smtClean="0">
                <a:solidFill>
                  <a:schemeClr val="bg2"/>
                </a:solidFill>
              </a:rPr>
              <a:t>int</a:t>
            </a:r>
            <a:r>
              <a:rPr lang="es-MX" dirty="0" smtClean="0"/>
              <a:t> variableGlobal = 0;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594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13950" y="680748"/>
            <a:ext cx="7184157" cy="361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Variables privadas:</a:t>
            </a:r>
          </a:p>
          <a:p>
            <a:pPr marL="0" lvl="0" indent="0" algn="just"/>
            <a:endParaRPr lang="es-ES" dirty="0" smtClean="0">
              <a:solidFill>
                <a:schemeClr val="bg1"/>
              </a:solidFill>
            </a:endParaRPr>
          </a:p>
          <a:p>
            <a:pPr marL="0" lvl="0" indent="0" algn="just"/>
            <a:r>
              <a:rPr lang="es-MX" dirty="0" smtClean="0"/>
              <a:t>Son variables que solo se pueden acceder desde dentro de la clase en la que se definen.</a:t>
            </a:r>
            <a:endParaRPr lang="es-ES" dirty="0" smtClean="0"/>
          </a:p>
          <a:p>
            <a:pPr marL="0" lvl="0" indent="0" algn="just"/>
            <a:endParaRPr lang="es-ES" dirty="0" smtClean="0"/>
          </a:p>
          <a:p>
            <a:pPr marL="0" lvl="0" indent="0" algn="just"/>
            <a:r>
              <a:rPr lang="es-MX" dirty="0" smtClean="0"/>
              <a:t>Se definen de la siguiente manera:</a:t>
            </a:r>
          </a:p>
          <a:p>
            <a:pPr marL="0" lvl="0" indent="0" algn="just"/>
            <a:endParaRPr lang="es-MX" dirty="0" smtClean="0"/>
          </a:p>
          <a:p>
            <a:pPr marL="0" lvl="0" indent="0" algn="just"/>
            <a:r>
              <a:rPr lang="es-MX" dirty="0" err="1" smtClean="0">
                <a:solidFill>
                  <a:schemeClr val="bg2"/>
                </a:solidFill>
              </a:rPr>
              <a:t>private</a:t>
            </a:r>
            <a:r>
              <a:rPr lang="es-MX" dirty="0" smtClean="0">
                <a:solidFill>
                  <a:schemeClr val="bg2"/>
                </a:solidFill>
              </a:rPr>
              <a:t> </a:t>
            </a:r>
            <a:r>
              <a:rPr lang="es-MX" dirty="0" err="1" smtClean="0">
                <a:solidFill>
                  <a:schemeClr val="bg2"/>
                </a:solidFill>
              </a:rPr>
              <a:t>int</a:t>
            </a:r>
            <a:r>
              <a:rPr lang="es-MX" dirty="0" smtClean="0"/>
              <a:t> </a:t>
            </a:r>
            <a:r>
              <a:rPr lang="es-MX" dirty="0" err="1" smtClean="0"/>
              <a:t>variablePrivada</a:t>
            </a:r>
            <a:r>
              <a:rPr lang="es-MX" dirty="0" smtClean="0"/>
              <a:t> = 0;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686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986225" y="2202422"/>
            <a:ext cx="3657336" cy="473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4800" dirty="0" smtClean="0">
                <a:solidFill>
                  <a:schemeClr val="bg1"/>
                </a:solidFill>
              </a:rPr>
              <a:t>Variables</a:t>
            </a:r>
            <a:endParaRPr lang="es-HN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81684" y="1075859"/>
            <a:ext cx="7184157" cy="2443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rgbClr val="72D9F0"/>
              </a:buClr>
            </a:pPr>
            <a:endParaRPr lang="es-HN" sz="1400" dirty="0" smtClean="0"/>
          </a:p>
          <a:p>
            <a:pPr marL="0" lvl="0" indent="0" algn="just"/>
            <a:r>
              <a:rPr lang="es-ES" dirty="0"/>
              <a:t>Las variables en Java son espacios en la memoria que se utilizan para almacenar datos temporales o permanentes que se </a:t>
            </a:r>
            <a:r>
              <a:rPr lang="es-ES" dirty="0" smtClean="0"/>
              <a:t>manipulan </a:t>
            </a:r>
            <a:r>
              <a:rPr lang="es-ES" dirty="0"/>
              <a:t>en un programa</a:t>
            </a:r>
            <a:r>
              <a:rPr lang="es-ES" dirty="0" smtClean="0"/>
              <a:t>.</a:t>
            </a:r>
          </a:p>
          <a:p>
            <a:pPr marL="0" lvl="0" indent="0" algn="just"/>
            <a:endParaRPr lang="es-ES" dirty="0" smtClean="0"/>
          </a:p>
          <a:p>
            <a:pPr marL="0" lvl="0" indent="0" algn="just"/>
            <a:r>
              <a:rPr lang="es-ES" dirty="0" smtClean="0"/>
              <a:t>En </a:t>
            </a:r>
            <a:r>
              <a:rPr lang="es-ES" dirty="0"/>
              <a:t>otras palabras, una variable es un contenedor de información que se puede utilizar en el código para almacenar valores y referencias a objetos.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512026" y="1730948"/>
            <a:ext cx="7122176" cy="2284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 smtClean="0"/>
              <a:t>Cada </a:t>
            </a:r>
            <a:r>
              <a:rPr lang="es-ES" dirty="0"/>
              <a:t>variable tiene un tipo de </a:t>
            </a:r>
            <a:r>
              <a:rPr lang="es-ES" dirty="0" smtClean="0"/>
              <a:t>datos, el cual diferencia el contenido que estas van a almacenar.</a:t>
            </a:r>
          </a:p>
          <a:p>
            <a:pPr marL="0" lvl="0" indent="0" algn="just"/>
            <a:r>
              <a:rPr lang="es-ES" dirty="0" smtClean="0"/>
              <a:t>Los tipos de datos pueden ser:</a:t>
            </a:r>
          </a:p>
          <a:p>
            <a:pPr marL="0" lvl="0" indent="0" algn="just"/>
            <a:endParaRPr lang="es-ES" dirty="0" smtClean="0"/>
          </a:p>
          <a:p>
            <a:pPr marL="285750" lvl="0" indent="-285750" algn="just">
              <a:buFontTx/>
              <a:buChar char="-"/>
            </a:pPr>
            <a:r>
              <a:rPr lang="es-ES" dirty="0" smtClean="0"/>
              <a:t>Primitivos</a:t>
            </a:r>
          </a:p>
          <a:p>
            <a:pPr marL="285750" lvl="0" indent="-285750" algn="just">
              <a:buFontTx/>
              <a:buChar char="-"/>
            </a:pPr>
            <a:r>
              <a:rPr lang="es-ES" dirty="0" smtClean="0"/>
              <a:t>Objetos</a:t>
            </a:r>
          </a:p>
          <a:p>
            <a:pPr marL="0" lvl="0" indent="0" algn="just"/>
            <a:endParaRPr lang="es-HN" dirty="0"/>
          </a:p>
        </p:txBody>
      </p:sp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89;p29"/>
          <p:cNvSpPr txBox="1">
            <a:spLocks/>
          </p:cNvSpPr>
          <p:nvPr/>
        </p:nvSpPr>
        <p:spPr>
          <a:xfrm>
            <a:off x="1333799" y="889804"/>
            <a:ext cx="698481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smtClean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Tipos de datos</a:t>
            </a:r>
            <a:endParaRPr lang="en-US" sz="2800" dirty="0">
              <a:solidFill>
                <a:schemeClr val="bg2"/>
              </a:solidFill>
            </a:endParaRPr>
          </a:p>
        </p:txBody>
      </p:sp>
      <p:cxnSp>
        <p:nvCxnSpPr>
          <p:cNvPr id="15" name="Google Shape;492;p29"/>
          <p:cNvCxnSpPr/>
          <p:nvPr/>
        </p:nvCxnSpPr>
        <p:spPr>
          <a:xfrm>
            <a:off x="1346415" y="1813560"/>
            <a:ext cx="0" cy="213093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5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81684" y="1075859"/>
            <a:ext cx="7184157" cy="2443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rgbClr val="72D9F0"/>
              </a:buClr>
            </a:pPr>
            <a:endParaRPr lang="es-HN" sz="1400" dirty="0" smtClean="0"/>
          </a:p>
          <a:p>
            <a:pPr marL="0" lvl="0" indent="0" algn="just"/>
            <a:r>
              <a:rPr lang="es-ES" dirty="0" smtClean="0"/>
              <a:t>En java las variables se declaran de la siguiente manera: </a:t>
            </a:r>
          </a:p>
          <a:p>
            <a:pPr marL="0" lvl="0" indent="0" algn="just"/>
            <a:endParaRPr lang="es-ES" dirty="0">
              <a:solidFill>
                <a:schemeClr val="bg1"/>
              </a:solidFill>
            </a:endParaRPr>
          </a:p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TipoDeDato </a:t>
            </a:r>
            <a:r>
              <a:rPr lang="es-ES" dirty="0" smtClean="0">
                <a:solidFill>
                  <a:schemeClr val="bg2"/>
                </a:solidFill>
              </a:rPr>
              <a:t>NombreVariable</a:t>
            </a:r>
            <a:r>
              <a:rPr lang="es-ES" dirty="0" smtClean="0">
                <a:solidFill>
                  <a:schemeClr val="tx2"/>
                </a:solidFill>
              </a:rPr>
              <a:t>;</a:t>
            </a:r>
          </a:p>
          <a:p>
            <a:pPr marL="0" lvl="0" indent="0" algn="just"/>
            <a:endParaRPr lang="es-ES" dirty="0">
              <a:solidFill>
                <a:schemeClr val="tx2"/>
              </a:solidFill>
            </a:endParaRPr>
          </a:p>
          <a:p>
            <a:pPr marL="0" lvl="0" indent="0"/>
            <a:r>
              <a:rPr lang="es-ES" dirty="0" smtClean="0"/>
              <a:t>		ó</a:t>
            </a:r>
          </a:p>
          <a:p>
            <a:pPr marL="0" lvl="0" indent="0" algn="just"/>
            <a:endParaRPr lang="es-ES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TipoDeDato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smtClean="0">
                <a:solidFill>
                  <a:schemeClr val="bg2"/>
                </a:solidFill>
              </a:rPr>
              <a:t>NombreVariable</a:t>
            </a:r>
            <a:r>
              <a:rPr lang="es-ES" dirty="0" smtClean="0">
                <a:solidFill>
                  <a:schemeClr val="tx2"/>
                </a:solidFill>
              </a:rPr>
              <a:t> = </a:t>
            </a:r>
            <a:r>
              <a:rPr lang="es-ES" dirty="0" smtClean="0"/>
              <a:t>ValorVariable</a:t>
            </a:r>
            <a:r>
              <a:rPr lang="es-ES" dirty="0" smtClean="0">
                <a:solidFill>
                  <a:schemeClr val="tx2"/>
                </a:solidFill>
              </a:rPr>
              <a:t>;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89;p29"/>
          <p:cNvSpPr txBox="1">
            <a:spLocks/>
          </p:cNvSpPr>
          <p:nvPr/>
        </p:nvSpPr>
        <p:spPr>
          <a:xfrm>
            <a:off x="1079593" y="517736"/>
            <a:ext cx="698481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smtClean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Tipos de datos primitivos</a:t>
            </a:r>
            <a:endParaRPr lang="en-US" sz="2800" dirty="0">
              <a:solidFill>
                <a:schemeClr val="bg2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86567"/>
              </p:ext>
            </p:extLst>
          </p:nvPr>
        </p:nvGraphicFramePr>
        <p:xfrm>
          <a:off x="1079592" y="1345252"/>
          <a:ext cx="7832759" cy="3063155"/>
        </p:xfrm>
        <a:graphic>
          <a:graphicData uri="http://schemas.openxmlformats.org/drawingml/2006/table">
            <a:tbl>
              <a:tblPr firstRow="1" bandRow="1">
                <a:tableStyleId>{0CB1E4C5-58AD-47BA-B8ED-BEC9707EF32B}</a:tableStyleId>
              </a:tblPr>
              <a:tblGrid>
                <a:gridCol w="1818192">
                  <a:extLst>
                    <a:ext uri="{9D8B030D-6E8A-4147-A177-3AD203B41FA5}">
                      <a16:colId xmlns:a16="http://schemas.microsoft.com/office/drawing/2014/main" val="4266050522"/>
                    </a:ext>
                  </a:extLst>
                </a:gridCol>
                <a:gridCol w="6014567">
                  <a:extLst>
                    <a:ext uri="{9D8B030D-6E8A-4147-A177-3AD203B41FA5}">
                      <a16:colId xmlns:a16="http://schemas.microsoft.com/office/drawing/2014/main" val="1322963357"/>
                    </a:ext>
                  </a:extLst>
                </a:gridCol>
              </a:tblGrid>
              <a:tr h="41391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Tipo de dato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Descripción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6570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algn="ctr"/>
                      <a:r>
                        <a:rPr kumimoji="0" lang="es-HN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Fira Code"/>
                        </a:rPr>
                        <a:t>int</a:t>
                      </a:r>
                      <a:endParaRPr lang="en-US" sz="12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HN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  <a:sym typeface="Fira Code"/>
                        </a:rPr>
                        <a:t>Número entero entre -2,147,483,648 a 2,147,483,647.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07888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char</a:t>
                      </a:r>
                      <a:endParaRPr lang="en-US" sz="12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Caractér</a:t>
                      </a:r>
                      <a:r>
                        <a:rPr lang="es-MX" sz="1200" baseline="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 en el rango de 0 a 65,535.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26395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boolean</a:t>
                      </a:r>
                      <a:endParaRPr lang="en-US" sz="12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Representa un valor verdadero/falso</a:t>
                      </a:r>
                      <a:r>
                        <a:rPr lang="es-MX" sz="1200" baseline="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 (true/false).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54816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float</a:t>
                      </a:r>
                      <a:endParaRPr lang="en-US" sz="12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Número</a:t>
                      </a:r>
                      <a:r>
                        <a:rPr lang="es-MX" sz="1200" baseline="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 decimal de precisión simple de 32 bits.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64449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double</a:t>
                      </a:r>
                      <a:endParaRPr lang="en-US" sz="12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Numero decimal de precisión</a:t>
                      </a:r>
                      <a:r>
                        <a:rPr lang="es-MX" sz="1200" baseline="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 doble de 64 bits.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79980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Short</a:t>
                      </a:r>
                      <a:endParaRPr lang="en-US" sz="12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Número entero de 16</a:t>
                      </a:r>
                      <a:r>
                        <a:rPr lang="es-MX" sz="1200" baseline="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 bits entre -32,768 a 32,767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44033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long</a:t>
                      </a:r>
                      <a:endParaRPr lang="en-US" sz="1200" dirty="0">
                        <a:solidFill>
                          <a:schemeClr val="bg1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6"/>
                          </a:solidFill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Entre </a:t>
                      </a:r>
                      <a:r>
                        <a:rPr lang="en-US" sz="1200" b="0" i="0" dirty="0" smtClean="0">
                          <a:solidFill>
                            <a:srgbClr val="D1D5DB"/>
                          </a:solidFill>
                          <a:effectLst/>
                          <a:latin typeface="Fira Code" panose="020B0604020202020204" charset="0"/>
                          <a:ea typeface="Fira Code" panose="020B0604020202020204" charset="0"/>
                          <a:cs typeface="Fira Code" panose="020B0604020202020204" charset="0"/>
                        </a:rPr>
                        <a:t>-9,223,372,036,854,775,808 a 9,223,372,036,854,775,807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Fira Code" panose="020B0604020202020204" charset="0"/>
                        <a:ea typeface="Fira Code" panose="020B0604020202020204" charset="0"/>
                        <a:cs typeface="Fira Cod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4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3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81684" y="1075859"/>
            <a:ext cx="7184157" cy="2443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Valores constantes:</a:t>
            </a:r>
          </a:p>
          <a:p>
            <a:pPr marL="0" lvl="0" indent="0" algn="just"/>
            <a:r>
              <a:rPr lang="es-ES" dirty="0" smtClean="0"/>
              <a:t>Para declarar una variable cuyo valor no va a cambiar dentro del programa, se hace agregando el identificador ‘final‘. </a:t>
            </a:r>
          </a:p>
          <a:p>
            <a:pPr marL="0" lvl="0" indent="0" algn="just"/>
            <a:r>
              <a:rPr lang="es-ES" dirty="0" smtClean="0"/>
              <a:t>Ejemplo:</a:t>
            </a:r>
          </a:p>
          <a:p>
            <a:pPr marL="0" lvl="0" indent="0"/>
            <a:endParaRPr lang="es-ES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Final double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smtClean="0">
                <a:solidFill>
                  <a:schemeClr val="bg2"/>
                </a:solidFill>
              </a:rPr>
              <a:t>PI</a:t>
            </a:r>
            <a:r>
              <a:rPr lang="es-ES" dirty="0" smtClean="0">
                <a:solidFill>
                  <a:schemeClr val="tx2"/>
                </a:solidFill>
              </a:rPr>
              <a:t> = </a:t>
            </a:r>
            <a:r>
              <a:rPr lang="es-ES" dirty="0" smtClean="0"/>
              <a:t>3.141592653589</a:t>
            </a:r>
            <a:r>
              <a:rPr lang="es-ES" dirty="0" smtClean="0">
                <a:solidFill>
                  <a:schemeClr val="tx2"/>
                </a:solidFill>
              </a:rPr>
              <a:t>;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512026" y="1730948"/>
            <a:ext cx="7122176" cy="2284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 smtClean="0"/>
              <a:t>Estos objetos se caracterizan por que hay que invocarlos, veremos uno de los mas utilizados que es </a:t>
            </a:r>
            <a:r>
              <a:rPr lang="es-ES" dirty="0" err="1" smtClean="0"/>
              <a:t>String</a:t>
            </a:r>
            <a:r>
              <a:rPr lang="es-ES" dirty="0" smtClean="0"/>
              <a:t>.</a:t>
            </a:r>
          </a:p>
          <a:p>
            <a:pPr marL="0" lvl="0" indent="0" algn="just"/>
            <a:endParaRPr lang="es-HN" dirty="0"/>
          </a:p>
        </p:txBody>
      </p:sp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89;p29"/>
          <p:cNvSpPr txBox="1">
            <a:spLocks/>
          </p:cNvSpPr>
          <p:nvPr/>
        </p:nvSpPr>
        <p:spPr>
          <a:xfrm>
            <a:off x="1333799" y="889804"/>
            <a:ext cx="698481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 smtClean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Datos del tipo objeto</a:t>
            </a:r>
            <a:endParaRPr lang="en-US" sz="2800" dirty="0">
              <a:solidFill>
                <a:schemeClr val="bg2"/>
              </a:solidFill>
            </a:endParaRPr>
          </a:p>
        </p:txBody>
      </p:sp>
      <p:cxnSp>
        <p:nvCxnSpPr>
          <p:cNvPr id="15" name="Google Shape;492;p29"/>
          <p:cNvCxnSpPr/>
          <p:nvPr/>
        </p:nvCxnSpPr>
        <p:spPr>
          <a:xfrm>
            <a:off x="1346415" y="1813560"/>
            <a:ext cx="0" cy="213093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2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60120" y="4694724"/>
            <a:ext cx="325918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0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400" dirty="0" smtClean="0"/>
              <a:t>CEETI - FI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381684" y="1075859"/>
            <a:ext cx="7184157" cy="2443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String:</a:t>
            </a:r>
          </a:p>
          <a:p>
            <a:pPr marL="0" lvl="0" indent="0"/>
            <a:r>
              <a:rPr lang="es-ES" dirty="0" smtClean="0"/>
              <a:t>Es una clase que representa una secuencia de caracteres para almacenar y manipular cadenas de texto.</a:t>
            </a:r>
          </a:p>
          <a:p>
            <a:pPr marL="0" lvl="0" indent="0"/>
            <a:r>
              <a:rPr lang="es-ES" dirty="0" smtClean="0"/>
              <a:t>Una variable tipo String, se declara de la siguiente manera: </a:t>
            </a:r>
          </a:p>
          <a:p>
            <a:pPr marL="0" lvl="0" indent="0"/>
            <a:endParaRPr lang="es-ES" dirty="0">
              <a:solidFill>
                <a:schemeClr val="tx2"/>
              </a:solidFill>
            </a:endParaRPr>
          </a:p>
          <a:p>
            <a:pPr marL="0" lvl="0" indent="0" algn="just"/>
            <a:r>
              <a:rPr lang="es-ES" dirty="0" smtClean="0">
                <a:solidFill>
                  <a:schemeClr val="bg1"/>
                </a:solidFill>
              </a:rPr>
              <a:t>String </a:t>
            </a:r>
            <a:r>
              <a:rPr lang="es-ES" dirty="0" smtClean="0">
                <a:solidFill>
                  <a:schemeClr val="bg2"/>
                </a:solidFill>
              </a:rPr>
              <a:t>miCadenaDeTexto</a:t>
            </a:r>
            <a:r>
              <a:rPr lang="es-ES" dirty="0" smtClean="0">
                <a:solidFill>
                  <a:schemeClr val="tx2"/>
                </a:solidFill>
              </a:rPr>
              <a:t> = </a:t>
            </a:r>
            <a:r>
              <a:rPr lang="es-ES" dirty="0" smtClean="0">
                <a:solidFill>
                  <a:schemeClr val="accent2"/>
                </a:solidFill>
              </a:rPr>
              <a:t>“Hola Mundo!”</a:t>
            </a:r>
            <a:r>
              <a:rPr lang="es-ES" dirty="0" smtClean="0">
                <a:solidFill>
                  <a:schemeClr val="tx2"/>
                </a:solidFill>
              </a:rPr>
              <a:t>;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1133</Words>
  <Application>Microsoft Office PowerPoint</Application>
  <PresentationFormat>Presentación en pantalla (16:9)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Fira Code</vt:lpstr>
      <vt:lpstr>Arial</vt:lpstr>
      <vt:lpstr>Programming Language Workshop for Beginners by Slidesgo</vt:lpstr>
      <vt:lpstr>Curso básico de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 con: HTML CSS Bootstrap</dc:title>
  <dc:creator>USUARIO</dc:creator>
  <cp:lastModifiedBy>pedro montoya</cp:lastModifiedBy>
  <cp:revision>93</cp:revision>
  <dcterms:modified xsi:type="dcterms:W3CDTF">2023-04-10T21:38:42Z</dcterms:modified>
</cp:coreProperties>
</file>