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8"/>
  </p:notesMasterIdLst>
  <p:sldIdLst>
    <p:sldId id="256" r:id="rId2"/>
    <p:sldId id="342" r:id="rId3"/>
    <p:sldId id="343" r:id="rId4"/>
    <p:sldId id="346" r:id="rId5"/>
    <p:sldId id="344" r:id="rId6"/>
    <p:sldId id="345" r:id="rId7"/>
  </p:sldIdLst>
  <p:sldSz cx="9144000" cy="5143500" type="screen16x9"/>
  <p:notesSz cx="6858000" cy="9144000"/>
  <p:embeddedFontLst>
    <p:embeddedFont>
      <p:font typeface="Fira Code" panose="020B0604020202020204" charset="0"/>
      <p:regular r:id="rId9"/>
      <p:bold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UARIO" initials="U" lastIdx="5" clrIdx="0">
    <p:extLst>
      <p:ext uri="{19B8F6BF-5375-455C-9EA6-DF929625EA0E}">
        <p15:presenceInfo xmlns:p15="http://schemas.microsoft.com/office/powerpoint/2012/main" userId="USUARIO" providerId="None"/>
      </p:ext>
    </p:extLst>
  </p:cmAuthor>
  <p:cmAuthor id="2" name="pedro montoya" initials="pm" lastIdx="11" clrIdx="1">
    <p:extLst>
      <p:ext uri="{19B8F6BF-5375-455C-9EA6-DF929625EA0E}">
        <p15:presenceInfo xmlns:p15="http://schemas.microsoft.com/office/powerpoint/2012/main" userId="c860606b56e355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B1E4C5-58AD-47BA-B8ED-BEC9707EF32B}">
  <a:tblStyle styleId="{0CB1E4C5-58AD-47BA-B8ED-BEC9707EF3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985" autoAdjust="0"/>
  </p:normalViewPr>
  <p:slideViewPr>
    <p:cSldViewPr snapToGrid="0">
      <p:cViewPr varScale="1">
        <p:scale>
          <a:sx n="118" d="100"/>
          <a:sy n="118" d="100"/>
        </p:scale>
        <p:origin x="1404"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44319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95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aseline="0" dirty="0" smtClean="0"/>
              <a:t>Con </a:t>
            </a:r>
            <a:r>
              <a:rPr lang="es-ES" baseline="0" dirty="0"/>
              <a:t>la programación orientada a objetos pasamos de tener código de programación de una sola hoja secuencial a tener múltiples objetos que se relacionan entre sí de distintas maneras.</a:t>
            </a:r>
          </a:p>
          <a:p>
            <a:pPr marL="0" lvl="0" indent="0" algn="l" rtl="0">
              <a:spcBef>
                <a:spcPts val="0"/>
              </a:spcBef>
              <a:spcAft>
                <a:spcPts val="0"/>
              </a:spcAft>
              <a:buNone/>
            </a:pPr>
            <a:endParaRPr lang="es-ES" baseline="0" dirty="0"/>
          </a:p>
          <a:p>
            <a:pPr marL="0" lvl="0" indent="0" algn="l" rtl="0">
              <a:spcBef>
                <a:spcPts val="0"/>
              </a:spcBef>
              <a:spcAft>
                <a:spcPts val="0"/>
              </a:spcAft>
              <a:buNone/>
            </a:pPr>
            <a:endParaRPr lang="es-ES" baseline="0" dirty="0"/>
          </a:p>
          <a:p>
            <a:pPr marL="0" lvl="0" indent="0" algn="l" rtl="0">
              <a:spcBef>
                <a:spcPts val="0"/>
              </a:spcBef>
              <a:spcAft>
                <a:spcPts val="0"/>
              </a:spcAft>
              <a:buNone/>
            </a:pPr>
            <a:endParaRPr lang="es-ES" baseline="0" dirty="0"/>
          </a:p>
        </p:txBody>
      </p:sp>
    </p:spTree>
    <p:extLst>
      <p:ext uri="{BB962C8B-B14F-4D97-AF65-F5344CB8AC3E}">
        <p14:creationId xmlns:p14="http://schemas.microsoft.com/office/powerpoint/2010/main" val="519266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aseline="0" dirty="0" smtClean="0"/>
              <a:t>Como </a:t>
            </a:r>
            <a:r>
              <a:rPr lang="es-ES" baseline="0" dirty="0"/>
              <a:t>los objetos se comunican entre sí, un problema de seguridad podría ser que un objeto tenga la posibilidad de modificar los atributos de otro, entonces se necesita proteger la información de manipulaciones no autorizadas.</a:t>
            </a:r>
          </a:p>
          <a:p>
            <a:pPr marL="0" lvl="0" indent="0" algn="l" rtl="0">
              <a:spcBef>
                <a:spcPts val="0"/>
              </a:spcBef>
              <a:spcAft>
                <a:spcPts val="0"/>
              </a:spcAft>
              <a:buNone/>
            </a:pPr>
            <a:r>
              <a:rPr lang="es-ES" baseline="0" dirty="0"/>
              <a:t>Para esto utilizamos datos privados e incluso métodos privados que no pueden ser accedidos y existe una mejor organización de un sistema.</a:t>
            </a:r>
          </a:p>
          <a:p>
            <a:pPr marL="0" lvl="0" indent="0" algn="l" rtl="0">
              <a:spcBef>
                <a:spcPts val="0"/>
              </a:spcBef>
              <a:spcAft>
                <a:spcPts val="0"/>
              </a:spcAft>
              <a:buNone/>
            </a:pPr>
            <a:endParaRPr lang="es-ES" baseline="0" dirty="0"/>
          </a:p>
        </p:txBody>
      </p:sp>
    </p:spTree>
    <p:extLst>
      <p:ext uri="{BB962C8B-B14F-4D97-AF65-F5344CB8AC3E}">
        <p14:creationId xmlns:p14="http://schemas.microsoft.com/office/powerpoint/2010/main" val="2541455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ES" baseline="0" dirty="0"/>
          </a:p>
        </p:txBody>
      </p:sp>
    </p:spTree>
    <p:extLst>
      <p:ext uri="{BB962C8B-B14F-4D97-AF65-F5344CB8AC3E}">
        <p14:creationId xmlns:p14="http://schemas.microsoft.com/office/powerpoint/2010/main" val="4038307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HN" sz="1100" b="0" i="0" u="none" strike="noStrike" cap="none" dirty="0" smtClean="0">
                <a:solidFill>
                  <a:srgbClr val="000000"/>
                </a:solidFill>
                <a:effectLst/>
                <a:latin typeface="Arial"/>
                <a:ea typeface="Arial"/>
                <a:cs typeface="Arial"/>
                <a:sym typeface="Arial"/>
              </a:rPr>
              <a:t>La </a:t>
            </a:r>
            <a:r>
              <a:rPr lang="es-HN" sz="1100" b="0" i="0" u="none" strike="noStrike" cap="none" dirty="0">
                <a:solidFill>
                  <a:srgbClr val="000000"/>
                </a:solidFill>
                <a:effectLst/>
                <a:latin typeface="Arial"/>
                <a:ea typeface="Arial"/>
                <a:cs typeface="Arial"/>
                <a:sym typeface="Arial"/>
              </a:rPr>
              <a:t>abstracción en Java se refiere a la capacidad de enfocarnos en los aspectos esenciales y relevantes de un objeto o concepto, ignorando detalles menos importantes. En términos más simples, la abstracción nos permite representar objetos del mundo real de manera simplificada y enfocarnos solo en lo que es importante para nuestro programa.</a:t>
            </a:r>
          </a:p>
          <a:p>
            <a:pPr marL="0" lvl="0" indent="0" algn="l" rtl="0">
              <a:spcBef>
                <a:spcPts val="0"/>
              </a:spcBef>
              <a:spcAft>
                <a:spcPts val="0"/>
              </a:spcAft>
              <a:buNone/>
            </a:pPr>
            <a:endParaRPr lang="es-ES" baseline="0" dirty="0"/>
          </a:p>
          <a:p>
            <a:pPr marL="0" lvl="0" indent="0" algn="l" rtl="0">
              <a:spcBef>
                <a:spcPts val="0"/>
              </a:spcBef>
              <a:spcAft>
                <a:spcPts val="0"/>
              </a:spcAft>
              <a:buNone/>
            </a:pPr>
            <a:r>
              <a:rPr lang="es-ES" baseline="0" dirty="0"/>
              <a:t>En resumen la abstracción es llevar un concepto y convertirlo en una clase que contiene atributos y métodos. </a:t>
            </a:r>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MX" baseline="0" dirty="0"/>
          </a:p>
          <a:p>
            <a:pPr marL="0" lvl="0" indent="0" algn="l" rtl="0">
              <a:spcBef>
                <a:spcPts val="0"/>
              </a:spcBef>
              <a:spcAft>
                <a:spcPts val="0"/>
              </a:spcAft>
              <a:buNone/>
            </a:pPr>
            <a:endParaRPr lang="es-ES" baseline="0" dirty="0"/>
          </a:p>
          <a:p>
            <a:pPr marL="0" lvl="0" indent="0" algn="l" rtl="0">
              <a:spcBef>
                <a:spcPts val="0"/>
              </a:spcBef>
              <a:spcAft>
                <a:spcPts val="0"/>
              </a:spcAft>
              <a:buNone/>
            </a:pPr>
            <a:endParaRPr lang="es-ES" baseline="0" dirty="0"/>
          </a:p>
        </p:txBody>
      </p:sp>
    </p:spTree>
    <p:extLst>
      <p:ext uri="{BB962C8B-B14F-4D97-AF65-F5344CB8AC3E}">
        <p14:creationId xmlns:p14="http://schemas.microsoft.com/office/powerpoint/2010/main" val="2574579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baseline="0" dirty="0"/>
              <a:t>El polimorfismo en Java es la capacidad de objetos de diferentes clases de ser tratados como si fueran objetos de una misma clase. En otras palabras, se puede usar una clase base para referirse a objetos de sus subclases, y las operaciones que se realizan con la clase base se aplicarán a los objetos de sus subclases.</a:t>
            </a:r>
            <a:endParaRPr lang="es-ES" baseline="0" dirty="0"/>
          </a:p>
        </p:txBody>
      </p:sp>
    </p:spTree>
    <p:extLst>
      <p:ext uri="{BB962C8B-B14F-4D97-AF65-F5344CB8AC3E}">
        <p14:creationId xmlns:p14="http://schemas.microsoft.com/office/powerpoint/2010/main" val="2840177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69" r:id="rId2"/>
    <p:sldLayoutId id="2147483670" r:id="rId3"/>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2220248" y="952517"/>
            <a:ext cx="6164000" cy="2252349"/>
          </a:xfrm>
          <a:prstGeom prst="rect">
            <a:avLst/>
          </a:prstGeom>
        </p:spPr>
        <p:txBody>
          <a:bodyPr spcFirstLastPara="1" wrap="square" lIns="91425" tIns="91425" rIns="91425" bIns="91425" anchor="ctr" anchorCtr="0">
            <a:noAutofit/>
          </a:bodyPr>
          <a:lstStyle/>
          <a:p>
            <a:pPr lvl="0"/>
            <a:r>
              <a:rPr lang="en" dirty="0"/>
              <a:t>Curso </a:t>
            </a:r>
            <a:r>
              <a:rPr lang="es-MX" dirty="0"/>
              <a:t>básico de JAVA</a:t>
            </a:r>
            <a:endParaRPr dirty="0">
              <a:solidFill>
                <a:schemeClr val="accent3"/>
              </a:solidFill>
            </a:endParaRPr>
          </a:p>
        </p:txBody>
      </p:sp>
      <p:sp>
        <p:nvSpPr>
          <p:cNvPr id="460"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accent6">
                    <a:lumMod val="65000"/>
                  </a:schemeClr>
                </a:solidFill>
              </a:rPr>
              <a:t>Pedro Molina – instructor CEETI-FI</a:t>
            </a:r>
            <a:endParaRPr sz="1000" dirty="0">
              <a:solidFill>
                <a:schemeClr val="accent6">
                  <a:lumMod val="65000"/>
                </a:schemeClr>
              </a:solidFill>
            </a:endParaRPr>
          </a:p>
        </p:txBody>
      </p:sp>
      <p:grpSp>
        <p:nvGrpSpPr>
          <p:cNvPr id="462" name="Google Shape;462;p27"/>
          <p:cNvGrpSpPr/>
          <p:nvPr/>
        </p:nvGrpSpPr>
        <p:grpSpPr>
          <a:xfrm>
            <a:off x="1967198" y="1483381"/>
            <a:ext cx="506100" cy="2484508"/>
            <a:chOff x="1413525" y="1717954"/>
            <a:chExt cx="506100" cy="2484508"/>
          </a:xfrm>
        </p:grpSpPr>
        <p:cxnSp>
          <p:nvCxnSpPr>
            <p:cNvPr id="463" name="Google Shape;463;p27"/>
            <p:cNvCxnSpPr/>
            <p:nvPr/>
          </p:nvCxnSpPr>
          <p:spPr>
            <a:xfrm>
              <a:off x="1543836" y="1717954"/>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5962"/>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dirty="0">
                <a:solidFill>
                  <a:schemeClr val="accent3"/>
                </a:solidFill>
                <a:latin typeface="Fira Code"/>
                <a:ea typeface="Fira Code"/>
                <a:cs typeface="Fira Code"/>
                <a:sym typeface="Fira Code"/>
              </a:endParaRPr>
            </a:p>
          </p:txBody>
        </p:sp>
      </p:gr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a:t>CEETI - FI</a:t>
            </a:r>
            <a:endParaRPr sz="1400" dirty="0">
              <a:solidFill>
                <a:schemeClr val="accent3"/>
              </a:solidFill>
            </a:endParaRPr>
          </a:p>
        </p:txBody>
      </p:sp>
      <p:pic>
        <p:nvPicPr>
          <p:cNvPr id="1028"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Java logo and symbol, meaning, history,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7204" y="2515207"/>
            <a:ext cx="2579782" cy="16123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502;p30"/>
          <p:cNvSpPr txBox="1">
            <a:spLocks noGrp="1"/>
          </p:cNvSpPr>
          <p:nvPr>
            <p:ph type="subTitle" idx="1"/>
          </p:nvPr>
        </p:nvSpPr>
        <p:spPr>
          <a:xfrm>
            <a:off x="1158087" y="680748"/>
            <a:ext cx="7518322" cy="3618865"/>
          </a:xfrm>
          <a:prstGeom prst="rect">
            <a:avLst/>
          </a:prstGeom>
        </p:spPr>
        <p:txBody>
          <a:bodyPr spcFirstLastPara="1" wrap="square" lIns="91425" tIns="91425" rIns="91425" bIns="91425" anchor="ctr" anchorCtr="0">
            <a:noAutofit/>
          </a:bodyPr>
          <a:lstStyle/>
          <a:p>
            <a:pPr marL="0" lvl="0" indent="0" algn="just"/>
            <a:r>
              <a:rPr lang="es-ES" sz="2400" dirty="0">
                <a:solidFill>
                  <a:schemeClr val="bg1"/>
                </a:solidFill>
              </a:rPr>
              <a:t>Programación Orientada a Objetos (POO)</a:t>
            </a:r>
          </a:p>
          <a:p>
            <a:pPr marL="0" lvl="0" indent="0" algn="just"/>
            <a:endParaRPr lang="es-ES" sz="2000" dirty="0">
              <a:solidFill>
                <a:schemeClr val="bg1"/>
              </a:solidFill>
            </a:endParaRPr>
          </a:p>
          <a:p>
            <a:pPr marL="0" lvl="0" indent="0" algn="just"/>
            <a:r>
              <a:rPr lang="es-ES" sz="1600" dirty="0"/>
              <a:t>Es un paradigma de programación en el que se modelan los problemas y soluciones como "objetos" que interactúan entre sí para resolver tareas. </a:t>
            </a:r>
          </a:p>
          <a:p>
            <a:pPr marL="0" lvl="0" indent="0" algn="just"/>
            <a:endParaRPr lang="es-ES" sz="1600" dirty="0"/>
          </a:p>
          <a:p>
            <a:pPr marL="0" lvl="0" indent="0" algn="just"/>
            <a:r>
              <a:rPr lang="es-ES" sz="1600" dirty="0"/>
              <a:t>Cada objeto es una instancia de una clase, que define su comportamiento y características.</a:t>
            </a:r>
            <a:endParaRPr lang="es-ES" sz="1400" dirty="0"/>
          </a:p>
          <a:p>
            <a:pPr marL="0" lvl="0" indent="0" algn="just"/>
            <a:endParaRPr lang="es-ES" dirty="0">
              <a:solidFill>
                <a:schemeClr val="bg1"/>
              </a:solidFill>
            </a:endParaRPr>
          </a:p>
        </p:txBody>
      </p:sp>
    </p:spTree>
    <p:extLst>
      <p:ext uri="{BB962C8B-B14F-4D97-AF65-F5344CB8AC3E}">
        <p14:creationId xmlns:p14="http://schemas.microsoft.com/office/powerpoint/2010/main" val="134421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502;p30"/>
          <p:cNvSpPr txBox="1">
            <a:spLocks noGrp="1"/>
          </p:cNvSpPr>
          <p:nvPr>
            <p:ph type="subTitle" idx="1"/>
          </p:nvPr>
        </p:nvSpPr>
        <p:spPr>
          <a:xfrm>
            <a:off x="1158087" y="680748"/>
            <a:ext cx="7009168" cy="3618865"/>
          </a:xfrm>
          <a:prstGeom prst="rect">
            <a:avLst/>
          </a:prstGeom>
        </p:spPr>
        <p:txBody>
          <a:bodyPr spcFirstLastPara="1" wrap="square" lIns="91425" tIns="91425" rIns="91425" bIns="91425" anchor="ctr" anchorCtr="0">
            <a:noAutofit/>
          </a:bodyPr>
          <a:lstStyle/>
          <a:p>
            <a:pPr marL="0" lvl="0" indent="0" algn="just"/>
            <a:r>
              <a:rPr lang="es-ES" sz="2400" dirty="0">
                <a:solidFill>
                  <a:schemeClr val="bg1"/>
                </a:solidFill>
              </a:rPr>
              <a:t>Encapsulamiento</a:t>
            </a:r>
          </a:p>
          <a:p>
            <a:pPr marL="0" lvl="0" indent="0" algn="just"/>
            <a:endParaRPr lang="es-ES" sz="2400" dirty="0">
              <a:solidFill>
                <a:schemeClr val="bg1"/>
              </a:solidFill>
            </a:endParaRPr>
          </a:p>
          <a:p>
            <a:pPr marL="0" lvl="0" indent="0" algn="just"/>
            <a:r>
              <a:rPr lang="es-ES" dirty="0"/>
              <a:t>Es la capacidad de ocultar la complejidad de un objeto y exponer solo su interfaz pública, protegiendo así sus datos y comportamiento interno.</a:t>
            </a:r>
          </a:p>
          <a:p>
            <a:pPr marL="0" lvl="0" indent="0" algn="just"/>
            <a:endParaRPr lang="es-ES" sz="2000" dirty="0">
              <a:solidFill>
                <a:schemeClr val="bg1"/>
              </a:solidFill>
            </a:endParaRPr>
          </a:p>
          <a:p>
            <a:pPr marL="0" lvl="0" indent="0" algn="just"/>
            <a:endParaRPr lang="es-ES" dirty="0">
              <a:solidFill>
                <a:schemeClr val="bg1"/>
              </a:solidFill>
            </a:endParaRPr>
          </a:p>
        </p:txBody>
      </p:sp>
    </p:spTree>
    <p:extLst>
      <p:ext uri="{BB962C8B-B14F-4D97-AF65-F5344CB8AC3E}">
        <p14:creationId xmlns:p14="http://schemas.microsoft.com/office/powerpoint/2010/main" val="1797822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502;p30"/>
          <p:cNvSpPr txBox="1">
            <a:spLocks noGrp="1"/>
          </p:cNvSpPr>
          <p:nvPr>
            <p:ph type="subTitle" idx="1"/>
          </p:nvPr>
        </p:nvSpPr>
        <p:spPr>
          <a:xfrm>
            <a:off x="1158087" y="680748"/>
            <a:ext cx="7009168" cy="3618865"/>
          </a:xfrm>
          <a:prstGeom prst="rect">
            <a:avLst/>
          </a:prstGeom>
        </p:spPr>
        <p:txBody>
          <a:bodyPr spcFirstLastPara="1" wrap="square" lIns="91425" tIns="91425" rIns="91425" bIns="91425" anchor="ctr" anchorCtr="0">
            <a:noAutofit/>
          </a:bodyPr>
          <a:lstStyle/>
          <a:p>
            <a:pPr marL="0" lvl="0" indent="0" algn="just"/>
            <a:r>
              <a:rPr lang="es-ES" sz="2800" dirty="0">
                <a:solidFill>
                  <a:schemeClr val="bg1"/>
                </a:solidFill>
              </a:rPr>
              <a:t>Herencia</a:t>
            </a:r>
          </a:p>
          <a:p>
            <a:pPr marL="0" lvl="0" indent="0" algn="just"/>
            <a:endParaRPr lang="es-ES" sz="2400" dirty="0">
              <a:solidFill>
                <a:schemeClr val="bg1"/>
              </a:solidFill>
            </a:endParaRPr>
          </a:p>
          <a:p>
            <a:pPr marL="0" lvl="0" indent="0" algn="just"/>
            <a:r>
              <a:rPr lang="es-MX" sz="2000" b="0" i="0" dirty="0">
                <a:solidFill>
                  <a:srgbClr val="D1D5DB"/>
                </a:solidFill>
                <a:effectLst/>
                <a:latin typeface="Söhne"/>
              </a:rPr>
              <a:t>Es la capacidad de crear una nueva clase basada en una clase existente, heredando sus características y agregando nuevas.</a:t>
            </a:r>
          </a:p>
          <a:p>
            <a:pPr marL="0" lvl="0" indent="0" algn="just"/>
            <a:endParaRPr lang="es-MX" sz="2000" dirty="0">
              <a:solidFill>
                <a:srgbClr val="D1D5DB"/>
              </a:solidFill>
              <a:latin typeface="Söhne"/>
            </a:endParaRPr>
          </a:p>
          <a:p>
            <a:pPr marL="0" lvl="0" indent="0" algn="just"/>
            <a:r>
              <a:rPr lang="es-MX" sz="2000" dirty="0">
                <a:solidFill>
                  <a:srgbClr val="D1D5DB"/>
                </a:solidFill>
                <a:latin typeface="Söhne"/>
              </a:rPr>
              <a:t>Para hacer uso de la herencia en una clase lo definimos de la siguiente manera:</a:t>
            </a:r>
          </a:p>
          <a:p>
            <a:pPr marL="0" lvl="0" indent="0" algn="just"/>
            <a:endParaRPr lang="es-MX" sz="2000" dirty="0">
              <a:solidFill>
                <a:srgbClr val="D1D5DB"/>
              </a:solidFill>
              <a:latin typeface="Söhne"/>
            </a:endParaRPr>
          </a:p>
          <a:p>
            <a:pPr marL="0" lvl="0" indent="0" algn="just"/>
            <a:r>
              <a:rPr lang="es-MX" sz="2000" dirty="0" err="1">
                <a:solidFill>
                  <a:schemeClr val="bg2"/>
                </a:solidFill>
                <a:latin typeface="Söhne"/>
              </a:rPr>
              <a:t>public</a:t>
            </a:r>
            <a:r>
              <a:rPr lang="es-MX" sz="2000" dirty="0">
                <a:solidFill>
                  <a:schemeClr val="bg2"/>
                </a:solidFill>
                <a:latin typeface="Söhne"/>
              </a:rPr>
              <a:t> </a:t>
            </a:r>
            <a:r>
              <a:rPr lang="es-MX" sz="2000" dirty="0" err="1">
                <a:solidFill>
                  <a:schemeClr val="bg2"/>
                </a:solidFill>
                <a:latin typeface="Söhne"/>
              </a:rPr>
              <a:t>class</a:t>
            </a:r>
            <a:r>
              <a:rPr lang="es-MX" sz="2000" dirty="0">
                <a:solidFill>
                  <a:schemeClr val="bg2"/>
                </a:solidFill>
                <a:latin typeface="Söhne"/>
              </a:rPr>
              <a:t> </a:t>
            </a:r>
            <a:r>
              <a:rPr lang="es-MX" sz="2000" dirty="0">
                <a:solidFill>
                  <a:srgbClr val="D1D5DB"/>
                </a:solidFill>
                <a:latin typeface="Söhne"/>
              </a:rPr>
              <a:t>Clase1 </a:t>
            </a:r>
            <a:r>
              <a:rPr lang="es-MX" sz="2000" dirty="0" err="1">
                <a:solidFill>
                  <a:schemeClr val="bg2"/>
                </a:solidFill>
                <a:latin typeface="Söhne"/>
              </a:rPr>
              <a:t>extends</a:t>
            </a:r>
            <a:r>
              <a:rPr lang="es-MX" sz="2000" dirty="0">
                <a:solidFill>
                  <a:srgbClr val="D1D5DB"/>
                </a:solidFill>
                <a:latin typeface="Söhne"/>
              </a:rPr>
              <a:t> Clase2;</a:t>
            </a:r>
            <a:endParaRPr lang="es-ES" sz="1600" dirty="0">
              <a:solidFill>
                <a:schemeClr val="bg1"/>
              </a:solidFill>
            </a:endParaRPr>
          </a:p>
        </p:txBody>
      </p:sp>
    </p:spTree>
    <p:extLst>
      <p:ext uri="{BB962C8B-B14F-4D97-AF65-F5344CB8AC3E}">
        <p14:creationId xmlns:p14="http://schemas.microsoft.com/office/powerpoint/2010/main" val="391759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502;p30"/>
          <p:cNvSpPr txBox="1">
            <a:spLocks noGrp="1"/>
          </p:cNvSpPr>
          <p:nvPr>
            <p:ph type="subTitle" idx="1"/>
          </p:nvPr>
        </p:nvSpPr>
        <p:spPr>
          <a:xfrm>
            <a:off x="1158087" y="680748"/>
            <a:ext cx="7009168" cy="3618865"/>
          </a:xfrm>
          <a:prstGeom prst="rect">
            <a:avLst/>
          </a:prstGeom>
        </p:spPr>
        <p:txBody>
          <a:bodyPr spcFirstLastPara="1" wrap="square" lIns="91425" tIns="91425" rIns="91425" bIns="91425" anchor="ctr" anchorCtr="0">
            <a:noAutofit/>
          </a:bodyPr>
          <a:lstStyle/>
          <a:p>
            <a:pPr marL="0" lvl="0" indent="0" algn="just"/>
            <a:r>
              <a:rPr lang="es-ES" sz="2400" dirty="0">
                <a:solidFill>
                  <a:schemeClr val="bg1"/>
                </a:solidFill>
              </a:rPr>
              <a:t>Abstracción</a:t>
            </a:r>
          </a:p>
          <a:p>
            <a:pPr marL="0" lvl="0" indent="0" algn="just"/>
            <a:endParaRPr lang="es-ES" sz="2400" dirty="0">
              <a:solidFill>
                <a:schemeClr val="bg1"/>
              </a:solidFill>
            </a:endParaRPr>
          </a:p>
          <a:p>
            <a:pPr marL="0" lvl="0" indent="0" algn="just"/>
            <a:r>
              <a:rPr lang="es-ES" dirty="0"/>
              <a:t>Es la capacidad de representar la esencia o características importantes de un objeto en un modelo simplificado. </a:t>
            </a:r>
          </a:p>
          <a:p>
            <a:pPr marL="0" lvl="0" indent="0" algn="just"/>
            <a:endParaRPr lang="es-MX" dirty="0">
              <a:solidFill>
                <a:schemeClr val="bg1"/>
              </a:solidFill>
            </a:endParaRPr>
          </a:p>
          <a:p>
            <a:pPr marL="0" lvl="0" indent="0" algn="just"/>
            <a:r>
              <a:rPr lang="es-MX" dirty="0"/>
              <a:t>Para declarar clases abstractas en java se hace de la siguiente manera:</a:t>
            </a:r>
          </a:p>
          <a:p>
            <a:pPr marL="0" lvl="0" indent="0" algn="just"/>
            <a:endParaRPr lang="es-ES" sz="2000" dirty="0">
              <a:solidFill>
                <a:schemeClr val="bg1"/>
              </a:solidFill>
            </a:endParaRPr>
          </a:p>
          <a:p>
            <a:pPr marL="0" lvl="0" indent="0" algn="just"/>
            <a:r>
              <a:rPr lang="es-MX" dirty="0" err="1">
                <a:solidFill>
                  <a:schemeClr val="bg2"/>
                </a:solidFill>
              </a:rPr>
              <a:t>public</a:t>
            </a:r>
            <a:r>
              <a:rPr lang="es-MX" dirty="0">
                <a:solidFill>
                  <a:schemeClr val="bg2"/>
                </a:solidFill>
              </a:rPr>
              <a:t> </a:t>
            </a:r>
            <a:r>
              <a:rPr lang="es-MX" dirty="0" err="1">
                <a:solidFill>
                  <a:schemeClr val="bg2"/>
                </a:solidFill>
              </a:rPr>
              <a:t>abstract</a:t>
            </a:r>
            <a:r>
              <a:rPr lang="es-MX" dirty="0">
                <a:solidFill>
                  <a:schemeClr val="bg2"/>
                </a:solidFill>
              </a:rPr>
              <a:t> </a:t>
            </a:r>
            <a:r>
              <a:rPr lang="es-MX" dirty="0" err="1">
                <a:solidFill>
                  <a:schemeClr val="bg2"/>
                </a:solidFill>
              </a:rPr>
              <a:t>class</a:t>
            </a:r>
            <a:r>
              <a:rPr lang="es-MX" dirty="0">
                <a:solidFill>
                  <a:schemeClr val="bg2"/>
                </a:solidFill>
              </a:rPr>
              <a:t> </a:t>
            </a:r>
            <a:r>
              <a:rPr lang="es-MX" dirty="0"/>
              <a:t>Clase</a:t>
            </a:r>
            <a:r>
              <a:rPr lang="es-MX" dirty="0">
                <a:solidFill>
                  <a:schemeClr val="tx2"/>
                </a:solidFill>
              </a:rPr>
              <a:t>();</a:t>
            </a:r>
            <a:endParaRPr lang="es-ES" dirty="0">
              <a:solidFill>
                <a:schemeClr val="tx2"/>
              </a:solidFill>
            </a:endParaRPr>
          </a:p>
        </p:txBody>
      </p:sp>
    </p:spTree>
    <p:extLst>
      <p:ext uri="{BB962C8B-B14F-4D97-AF65-F5344CB8AC3E}">
        <p14:creationId xmlns:p14="http://schemas.microsoft.com/office/powerpoint/2010/main" val="4101673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502;p30"/>
          <p:cNvSpPr txBox="1">
            <a:spLocks noGrp="1"/>
          </p:cNvSpPr>
          <p:nvPr>
            <p:ph type="subTitle" idx="1"/>
          </p:nvPr>
        </p:nvSpPr>
        <p:spPr>
          <a:xfrm>
            <a:off x="1158087" y="680748"/>
            <a:ext cx="7009168" cy="3618865"/>
          </a:xfrm>
          <a:prstGeom prst="rect">
            <a:avLst/>
          </a:prstGeom>
        </p:spPr>
        <p:txBody>
          <a:bodyPr spcFirstLastPara="1" wrap="square" lIns="91425" tIns="91425" rIns="91425" bIns="91425" anchor="ctr" anchorCtr="0">
            <a:noAutofit/>
          </a:bodyPr>
          <a:lstStyle/>
          <a:p>
            <a:pPr marL="0" lvl="0" indent="0" algn="just"/>
            <a:r>
              <a:rPr lang="es-ES" sz="2400" dirty="0">
                <a:solidFill>
                  <a:schemeClr val="bg1"/>
                </a:solidFill>
              </a:rPr>
              <a:t>Polimorfismo</a:t>
            </a:r>
          </a:p>
          <a:p>
            <a:pPr marL="0" lvl="0" indent="0" algn="just"/>
            <a:endParaRPr lang="es-ES" sz="2400" dirty="0">
              <a:solidFill>
                <a:schemeClr val="bg1"/>
              </a:solidFill>
            </a:endParaRPr>
          </a:p>
          <a:p>
            <a:pPr marL="0" lvl="0" indent="0" algn="just"/>
            <a:r>
              <a:rPr lang="es-MX" sz="2000" dirty="0"/>
              <a:t>Es la capacidad de usar un objeto de varias maneras, permitiendo que el mismo método se comporte de diferentes formas dependiendo del objeto que lo esté llamando.</a:t>
            </a:r>
            <a:endParaRPr lang="es-ES" sz="2000" dirty="0"/>
          </a:p>
          <a:p>
            <a:pPr marL="0" lvl="0" indent="0" algn="just"/>
            <a:endParaRPr lang="es-ES" dirty="0">
              <a:solidFill>
                <a:schemeClr val="bg1"/>
              </a:solidFill>
            </a:endParaRPr>
          </a:p>
        </p:txBody>
      </p:sp>
    </p:spTree>
    <p:extLst>
      <p:ext uri="{BB962C8B-B14F-4D97-AF65-F5344CB8AC3E}">
        <p14:creationId xmlns:p14="http://schemas.microsoft.com/office/powerpoint/2010/main" val="1025717616"/>
      </p:ext>
    </p:extLst>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1414</TotalTime>
  <Words>466</Words>
  <Application>Microsoft Office PowerPoint</Application>
  <PresentationFormat>Presentación en pantalla (16:9)</PresentationFormat>
  <Paragraphs>48</Paragraphs>
  <Slides>6</Slides>
  <Notes>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Fira Code</vt:lpstr>
      <vt:lpstr>Arial</vt:lpstr>
      <vt:lpstr>Söhne</vt:lpstr>
      <vt:lpstr>Programming Language Workshop for Beginners by Slidesgo</vt:lpstr>
      <vt:lpstr>Curso básico de JAVA</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Web con: HTML CSS Bootstrap</dc:title>
  <dc:creator>USUARIO</dc:creator>
  <cp:lastModifiedBy>pedro montoya</cp:lastModifiedBy>
  <cp:revision>98</cp:revision>
  <dcterms:modified xsi:type="dcterms:W3CDTF">2023-04-10T21:38:14Z</dcterms:modified>
</cp:coreProperties>
</file>