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1"/>
  </p:notesMasterIdLst>
  <p:sldIdLst>
    <p:sldId id="256" r:id="rId2"/>
    <p:sldId id="345" r:id="rId3"/>
    <p:sldId id="346" r:id="rId4"/>
    <p:sldId id="347" r:id="rId5"/>
    <p:sldId id="348" r:id="rId6"/>
    <p:sldId id="349" r:id="rId7"/>
    <p:sldId id="350" r:id="rId8"/>
    <p:sldId id="351" r:id="rId9"/>
    <p:sldId id="352" r:id="rId10"/>
  </p:sldIdLst>
  <p:sldSz cx="9144000" cy="5143500" type="screen16x9"/>
  <p:notesSz cx="6858000" cy="9144000"/>
  <p:embeddedFontLst>
    <p:embeddedFont>
      <p:font typeface="Fira Code" panose="020B0604020202020204" charset="0"/>
      <p:regular r:id="rId12"/>
      <p:bold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UARIO" initials="U" lastIdx="5" clrIdx="0">
    <p:extLst>
      <p:ext uri="{19B8F6BF-5375-455C-9EA6-DF929625EA0E}">
        <p15:presenceInfo xmlns:p15="http://schemas.microsoft.com/office/powerpoint/2012/main" userId="USUARIO" providerId="None"/>
      </p:ext>
    </p:extLst>
  </p:cmAuthor>
  <p:cmAuthor id="2" name="pedro montoya" initials="pm" lastIdx="11" clrIdx="1">
    <p:extLst>
      <p:ext uri="{19B8F6BF-5375-455C-9EA6-DF929625EA0E}">
        <p15:presenceInfo xmlns:p15="http://schemas.microsoft.com/office/powerpoint/2012/main" userId="c860606b56e3558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B1E4C5-58AD-47BA-B8ED-BEC9707EF32B}">
  <a:tblStyle styleId="{0CB1E4C5-58AD-47BA-B8ED-BEC9707EF32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985" autoAdjust="0"/>
  </p:normalViewPr>
  <p:slideViewPr>
    <p:cSldViewPr snapToGrid="0">
      <p:cViewPr varScale="1">
        <p:scale>
          <a:sx n="118" d="100"/>
          <a:sy n="118" d="100"/>
        </p:scale>
        <p:origin x="1404" y="10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44319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952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s-ES" baseline="0" dirty="0" smtClean="0"/>
          </a:p>
        </p:txBody>
      </p:sp>
    </p:spTree>
    <p:extLst>
      <p:ext uri="{BB962C8B-B14F-4D97-AF65-F5344CB8AC3E}">
        <p14:creationId xmlns:p14="http://schemas.microsoft.com/office/powerpoint/2010/main" val="2840177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baseline="0" dirty="0" smtClean="0"/>
              <a:t>Es </a:t>
            </a:r>
            <a:endParaRPr lang="es-ES" baseline="0" dirty="0"/>
          </a:p>
        </p:txBody>
      </p:sp>
    </p:spTree>
    <p:extLst>
      <p:ext uri="{BB962C8B-B14F-4D97-AF65-F5344CB8AC3E}">
        <p14:creationId xmlns:p14="http://schemas.microsoft.com/office/powerpoint/2010/main" val="399912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baseline="0" dirty="0" smtClean="0"/>
              <a:t>Es </a:t>
            </a:r>
            <a:endParaRPr lang="es-ES" baseline="0" dirty="0"/>
          </a:p>
        </p:txBody>
      </p:sp>
    </p:spTree>
    <p:extLst>
      <p:ext uri="{BB962C8B-B14F-4D97-AF65-F5344CB8AC3E}">
        <p14:creationId xmlns:p14="http://schemas.microsoft.com/office/powerpoint/2010/main" val="340430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baseline="0" dirty="0" smtClean="0"/>
              <a:t>Recordamos de las clases abstractas que son similares a las clases normales, con la diferencia que estas tenían al menos un método abstracto, el cual se define en las clases que la heredan. Una peculiaridad de las clases abstractas es que pueden ser heredadas pero no pueden ser instanciadas.</a:t>
            </a:r>
          </a:p>
          <a:p>
            <a:pPr marL="0" lvl="0" indent="0" algn="l" rtl="0">
              <a:spcBef>
                <a:spcPts val="0"/>
              </a:spcBef>
              <a:spcAft>
                <a:spcPts val="0"/>
              </a:spcAft>
              <a:buNone/>
            </a:pPr>
            <a:endParaRPr lang="es-ES" baseline="0" dirty="0" smtClean="0"/>
          </a:p>
          <a:p>
            <a:pPr marL="0" lvl="0" indent="0" algn="l" rtl="0">
              <a:spcBef>
                <a:spcPts val="0"/>
              </a:spcBef>
              <a:spcAft>
                <a:spcPts val="0"/>
              </a:spcAft>
              <a:buNone/>
            </a:pPr>
            <a:r>
              <a:rPr lang="es-ES" baseline="0" dirty="0" smtClean="0"/>
              <a:t>Ahora, una característica de la programación orientada a objetos en java, es que no existe la herencia múltiple, las clases solamente pueden heredar de una y solo una clase.</a:t>
            </a:r>
          </a:p>
          <a:p>
            <a:pPr marL="0" lvl="0" indent="0" algn="l" rtl="0">
              <a:spcBef>
                <a:spcPts val="0"/>
              </a:spcBef>
              <a:spcAft>
                <a:spcPts val="0"/>
              </a:spcAft>
              <a:buNone/>
            </a:pPr>
            <a:r>
              <a:rPr lang="es-ES" baseline="0" dirty="0" smtClean="0"/>
              <a:t>Y es aquí donde entran las interfaces, las cuales son un conjunto de métodos abstractos con propiedades o atributos constantes en las que se especifica qué se debe de hacer, pero no el como, ya que serán las clases hijas quienes definan el comportamiento.</a:t>
            </a:r>
          </a:p>
        </p:txBody>
      </p:sp>
    </p:spTree>
    <p:extLst>
      <p:ext uri="{BB962C8B-B14F-4D97-AF65-F5344CB8AC3E}">
        <p14:creationId xmlns:p14="http://schemas.microsoft.com/office/powerpoint/2010/main" val="2638291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s-ES" baseline="0" dirty="0" smtClean="0"/>
          </a:p>
        </p:txBody>
      </p:sp>
    </p:spTree>
    <p:extLst>
      <p:ext uri="{BB962C8B-B14F-4D97-AF65-F5344CB8AC3E}">
        <p14:creationId xmlns:p14="http://schemas.microsoft.com/office/powerpoint/2010/main" val="4048503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s-ES" baseline="0" dirty="0" smtClean="0"/>
          </a:p>
        </p:txBody>
      </p:sp>
    </p:spTree>
    <p:extLst>
      <p:ext uri="{BB962C8B-B14F-4D97-AF65-F5344CB8AC3E}">
        <p14:creationId xmlns:p14="http://schemas.microsoft.com/office/powerpoint/2010/main" val="2966690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s-ES" baseline="0" dirty="0" smtClean="0"/>
          </a:p>
        </p:txBody>
      </p:sp>
    </p:spTree>
    <p:extLst>
      <p:ext uri="{BB962C8B-B14F-4D97-AF65-F5344CB8AC3E}">
        <p14:creationId xmlns:p14="http://schemas.microsoft.com/office/powerpoint/2010/main" val="1539246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s-ES" baseline="0" dirty="0" smtClean="0"/>
          </a:p>
        </p:txBody>
      </p:sp>
    </p:spTree>
    <p:extLst>
      <p:ext uri="{BB962C8B-B14F-4D97-AF65-F5344CB8AC3E}">
        <p14:creationId xmlns:p14="http://schemas.microsoft.com/office/powerpoint/2010/main" val="1963216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69" r:id="rId2"/>
    <p:sldLayoutId id="2147483670" r:id="rId3"/>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2220248" y="952517"/>
            <a:ext cx="6164000" cy="2252349"/>
          </a:xfrm>
          <a:prstGeom prst="rect">
            <a:avLst/>
          </a:prstGeom>
        </p:spPr>
        <p:txBody>
          <a:bodyPr spcFirstLastPara="1" wrap="square" lIns="91425" tIns="91425" rIns="91425" bIns="91425" anchor="ctr" anchorCtr="0">
            <a:noAutofit/>
          </a:bodyPr>
          <a:lstStyle/>
          <a:p>
            <a:pPr lvl="0"/>
            <a:r>
              <a:rPr lang="en" dirty="0"/>
              <a:t>Curso </a:t>
            </a:r>
            <a:r>
              <a:rPr lang="es-MX" dirty="0"/>
              <a:t>básico de JAVA</a:t>
            </a:r>
            <a:endParaRPr dirty="0">
              <a:solidFill>
                <a:schemeClr val="accent3"/>
              </a:solidFill>
            </a:endParaRPr>
          </a:p>
        </p:txBody>
      </p:sp>
      <p:sp>
        <p:nvSpPr>
          <p:cNvPr id="460" name="Google Shape;460;p27"/>
          <p:cNvSpPr txBox="1">
            <a:spLocks noGrp="1"/>
          </p:cNvSpPr>
          <p:nvPr>
            <p:ph type="subTitle" idx="1"/>
          </p:nvPr>
        </p:nvSpPr>
        <p:spPr>
          <a:xfrm>
            <a:off x="960120" y="4694724"/>
            <a:ext cx="3259183"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accent6">
                    <a:lumMod val="65000"/>
                  </a:schemeClr>
                </a:solidFill>
              </a:rPr>
              <a:t>Pedro Molina – instructor CEETI-FI</a:t>
            </a:r>
            <a:endParaRPr sz="1000" dirty="0">
              <a:solidFill>
                <a:schemeClr val="accent6">
                  <a:lumMod val="65000"/>
                </a:schemeClr>
              </a:solidFill>
            </a:endParaRPr>
          </a:p>
        </p:txBody>
      </p:sp>
      <p:grpSp>
        <p:nvGrpSpPr>
          <p:cNvPr id="462" name="Google Shape;462;p27"/>
          <p:cNvGrpSpPr/>
          <p:nvPr/>
        </p:nvGrpSpPr>
        <p:grpSpPr>
          <a:xfrm>
            <a:off x="1967198" y="1483381"/>
            <a:ext cx="506100" cy="2484508"/>
            <a:chOff x="1413525" y="1717954"/>
            <a:chExt cx="506100" cy="2484508"/>
          </a:xfrm>
        </p:grpSpPr>
        <p:cxnSp>
          <p:nvCxnSpPr>
            <p:cNvPr id="463" name="Google Shape;463;p27"/>
            <p:cNvCxnSpPr/>
            <p:nvPr/>
          </p:nvCxnSpPr>
          <p:spPr>
            <a:xfrm>
              <a:off x="1543836" y="1717954"/>
              <a:ext cx="0" cy="1763400"/>
            </a:xfrm>
            <a:prstGeom prst="straightConnector1">
              <a:avLst/>
            </a:prstGeom>
            <a:noFill/>
            <a:ln w="9525" cap="flat" cmpd="sng">
              <a:solidFill>
                <a:schemeClr val="accent4"/>
              </a:solidFill>
              <a:prstDash val="solid"/>
              <a:round/>
              <a:headEnd type="none" w="med" len="med"/>
              <a:tailEnd type="none" w="med" len="med"/>
            </a:ln>
          </p:spPr>
        </p:cxnSp>
        <p:sp>
          <p:nvSpPr>
            <p:cNvPr id="464" name="Google Shape;464;p27"/>
            <p:cNvSpPr txBox="1"/>
            <p:nvPr/>
          </p:nvSpPr>
          <p:spPr>
            <a:xfrm>
              <a:off x="1413525" y="3555962"/>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dirty="0">
                <a:solidFill>
                  <a:schemeClr val="accent3"/>
                </a:solidFill>
                <a:latin typeface="Fira Code"/>
                <a:ea typeface="Fira Code"/>
                <a:cs typeface="Fira Code"/>
                <a:sym typeface="Fira Code"/>
              </a:endParaRPr>
            </a:p>
          </p:txBody>
        </p:sp>
      </p:grpSp>
      <p:sp>
        <p:nvSpPr>
          <p:cNvPr id="466"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HN" sz="1400" dirty="0"/>
              <a:t>CEETI - FI</a:t>
            </a:r>
            <a:endParaRPr sz="1400" dirty="0">
              <a:solidFill>
                <a:schemeClr val="accent3"/>
              </a:solidFill>
            </a:endParaRPr>
          </a:p>
        </p:txBody>
      </p:sp>
      <p:pic>
        <p:nvPicPr>
          <p:cNvPr id="1028"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Java logo and symbol, meaning, history,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7204" y="2515207"/>
            <a:ext cx="2579782" cy="16123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8" name="Google Shape;460;p27"/>
          <p:cNvSpPr txBox="1">
            <a:spLocks noGrp="1"/>
          </p:cNvSpPr>
          <p:nvPr>
            <p:ph type="subTitle" idx="1"/>
          </p:nvPr>
        </p:nvSpPr>
        <p:spPr>
          <a:xfrm>
            <a:off x="960120" y="4694724"/>
            <a:ext cx="3259183"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accent6">
                    <a:lumMod val="65000"/>
                  </a:schemeClr>
                </a:solidFill>
              </a:rPr>
              <a:t>Pedro Molina – instructor CEETI-FI</a:t>
            </a:r>
            <a:endParaRPr sz="1000" dirty="0">
              <a:solidFill>
                <a:schemeClr val="accent6">
                  <a:lumMod val="65000"/>
                </a:schemeClr>
              </a:solidFill>
            </a:endParaRPr>
          </a:p>
        </p:txBody>
      </p:sp>
      <p:sp>
        <p:nvSpPr>
          <p:cNvPr id="10"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HN" sz="1400" dirty="0"/>
              <a:t>CEETI - FI</a:t>
            </a:r>
            <a:endParaRPr sz="1400" dirty="0">
              <a:solidFill>
                <a:schemeClr val="accent3"/>
              </a:solidFill>
            </a:endParaRPr>
          </a:p>
        </p:txBody>
      </p:sp>
      <p:pic>
        <p:nvPicPr>
          <p:cNvPr id="11"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502;p30"/>
          <p:cNvSpPr txBox="1">
            <a:spLocks noGrp="1"/>
          </p:cNvSpPr>
          <p:nvPr>
            <p:ph type="subTitle" idx="1"/>
          </p:nvPr>
        </p:nvSpPr>
        <p:spPr>
          <a:xfrm>
            <a:off x="1158087" y="680748"/>
            <a:ext cx="7009168" cy="3618865"/>
          </a:xfrm>
          <a:prstGeom prst="rect">
            <a:avLst/>
          </a:prstGeom>
        </p:spPr>
        <p:txBody>
          <a:bodyPr spcFirstLastPara="1" wrap="square" lIns="91425" tIns="91425" rIns="91425" bIns="91425" anchor="ctr" anchorCtr="0">
            <a:noAutofit/>
          </a:bodyPr>
          <a:lstStyle/>
          <a:p>
            <a:pPr marL="0" lvl="0" indent="0" algn="just"/>
            <a:r>
              <a:rPr lang="es-ES" sz="2400" dirty="0" smtClean="0">
                <a:solidFill>
                  <a:schemeClr val="bg1"/>
                </a:solidFill>
              </a:rPr>
              <a:t>Interfaces</a:t>
            </a:r>
            <a:endParaRPr lang="es-ES" sz="2400" dirty="0">
              <a:solidFill>
                <a:schemeClr val="bg1"/>
              </a:solidFill>
            </a:endParaRPr>
          </a:p>
          <a:p>
            <a:pPr marL="0" lvl="0" indent="0" algn="just"/>
            <a:endParaRPr lang="es-ES" sz="2400" dirty="0">
              <a:solidFill>
                <a:schemeClr val="bg1"/>
              </a:solidFill>
            </a:endParaRPr>
          </a:p>
          <a:p>
            <a:pPr marL="0" lvl="0" indent="0" algn="just"/>
            <a:r>
              <a:rPr lang="es-MX" sz="2000" dirty="0" smtClean="0"/>
              <a:t>Es un conjunto de declaraciones de métodos abstractos (sin definición) con propiedades constantes.</a:t>
            </a:r>
          </a:p>
          <a:p>
            <a:pPr marL="0" lvl="0" indent="0" algn="just"/>
            <a:endParaRPr lang="es-MX" sz="2000" dirty="0"/>
          </a:p>
          <a:p>
            <a:pPr marL="0" lvl="0" indent="0" algn="just"/>
            <a:r>
              <a:rPr lang="es-MX" sz="2000" dirty="0" smtClean="0"/>
              <a:t>Estos métodos definen un tipo de conducta que será implementado por una clase.</a:t>
            </a:r>
          </a:p>
          <a:p>
            <a:pPr marL="0" lvl="0" indent="0" algn="just"/>
            <a:endParaRPr lang="es-MX" sz="2000" dirty="0"/>
          </a:p>
          <a:p>
            <a:pPr marL="0" lvl="0" indent="0" algn="just"/>
            <a:r>
              <a:rPr lang="es-MX" sz="2000" dirty="0" smtClean="0"/>
              <a:t>Todas las clases que implementan una interface, están obligadas a definir los métodos.</a:t>
            </a:r>
          </a:p>
        </p:txBody>
      </p:sp>
    </p:spTree>
    <p:extLst>
      <p:ext uri="{BB962C8B-B14F-4D97-AF65-F5344CB8AC3E}">
        <p14:creationId xmlns:p14="http://schemas.microsoft.com/office/powerpoint/2010/main" val="1025717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8" name="Google Shape;460;p27"/>
          <p:cNvSpPr txBox="1">
            <a:spLocks noGrp="1"/>
          </p:cNvSpPr>
          <p:nvPr>
            <p:ph type="subTitle" idx="1"/>
          </p:nvPr>
        </p:nvSpPr>
        <p:spPr>
          <a:xfrm>
            <a:off x="960120" y="4694724"/>
            <a:ext cx="3259183"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accent6">
                    <a:lumMod val="65000"/>
                  </a:schemeClr>
                </a:solidFill>
              </a:rPr>
              <a:t>Pedro Molina – instructor CEETI-FI</a:t>
            </a:r>
            <a:endParaRPr sz="1000" dirty="0">
              <a:solidFill>
                <a:schemeClr val="accent6">
                  <a:lumMod val="65000"/>
                </a:schemeClr>
              </a:solidFill>
            </a:endParaRPr>
          </a:p>
        </p:txBody>
      </p:sp>
      <p:sp>
        <p:nvSpPr>
          <p:cNvPr id="10"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HN" sz="1400" dirty="0"/>
              <a:t>CEETI - FI</a:t>
            </a:r>
            <a:endParaRPr sz="1400" dirty="0">
              <a:solidFill>
                <a:schemeClr val="accent3"/>
              </a:solidFill>
            </a:endParaRPr>
          </a:p>
        </p:txBody>
      </p:sp>
      <p:pic>
        <p:nvPicPr>
          <p:cNvPr id="11"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502;p30"/>
          <p:cNvSpPr txBox="1">
            <a:spLocks noGrp="1"/>
          </p:cNvSpPr>
          <p:nvPr>
            <p:ph type="subTitle" idx="1"/>
          </p:nvPr>
        </p:nvSpPr>
        <p:spPr>
          <a:xfrm>
            <a:off x="1158087" y="680748"/>
            <a:ext cx="7009168" cy="3618865"/>
          </a:xfrm>
          <a:prstGeom prst="rect">
            <a:avLst/>
          </a:prstGeom>
        </p:spPr>
        <p:txBody>
          <a:bodyPr spcFirstLastPara="1" wrap="square" lIns="91425" tIns="91425" rIns="91425" bIns="91425" anchor="ctr" anchorCtr="0">
            <a:noAutofit/>
          </a:bodyPr>
          <a:lstStyle/>
          <a:p>
            <a:pPr marL="0" lvl="0" indent="0" algn="just"/>
            <a:r>
              <a:rPr lang="es-ES" sz="2400" dirty="0" smtClean="0">
                <a:solidFill>
                  <a:schemeClr val="bg1"/>
                </a:solidFill>
              </a:rPr>
              <a:t>Interfaces</a:t>
            </a:r>
            <a:endParaRPr lang="es-ES" sz="2400" dirty="0">
              <a:solidFill>
                <a:schemeClr val="bg1"/>
              </a:solidFill>
            </a:endParaRPr>
          </a:p>
          <a:p>
            <a:pPr marL="0" lvl="0" indent="0" algn="just"/>
            <a:endParaRPr lang="es-ES" sz="2400" dirty="0">
              <a:solidFill>
                <a:schemeClr val="bg1"/>
              </a:solidFill>
            </a:endParaRPr>
          </a:p>
          <a:p>
            <a:pPr marL="0" lvl="0" indent="0" algn="just"/>
            <a:r>
              <a:rPr lang="es-MX" sz="2000" dirty="0" smtClean="0"/>
              <a:t>Las interfaces se definen de forma similar a las clases:</a:t>
            </a:r>
          </a:p>
          <a:p>
            <a:pPr marL="0" lvl="0" indent="0" algn="just"/>
            <a:endParaRPr lang="es-MX" sz="2000" dirty="0"/>
          </a:p>
          <a:p>
            <a:pPr marL="0" lvl="0" indent="0" algn="just"/>
            <a:r>
              <a:rPr lang="es-MX" sz="2000" dirty="0">
                <a:solidFill>
                  <a:schemeClr val="bg2"/>
                </a:solidFill>
              </a:rPr>
              <a:t>p</a:t>
            </a:r>
            <a:r>
              <a:rPr lang="es-MX" sz="2000" dirty="0" smtClean="0">
                <a:solidFill>
                  <a:schemeClr val="bg2"/>
                </a:solidFill>
              </a:rPr>
              <a:t>ublic interface </a:t>
            </a:r>
            <a:r>
              <a:rPr lang="es-MX" sz="2000" dirty="0" smtClean="0"/>
              <a:t>Cantante</a:t>
            </a:r>
            <a:r>
              <a:rPr lang="es-MX" sz="2000" dirty="0" smtClean="0">
                <a:solidFill>
                  <a:schemeClr val="tx2"/>
                </a:solidFill>
              </a:rPr>
              <a:t>{</a:t>
            </a:r>
          </a:p>
          <a:p>
            <a:pPr marL="0" lvl="0" indent="0" algn="just"/>
            <a:r>
              <a:rPr lang="es-MX" sz="2000" dirty="0"/>
              <a:t> </a:t>
            </a:r>
            <a:r>
              <a:rPr lang="es-MX" sz="2000" dirty="0" smtClean="0"/>
              <a:t>  </a:t>
            </a:r>
            <a:r>
              <a:rPr lang="es-MX" sz="2000" dirty="0" smtClean="0">
                <a:solidFill>
                  <a:schemeClr val="bg2"/>
                </a:solidFill>
              </a:rPr>
              <a:t>public void </a:t>
            </a:r>
            <a:r>
              <a:rPr lang="es-MX" sz="2000" dirty="0" smtClean="0"/>
              <a:t>cantar (String letra);</a:t>
            </a:r>
            <a:endParaRPr lang="es-MX" sz="2000" dirty="0"/>
          </a:p>
          <a:p>
            <a:pPr marL="0" lvl="0" indent="0" algn="just"/>
            <a:r>
              <a:rPr lang="es-MX" sz="2000" dirty="0" smtClean="0">
                <a:solidFill>
                  <a:schemeClr val="tx2"/>
                </a:solidFill>
              </a:rPr>
              <a:t>}</a:t>
            </a:r>
          </a:p>
        </p:txBody>
      </p:sp>
    </p:spTree>
    <p:extLst>
      <p:ext uri="{BB962C8B-B14F-4D97-AF65-F5344CB8AC3E}">
        <p14:creationId xmlns:p14="http://schemas.microsoft.com/office/powerpoint/2010/main" val="4035242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8" name="Google Shape;460;p27"/>
          <p:cNvSpPr txBox="1">
            <a:spLocks noGrp="1"/>
          </p:cNvSpPr>
          <p:nvPr>
            <p:ph type="subTitle" idx="1"/>
          </p:nvPr>
        </p:nvSpPr>
        <p:spPr>
          <a:xfrm>
            <a:off x="960120" y="4694724"/>
            <a:ext cx="3259183"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accent6">
                    <a:lumMod val="65000"/>
                  </a:schemeClr>
                </a:solidFill>
              </a:rPr>
              <a:t>Pedro Molina – instructor CEETI-FI</a:t>
            </a:r>
            <a:endParaRPr sz="1000" dirty="0">
              <a:solidFill>
                <a:schemeClr val="accent6">
                  <a:lumMod val="65000"/>
                </a:schemeClr>
              </a:solidFill>
            </a:endParaRPr>
          </a:p>
        </p:txBody>
      </p:sp>
      <p:sp>
        <p:nvSpPr>
          <p:cNvPr id="10"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HN" sz="1400" dirty="0"/>
              <a:t>CEETI - FI</a:t>
            </a:r>
            <a:endParaRPr sz="1400" dirty="0">
              <a:solidFill>
                <a:schemeClr val="accent3"/>
              </a:solidFill>
            </a:endParaRPr>
          </a:p>
        </p:txBody>
      </p:sp>
      <p:pic>
        <p:nvPicPr>
          <p:cNvPr id="11"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502;p30"/>
          <p:cNvSpPr txBox="1">
            <a:spLocks noGrp="1"/>
          </p:cNvSpPr>
          <p:nvPr>
            <p:ph type="subTitle" idx="1"/>
          </p:nvPr>
        </p:nvSpPr>
        <p:spPr>
          <a:xfrm>
            <a:off x="1158087" y="680748"/>
            <a:ext cx="7009168" cy="3618865"/>
          </a:xfrm>
          <a:prstGeom prst="rect">
            <a:avLst/>
          </a:prstGeom>
        </p:spPr>
        <p:txBody>
          <a:bodyPr spcFirstLastPara="1" wrap="square" lIns="91425" tIns="91425" rIns="91425" bIns="91425" anchor="ctr" anchorCtr="0">
            <a:noAutofit/>
          </a:bodyPr>
          <a:lstStyle/>
          <a:p>
            <a:pPr marL="0" lvl="0" indent="0" algn="just"/>
            <a:r>
              <a:rPr lang="es-ES" sz="2400" dirty="0" smtClean="0">
                <a:solidFill>
                  <a:schemeClr val="bg1"/>
                </a:solidFill>
              </a:rPr>
              <a:t>Interfaces</a:t>
            </a:r>
            <a:endParaRPr lang="es-ES" sz="2400" dirty="0">
              <a:solidFill>
                <a:schemeClr val="bg1"/>
              </a:solidFill>
            </a:endParaRPr>
          </a:p>
          <a:p>
            <a:pPr marL="0" lvl="0" indent="0" algn="just"/>
            <a:endParaRPr lang="es-ES" sz="2400" dirty="0">
              <a:solidFill>
                <a:schemeClr val="bg1"/>
              </a:solidFill>
            </a:endParaRPr>
          </a:p>
          <a:p>
            <a:pPr marL="0" lvl="0" indent="0" algn="just"/>
            <a:r>
              <a:rPr lang="es-MX" sz="2000" dirty="0" smtClean="0"/>
              <a:t>Para que una clase implemente los métodos de una interfaz se hace uso de la palabra reservada “</a:t>
            </a:r>
            <a:r>
              <a:rPr lang="es-MX" sz="2000" i="1" dirty="0" smtClean="0"/>
              <a:t>implements</a:t>
            </a:r>
            <a:r>
              <a:rPr lang="es-MX" sz="2000" dirty="0" smtClean="0"/>
              <a:t>”.</a:t>
            </a:r>
          </a:p>
          <a:p>
            <a:pPr marL="0" lvl="0" indent="0" algn="just"/>
            <a:endParaRPr lang="es-MX" sz="2000" dirty="0"/>
          </a:p>
          <a:p>
            <a:pPr marL="0" lvl="0" indent="0" algn="just"/>
            <a:r>
              <a:rPr lang="es-MX" sz="2000" dirty="0">
                <a:solidFill>
                  <a:schemeClr val="bg2"/>
                </a:solidFill>
              </a:rPr>
              <a:t>p</a:t>
            </a:r>
            <a:r>
              <a:rPr lang="es-MX" sz="2000" dirty="0" smtClean="0">
                <a:solidFill>
                  <a:schemeClr val="bg2"/>
                </a:solidFill>
              </a:rPr>
              <a:t>ublic class </a:t>
            </a:r>
            <a:r>
              <a:rPr lang="es-MX" sz="2000" dirty="0" smtClean="0"/>
              <a:t>Persona implements Cantante</a:t>
            </a:r>
            <a:r>
              <a:rPr lang="es-MX" sz="2000" dirty="0" smtClean="0">
                <a:solidFill>
                  <a:schemeClr val="tx2"/>
                </a:solidFill>
              </a:rPr>
              <a:t>{</a:t>
            </a:r>
          </a:p>
          <a:p>
            <a:pPr marL="0" lvl="0" indent="0" algn="just"/>
            <a:r>
              <a:rPr lang="es-MX" sz="2000" dirty="0"/>
              <a:t> </a:t>
            </a:r>
            <a:r>
              <a:rPr lang="es-MX" sz="2000" dirty="0" smtClean="0"/>
              <a:t>  </a:t>
            </a:r>
            <a:r>
              <a:rPr lang="es-MX" sz="2000" dirty="0" smtClean="0">
                <a:solidFill>
                  <a:schemeClr val="bg2"/>
                </a:solidFill>
              </a:rPr>
              <a:t>public void </a:t>
            </a:r>
            <a:r>
              <a:rPr lang="es-MX" sz="2000" dirty="0" smtClean="0"/>
              <a:t>cantar (String letra)</a:t>
            </a:r>
            <a:r>
              <a:rPr lang="es-MX" sz="2000" dirty="0" smtClean="0">
                <a:solidFill>
                  <a:schemeClr val="tx2"/>
                </a:solidFill>
              </a:rPr>
              <a:t>{</a:t>
            </a:r>
          </a:p>
          <a:p>
            <a:pPr marL="0" lvl="0" indent="0" algn="just"/>
            <a:r>
              <a:rPr lang="es-MX" sz="2000" dirty="0"/>
              <a:t>	</a:t>
            </a:r>
            <a:r>
              <a:rPr lang="es-MX" sz="2000" dirty="0" smtClean="0"/>
              <a:t>	</a:t>
            </a:r>
            <a:r>
              <a:rPr lang="es-MX" sz="2000" dirty="0" smtClean="0">
                <a:solidFill>
                  <a:schemeClr val="bg2"/>
                </a:solidFill>
              </a:rPr>
              <a:t>return</a:t>
            </a:r>
            <a:r>
              <a:rPr lang="es-MX" sz="2000" dirty="0" smtClean="0"/>
              <a:t> </a:t>
            </a:r>
            <a:r>
              <a:rPr lang="es-MX" sz="2000" dirty="0"/>
              <a:t>S</a:t>
            </a:r>
            <a:r>
              <a:rPr lang="es-MX" sz="2000" dirty="0" smtClean="0"/>
              <a:t>tring letra;</a:t>
            </a:r>
          </a:p>
          <a:p>
            <a:pPr marL="0" lvl="0" indent="0" algn="just"/>
            <a:r>
              <a:rPr lang="es-MX" sz="2000" dirty="0"/>
              <a:t>	</a:t>
            </a:r>
            <a:r>
              <a:rPr lang="es-MX" sz="2000" dirty="0" smtClean="0">
                <a:solidFill>
                  <a:schemeClr val="tx2"/>
                </a:solidFill>
              </a:rPr>
              <a:t>}</a:t>
            </a:r>
            <a:endParaRPr lang="es-MX" sz="2000" dirty="0">
              <a:solidFill>
                <a:schemeClr val="tx2"/>
              </a:solidFill>
            </a:endParaRPr>
          </a:p>
          <a:p>
            <a:pPr marL="0" lvl="0" indent="0" algn="just"/>
            <a:r>
              <a:rPr lang="es-MX" sz="2000" dirty="0" smtClean="0">
                <a:solidFill>
                  <a:schemeClr val="tx2"/>
                </a:solidFill>
              </a:rPr>
              <a:t>}</a:t>
            </a:r>
          </a:p>
        </p:txBody>
      </p:sp>
    </p:spTree>
    <p:extLst>
      <p:ext uri="{BB962C8B-B14F-4D97-AF65-F5344CB8AC3E}">
        <p14:creationId xmlns:p14="http://schemas.microsoft.com/office/powerpoint/2010/main" val="3817172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8" name="Google Shape;460;p27"/>
          <p:cNvSpPr txBox="1">
            <a:spLocks noGrp="1"/>
          </p:cNvSpPr>
          <p:nvPr>
            <p:ph type="subTitle" idx="1"/>
          </p:nvPr>
        </p:nvSpPr>
        <p:spPr>
          <a:xfrm>
            <a:off x="960120" y="4694724"/>
            <a:ext cx="3259183"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accent6">
                    <a:lumMod val="65000"/>
                  </a:schemeClr>
                </a:solidFill>
              </a:rPr>
              <a:t>Pedro Molina – instructor CEETI-FI</a:t>
            </a:r>
            <a:endParaRPr sz="1000" dirty="0">
              <a:solidFill>
                <a:schemeClr val="accent6">
                  <a:lumMod val="65000"/>
                </a:schemeClr>
              </a:solidFill>
            </a:endParaRPr>
          </a:p>
        </p:txBody>
      </p:sp>
      <p:sp>
        <p:nvSpPr>
          <p:cNvPr id="10"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HN" sz="1400" dirty="0"/>
              <a:t>CEETI - FI</a:t>
            </a:r>
            <a:endParaRPr sz="1400" dirty="0">
              <a:solidFill>
                <a:schemeClr val="accent3"/>
              </a:solidFill>
            </a:endParaRPr>
          </a:p>
        </p:txBody>
      </p:sp>
      <p:pic>
        <p:nvPicPr>
          <p:cNvPr id="11"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502;p30"/>
          <p:cNvSpPr txBox="1">
            <a:spLocks noGrp="1"/>
          </p:cNvSpPr>
          <p:nvPr>
            <p:ph type="subTitle" idx="1"/>
          </p:nvPr>
        </p:nvSpPr>
        <p:spPr>
          <a:xfrm>
            <a:off x="1158086" y="680748"/>
            <a:ext cx="7573219" cy="3618865"/>
          </a:xfrm>
          <a:prstGeom prst="rect">
            <a:avLst/>
          </a:prstGeom>
        </p:spPr>
        <p:txBody>
          <a:bodyPr spcFirstLastPara="1" wrap="square" lIns="91425" tIns="91425" rIns="91425" bIns="91425" anchor="ctr" anchorCtr="0">
            <a:noAutofit/>
          </a:bodyPr>
          <a:lstStyle/>
          <a:p>
            <a:pPr marL="0" lvl="0" indent="0" algn="just"/>
            <a:r>
              <a:rPr lang="es-ES" sz="2000" dirty="0" smtClean="0">
                <a:solidFill>
                  <a:schemeClr val="bg1"/>
                </a:solidFill>
              </a:rPr>
              <a:t>Diferencia entre interface y clase abstracta.</a:t>
            </a:r>
          </a:p>
          <a:p>
            <a:pPr marL="0" lvl="0" indent="0" algn="just"/>
            <a:endParaRPr lang="es-ES" sz="2000" dirty="0">
              <a:solidFill>
                <a:schemeClr val="bg1"/>
              </a:solidFill>
            </a:endParaRPr>
          </a:p>
          <a:p>
            <a:pPr marL="0" lvl="0" indent="0" algn="just"/>
            <a:r>
              <a:rPr lang="es-ES" sz="1600" dirty="0" smtClean="0"/>
              <a:t>A diferencia de las clases abstractas, las interfaces no pueden hacer nada por si solas.</a:t>
            </a:r>
          </a:p>
          <a:p>
            <a:pPr marL="0" lvl="0" indent="0" algn="just"/>
            <a:endParaRPr lang="es-ES" sz="1600" dirty="0"/>
          </a:p>
          <a:p>
            <a:pPr marL="0" lvl="0" indent="0" algn="just"/>
            <a:r>
              <a:rPr lang="es-ES" sz="1600" dirty="0" smtClean="0"/>
              <a:t>Es prácticamente un contrato en el que las clases que la implementan, están obligadas a definir el comportamiento de todos los métodos abstractos.</a:t>
            </a:r>
          </a:p>
          <a:p>
            <a:pPr marL="0" lvl="0" indent="0" algn="just"/>
            <a:endParaRPr lang="es-ES" sz="1600" dirty="0"/>
          </a:p>
          <a:p>
            <a:pPr marL="0" lvl="0" indent="0" algn="just"/>
            <a:r>
              <a:rPr lang="es-ES" sz="1600" dirty="0" smtClean="0"/>
              <a:t>Una clase hija, puede hacer uso de n cantidad de interfaces que necesite.</a:t>
            </a:r>
            <a:endParaRPr lang="es-ES" sz="1400" dirty="0"/>
          </a:p>
          <a:p>
            <a:pPr marL="0" lvl="0" indent="0" algn="just"/>
            <a:endParaRPr lang="es-ES" sz="2000" dirty="0">
              <a:solidFill>
                <a:schemeClr val="bg1"/>
              </a:solidFill>
            </a:endParaRPr>
          </a:p>
        </p:txBody>
      </p:sp>
    </p:spTree>
    <p:extLst>
      <p:ext uri="{BB962C8B-B14F-4D97-AF65-F5344CB8AC3E}">
        <p14:creationId xmlns:p14="http://schemas.microsoft.com/office/powerpoint/2010/main" val="1706928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8" name="Google Shape;460;p27"/>
          <p:cNvSpPr txBox="1">
            <a:spLocks noGrp="1"/>
          </p:cNvSpPr>
          <p:nvPr>
            <p:ph type="subTitle" idx="1"/>
          </p:nvPr>
        </p:nvSpPr>
        <p:spPr>
          <a:xfrm>
            <a:off x="960120" y="4694724"/>
            <a:ext cx="3259183"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accent6">
                    <a:lumMod val="65000"/>
                  </a:schemeClr>
                </a:solidFill>
              </a:rPr>
              <a:t>Pedro Molina – instructor CEETI-FI</a:t>
            </a:r>
            <a:endParaRPr sz="1000" dirty="0">
              <a:solidFill>
                <a:schemeClr val="accent6">
                  <a:lumMod val="65000"/>
                </a:schemeClr>
              </a:solidFill>
            </a:endParaRPr>
          </a:p>
        </p:txBody>
      </p:sp>
      <p:sp>
        <p:nvSpPr>
          <p:cNvPr id="10"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HN" sz="1400" dirty="0"/>
              <a:t>CEETI - FI</a:t>
            </a:r>
            <a:endParaRPr sz="1400" dirty="0">
              <a:solidFill>
                <a:schemeClr val="accent3"/>
              </a:solidFill>
            </a:endParaRPr>
          </a:p>
        </p:txBody>
      </p:sp>
      <p:pic>
        <p:nvPicPr>
          <p:cNvPr id="11"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502;p30"/>
          <p:cNvSpPr txBox="1">
            <a:spLocks noGrp="1"/>
          </p:cNvSpPr>
          <p:nvPr>
            <p:ph type="subTitle" idx="1"/>
          </p:nvPr>
        </p:nvSpPr>
        <p:spPr>
          <a:xfrm>
            <a:off x="1158086" y="680748"/>
            <a:ext cx="7573219" cy="3618865"/>
          </a:xfrm>
          <a:prstGeom prst="rect">
            <a:avLst/>
          </a:prstGeom>
        </p:spPr>
        <p:txBody>
          <a:bodyPr spcFirstLastPara="1" wrap="square" lIns="91425" tIns="91425" rIns="91425" bIns="91425" anchor="ctr" anchorCtr="0">
            <a:noAutofit/>
          </a:bodyPr>
          <a:lstStyle/>
          <a:p>
            <a:pPr marL="0" lvl="0" indent="0" algn="just"/>
            <a:r>
              <a:rPr lang="es-ES" sz="2000" dirty="0" smtClean="0">
                <a:solidFill>
                  <a:schemeClr val="bg1"/>
                </a:solidFill>
              </a:rPr>
              <a:t>Clases anidadas.</a:t>
            </a:r>
          </a:p>
          <a:p>
            <a:pPr marL="0" lvl="0" indent="0" algn="just"/>
            <a:endParaRPr lang="es-ES" sz="2000" dirty="0">
              <a:solidFill>
                <a:schemeClr val="bg1"/>
              </a:solidFill>
            </a:endParaRPr>
          </a:p>
          <a:p>
            <a:pPr marL="0" lvl="0" indent="0" algn="just"/>
            <a:r>
              <a:rPr lang="es-ES" sz="1600" dirty="0"/>
              <a:t>Las clases anidadas te permiten agrupar lógicamente clases que solo se utilizan en un lugar, por lo tanto, esto aumenta el uso de la encapsulación y crea un código más fácil de leer y de mantener. Existen varios tipos:</a:t>
            </a:r>
          </a:p>
          <a:p>
            <a:pPr marL="0" lvl="0" indent="0" algn="just"/>
            <a:endParaRPr lang="es-ES" sz="2000" dirty="0" smtClean="0">
              <a:solidFill>
                <a:schemeClr val="bg1"/>
              </a:solidFill>
            </a:endParaRPr>
          </a:p>
          <a:p>
            <a:pPr marL="342900" lvl="0" indent="-342900" algn="just">
              <a:buFont typeface="Arial" panose="020B0604020202020204" pitchFamily="34" charset="0"/>
              <a:buChar char="•"/>
            </a:pPr>
            <a:r>
              <a:rPr lang="es-ES" sz="1600" dirty="0" smtClean="0"/>
              <a:t>Internas</a:t>
            </a:r>
          </a:p>
          <a:p>
            <a:pPr marL="342900" lvl="0" indent="-342900" algn="just">
              <a:buFont typeface="Arial" panose="020B0604020202020204" pitchFamily="34" charset="0"/>
              <a:buChar char="•"/>
            </a:pPr>
            <a:r>
              <a:rPr lang="es-ES" sz="1600" dirty="0" smtClean="0"/>
              <a:t>Locales</a:t>
            </a:r>
          </a:p>
          <a:p>
            <a:pPr marL="342900" lvl="0" indent="-342900" algn="just">
              <a:buFont typeface="Arial" panose="020B0604020202020204" pitchFamily="34" charset="0"/>
              <a:buChar char="•"/>
            </a:pPr>
            <a:r>
              <a:rPr lang="es-ES" sz="1600" dirty="0" smtClean="0"/>
              <a:t>Anónimas</a:t>
            </a:r>
            <a:endParaRPr lang="es-ES" sz="1600" dirty="0"/>
          </a:p>
        </p:txBody>
      </p:sp>
    </p:spTree>
    <p:extLst>
      <p:ext uri="{BB962C8B-B14F-4D97-AF65-F5344CB8AC3E}">
        <p14:creationId xmlns:p14="http://schemas.microsoft.com/office/powerpoint/2010/main" val="3098832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8" name="Google Shape;460;p27"/>
          <p:cNvSpPr txBox="1">
            <a:spLocks noGrp="1"/>
          </p:cNvSpPr>
          <p:nvPr>
            <p:ph type="subTitle" idx="1"/>
          </p:nvPr>
        </p:nvSpPr>
        <p:spPr>
          <a:xfrm>
            <a:off x="960120" y="4694724"/>
            <a:ext cx="3259183"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accent6">
                    <a:lumMod val="65000"/>
                  </a:schemeClr>
                </a:solidFill>
              </a:rPr>
              <a:t>Pedro Molina – instructor CEETI-FI</a:t>
            </a:r>
            <a:endParaRPr sz="1000" dirty="0">
              <a:solidFill>
                <a:schemeClr val="accent6">
                  <a:lumMod val="65000"/>
                </a:schemeClr>
              </a:solidFill>
            </a:endParaRPr>
          </a:p>
        </p:txBody>
      </p:sp>
      <p:sp>
        <p:nvSpPr>
          <p:cNvPr id="10"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HN" sz="1400" dirty="0"/>
              <a:t>CEETI - FI</a:t>
            </a:r>
            <a:endParaRPr sz="1400" dirty="0">
              <a:solidFill>
                <a:schemeClr val="accent3"/>
              </a:solidFill>
            </a:endParaRPr>
          </a:p>
        </p:txBody>
      </p:sp>
      <p:pic>
        <p:nvPicPr>
          <p:cNvPr id="11"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502;p30"/>
          <p:cNvSpPr txBox="1">
            <a:spLocks noGrp="1"/>
          </p:cNvSpPr>
          <p:nvPr>
            <p:ph type="subTitle" idx="1"/>
          </p:nvPr>
        </p:nvSpPr>
        <p:spPr>
          <a:xfrm>
            <a:off x="1158086" y="680748"/>
            <a:ext cx="7573219" cy="3618865"/>
          </a:xfrm>
          <a:prstGeom prst="rect">
            <a:avLst/>
          </a:prstGeom>
        </p:spPr>
        <p:txBody>
          <a:bodyPr spcFirstLastPara="1" wrap="square" lIns="91425" tIns="91425" rIns="91425" bIns="91425" anchor="ctr" anchorCtr="0">
            <a:noAutofit/>
          </a:bodyPr>
          <a:lstStyle/>
          <a:p>
            <a:pPr marL="0" lvl="0" indent="0" algn="just"/>
            <a:r>
              <a:rPr lang="es-ES" sz="2000" dirty="0" smtClean="0">
                <a:solidFill>
                  <a:schemeClr val="bg1"/>
                </a:solidFill>
              </a:rPr>
              <a:t>Clases internas.</a:t>
            </a:r>
          </a:p>
          <a:p>
            <a:pPr marL="0" lvl="0" indent="0" algn="just"/>
            <a:endParaRPr lang="es-ES" sz="2000" dirty="0">
              <a:solidFill>
                <a:schemeClr val="bg1"/>
              </a:solidFill>
            </a:endParaRPr>
          </a:p>
          <a:p>
            <a:pPr marL="0" lvl="0" indent="0" algn="just"/>
            <a:r>
              <a:rPr lang="es-ES" sz="1600" dirty="0" smtClean="0"/>
              <a:t>Una clase interna es declarada dentro de otra clase, al mismo nivel que sus atributos y métodos.</a:t>
            </a:r>
            <a:endParaRPr lang="es-ES" sz="1600" dirty="0"/>
          </a:p>
        </p:txBody>
      </p:sp>
    </p:spTree>
    <p:extLst>
      <p:ext uri="{BB962C8B-B14F-4D97-AF65-F5344CB8AC3E}">
        <p14:creationId xmlns:p14="http://schemas.microsoft.com/office/powerpoint/2010/main" val="495046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8" name="Google Shape;460;p27"/>
          <p:cNvSpPr txBox="1">
            <a:spLocks noGrp="1"/>
          </p:cNvSpPr>
          <p:nvPr>
            <p:ph type="subTitle" idx="1"/>
          </p:nvPr>
        </p:nvSpPr>
        <p:spPr>
          <a:xfrm>
            <a:off x="960120" y="4694724"/>
            <a:ext cx="3259183"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accent6">
                    <a:lumMod val="65000"/>
                  </a:schemeClr>
                </a:solidFill>
              </a:rPr>
              <a:t>Pedro Molina – instructor CEETI-FI</a:t>
            </a:r>
            <a:endParaRPr sz="1000" dirty="0">
              <a:solidFill>
                <a:schemeClr val="accent6">
                  <a:lumMod val="65000"/>
                </a:schemeClr>
              </a:solidFill>
            </a:endParaRPr>
          </a:p>
        </p:txBody>
      </p:sp>
      <p:sp>
        <p:nvSpPr>
          <p:cNvPr id="10"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HN" sz="1400" dirty="0"/>
              <a:t>CEETI - FI</a:t>
            </a:r>
            <a:endParaRPr sz="1400" dirty="0">
              <a:solidFill>
                <a:schemeClr val="accent3"/>
              </a:solidFill>
            </a:endParaRPr>
          </a:p>
        </p:txBody>
      </p:sp>
      <p:pic>
        <p:nvPicPr>
          <p:cNvPr id="11"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502;p30"/>
          <p:cNvSpPr txBox="1">
            <a:spLocks noGrp="1"/>
          </p:cNvSpPr>
          <p:nvPr>
            <p:ph type="subTitle" idx="1"/>
          </p:nvPr>
        </p:nvSpPr>
        <p:spPr>
          <a:xfrm>
            <a:off x="1158086" y="680748"/>
            <a:ext cx="7573219" cy="3618865"/>
          </a:xfrm>
          <a:prstGeom prst="rect">
            <a:avLst/>
          </a:prstGeom>
        </p:spPr>
        <p:txBody>
          <a:bodyPr spcFirstLastPara="1" wrap="square" lIns="91425" tIns="91425" rIns="91425" bIns="91425" anchor="ctr" anchorCtr="0">
            <a:noAutofit/>
          </a:bodyPr>
          <a:lstStyle/>
          <a:p>
            <a:pPr marL="0" lvl="0" indent="0" algn="just"/>
            <a:r>
              <a:rPr lang="es-ES" sz="2000" dirty="0" smtClean="0">
                <a:solidFill>
                  <a:schemeClr val="bg1"/>
                </a:solidFill>
              </a:rPr>
              <a:t>Clases locales.</a:t>
            </a:r>
          </a:p>
          <a:p>
            <a:pPr marL="0" lvl="0" indent="0" algn="just"/>
            <a:endParaRPr lang="es-ES" sz="2000" dirty="0" smtClean="0">
              <a:solidFill>
                <a:schemeClr val="bg1"/>
              </a:solidFill>
            </a:endParaRPr>
          </a:p>
          <a:p>
            <a:pPr marL="0" lvl="0" indent="0" algn="just"/>
            <a:r>
              <a:rPr lang="es-ES" sz="1600" dirty="0"/>
              <a:t>Una clase local se declara dentro un bloque de código (en un método) y solo es utilizable dentro de ese bloque.</a:t>
            </a:r>
          </a:p>
          <a:p>
            <a:pPr marL="0" lvl="0" indent="0" algn="just"/>
            <a:endParaRPr lang="es-ES" sz="2000" dirty="0">
              <a:solidFill>
                <a:schemeClr val="bg1"/>
              </a:solidFill>
            </a:endParaRPr>
          </a:p>
        </p:txBody>
      </p:sp>
    </p:spTree>
    <p:extLst>
      <p:ext uri="{BB962C8B-B14F-4D97-AF65-F5344CB8AC3E}">
        <p14:creationId xmlns:p14="http://schemas.microsoft.com/office/powerpoint/2010/main" val="4205113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8" name="Google Shape;460;p27"/>
          <p:cNvSpPr txBox="1">
            <a:spLocks noGrp="1"/>
          </p:cNvSpPr>
          <p:nvPr>
            <p:ph type="subTitle" idx="1"/>
          </p:nvPr>
        </p:nvSpPr>
        <p:spPr>
          <a:xfrm>
            <a:off x="960120" y="4694724"/>
            <a:ext cx="3259183"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accent6">
                    <a:lumMod val="65000"/>
                  </a:schemeClr>
                </a:solidFill>
              </a:rPr>
              <a:t>Pedro Molina – instructor CEETI-FI</a:t>
            </a:r>
            <a:endParaRPr sz="1000" dirty="0">
              <a:solidFill>
                <a:schemeClr val="accent6">
                  <a:lumMod val="65000"/>
                </a:schemeClr>
              </a:solidFill>
            </a:endParaRPr>
          </a:p>
        </p:txBody>
      </p:sp>
      <p:sp>
        <p:nvSpPr>
          <p:cNvPr id="10"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HN" sz="1400" dirty="0"/>
              <a:t>CEETI - FI</a:t>
            </a:r>
            <a:endParaRPr sz="1400" dirty="0">
              <a:solidFill>
                <a:schemeClr val="accent3"/>
              </a:solidFill>
            </a:endParaRPr>
          </a:p>
        </p:txBody>
      </p:sp>
      <p:pic>
        <p:nvPicPr>
          <p:cNvPr id="11"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502;p30"/>
          <p:cNvSpPr txBox="1">
            <a:spLocks noGrp="1"/>
          </p:cNvSpPr>
          <p:nvPr>
            <p:ph type="subTitle" idx="1"/>
          </p:nvPr>
        </p:nvSpPr>
        <p:spPr>
          <a:xfrm>
            <a:off x="1158086" y="680748"/>
            <a:ext cx="7573219" cy="3618865"/>
          </a:xfrm>
          <a:prstGeom prst="rect">
            <a:avLst/>
          </a:prstGeom>
        </p:spPr>
        <p:txBody>
          <a:bodyPr spcFirstLastPara="1" wrap="square" lIns="91425" tIns="91425" rIns="91425" bIns="91425" anchor="ctr" anchorCtr="0">
            <a:noAutofit/>
          </a:bodyPr>
          <a:lstStyle/>
          <a:p>
            <a:pPr marL="0" lvl="0" indent="0" algn="just"/>
            <a:r>
              <a:rPr lang="es-ES" sz="2000" dirty="0" smtClean="0">
                <a:solidFill>
                  <a:schemeClr val="bg1"/>
                </a:solidFill>
              </a:rPr>
              <a:t>Clases anónimas.</a:t>
            </a:r>
          </a:p>
          <a:p>
            <a:pPr marL="0" lvl="0" indent="0" algn="just"/>
            <a:endParaRPr lang="es-ES" sz="2000" dirty="0">
              <a:solidFill>
                <a:schemeClr val="bg1"/>
              </a:solidFill>
            </a:endParaRPr>
          </a:p>
          <a:p>
            <a:pPr marL="0" lvl="0" indent="0" algn="just"/>
            <a:r>
              <a:rPr lang="es-ES" sz="1600" dirty="0" smtClean="0"/>
              <a:t>Una </a:t>
            </a:r>
            <a:r>
              <a:rPr lang="es-ES" sz="1600" dirty="0"/>
              <a:t>clase anónima se declara e instancian al mismo tiempo, generalmente en una asignación de variables o como parámetros de un método.</a:t>
            </a:r>
          </a:p>
        </p:txBody>
      </p:sp>
    </p:spTree>
    <p:extLst>
      <p:ext uri="{BB962C8B-B14F-4D97-AF65-F5344CB8AC3E}">
        <p14:creationId xmlns:p14="http://schemas.microsoft.com/office/powerpoint/2010/main" val="3177063374"/>
      </p:ext>
    </p:extLst>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1484</TotalTime>
  <Words>507</Words>
  <Application>Microsoft Office PowerPoint</Application>
  <PresentationFormat>Presentación en pantalla (16:9)</PresentationFormat>
  <Paragraphs>71</Paragraphs>
  <Slides>9</Slides>
  <Notes>9</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Fira Code</vt:lpstr>
      <vt:lpstr>Arial</vt:lpstr>
      <vt:lpstr>Programming Language Workshop for Beginners by Slidesgo</vt:lpstr>
      <vt:lpstr>Curso básico de JAVA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Web con: HTML CSS Bootstrap</dc:title>
  <dc:creator>USUARIO</dc:creator>
  <cp:lastModifiedBy>pedro montoya</cp:lastModifiedBy>
  <cp:revision>102</cp:revision>
  <dcterms:modified xsi:type="dcterms:W3CDTF">2023-04-17T02:36:01Z</dcterms:modified>
</cp:coreProperties>
</file>