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346" r:id="rId3"/>
    <p:sldId id="348" r:id="rId4"/>
    <p:sldId id="347" r:id="rId5"/>
    <p:sldId id="349" r:id="rId6"/>
    <p:sldId id="350" r:id="rId7"/>
    <p:sldId id="351" r:id="rId8"/>
    <p:sldId id="353" r:id="rId9"/>
    <p:sldId id="352" r:id="rId10"/>
    <p:sldId id="355" r:id="rId11"/>
    <p:sldId id="356" r:id="rId12"/>
    <p:sldId id="354" r:id="rId13"/>
    <p:sldId id="357" r:id="rId14"/>
    <p:sldId id="358" r:id="rId15"/>
    <p:sldId id="359" r:id="rId16"/>
    <p:sldId id="360" r:id="rId17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9"/>
      <p:bold r:id="rId20"/>
    </p:embeddedFont>
    <p:embeddedFont>
      <p:font typeface="Inter" panose="020B0604020202020204" charset="0"/>
      <p:regular r:id="rId21"/>
      <p:bold r:id="rId22"/>
    </p:embeddedFont>
    <p:embeddedFont>
      <p:font typeface="Lucida Sans Unicode" panose="020B0602030504020204" pitchFamily="3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5" clrIdx="0">
    <p:extLst>
      <p:ext uri="{19B8F6BF-5375-455C-9EA6-DF929625EA0E}">
        <p15:presenceInfo xmlns:p15="http://schemas.microsoft.com/office/powerpoint/2012/main" userId="USUARIO" providerId="None"/>
      </p:ext>
    </p:extLst>
  </p:cmAuthor>
  <p:cmAuthor id="2" name="pedro montoya" initials="pm" lastIdx="11" clrIdx="1">
    <p:extLst>
      <p:ext uri="{19B8F6BF-5375-455C-9EA6-DF929625EA0E}">
        <p15:presenceInfo xmlns:p15="http://schemas.microsoft.com/office/powerpoint/2012/main" userId="c860606b56e355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B1E4C5-58AD-47BA-B8ED-BEC9707EF32B}">
  <a:tblStyle styleId="{0CB1E4C5-58AD-47BA-B8ED-BEC9707EF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85" autoAdjust="0"/>
  </p:normalViewPr>
  <p:slideViewPr>
    <p:cSldViewPr snapToGrid="0">
      <p:cViewPr varScale="1">
        <p:scale>
          <a:sx n="116" d="100"/>
          <a:sy n="116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431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52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Inicialización: se ejecuta al principio del ciclo, generalmente se utiliza para declarar y/o inicializar variables.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Condición: es una expresión booleana que determina si el ciclo debe continuar o no. Si la condición es verdadera, se ejecuta el bloque de código y se pasa al siguiente ciclo. Si es falsa, el ciclo termina.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Incremento/decremento: se ejecuta al final del bloque de código y se utiliza para modificar la variable de control del ciclo.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aseline="0" dirty="0"/>
          </a:p>
        </p:txBody>
      </p:sp>
    </p:spTree>
    <p:extLst>
      <p:ext uri="{BB962C8B-B14F-4D97-AF65-F5344CB8AC3E}">
        <p14:creationId xmlns:p14="http://schemas.microsoft.com/office/powerpoint/2010/main" val="3052810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La expresión es evaluada y su valor es comparado con los valores en los diferentes </a:t>
            </a:r>
            <a:r>
              <a:rPr lang="es-MX" dirty="0"/>
              <a:t>case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. Si la expresión coincide con un </a:t>
            </a:r>
            <a:r>
              <a:rPr lang="es-MX" dirty="0"/>
              <a:t>case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, se ejecuta el bloque de código correspondiente y se sale del </a:t>
            </a:r>
            <a:r>
              <a:rPr lang="es-MX" dirty="0"/>
              <a:t>switch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con la instrucción </a:t>
            </a:r>
            <a:r>
              <a:rPr lang="es-MX" dirty="0"/>
              <a:t>break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s-MX" b="0" i="0">
                <a:solidFill>
                  <a:srgbClr val="D1D5DB"/>
                </a:solidFill>
                <a:effectLst/>
                <a:latin typeface="Söhne"/>
              </a:rPr>
              <a:t>Si no coincide con ningún </a:t>
            </a:r>
            <a:r>
              <a:rPr lang="es-MX"/>
              <a:t>case</a:t>
            </a:r>
            <a:r>
              <a:rPr lang="es-MX" b="0" i="0">
                <a:solidFill>
                  <a:srgbClr val="D1D5DB"/>
                </a:solidFill>
                <a:effectLst/>
                <a:latin typeface="Söhne"/>
              </a:rPr>
              <a:t>, se ejecuta el bloque de código del </a:t>
            </a:r>
            <a:r>
              <a:rPr lang="es-MX"/>
              <a:t>default</a:t>
            </a:r>
            <a:r>
              <a:rPr lang="es-MX" b="0" i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s-ES" baseline="0" dirty="0"/>
          </a:p>
        </p:txBody>
      </p:sp>
    </p:spTree>
    <p:extLst>
      <p:ext uri="{BB962C8B-B14F-4D97-AF65-F5344CB8AC3E}">
        <p14:creationId xmlns:p14="http://schemas.microsoft.com/office/powerpoint/2010/main" val="1561518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aseline="0" dirty="0"/>
          </a:p>
        </p:txBody>
      </p:sp>
    </p:spTree>
    <p:extLst>
      <p:ext uri="{BB962C8B-B14F-4D97-AF65-F5344CB8AC3E}">
        <p14:creationId xmlns:p14="http://schemas.microsoft.com/office/powerpoint/2010/main" val="3147519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/>
              <a:t>Recordemos que en java las variables se separan por dos tipos, primitivos y tipos de referencia. Los arreglos son objetos, por lo que se denominan también como tipo de referencia.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dirty="0">
                <a:solidFill>
                  <a:srgbClr val="FFFFFF"/>
                </a:solidFill>
                <a:effectLst/>
                <a:latin typeface="Inter" panose="02000503000000020004" pitchFamily="2" charset="0"/>
              </a:rPr>
              <a:t>Cada elemento del arreglo (matriz) tiene un número al que está asociado, llamado </a:t>
            </a:r>
            <a:r>
              <a:rPr lang="es-MX" b="1" i="0" dirty="0">
                <a:solidFill>
                  <a:srgbClr val="FFFFFF"/>
                </a:solidFill>
                <a:effectLst/>
                <a:latin typeface="Inter" panose="02000503000000020004" pitchFamily="2" charset="0"/>
              </a:rPr>
              <a:t>"índice numérico"</a:t>
            </a:r>
            <a:r>
              <a:rPr lang="es-MX" b="0" i="0" dirty="0">
                <a:solidFill>
                  <a:srgbClr val="FFFFFF"/>
                </a:solidFill>
                <a:effectLst/>
                <a:latin typeface="Inter" panose="02000503000000020004" pitchFamily="2" charset="0"/>
              </a:rPr>
              <a:t> (</a:t>
            </a:r>
            <a:r>
              <a:rPr lang="es-MX" b="0" i="0" dirty="0" err="1">
                <a:solidFill>
                  <a:srgbClr val="FFFFFF"/>
                </a:solidFill>
                <a:effectLst/>
                <a:latin typeface="Inter" panose="02000503000000020004" pitchFamily="2" charset="0"/>
              </a:rPr>
              <a:t>numeric</a:t>
            </a:r>
            <a:r>
              <a:rPr lang="es-MX" b="0" i="0" dirty="0">
                <a:solidFill>
                  <a:srgbClr val="FFFFFF"/>
                </a:solidFill>
                <a:effectLst/>
                <a:latin typeface="Inter" panose="02000503000000020004" pitchFamily="2" charset="0"/>
              </a:rPr>
              <a:t> </a:t>
            </a:r>
            <a:r>
              <a:rPr lang="es-MX" b="0" i="0" dirty="0" err="1">
                <a:solidFill>
                  <a:srgbClr val="FFFFFF"/>
                </a:solidFill>
                <a:effectLst/>
                <a:latin typeface="Inter" panose="02000503000000020004" pitchFamily="2" charset="0"/>
              </a:rPr>
              <a:t>index</a:t>
            </a:r>
            <a:r>
              <a:rPr lang="es-MX" b="0" i="0" dirty="0">
                <a:solidFill>
                  <a:srgbClr val="FFFFFF"/>
                </a:solidFill>
                <a:effectLst/>
                <a:latin typeface="Inter" panose="02000503000000020004" pitchFamily="2" charset="0"/>
              </a:rPr>
              <a:t>), que permite acceder a él.</a:t>
            </a:r>
            <a:endParaRPr lang="es-E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aseline="0" dirty="0"/>
          </a:p>
        </p:txBody>
      </p:sp>
    </p:spTree>
    <p:extLst>
      <p:ext uri="{BB962C8B-B14F-4D97-AF65-F5344CB8AC3E}">
        <p14:creationId xmlns:p14="http://schemas.microsoft.com/office/powerpoint/2010/main" val="2095079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aseline="0" dirty="0"/>
          </a:p>
        </p:txBody>
      </p:sp>
    </p:spTree>
    <p:extLst>
      <p:ext uri="{BB962C8B-B14F-4D97-AF65-F5344CB8AC3E}">
        <p14:creationId xmlns:p14="http://schemas.microsoft.com/office/powerpoint/2010/main" val="520091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aseline="0" dirty="0"/>
          </a:p>
        </p:txBody>
      </p:sp>
    </p:spTree>
    <p:extLst>
      <p:ext uri="{BB962C8B-B14F-4D97-AF65-F5344CB8AC3E}">
        <p14:creationId xmlns:p14="http://schemas.microsoft.com/office/powerpoint/2010/main" val="3959850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MX" b="0" i="0" dirty="0">
                <a:solidFill>
                  <a:srgbClr val="55554A"/>
                </a:solidFill>
                <a:effectLst/>
                <a:latin typeface="Lucida Sans Unicode" panose="020B0602030504020204" pitchFamily="34" charset="0"/>
              </a:rPr>
              <a:t>Los </a:t>
            </a:r>
            <a:r>
              <a:rPr lang="es-MX" b="0" i="0" dirty="0" err="1">
                <a:solidFill>
                  <a:srgbClr val="55554A"/>
                </a:solidFill>
                <a:effectLst/>
                <a:latin typeface="Lucida Sans Unicode" panose="020B0602030504020204" pitchFamily="34" charset="0"/>
              </a:rPr>
              <a:t>arrays</a:t>
            </a:r>
            <a:r>
              <a:rPr lang="es-MX" b="0" i="0" dirty="0">
                <a:solidFill>
                  <a:srgbClr val="55554A"/>
                </a:solidFill>
                <a:effectLst/>
                <a:latin typeface="Lucida Sans Unicode" panose="020B0602030504020204" pitchFamily="34" charset="0"/>
              </a:rPr>
              <a:t> se numeran desde el elemento cero, que sería el primer elemento, hasta el tamaño-1 que sería el último elemento. Es decir, si tenemos un array de diez elementos, el primer elemento sería el cero y el último elemento sería el nueve.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aseline="0" dirty="0"/>
          </a:p>
        </p:txBody>
      </p:sp>
    </p:spTree>
    <p:extLst>
      <p:ext uri="{BB962C8B-B14F-4D97-AF65-F5344CB8AC3E}">
        <p14:creationId xmlns:p14="http://schemas.microsoft.com/office/powerpoint/2010/main" val="341615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/>
              <a:t>Es </a:t>
            </a:r>
          </a:p>
        </p:txBody>
      </p:sp>
    </p:spTree>
    <p:extLst>
      <p:ext uri="{BB962C8B-B14F-4D97-AF65-F5344CB8AC3E}">
        <p14:creationId xmlns:p14="http://schemas.microsoft.com/office/powerpoint/2010/main" val="39991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/>
              <a:t>Es </a:t>
            </a:r>
          </a:p>
        </p:txBody>
      </p:sp>
    </p:spTree>
    <p:extLst>
      <p:ext uri="{BB962C8B-B14F-4D97-AF65-F5344CB8AC3E}">
        <p14:creationId xmlns:p14="http://schemas.microsoft.com/office/powerpoint/2010/main" val="3068229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/>
              <a:t>Es </a:t>
            </a:r>
          </a:p>
        </p:txBody>
      </p:sp>
    </p:spTree>
    <p:extLst>
      <p:ext uri="{BB962C8B-B14F-4D97-AF65-F5344CB8AC3E}">
        <p14:creationId xmlns:p14="http://schemas.microsoft.com/office/powerpoint/2010/main" val="85344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/>
              <a:t>Es </a:t>
            </a:r>
          </a:p>
        </p:txBody>
      </p:sp>
    </p:spTree>
    <p:extLst>
      <p:ext uri="{BB962C8B-B14F-4D97-AF65-F5344CB8AC3E}">
        <p14:creationId xmlns:p14="http://schemas.microsoft.com/office/powerpoint/2010/main" val="4221406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/>
              <a:t>El primer operando a la izquierda del ? Es una expresión booleana, es decir una expresión que se evalúa a un valor verdadero o falso. Se podría decir que esta es la condición.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/>
              <a:t>El segundo operando, que está entre el ? Y el : es el valor de la expresión condicional si la expresión booleana es verdadera, es decir, es la parte que se va a cumplir si se cumple la condición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/>
              <a:t>El tercer operando, que está a la derecha de : es el valor de la expresión si la expresión booleana es falsa.</a:t>
            </a:r>
          </a:p>
        </p:txBody>
      </p:sp>
    </p:spTree>
    <p:extLst>
      <p:ext uri="{BB962C8B-B14F-4D97-AF65-F5344CB8AC3E}">
        <p14:creationId xmlns:p14="http://schemas.microsoft.com/office/powerpoint/2010/main" val="217176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aseline="0" dirty="0"/>
          </a:p>
        </p:txBody>
      </p:sp>
    </p:spTree>
    <p:extLst>
      <p:ext uri="{BB962C8B-B14F-4D97-AF65-F5344CB8AC3E}">
        <p14:creationId xmlns:p14="http://schemas.microsoft.com/office/powerpoint/2010/main" val="201208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En Java, los operadores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combinadosson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operadores de asignación abreviada que se utilizan para realizar una operación aritmética y asignar el resultado a la misma variable. Estos operadores se utilizan comúnmente para simplificar el código y hacerlo más legible.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El operador "+=" realiza la suma de un valor a la variable y luego asigna el resultado a la misma variable. Por ejemplo, la expresión "x += 5" es equivalente a escribir "x = x + 5".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b="0" i="0" baseline="0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El operador "-=" realiza la resta de un valor a la variable y luego asigna el resultado a la misma variable. Por ejemplo, la expresión "x -= 5" es equivalente a escribir "x = x - 5".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b="0" i="0" baseline="0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El operador *= se utiliza para multiplicar un valor por otro y asignar el resultado a la misma variable. Por ejemplo:</a:t>
            </a:r>
            <a:endParaRPr lang="es-MX" b="0" i="0" baseline="0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dirty="0" err="1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s-MX" b="0" i="0" dirty="0">
                <a:solidFill>
                  <a:srgbClr val="FFFFFF"/>
                </a:solidFill>
                <a:effectLst/>
                <a:latin typeface="Söhne Mono"/>
              </a:rPr>
              <a:t> x = </a:t>
            </a:r>
            <a:r>
              <a:rPr lang="es-MX" b="0" i="0" dirty="0">
                <a:solidFill>
                  <a:srgbClr val="DF3079"/>
                </a:solidFill>
                <a:effectLst/>
                <a:latin typeface="Söhne Mono"/>
              </a:rPr>
              <a:t>5</a:t>
            </a:r>
            <a:r>
              <a:rPr lang="es-MX" b="0" i="0" dirty="0">
                <a:solidFill>
                  <a:srgbClr val="FFFFFF"/>
                </a:solidFill>
                <a:effectLst/>
                <a:latin typeface="Söhne Mono"/>
              </a:rPr>
              <a:t>; x *= </a:t>
            </a:r>
            <a:r>
              <a:rPr lang="es-MX" b="0" i="0" dirty="0">
                <a:solidFill>
                  <a:srgbClr val="DF3079"/>
                </a:solidFill>
                <a:effectLst/>
                <a:latin typeface="Söhne Mono"/>
              </a:rPr>
              <a:t>3</a:t>
            </a:r>
            <a:r>
              <a:rPr lang="es-MX" b="0" i="0" dirty="0">
                <a:solidFill>
                  <a:srgbClr val="FFFFFF"/>
                </a:solidFill>
                <a:effectLst/>
                <a:latin typeface="Söhne Mono"/>
              </a:rPr>
              <a:t>; </a:t>
            </a:r>
            <a:r>
              <a:rPr lang="es-MX" b="0" i="0" dirty="0">
                <a:effectLst/>
                <a:latin typeface="Söhne Mono"/>
              </a:rPr>
              <a:t>// x ahora es igual a 15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b="0" i="0" baseline="0" dirty="0">
              <a:effectLst/>
              <a:latin typeface="Söhne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El operador /= se utiliza para dividir un valor por otro y asignar el resultado a la misma variable. Por ejemplo:</a:t>
            </a:r>
            <a:endParaRPr lang="es-MX" b="0" i="0" baseline="0" dirty="0">
              <a:solidFill>
                <a:srgbClr val="D1D5DB"/>
              </a:solidFill>
              <a:effectLst/>
              <a:latin typeface="Söhne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dirty="0" err="1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s-MX" b="0" i="0" dirty="0">
                <a:solidFill>
                  <a:srgbClr val="FFFFFF"/>
                </a:solidFill>
                <a:effectLst/>
                <a:latin typeface="Söhne Mono"/>
              </a:rPr>
              <a:t> x = </a:t>
            </a:r>
            <a:r>
              <a:rPr lang="es-MX" b="0" i="0" dirty="0">
                <a:solidFill>
                  <a:srgbClr val="DF3079"/>
                </a:solidFill>
                <a:effectLst/>
                <a:latin typeface="Söhne Mono"/>
              </a:rPr>
              <a:t>10</a:t>
            </a:r>
            <a:r>
              <a:rPr lang="es-MX" b="0" i="0" dirty="0">
                <a:solidFill>
                  <a:srgbClr val="FFFFFF"/>
                </a:solidFill>
                <a:effectLst/>
                <a:latin typeface="Söhne Mono"/>
              </a:rPr>
              <a:t>; x /= </a:t>
            </a:r>
            <a:r>
              <a:rPr lang="es-MX" b="0" i="0" dirty="0">
                <a:solidFill>
                  <a:srgbClr val="DF3079"/>
                </a:solidFill>
                <a:effectLst/>
                <a:latin typeface="Söhne Mono"/>
              </a:rPr>
              <a:t>2</a:t>
            </a:r>
            <a:r>
              <a:rPr lang="es-MX" b="0" i="0" dirty="0">
                <a:solidFill>
                  <a:srgbClr val="FFFFFF"/>
                </a:solidFill>
                <a:effectLst/>
                <a:latin typeface="Söhne Mono"/>
              </a:rPr>
              <a:t>; </a:t>
            </a:r>
            <a:r>
              <a:rPr lang="es-MX" b="0" i="0" dirty="0">
                <a:effectLst/>
                <a:latin typeface="Söhne Mono"/>
              </a:rPr>
              <a:t>// x ahora es igual a 5</a:t>
            </a:r>
            <a:endParaRPr lang="es-MX" b="0" i="0" baseline="0" dirty="0">
              <a:solidFill>
                <a:srgbClr val="D1D5DB"/>
              </a:solidFill>
              <a:effectLst/>
              <a:latin typeface="Söhne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b="0" i="0" baseline="0" dirty="0">
              <a:solidFill>
                <a:srgbClr val="D1D5DB"/>
              </a:solidFill>
              <a:effectLst/>
              <a:latin typeface="Söhne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El operador %= se utiliza para obtener el resto de la división de un valor por otro y asignar el resultado a la misma variable. Por ejemplo:</a:t>
            </a:r>
            <a:endParaRPr lang="es-MX" b="0" i="0" baseline="0" dirty="0">
              <a:solidFill>
                <a:srgbClr val="D1D5DB"/>
              </a:solidFill>
              <a:effectLst/>
              <a:latin typeface="Söhne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dirty="0" err="1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s-MX" b="0" i="0">
                <a:solidFill>
                  <a:srgbClr val="FFFFFF"/>
                </a:solidFill>
                <a:effectLst/>
                <a:latin typeface="Söhne Mono"/>
              </a:rPr>
              <a:t> x = </a:t>
            </a:r>
            <a:r>
              <a:rPr lang="es-MX" b="0" i="0">
                <a:solidFill>
                  <a:srgbClr val="DF3079"/>
                </a:solidFill>
                <a:effectLst/>
                <a:latin typeface="Söhne Mono"/>
              </a:rPr>
              <a:t>10</a:t>
            </a:r>
            <a:r>
              <a:rPr lang="es-MX" b="0" i="0">
                <a:solidFill>
                  <a:srgbClr val="FFFFFF"/>
                </a:solidFill>
                <a:effectLst/>
                <a:latin typeface="Söhne Mono"/>
              </a:rPr>
              <a:t>; x %= </a:t>
            </a:r>
            <a:r>
              <a:rPr lang="es-MX" b="0" i="0">
                <a:solidFill>
                  <a:srgbClr val="DF3079"/>
                </a:solidFill>
                <a:effectLst/>
                <a:latin typeface="Söhne Mono"/>
              </a:rPr>
              <a:t>3</a:t>
            </a:r>
            <a:r>
              <a:rPr lang="es-MX" b="0" i="0">
                <a:solidFill>
                  <a:srgbClr val="FFFFFF"/>
                </a:solidFill>
                <a:effectLst/>
                <a:latin typeface="Söhne Mono"/>
              </a:rPr>
              <a:t>; </a:t>
            </a:r>
            <a:r>
              <a:rPr lang="es-MX" b="0" i="0">
                <a:effectLst/>
                <a:latin typeface="Söhne Mono"/>
              </a:rPr>
              <a:t>// x ahora es igual a 1</a:t>
            </a:r>
            <a:endParaRPr lang="es-ES" baseline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aseline="0" dirty="0"/>
          </a:p>
        </p:txBody>
      </p:sp>
    </p:spTree>
    <p:extLst>
      <p:ext uri="{BB962C8B-B14F-4D97-AF65-F5344CB8AC3E}">
        <p14:creationId xmlns:p14="http://schemas.microsoft.com/office/powerpoint/2010/main" val="1232124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aseline="0" dirty="0"/>
          </a:p>
        </p:txBody>
      </p:sp>
    </p:spTree>
    <p:extLst>
      <p:ext uri="{BB962C8B-B14F-4D97-AF65-F5344CB8AC3E}">
        <p14:creationId xmlns:p14="http://schemas.microsoft.com/office/powerpoint/2010/main" val="124365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9" r:id="rId2"/>
    <p:sldLayoutId id="2147483670" r:id="rId3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220248" y="952517"/>
            <a:ext cx="6164000" cy="22523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Curso </a:t>
            </a:r>
            <a:r>
              <a:rPr lang="es-MX" dirty="0"/>
              <a:t>básico de JAVA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967198" y="1483381"/>
            <a:ext cx="506100" cy="2484508"/>
            <a:chOff x="1413525" y="1717954"/>
            <a:chExt cx="506100" cy="2484508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43836" y="1717954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5962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028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ava logo and symbol, meaning, history,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04" y="2515207"/>
            <a:ext cx="2579782" cy="161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158087" y="680748"/>
            <a:ext cx="7009168" cy="361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MX" sz="2400" dirty="0">
                <a:solidFill>
                  <a:schemeClr val="bg1"/>
                </a:solidFill>
              </a:rPr>
              <a:t>Instrucción de repetición </a:t>
            </a:r>
            <a:r>
              <a:rPr lang="es-MX" sz="2400" dirty="0" err="1">
                <a:solidFill>
                  <a:schemeClr val="bg1"/>
                </a:solidFill>
              </a:rPr>
              <a:t>for</a:t>
            </a:r>
            <a:endParaRPr lang="es-ES" sz="2400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r>
              <a:rPr lang="es-MX" sz="1400" dirty="0"/>
              <a:t>En Java, los ciclos </a:t>
            </a:r>
            <a:r>
              <a:rPr lang="es-MX" sz="1400" dirty="0" err="1"/>
              <a:t>for</a:t>
            </a:r>
            <a:r>
              <a:rPr lang="es-MX" sz="1400" dirty="0"/>
              <a:t> son una estructura de control de flujo que permite ejecutar repetidamente un bloque de código mientras se cumpla una determinada condición. </a:t>
            </a:r>
          </a:p>
          <a:p>
            <a:pPr marL="0" lvl="0" indent="0" algn="just"/>
            <a:endParaRPr lang="es-MX" sz="1400" dirty="0"/>
          </a:p>
          <a:p>
            <a:pPr marL="0" lvl="0" indent="0" algn="just"/>
            <a:r>
              <a:rPr lang="es-MX" sz="1400" dirty="0"/>
              <a:t>La sintaxis básica del ciclo </a:t>
            </a:r>
            <a:r>
              <a:rPr lang="es-MX" sz="1400" dirty="0" err="1"/>
              <a:t>for</a:t>
            </a:r>
            <a:r>
              <a:rPr lang="es-MX" sz="1400" dirty="0"/>
              <a:t> es la siguiente:</a:t>
            </a:r>
          </a:p>
          <a:p>
            <a:pPr marL="0" lvl="0" indent="0" algn="just"/>
            <a:endParaRPr lang="es-MX" sz="1400" dirty="0">
              <a:solidFill>
                <a:schemeClr val="tx2"/>
              </a:solidFill>
            </a:endParaRPr>
          </a:p>
          <a:p>
            <a:pPr marL="0" lvl="0" indent="0" algn="just"/>
            <a:r>
              <a:rPr lang="es-MX" sz="1400" dirty="0" err="1">
                <a:solidFill>
                  <a:schemeClr val="bg2"/>
                </a:solidFill>
              </a:rPr>
              <a:t>for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/>
              <a:t>(</a:t>
            </a:r>
            <a:r>
              <a:rPr lang="es-MX" sz="1400" dirty="0">
                <a:solidFill>
                  <a:schemeClr val="tx2"/>
                </a:solidFill>
              </a:rPr>
              <a:t>inicialización</a:t>
            </a:r>
            <a:r>
              <a:rPr lang="es-MX" sz="1400" dirty="0"/>
              <a:t>;</a:t>
            </a:r>
            <a:r>
              <a:rPr lang="es-MX" sz="1400" dirty="0">
                <a:solidFill>
                  <a:schemeClr val="tx2"/>
                </a:solidFill>
              </a:rPr>
              <a:t> condición</a:t>
            </a:r>
            <a:r>
              <a:rPr lang="es-MX" sz="1400" dirty="0"/>
              <a:t>;</a:t>
            </a:r>
            <a:r>
              <a:rPr lang="es-MX" sz="1400" dirty="0">
                <a:solidFill>
                  <a:schemeClr val="tx2"/>
                </a:solidFill>
              </a:rPr>
              <a:t> incremento</a:t>
            </a:r>
            <a:r>
              <a:rPr lang="es-MX" sz="1400" dirty="0"/>
              <a:t>/</a:t>
            </a:r>
            <a:r>
              <a:rPr lang="es-MX" sz="1400" dirty="0">
                <a:solidFill>
                  <a:schemeClr val="tx2"/>
                </a:solidFill>
              </a:rPr>
              <a:t>decremento</a:t>
            </a:r>
            <a:r>
              <a:rPr lang="es-MX" sz="1400" dirty="0"/>
              <a:t>) {</a:t>
            </a:r>
          </a:p>
          <a:p>
            <a:pPr marL="0" lvl="0" indent="0" algn="just"/>
            <a:r>
              <a:rPr lang="es-MX" sz="1400" dirty="0">
                <a:solidFill>
                  <a:schemeClr val="tx2"/>
                </a:solidFill>
              </a:rPr>
              <a:t>   </a:t>
            </a:r>
            <a:r>
              <a:rPr lang="es-MX" sz="1400" dirty="0"/>
              <a:t>//bloque de código a repetir</a:t>
            </a:r>
          </a:p>
          <a:p>
            <a:pPr marL="0" lvl="0" indent="0" algn="just"/>
            <a:r>
              <a:rPr lang="es-MX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899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158087" y="680748"/>
            <a:ext cx="7009168" cy="361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MX" sz="2400" dirty="0">
                <a:solidFill>
                  <a:schemeClr val="bg1"/>
                </a:solidFill>
              </a:rPr>
              <a:t>Switch-case en java</a:t>
            </a:r>
            <a:endParaRPr lang="es-ES" sz="2400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r>
              <a:rPr lang="es-MX" sz="1400" dirty="0"/>
              <a:t>En Java, switch es una estructura de control que permite evaluar una expresión y ejecutar diferentes bloques de código según el valor de esa expresión.</a:t>
            </a:r>
          </a:p>
          <a:p>
            <a:pPr marL="0" lvl="0" indent="0" algn="just"/>
            <a:endParaRPr lang="es-MX" sz="1400" dirty="0"/>
          </a:p>
          <a:p>
            <a:pPr marL="0" lvl="0" indent="0" algn="just"/>
            <a:r>
              <a:rPr lang="es-MX" sz="1400" dirty="0"/>
              <a:t>El switch es útil para simplificar el código que debe elegir entre varias opciones basadas en un valor determinado, en lugar de usar múltiples condicionales </a:t>
            </a:r>
            <a:r>
              <a:rPr lang="es-MX" sz="1400" dirty="0" err="1"/>
              <a:t>if-else</a:t>
            </a:r>
            <a:r>
              <a:rPr lang="es-MX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951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158087" y="680748"/>
            <a:ext cx="7009168" cy="361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ES" sz="2400" dirty="0">
                <a:solidFill>
                  <a:schemeClr val="bg1"/>
                </a:solidFill>
              </a:rPr>
              <a:t>Ejercicio de </a:t>
            </a:r>
            <a:r>
              <a:rPr lang="es-ES" sz="2400" dirty="0" err="1">
                <a:solidFill>
                  <a:schemeClr val="bg1"/>
                </a:solidFill>
              </a:rPr>
              <a:t>While</a:t>
            </a:r>
            <a:r>
              <a:rPr lang="es-ES" sz="2400" dirty="0">
                <a:solidFill>
                  <a:schemeClr val="bg1"/>
                </a:solidFill>
              </a:rPr>
              <a:t> aplicando POO.</a:t>
            </a: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r>
              <a:rPr lang="es-MX" sz="1600" dirty="0"/>
              <a:t>Supongamos que tenemos una clase </a:t>
            </a:r>
            <a:r>
              <a:rPr lang="es-MX" sz="1600" dirty="0" err="1"/>
              <a:t>CuentaBancaria</a:t>
            </a:r>
            <a:r>
              <a:rPr lang="es-MX" sz="1600" dirty="0"/>
              <a:t> que tiene un atributo saldo que representa el saldo de la cuenta. </a:t>
            </a:r>
          </a:p>
          <a:p>
            <a:pPr marL="0" lvl="0" indent="0" algn="just"/>
            <a:r>
              <a:rPr lang="es-MX" sz="1600" dirty="0"/>
              <a:t>Queremos crear un método </a:t>
            </a:r>
            <a:r>
              <a:rPr lang="es-MX" sz="1600" dirty="0" err="1"/>
              <a:t>retirarDinero</a:t>
            </a:r>
            <a:r>
              <a:rPr lang="es-MX" sz="1600" dirty="0"/>
              <a:t> que permita retirar una cantidad de dinero de la cuenta mientras haya suficiente saldo.</a:t>
            </a:r>
            <a:endParaRPr lang="es-MX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158087" y="680748"/>
            <a:ext cx="7009168" cy="361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ES" sz="2400" dirty="0">
                <a:solidFill>
                  <a:schemeClr val="bg1"/>
                </a:solidFill>
              </a:rPr>
              <a:t>Arreglos</a:t>
            </a: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r>
              <a:rPr lang="es-MX" sz="1600" dirty="0"/>
              <a:t>Un arreglo (matriz) es una colección ordenada de datos (tanto primitivos u objetos dependiendo del lenguaje).</a:t>
            </a:r>
          </a:p>
          <a:p>
            <a:pPr marL="0" lvl="0" indent="0" algn="just"/>
            <a:endParaRPr lang="es-MX" sz="1600" dirty="0"/>
          </a:p>
          <a:p>
            <a:pPr marL="0" lvl="0" indent="0" algn="just"/>
            <a:r>
              <a:rPr lang="es-MX" sz="1600" dirty="0"/>
              <a:t>Los arreglos (matrices) se emplean para almacenar múltiples valores en una sola variable, frente a las variables que sólo pueden almacenar un valor (por cada variable).</a:t>
            </a:r>
          </a:p>
        </p:txBody>
      </p:sp>
    </p:spTree>
    <p:extLst>
      <p:ext uri="{BB962C8B-B14F-4D97-AF65-F5344CB8AC3E}">
        <p14:creationId xmlns:p14="http://schemas.microsoft.com/office/powerpoint/2010/main" val="4045740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158087" y="680748"/>
            <a:ext cx="7009168" cy="361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ES" sz="2400" dirty="0">
                <a:solidFill>
                  <a:schemeClr val="bg1"/>
                </a:solidFill>
              </a:rPr>
              <a:t>Declarar Arreglos</a:t>
            </a:r>
          </a:p>
          <a:p>
            <a:pPr marL="0" lvl="0" indent="0" algn="just"/>
            <a:endParaRPr lang="es-ES" sz="2400" dirty="0">
              <a:solidFill>
                <a:schemeClr val="bg1"/>
              </a:solidFill>
            </a:endParaRPr>
          </a:p>
          <a:p>
            <a:pPr marL="0" lvl="0" indent="0" algn="just"/>
            <a:r>
              <a:rPr lang="es-MX" sz="1600" dirty="0"/>
              <a:t>La declaración de un array en Java y su inicialización se realiza de la siguiente manera:</a:t>
            </a:r>
          </a:p>
          <a:p>
            <a:pPr marL="0" lvl="0" indent="0" algn="just"/>
            <a:endParaRPr lang="es-MX" sz="1600" dirty="0"/>
          </a:p>
          <a:p>
            <a:pPr marL="0" lvl="0" indent="0" algn="just"/>
            <a:r>
              <a:rPr lang="es-MX" sz="1600" dirty="0" err="1"/>
              <a:t>tipo_dato</a:t>
            </a:r>
            <a:r>
              <a:rPr lang="es-MX" sz="1600" dirty="0"/>
              <a:t> </a:t>
            </a:r>
            <a:r>
              <a:rPr lang="es-MX" sz="1600" dirty="0" err="1"/>
              <a:t>nombre_array</a:t>
            </a:r>
            <a:r>
              <a:rPr lang="es-MX" sz="1600" dirty="0"/>
              <a:t>[];</a:t>
            </a:r>
          </a:p>
          <a:p>
            <a:pPr marL="0" lvl="0" indent="0" algn="just"/>
            <a:r>
              <a:rPr lang="es-MX" sz="1600" dirty="0"/>
              <a:t>    	</a:t>
            </a:r>
          </a:p>
          <a:p>
            <a:pPr marL="0" lvl="0" indent="0" algn="just"/>
            <a:r>
              <a:rPr lang="es-MX" sz="1600" dirty="0" err="1"/>
              <a:t>nombre_array</a:t>
            </a:r>
            <a:r>
              <a:rPr lang="es-MX" sz="1600" dirty="0"/>
              <a:t> = new </a:t>
            </a:r>
            <a:r>
              <a:rPr lang="es-MX" sz="1600" dirty="0" err="1"/>
              <a:t>tipo_dato</a:t>
            </a:r>
            <a:r>
              <a:rPr lang="es-MX" sz="1600" dirty="0"/>
              <a:t>[tamaño];</a:t>
            </a:r>
            <a:endParaRPr lang="es-ES" sz="1600" dirty="0"/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1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158087" y="680748"/>
            <a:ext cx="7009168" cy="361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ES" sz="2400" dirty="0">
                <a:solidFill>
                  <a:schemeClr val="bg1"/>
                </a:solidFill>
              </a:rPr>
              <a:t>Inicializar Arreglos</a:t>
            </a:r>
          </a:p>
          <a:p>
            <a:pPr marL="0" lvl="0" indent="0" algn="just"/>
            <a:endParaRPr lang="es-ES" sz="2400" dirty="0">
              <a:solidFill>
                <a:schemeClr val="bg1"/>
              </a:solidFill>
            </a:endParaRPr>
          </a:p>
          <a:p>
            <a:pPr marL="0" lvl="0" indent="0" algn="just"/>
            <a:r>
              <a:rPr lang="es-MX" sz="1600" dirty="0"/>
              <a:t>Por ejemplo, podríamos declarar un array de caracteres e inicializarlo de la siguiente manera:</a:t>
            </a:r>
          </a:p>
          <a:p>
            <a:pPr marL="0" lvl="0" indent="0" algn="just"/>
            <a:endParaRPr lang="es-MX" sz="1600" dirty="0"/>
          </a:p>
          <a:p>
            <a:pPr marL="0" lvl="0" indent="0" algn="just"/>
            <a:r>
              <a:rPr lang="es-MX" sz="1600" dirty="0" err="1"/>
              <a:t>char</a:t>
            </a:r>
            <a:r>
              <a:rPr lang="es-MX" sz="1600" dirty="0"/>
              <a:t> </a:t>
            </a:r>
            <a:r>
              <a:rPr lang="es-MX" sz="1600" dirty="0" err="1"/>
              <a:t>arrayCaracteres</a:t>
            </a:r>
            <a:r>
              <a:rPr lang="es-MX" sz="1600" dirty="0"/>
              <a:t>[];</a:t>
            </a:r>
          </a:p>
          <a:p>
            <a:pPr marL="0" lvl="0" indent="0" algn="just"/>
            <a:r>
              <a:rPr lang="es-MX" sz="1600" dirty="0"/>
              <a:t>    </a:t>
            </a:r>
          </a:p>
          <a:p>
            <a:pPr marL="0" lvl="0" indent="0" algn="just"/>
            <a:r>
              <a:rPr lang="es-MX" sz="1600" dirty="0" err="1"/>
              <a:t>arrayCaracteres</a:t>
            </a:r>
            <a:r>
              <a:rPr lang="es-MX" sz="1600" dirty="0"/>
              <a:t> = new </a:t>
            </a:r>
            <a:r>
              <a:rPr lang="es-MX" sz="1600" dirty="0" err="1"/>
              <a:t>char</a:t>
            </a:r>
            <a:r>
              <a:rPr lang="es-MX" sz="1600" dirty="0"/>
              <a:t>[10];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25492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158087" y="680748"/>
            <a:ext cx="7009168" cy="361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ES" sz="2400" dirty="0">
                <a:solidFill>
                  <a:schemeClr val="bg1"/>
                </a:solidFill>
              </a:rPr>
              <a:t>Acceder a los elementos de un Arreglo</a:t>
            </a:r>
          </a:p>
          <a:p>
            <a:pPr marL="0" lvl="0" indent="0" algn="just"/>
            <a:endParaRPr lang="es-ES" sz="2400" dirty="0">
              <a:solidFill>
                <a:schemeClr val="bg1"/>
              </a:solidFill>
            </a:endParaRPr>
          </a:p>
          <a:p>
            <a:pPr marL="0" lvl="0" indent="0" algn="just"/>
            <a:r>
              <a:rPr lang="es-MX" sz="1600" dirty="0"/>
              <a:t>Para acceder a un elemento especifico utilizaremos los corchetes de la siguiente forma.</a:t>
            </a:r>
          </a:p>
          <a:p>
            <a:pPr marL="0" lvl="0" indent="0" algn="just"/>
            <a:r>
              <a:rPr lang="es-MX" sz="1600" dirty="0"/>
              <a:t> </a:t>
            </a:r>
          </a:p>
          <a:p>
            <a:pPr marL="0" lvl="0" indent="0" algn="just"/>
            <a:r>
              <a:rPr lang="es-MX" sz="1600" dirty="0"/>
              <a:t>Entendemos por acceso, tanto el intentar leer el elemento, como asignarle un valor.</a:t>
            </a:r>
          </a:p>
          <a:p>
            <a:pPr marL="0" lvl="0" indent="0" algn="just"/>
            <a:endParaRPr lang="es-MX" sz="1600" dirty="0"/>
          </a:p>
          <a:p>
            <a:pPr marL="0" lvl="0" indent="0" algn="just"/>
            <a:r>
              <a:rPr lang="es-MX" sz="1600" dirty="0" err="1"/>
              <a:t>arrayCaracteres</a:t>
            </a:r>
            <a:r>
              <a:rPr lang="es-MX" sz="1600" dirty="0"/>
              <a:t>[</a:t>
            </a:r>
            <a:r>
              <a:rPr lang="es-MX" sz="1600" dirty="0" err="1"/>
              <a:t>numero_elemento</a:t>
            </a:r>
            <a:r>
              <a:rPr lang="es-MX" sz="1600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77810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158087" y="680748"/>
            <a:ext cx="7009168" cy="361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MX" sz="2400" dirty="0">
                <a:solidFill>
                  <a:schemeClr val="bg1"/>
                </a:solidFill>
              </a:rPr>
              <a:t>Instrucciones de selección</a:t>
            </a:r>
            <a:endParaRPr lang="es-ES" sz="2400" dirty="0">
              <a:solidFill>
                <a:schemeClr val="bg1"/>
              </a:solidFill>
            </a:endParaRPr>
          </a:p>
          <a:p>
            <a:pPr marL="0" lvl="0" indent="0" algn="just"/>
            <a:endParaRPr lang="es-ES" sz="2400" dirty="0">
              <a:solidFill>
                <a:schemeClr val="bg1"/>
              </a:solidFill>
            </a:endParaRPr>
          </a:p>
          <a:p>
            <a:pPr marL="0" lvl="0" indent="0" algn="just"/>
            <a:r>
              <a:rPr lang="es-MX" sz="2000" dirty="0"/>
              <a:t>En java existen 3 tipos de instrucciones de selección.</a:t>
            </a:r>
          </a:p>
          <a:p>
            <a:pPr marL="0" lvl="0" indent="0" algn="just"/>
            <a:endParaRPr lang="es-MX" sz="2000" dirty="0"/>
          </a:p>
          <a:p>
            <a:pPr marL="0" lvl="0" indent="0" algn="just"/>
            <a:r>
              <a:rPr lang="es-MX" sz="2000" dirty="0">
                <a:solidFill>
                  <a:schemeClr val="bg1"/>
                </a:solidFill>
              </a:rPr>
              <a:t>If, if </a:t>
            </a:r>
            <a:r>
              <a:rPr lang="es-MX" sz="2000" dirty="0" err="1">
                <a:solidFill>
                  <a:schemeClr val="bg1"/>
                </a:solidFill>
              </a:rPr>
              <a:t>else</a:t>
            </a:r>
            <a:r>
              <a:rPr lang="es-MX" sz="2000" dirty="0">
                <a:solidFill>
                  <a:schemeClr val="bg1"/>
                </a:solidFill>
              </a:rPr>
              <a:t> y </a:t>
            </a:r>
            <a:r>
              <a:rPr lang="es-MX" sz="2000" dirty="0" err="1">
                <a:solidFill>
                  <a:schemeClr val="bg1"/>
                </a:solidFill>
              </a:rPr>
              <a:t>switch</a:t>
            </a:r>
            <a:endParaRPr lang="es-MX" sz="2000" dirty="0">
              <a:solidFill>
                <a:schemeClr val="bg1"/>
              </a:solidFill>
            </a:endParaRPr>
          </a:p>
          <a:p>
            <a:pPr marL="0" lvl="0" indent="0" algn="just"/>
            <a:endParaRPr lang="es-MX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4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158087" y="680748"/>
            <a:ext cx="7009168" cy="361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MX" sz="2400" dirty="0">
                <a:solidFill>
                  <a:schemeClr val="bg1"/>
                </a:solidFill>
              </a:rPr>
              <a:t>Operadores lógicos en java</a:t>
            </a:r>
            <a:endParaRPr lang="es-ES" sz="2400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www.ciberaula.com/cursos/java/assets/img/Captura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377" y="1514879"/>
            <a:ext cx="5428829" cy="252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86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158087" y="680748"/>
            <a:ext cx="7009168" cy="361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MX" sz="2400" dirty="0">
                <a:solidFill>
                  <a:schemeClr val="bg1"/>
                </a:solidFill>
              </a:rPr>
              <a:t>Instrucción if simple</a:t>
            </a:r>
            <a:endParaRPr lang="es-ES" sz="2400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r>
              <a:rPr lang="es-MX" sz="1600" dirty="0"/>
              <a:t>Consiste en realizar una acción si se cumple una condición y rechazarla si dicha condición no se cumple.</a:t>
            </a:r>
          </a:p>
          <a:p>
            <a:pPr marL="0" lvl="0" indent="0" algn="just"/>
            <a:endParaRPr lang="es-MX" sz="1600" dirty="0">
              <a:solidFill>
                <a:schemeClr val="tx2"/>
              </a:solidFill>
            </a:endParaRPr>
          </a:p>
          <a:p>
            <a:pPr marL="0" lvl="0" indent="0" algn="just"/>
            <a:r>
              <a:rPr lang="es-MX" sz="1600" dirty="0">
                <a:solidFill>
                  <a:schemeClr val="bg2"/>
                </a:solidFill>
              </a:rPr>
              <a:t>If</a:t>
            </a:r>
            <a:r>
              <a:rPr lang="es-MX" sz="1600" dirty="0">
                <a:solidFill>
                  <a:schemeClr val="tx2"/>
                </a:solidFill>
              </a:rPr>
              <a:t> (</a:t>
            </a:r>
            <a:r>
              <a:rPr lang="es-MX" sz="1600" dirty="0"/>
              <a:t>condición-lógica</a:t>
            </a:r>
            <a:r>
              <a:rPr lang="es-MX" sz="1600" dirty="0">
                <a:solidFill>
                  <a:schemeClr val="tx2"/>
                </a:solidFill>
              </a:rPr>
              <a:t>)</a:t>
            </a:r>
          </a:p>
          <a:p>
            <a:pPr marL="0" lvl="0" indent="0" algn="just"/>
            <a:r>
              <a:rPr lang="es-MX" sz="1600" dirty="0">
                <a:solidFill>
                  <a:schemeClr val="tx2"/>
                </a:solidFill>
              </a:rPr>
              <a:t>   </a:t>
            </a:r>
            <a:r>
              <a:rPr lang="es-MX" sz="1600" dirty="0"/>
              <a:t>acción-a-realizar</a:t>
            </a:r>
            <a:r>
              <a:rPr lang="es-MX" sz="1600" dirty="0">
                <a:solidFill>
                  <a:schemeClr val="tx2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2633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158087" y="680748"/>
            <a:ext cx="7009168" cy="361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MX" sz="2400" dirty="0">
                <a:solidFill>
                  <a:schemeClr val="bg1"/>
                </a:solidFill>
              </a:rPr>
              <a:t>Instrucción if </a:t>
            </a:r>
            <a:r>
              <a:rPr lang="es-MX" sz="2400" dirty="0" err="1">
                <a:solidFill>
                  <a:schemeClr val="bg1"/>
                </a:solidFill>
              </a:rPr>
              <a:t>else</a:t>
            </a:r>
            <a:endParaRPr lang="es-ES" sz="2400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r>
              <a:rPr lang="es-MX" sz="1600" dirty="0"/>
              <a:t>Es una estructura de selección doble, permite especificar una acción a realizar cuando la condición es verdadera y otra distinta cuando la condición es falsa.</a:t>
            </a:r>
          </a:p>
          <a:p>
            <a:pPr marL="0" lvl="0" indent="0" algn="just"/>
            <a:endParaRPr lang="es-MX" sz="1600" dirty="0">
              <a:solidFill>
                <a:schemeClr val="tx2"/>
              </a:solidFill>
            </a:endParaRPr>
          </a:p>
          <a:p>
            <a:pPr marL="0" lvl="0" indent="0" algn="just"/>
            <a:r>
              <a:rPr lang="es-MX" sz="1600" dirty="0">
                <a:solidFill>
                  <a:schemeClr val="bg2"/>
                </a:solidFill>
              </a:rPr>
              <a:t>If</a:t>
            </a:r>
            <a:r>
              <a:rPr lang="es-MX" sz="1600" dirty="0">
                <a:solidFill>
                  <a:schemeClr val="tx2"/>
                </a:solidFill>
              </a:rPr>
              <a:t> (</a:t>
            </a:r>
            <a:r>
              <a:rPr lang="es-MX" sz="1600" dirty="0"/>
              <a:t>condición-lógica</a:t>
            </a:r>
            <a:r>
              <a:rPr lang="es-MX" sz="1600" dirty="0">
                <a:solidFill>
                  <a:schemeClr val="tx2"/>
                </a:solidFill>
              </a:rPr>
              <a:t>)</a:t>
            </a:r>
          </a:p>
          <a:p>
            <a:pPr marL="0" lvl="0" indent="0" algn="just"/>
            <a:r>
              <a:rPr lang="es-MX" sz="1600" dirty="0">
                <a:solidFill>
                  <a:schemeClr val="tx2"/>
                </a:solidFill>
              </a:rPr>
              <a:t>   </a:t>
            </a:r>
            <a:r>
              <a:rPr lang="es-MX" sz="1600" dirty="0"/>
              <a:t>acción-verdadera</a:t>
            </a:r>
            <a:r>
              <a:rPr lang="es-MX" sz="1600" dirty="0">
                <a:solidFill>
                  <a:schemeClr val="tx2"/>
                </a:solidFill>
              </a:rPr>
              <a:t>;</a:t>
            </a:r>
          </a:p>
          <a:p>
            <a:pPr marL="0" lvl="0" indent="0" algn="just"/>
            <a:r>
              <a:rPr lang="es-MX" sz="1600" dirty="0">
                <a:solidFill>
                  <a:schemeClr val="bg2"/>
                </a:solidFill>
              </a:rPr>
              <a:t>Else</a:t>
            </a:r>
          </a:p>
          <a:p>
            <a:pPr marL="0" lvl="0" indent="0" algn="just"/>
            <a:r>
              <a:rPr lang="es-MX" sz="1600" dirty="0">
                <a:solidFill>
                  <a:schemeClr val="tx2"/>
                </a:solidFill>
              </a:rPr>
              <a:t>   </a:t>
            </a:r>
            <a:r>
              <a:rPr lang="es-MX" sz="1600" dirty="0"/>
              <a:t>acción-falsa</a:t>
            </a:r>
            <a:r>
              <a:rPr lang="es-MX" sz="1600" dirty="0">
                <a:solidFill>
                  <a:schemeClr val="tx2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4477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158087" y="680748"/>
            <a:ext cx="7009168" cy="361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MX" sz="2400" dirty="0">
                <a:solidFill>
                  <a:schemeClr val="bg1"/>
                </a:solidFill>
              </a:rPr>
              <a:t>Operador condicional ?:</a:t>
            </a:r>
            <a:endParaRPr lang="es-ES" sz="2400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r>
              <a:rPr lang="es-MX" sz="1600" dirty="0"/>
              <a:t>En ocasiones puede utilizarse en lugar de una operación if-</a:t>
            </a:r>
            <a:r>
              <a:rPr lang="es-MX" sz="1600" dirty="0" err="1"/>
              <a:t>else</a:t>
            </a:r>
            <a:r>
              <a:rPr lang="es-MX" sz="1600" dirty="0"/>
              <a:t>, se le llama </a:t>
            </a:r>
            <a:r>
              <a:rPr lang="es-MX" sz="1600" dirty="0">
                <a:solidFill>
                  <a:schemeClr val="accent2"/>
                </a:solidFill>
              </a:rPr>
              <a:t>operador ternario </a:t>
            </a:r>
            <a:r>
              <a:rPr lang="es-MX" sz="1600" dirty="0"/>
              <a:t>ya que utiliza 3 </a:t>
            </a:r>
            <a:r>
              <a:rPr lang="es-MX" sz="1600" dirty="0" err="1"/>
              <a:t>operandos</a:t>
            </a:r>
            <a:r>
              <a:rPr lang="es-MX" sz="1600" dirty="0"/>
              <a:t> que juntos forman una expresión condicional.</a:t>
            </a:r>
          </a:p>
          <a:p>
            <a:pPr marL="0" lvl="0" indent="0" algn="just"/>
            <a:endParaRPr lang="es-MX" sz="1600" dirty="0"/>
          </a:p>
          <a:p>
            <a:pPr marL="0" lvl="0" indent="0" algn="just"/>
            <a:endParaRPr lang="es-MX" sz="1600" dirty="0">
              <a:solidFill>
                <a:schemeClr val="tx2"/>
              </a:solidFill>
            </a:endParaRPr>
          </a:p>
          <a:p>
            <a:pPr marL="0" lvl="0" indent="0" algn="just"/>
            <a:r>
              <a:rPr lang="es-MX" sz="1600" dirty="0">
                <a:solidFill>
                  <a:schemeClr val="bg2"/>
                </a:solidFill>
              </a:rPr>
              <a:t>Expresión booleana ? “parte verdadera” : “parte falsa”</a:t>
            </a:r>
            <a:endParaRPr lang="es-MX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5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158087" y="680748"/>
            <a:ext cx="7009168" cy="361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MX" sz="2400" dirty="0">
                <a:solidFill>
                  <a:schemeClr val="bg1"/>
                </a:solidFill>
              </a:rPr>
              <a:t>Instrucción if </a:t>
            </a:r>
            <a:r>
              <a:rPr lang="es-MX" sz="2400" dirty="0" err="1">
                <a:solidFill>
                  <a:schemeClr val="bg1"/>
                </a:solidFill>
              </a:rPr>
              <a:t>else</a:t>
            </a:r>
            <a:r>
              <a:rPr lang="es-MX" sz="2400" dirty="0">
                <a:solidFill>
                  <a:schemeClr val="bg1"/>
                </a:solidFill>
              </a:rPr>
              <a:t> anidadas</a:t>
            </a:r>
            <a:endParaRPr lang="es-ES" sz="2400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r>
              <a:rPr lang="es-MX" sz="1600" dirty="0"/>
              <a:t>Un programa puede evaluar varios casos colocando instrucciones if-</a:t>
            </a:r>
            <a:r>
              <a:rPr lang="es-MX" sz="1600" dirty="0" err="1"/>
              <a:t>else</a:t>
            </a:r>
            <a:r>
              <a:rPr lang="es-MX" sz="1600" dirty="0"/>
              <a:t> dentro de otras instrucciones para crear instrucciones anidadas.</a:t>
            </a:r>
          </a:p>
          <a:p>
            <a:pPr marL="0" lvl="0" indent="0" algn="just"/>
            <a:endParaRPr lang="es-MX" sz="1600" dirty="0">
              <a:solidFill>
                <a:schemeClr val="tx2"/>
              </a:solidFill>
            </a:endParaRPr>
          </a:p>
          <a:p>
            <a:pPr marL="0" lvl="0" indent="0" algn="just"/>
            <a:r>
              <a:rPr lang="es-MX" sz="1600" dirty="0">
                <a:solidFill>
                  <a:schemeClr val="bg2"/>
                </a:solidFill>
              </a:rPr>
              <a:t>if</a:t>
            </a:r>
            <a:r>
              <a:rPr lang="es-MX" sz="1600" dirty="0">
                <a:solidFill>
                  <a:schemeClr val="tx2"/>
                </a:solidFill>
              </a:rPr>
              <a:t> (</a:t>
            </a:r>
            <a:r>
              <a:rPr lang="es-MX" sz="1600" dirty="0"/>
              <a:t>condición-lógica-1</a:t>
            </a:r>
            <a:r>
              <a:rPr lang="es-MX" sz="1600" dirty="0">
                <a:solidFill>
                  <a:schemeClr val="tx2"/>
                </a:solidFill>
              </a:rPr>
              <a:t>)</a:t>
            </a:r>
          </a:p>
          <a:p>
            <a:pPr marL="0" lvl="0" indent="0" algn="just"/>
            <a:r>
              <a:rPr lang="es-MX" sz="1600" dirty="0">
                <a:solidFill>
                  <a:schemeClr val="tx2"/>
                </a:solidFill>
              </a:rPr>
              <a:t>   </a:t>
            </a:r>
            <a:r>
              <a:rPr lang="es-MX" sz="1600" dirty="0"/>
              <a:t>acción-1</a:t>
            </a:r>
            <a:r>
              <a:rPr lang="es-MX" sz="1600" dirty="0">
                <a:solidFill>
                  <a:schemeClr val="tx2"/>
                </a:solidFill>
              </a:rPr>
              <a:t>;</a:t>
            </a:r>
          </a:p>
          <a:p>
            <a:pPr marL="0" indent="0" algn="just"/>
            <a:r>
              <a:rPr lang="es-MX" sz="1600" dirty="0" err="1">
                <a:solidFill>
                  <a:schemeClr val="bg2"/>
                </a:solidFill>
              </a:rPr>
              <a:t>else</a:t>
            </a:r>
            <a:r>
              <a:rPr lang="es-MX" sz="1600" dirty="0">
                <a:solidFill>
                  <a:schemeClr val="bg2"/>
                </a:solidFill>
              </a:rPr>
              <a:t> if</a:t>
            </a:r>
            <a:r>
              <a:rPr lang="es-MX" sz="1600" dirty="0">
                <a:solidFill>
                  <a:schemeClr val="tx2"/>
                </a:solidFill>
              </a:rPr>
              <a:t>(</a:t>
            </a:r>
            <a:r>
              <a:rPr lang="es-MX" sz="1600" dirty="0"/>
              <a:t>condición-lógica-2</a:t>
            </a:r>
            <a:r>
              <a:rPr lang="es-MX" sz="1600" dirty="0">
                <a:solidFill>
                  <a:schemeClr val="tx2"/>
                </a:solidFill>
              </a:rPr>
              <a:t>)</a:t>
            </a:r>
            <a:endParaRPr lang="es-MX" sz="1600" dirty="0">
              <a:solidFill>
                <a:schemeClr val="bg2"/>
              </a:solidFill>
            </a:endParaRPr>
          </a:p>
          <a:p>
            <a:pPr marL="0" lvl="0" indent="0" algn="just"/>
            <a:r>
              <a:rPr lang="es-MX" sz="1600" dirty="0">
                <a:solidFill>
                  <a:schemeClr val="tx2"/>
                </a:solidFill>
              </a:rPr>
              <a:t>   </a:t>
            </a:r>
            <a:r>
              <a:rPr lang="es-MX" sz="1600" dirty="0"/>
              <a:t>acción-2</a:t>
            </a:r>
            <a:r>
              <a:rPr lang="es-MX" sz="1600" dirty="0">
                <a:solidFill>
                  <a:schemeClr val="tx2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366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158087" y="680748"/>
            <a:ext cx="7009168" cy="361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MX" sz="2400" dirty="0">
                <a:solidFill>
                  <a:schemeClr val="bg1"/>
                </a:solidFill>
              </a:rPr>
              <a:t>Operadores en java</a:t>
            </a:r>
            <a:endParaRPr lang="es-ES" sz="2400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Picture 2" descr="Operadores | Java">
            <a:extLst>
              <a:ext uri="{FF2B5EF4-FFF2-40B4-BE49-F238E27FC236}">
                <a16:creationId xmlns:a16="http://schemas.microsoft.com/office/drawing/2014/main" id="{B6F4FCD2-9685-05C3-3306-6584F5AC2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819275"/>
            <a:ext cx="65913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71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158087" y="680748"/>
            <a:ext cx="7009168" cy="361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MX" sz="2400" dirty="0">
                <a:solidFill>
                  <a:schemeClr val="bg1"/>
                </a:solidFill>
              </a:rPr>
              <a:t>Instrucción de repetición </a:t>
            </a:r>
            <a:r>
              <a:rPr lang="es-MX" sz="2400" dirty="0" err="1">
                <a:solidFill>
                  <a:schemeClr val="bg1"/>
                </a:solidFill>
              </a:rPr>
              <a:t>while</a:t>
            </a:r>
            <a:endParaRPr lang="es-ES" sz="2400" dirty="0">
              <a:solidFill>
                <a:schemeClr val="bg1"/>
              </a:solidFill>
            </a:endParaRP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r>
              <a:rPr lang="es-MX" sz="1600" dirty="0"/>
              <a:t>Las estructuras de repetición (ciclos) permite especificar que un programa debe repetir una acción mientras cierta condición sea verdadera.</a:t>
            </a:r>
          </a:p>
          <a:p>
            <a:pPr marL="0" lvl="0" indent="0" algn="just"/>
            <a:endParaRPr lang="es-MX" sz="1600" dirty="0">
              <a:solidFill>
                <a:schemeClr val="tx2"/>
              </a:solidFill>
            </a:endParaRPr>
          </a:p>
          <a:p>
            <a:pPr marL="0" lvl="0" indent="0" algn="just"/>
            <a:r>
              <a:rPr lang="es-MX" sz="1600" dirty="0" err="1">
                <a:solidFill>
                  <a:schemeClr val="bg2"/>
                </a:solidFill>
              </a:rPr>
              <a:t>while</a:t>
            </a:r>
            <a:r>
              <a:rPr lang="es-MX" sz="1600" dirty="0">
                <a:solidFill>
                  <a:schemeClr val="tx2"/>
                </a:solidFill>
              </a:rPr>
              <a:t> (</a:t>
            </a:r>
            <a:r>
              <a:rPr lang="es-MX" sz="1600" dirty="0"/>
              <a:t>condición-lógica</a:t>
            </a:r>
            <a:r>
              <a:rPr lang="es-MX" sz="1600" dirty="0">
                <a:solidFill>
                  <a:schemeClr val="tx2"/>
                </a:solidFill>
              </a:rPr>
              <a:t>){</a:t>
            </a:r>
          </a:p>
          <a:p>
            <a:pPr marL="0" lvl="0" indent="0" algn="just"/>
            <a:r>
              <a:rPr lang="es-MX" sz="1600" dirty="0">
                <a:solidFill>
                  <a:schemeClr val="tx2"/>
                </a:solidFill>
              </a:rPr>
              <a:t>   </a:t>
            </a:r>
            <a:r>
              <a:rPr lang="es-MX" sz="1600" dirty="0"/>
              <a:t>acción-a-realizar</a:t>
            </a:r>
            <a:r>
              <a:rPr lang="es-MX" sz="1600" dirty="0">
                <a:solidFill>
                  <a:schemeClr val="tx2"/>
                </a:solidFill>
              </a:rPr>
              <a:t>;</a:t>
            </a:r>
          </a:p>
          <a:p>
            <a:pPr marL="0" lvl="0" indent="0" algn="just"/>
            <a:r>
              <a:rPr lang="es-MX" sz="16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07553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1284</Words>
  <Application>Microsoft Office PowerPoint</Application>
  <PresentationFormat>Presentación en pantalla (16:9)</PresentationFormat>
  <Paragraphs>164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Lucida Sans Unicode</vt:lpstr>
      <vt:lpstr>Fira Code</vt:lpstr>
      <vt:lpstr>Söhne Mono</vt:lpstr>
      <vt:lpstr>Inter</vt:lpstr>
      <vt:lpstr>Arial</vt:lpstr>
      <vt:lpstr>Söhne</vt:lpstr>
      <vt:lpstr>Programming Language Workshop for Beginners by Slidesgo</vt:lpstr>
      <vt:lpstr>Curso básico de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Web con: HTML CSS Bootstrap</dc:title>
  <dc:creator>USUARIO</dc:creator>
  <cp:lastModifiedBy>CEETI</cp:lastModifiedBy>
  <cp:revision>114</cp:revision>
  <dcterms:modified xsi:type="dcterms:W3CDTF">2023-04-24T17:02:08Z</dcterms:modified>
</cp:coreProperties>
</file>