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90" r:id="rId2"/>
    <p:sldId id="693" r:id="rId3"/>
    <p:sldId id="694" r:id="rId4"/>
    <p:sldId id="556" r:id="rId5"/>
    <p:sldId id="554" r:id="rId6"/>
    <p:sldId id="695" r:id="rId7"/>
    <p:sldId id="691" r:id="rId8"/>
    <p:sldId id="692" r:id="rId9"/>
    <p:sldId id="696" r:id="rId10"/>
    <p:sldId id="583" r:id="rId11"/>
    <p:sldId id="584" r:id="rId12"/>
    <p:sldId id="585" r:id="rId13"/>
    <p:sldId id="586" r:id="rId14"/>
    <p:sldId id="599" r:id="rId15"/>
    <p:sldId id="600" r:id="rId16"/>
    <p:sldId id="601" r:id="rId17"/>
    <p:sldId id="605" r:id="rId18"/>
    <p:sldId id="604" r:id="rId19"/>
    <p:sldId id="597" r:id="rId20"/>
    <p:sldId id="598" r:id="rId21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72271" autoAdjust="0"/>
  </p:normalViewPr>
  <p:slideViewPr>
    <p:cSldViewPr>
      <p:cViewPr varScale="1">
        <p:scale>
          <a:sx n="62" d="100"/>
          <a:sy n="62" d="100"/>
        </p:scale>
        <p:origin x="203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14/10/2019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52A7-9F40-4009-8421-FBD2C23E810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45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0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8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54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52A7-9F40-4009-8421-FBD2C23E810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52A7-9F40-4009-8421-FBD2C23E810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3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22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52A7-9F40-4009-8421-FBD2C23E810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8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52A7-9F40-4009-8421-FBD2C23E810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2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3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6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6CF66-E571-42F4-8FE2-4F782FBD66FA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0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40" y="0"/>
            <a:ext cx="3172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320.4607&amp;rep=rep1&amp;type=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ns-classes.bu.edu/cn550/Readings/duda-etal-00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b.imperial.ac.u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sites.google.com/view/tkkim/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perial.ac.uk/people/k.mikolajczyk" TargetMode="External"/><Relationship Id="rId5" Type="http://schemas.openxmlformats.org/officeDocument/2006/relationships/hyperlink" Target="https://labicvl.github.io/" TargetMode="External"/><Relationship Id="rId10" Type="http://schemas.openxmlformats.org/officeDocument/2006/relationships/image" Target="../media/image4.jpeg"/><Relationship Id="rId4" Type="http://schemas.openxmlformats.org/officeDocument/2006/relationships/hyperlink" Target="mailto:g.garcia-hernando@imperial.ac.uk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305800" cy="1470025"/>
          </a:xfrm>
        </p:spPr>
        <p:txBody>
          <a:bodyPr>
            <a:normAutofit/>
          </a:bodyPr>
          <a:lstStyle/>
          <a:p>
            <a:r>
              <a:rPr lang="en-GB" sz="3200" dirty="0"/>
              <a:t>Statistical Pattern Recognition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cap="all" dirty="0"/>
              <a:t>EE468 (EEE&amp;EIE), EE9SO29, EE9CS729</a:t>
            </a:r>
            <a:endParaRPr lang="en-GB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icl_logo_large_cr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17680" cy="6858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914400"/>
          </a:xfrm>
        </p:spPr>
        <p:txBody>
          <a:bodyPr>
            <a:normAutofit fontScale="77500" lnSpcReduction="20000"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Tae-Kyun Kim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/>
              <a:t>Senior Lecturer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300" dirty="0"/>
              <a:t>https://labicvl.github.io/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24062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Statistical Pattern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39624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98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8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9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95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92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9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89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8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86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Tae-Kyun Kim</a:t>
            </a:r>
          </a:p>
          <a:p>
            <a:r>
              <a:rPr lang="en-GB" dirty="0"/>
              <a:t>Senior Lecturer</a:t>
            </a:r>
          </a:p>
          <a:p>
            <a:r>
              <a:rPr lang="en-GB" sz="2100" dirty="0"/>
              <a:t>https://labicvl.github.io/</a:t>
            </a:r>
          </a:p>
        </p:txBody>
      </p:sp>
    </p:spTree>
    <p:extLst>
      <p:ext uri="{BB962C8B-B14F-4D97-AF65-F5344CB8AC3E}">
        <p14:creationId xmlns:p14="http://schemas.microsoft.com/office/powerpoint/2010/main" val="24205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Statistical Pattern Processing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What is a Pattern?</a:t>
            </a:r>
          </a:p>
          <a:p>
            <a:pPr lvl="1"/>
            <a:r>
              <a:rPr lang="en-GB" dirty="0"/>
              <a:t>A </a:t>
            </a:r>
            <a:r>
              <a:rPr lang="en-GB" b="1" dirty="0"/>
              <a:t>pattern</a:t>
            </a:r>
            <a:r>
              <a:rPr lang="en-GB" dirty="0"/>
              <a:t>, apart from the term's use to mean "Template", is a discernible regularity in the world or in a manmade design. As such, the elements of a pattern repeat in a predictable manner.</a:t>
            </a:r>
          </a:p>
          <a:p>
            <a:pPr lvl="1"/>
            <a:r>
              <a:rPr lang="en-GB" dirty="0"/>
              <a:t>A pattern is an abstract object, such as a set of measurements describing a physical object.</a:t>
            </a:r>
          </a:p>
          <a:p>
            <a:pPr lvl="1"/>
            <a:r>
              <a:rPr lang="en-GB" dirty="0"/>
              <a:t>These patterns can represent many different types of object (speech/image/text etc).</a:t>
            </a:r>
          </a:p>
          <a:p>
            <a:pPr lvl="1"/>
            <a:endParaRPr lang="en-GB" dirty="0"/>
          </a:p>
          <a:p>
            <a:r>
              <a:rPr lang="en-GB" sz="2000" dirty="0"/>
              <a:t>The main area of Statistical Pattern Processing discussed in this course is </a:t>
            </a:r>
            <a:r>
              <a:rPr lang="en-GB" sz="2000" b="1" dirty="0"/>
              <a:t>classification </a:t>
            </a:r>
            <a:r>
              <a:rPr lang="en-GB" sz="2000" dirty="0"/>
              <a:t>of patterns into different classes.</a:t>
            </a:r>
          </a:p>
          <a:p>
            <a:pPr lvl="1"/>
            <a:r>
              <a:rPr lang="en-GB" dirty="0"/>
              <a:t>Concepts, Theory, Algorithms, Systems to put Patterns into Categories</a:t>
            </a:r>
          </a:p>
          <a:p>
            <a:pPr lvl="1"/>
            <a:r>
              <a:rPr lang="en-GB" dirty="0"/>
              <a:t>Classification of High-dimensional, Complex, or Noisy Data</a:t>
            </a:r>
          </a:p>
          <a:p>
            <a:pPr lvl="1"/>
            <a:r>
              <a:rPr lang="en-GB" dirty="0"/>
              <a:t>Relate Perceived Pattern to Previously Perceived Patterns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1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Statistical Pattern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key issue in all pattern recognition systems is variability.</a:t>
            </a:r>
          </a:p>
          <a:p>
            <a:pPr lvl="1"/>
            <a:r>
              <a:rPr lang="en-GB" dirty="0"/>
              <a:t>Patterns arise (often from natural sources) that contain variations.</a:t>
            </a:r>
          </a:p>
          <a:p>
            <a:pPr lvl="1"/>
            <a:r>
              <a:rPr lang="en-GB" dirty="0"/>
              <a:t>Are the variations systematic (and can be used to distinguish between classes?</a:t>
            </a:r>
          </a:p>
          <a:p>
            <a:pPr lvl="1"/>
            <a:r>
              <a:rPr lang="en-GB" dirty="0"/>
              <a:t>Or are they noise?</a:t>
            </a:r>
          </a:p>
          <a:p>
            <a:pPr lvl="1"/>
            <a:r>
              <a:rPr lang="en-GB" dirty="0"/>
              <a:t>The variability of classes can be more explicitly approached by using probabilistic generative (cf. discriminative) modelling of pattern variations.</a:t>
            </a:r>
          </a:p>
          <a:p>
            <a:endParaRPr lang="en-GB" sz="2000" dirty="0"/>
          </a:p>
          <a:p>
            <a:r>
              <a:rPr lang="en-GB" sz="2000" dirty="0"/>
              <a:t>The standard model for pattern recognition divides the problem into two parts:</a:t>
            </a:r>
          </a:p>
          <a:p>
            <a:pPr lvl="1"/>
            <a:r>
              <a:rPr lang="en-GB" sz="1801" dirty="0"/>
              <a:t>Feature extraction</a:t>
            </a:r>
          </a:p>
          <a:p>
            <a:pPr lvl="1"/>
            <a:r>
              <a:rPr lang="en-GB" sz="1801" dirty="0"/>
              <a:t>Classification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90607"/>
            <a:ext cx="8686800" cy="3124193"/>
          </a:xfrm>
        </p:spPr>
        <p:txBody>
          <a:bodyPr>
            <a:normAutofit lnSpcReduction="10000"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Initial feature extraction produces a vector of features that contain all the information for subsequent processing (such as classification).</a:t>
            </a:r>
          </a:p>
          <a:p>
            <a:pPr lvl="1"/>
            <a:r>
              <a:rPr lang="en-GB" dirty="0"/>
              <a:t>Ideally, for classification, only the features that contain discriminatory information are used.</a:t>
            </a:r>
          </a:p>
          <a:p>
            <a:pPr lvl="1"/>
            <a:r>
              <a:rPr lang="en-GB" dirty="0"/>
              <a:t>Often features to measure are determined by an “expert”, although techniques exist for choosing suitable features.</a:t>
            </a:r>
          </a:p>
          <a:p>
            <a:pPr lvl="1"/>
            <a:r>
              <a:rPr lang="en-GB" dirty="0"/>
              <a:t>The classifier processes the vector of features and chooses a particular class.</a:t>
            </a:r>
          </a:p>
          <a:p>
            <a:pPr lvl="1"/>
            <a:r>
              <a:rPr lang="en-GB" dirty="0"/>
              <a:t>Normally the classifier is “trained” using a set of data for which there are labelled pairs of feature vectors / class identifiers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1" y="4654820"/>
            <a:ext cx="20574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7430" y="4654820"/>
            <a:ext cx="20574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066801" y="503582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4114801" y="5035820"/>
            <a:ext cx="8926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64830" y="5035820"/>
            <a:ext cx="1121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201" y="4309349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dirty="0"/>
              <a:t>I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32515" y="4300877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6463" y="4309349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5027" y="5416820"/>
            <a:ext cx="1621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Pattern e.g. images, speech signals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5410200"/>
            <a:ext cx="1621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Feature vector e.g. principal/spectral components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6601" y="5410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Symbol e.g. object classes/categories, words</a:t>
            </a:r>
          </a:p>
        </p:txBody>
      </p:sp>
    </p:spTree>
    <p:extLst>
      <p:ext uri="{BB962C8B-B14F-4D97-AF65-F5344CB8AC3E}">
        <p14:creationId xmlns:p14="http://schemas.microsoft.com/office/powerpoint/2010/main" val="327382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Problem:</a:t>
            </a:r>
            <a:br>
              <a:rPr lang="en-GB" dirty="0"/>
            </a:br>
            <a:r>
              <a:rPr lang="en-GB" dirty="0"/>
              <a:t>Oranges and Lemons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1777630"/>
            <a:ext cx="4267200" cy="38069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3" y="1660606"/>
            <a:ext cx="4041000" cy="40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0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Problem:</a:t>
            </a:r>
            <a:br>
              <a:rPr lang="en-GB" dirty="0"/>
            </a:br>
            <a:r>
              <a:rPr lang="en-GB" dirty="0"/>
              <a:t>Oranges and Lemons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508" y="1483474"/>
            <a:ext cx="4267199" cy="42924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76400"/>
            <a:ext cx="1752600" cy="6653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03645" y="6023394"/>
            <a:ext cx="273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SSBX10"/>
              </a:rPr>
              <a:t>A two-dimensional 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16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Problem:</a:t>
            </a:r>
            <a:br>
              <a:rPr lang="en-GB" dirty="0"/>
            </a:br>
            <a:r>
              <a:rPr lang="en-GB" dirty="0"/>
              <a:t>Oranges and Lemons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76400"/>
            <a:ext cx="1752600" cy="6653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3645" y="6023394"/>
            <a:ext cx="273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MSSBX10"/>
              </a:rPr>
              <a:t>A two-dimensional space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600200"/>
            <a:ext cx="4267200" cy="41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7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/>
              <a:t>Simple models have better generalization to unseen data, complex models can be </a:t>
            </a:r>
            <a:r>
              <a:rPr lang="en-GB" dirty="0" err="1">
                <a:solidFill>
                  <a:srgbClr val="C00000"/>
                </a:solidFill>
              </a:rPr>
              <a:t>overfitted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to training data.</a:t>
            </a:r>
          </a:p>
          <a:p>
            <a:pPr marL="0" lvl="1" indent="0">
              <a:buNone/>
            </a:pPr>
            <a:r>
              <a:rPr lang="en-GB" dirty="0"/>
              <a:t>Linear models, or a combined set of linear models work well in practice.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7" t="5779" r="25045" b="36425"/>
          <a:stretch/>
        </p:blipFill>
        <p:spPr>
          <a:xfrm>
            <a:off x="152401" y="3183622"/>
            <a:ext cx="4223314" cy="237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89363" y="2651893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Overfit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6000" r="25000" b="36666"/>
          <a:stretch/>
        </p:blipFill>
        <p:spPr>
          <a:xfrm>
            <a:off x="5016138" y="3183622"/>
            <a:ext cx="3962400" cy="22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647032"/>
            <a:ext cx="4343399" cy="48458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en-GB" dirty="0"/>
              <a:t>As complexity increases, the model </a:t>
            </a:r>
            <a:r>
              <a:rPr lang="en-GB" dirty="0" err="1"/>
              <a:t>overfits</a:t>
            </a:r>
            <a:r>
              <a:rPr lang="en-GB" dirty="0"/>
              <a:t> the data:</a:t>
            </a:r>
          </a:p>
          <a:p>
            <a:pPr marL="1085848" lvl="1" indent="-342900">
              <a:buFont typeface="Arial" panose="020B0604020202020204" pitchFamily="34" charset="0"/>
              <a:buChar char="•"/>
            </a:pPr>
            <a:r>
              <a:rPr lang="en-GB" dirty="0"/>
              <a:t>Training loss (classification error of training data) decreases.</a:t>
            </a:r>
          </a:p>
          <a:p>
            <a:pPr marL="1085848" lvl="1" indent="-342900">
              <a:buFont typeface="Arial" panose="020B0604020202020204" pitchFamily="34" charset="0"/>
              <a:buChar char="•"/>
            </a:pPr>
            <a:r>
              <a:rPr lang="en-GB" dirty="0"/>
              <a:t>Real loss (classification error of testing data) increases.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GB" dirty="0"/>
              <a:t>We need to penalize model complexity = to generalise.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51231" y="4667250"/>
            <a:ext cx="33596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>
            <a:off x="3815799" y="3327520"/>
            <a:ext cx="26794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65663" y="4767818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4621512" y="167478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8069554" y="2957541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Real loss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7641397" y="4021756"/>
            <a:ext cx="1192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Training loss</a:t>
            </a:r>
            <a:endParaRPr lang="en-GB" sz="1400" dirty="0"/>
          </a:p>
        </p:txBody>
      </p:sp>
      <p:sp>
        <p:nvSpPr>
          <p:cNvPr id="13" name="Freeform 12"/>
          <p:cNvSpPr/>
          <p:nvPr/>
        </p:nvSpPr>
        <p:spPr>
          <a:xfrm>
            <a:off x="5151231" y="2895600"/>
            <a:ext cx="3028950" cy="1476375"/>
          </a:xfrm>
          <a:custGeom>
            <a:avLst/>
            <a:gdLst>
              <a:gd name="connsiteX0" fmla="*/ 0 w 3028950"/>
              <a:gd name="connsiteY0" fmla="*/ 0 h 1476375"/>
              <a:gd name="connsiteX1" fmla="*/ 990600 w 3028950"/>
              <a:gd name="connsiteY1" fmla="*/ 914400 h 1476375"/>
              <a:gd name="connsiteX2" fmla="*/ 2400300 w 3028950"/>
              <a:gd name="connsiteY2" fmla="*/ 1381125 h 1476375"/>
              <a:gd name="connsiteX3" fmla="*/ 3028950 w 3028950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950" h="1476375">
                <a:moveTo>
                  <a:pt x="0" y="0"/>
                </a:moveTo>
                <a:cubicBezTo>
                  <a:pt x="295275" y="342106"/>
                  <a:pt x="590550" y="684213"/>
                  <a:pt x="990600" y="914400"/>
                </a:cubicBezTo>
                <a:cubicBezTo>
                  <a:pt x="1390650" y="1144587"/>
                  <a:pt x="2060575" y="1287463"/>
                  <a:pt x="2400300" y="1381125"/>
                </a:cubicBezTo>
                <a:cubicBezTo>
                  <a:pt x="2740025" y="1474788"/>
                  <a:pt x="2884487" y="1475581"/>
                  <a:pt x="3028950" y="1476375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170281" y="2895600"/>
            <a:ext cx="3019425" cy="830881"/>
          </a:xfrm>
          <a:custGeom>
            <a:avLst/>
            <a:gdLst>
              <a:gd name="connsiteX0" fmla="*/ 0 w 3019425"/>
              <a:gd name="connsiteY0" fmla="*/ 0 h 830881"/>
              <a:gd name="connsiteX1" fmla="*/ 1438275 w 3019425"/>
              <a:gd name="connsiteY1" fmla="*/ 695325 h 830881"/>
              <a:gd name="connsiteX2" fmla="*/ 2400300 w 3019425"/>
              <a:gd name="connsiteY2" fmla="*/ 771525 h 830881"/>
              <a:gd name="connsiteX3" fmla="*/ 3019425 w 3019425"/>
              <a:gd name="connsiteY3" fmla="*/ 19050 h 83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425" h="830881">
                <a:moveTo>
                  <a:pt x="0" y="0"/>
                </a:moveTo>
                <a:cubicBezTo>
                  <a:pt x="519112" y="283369"/>
                  <a:pt x="1038225" y="566738"/>
                  <a:pt x="1438275" y="695325"/>
                </a:cubicBezTo>
                <a:cubicBezTo>
                  <a:pt x="1838325" y="823913"/>
                  <a:pt x="2136775" y="884237"/>
                  <a:pt x="2400300" y="771525"/>
                </a:cubicBezTo>
                <a:cubicBezTo>
                  <a:pt x="2663825" y="658813"/>
                  <a:pt x="3019425" y="19050"/>
                  <a:pt x="3019425" y="19050"/>
                </a:cubicBezTo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324600" y="2036377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generalisation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5610227" y="2354489"/>
            <a:ext cx="1099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7641397" y="2354489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endParaRPr lang="en-GB" sz="14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7239000" y="2420888"/>
            <a:ext cx="0" cy="22463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3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Example Problem:</a:t>
            </a:r>
            <a:br>
              <a:rPr lang="en-GB" dirty="0"/>
            </a:br>
            <a:r>
              <a:rPr lang="en-GB" dirty="0"/>
              <a:t>Handwritten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524000"/>
            <a:ext cx="8686800" cy="4968881"/>
          </a:xfrm>
        </p:spPr>
        <p:txBody>
          <a:bodyPr/>
          <a:lstStyle/>
          <a:p>
            <a:pPr lvl="1"/>
            <a:r>
              <a:rPr lang="en-GB" dirty="0"/>
              <a:t>Wide variability of same numeral</a:t>
            </a:r>
          </a:p>
          <a:p>
            <a:pPr lvl="1"/>
            <a:r>
              <a:rPr lang="en-GB" dirty="0"/>
              <a:t>Handcrafted rules/features result in a large number of rules and exceptions</a:t>
            </a:r>
          </a:p>
          <a:p>
            <a:pPr lvl="1"/>
            <a:r>
              <a:rPr lang="en-GB" dirty="0"/>
              <a:t>Better to learn features from a sized training/example set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56" y="2971800"/>
            <a:ext cx="7376944" cy="31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Course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This course aims to introduce the concepts, basic formulations and applications of statistical pattern recognition. </a:t>
            </a:r>
          </a:p>
          <a:p>
            <a:pPr lvl="1"/>
            <a:r>
              <a:rPr lang="en-GB" dirty="0"/>
              <a:t>This module is a prerequisite of: Selected Topics for Computer Vision EE462/EE9SO25/EE9CS728 (spring term). </a:t>
            </a:r>
            <a:endParaRPr lang="en-GB" sz="2201" dirty="0"/>
          </a:p>
          <a:p>
            <a:pPr lvl="1"/>
            <a:endParaRPr lang="en-GB" sz="2201" dirty="0"/>
          </a:p>
          <a:p>
            <a:pPr lvl="1"/>
            <a:r>
              <a:rPr lang="en-GB" dirty="0"/>
              <a:t>The module studies, given feature representation in a vector form, the concept of machine perception and decision surfaces, and metrics/distances, model fitting, as basic tools to process and classify data.</a:t>
            </a:r>
          </a:p>
          <a:p>
            <a:pPr lvl="1"/>
            <a:r>
              <a:rPr lang="en-GB" dirty="0"/>
              <a:t>Optimisation techniques and Neural Network are also taught.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learnt topics are illustrated with few applications: face recognition, or machine learning repository data, handwritten digit recognition, etc.</a:t>
            </a: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7" name="Picture 16" descr="icl_logo_large_cr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1768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Example Problem:</a:t>
            </a:r>
            <a:br>
              <a:rPr lang="en-GB" dirty="0"/>
            </a:br>
            <a:r>
              <a:rPr lang="en-GB" dirty="0"/>
              <a:t>Handwritten Digit Recognition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600200"/>
            <a:ext cx="8686800" cy="4892681"/>
          </a:xfrm>
        </p:spPr>
        <p:txBody>
          <a:bodyPr/>
          <a:lstStyle/>
          <a:p>
            <a:pPr lvl="1"/>
            <a:r>
              <a:rPr lang="en-GB" sz="1801" dirty="0"/>
              <a:t>Consider an example of digit images that undergo a random displacement and rotation. </a:t>
            </a:r>
          </a:p>
          <a:p>
            <a:pPr lvl="1"/>
            <a:r>
              <a:rPr lang="en-GB" sz="1801" dirty="0"/>
              <a:t>The images have the size of 100 x 100 pixel values, but the degree of freedom of variability across images is only three: vertical, horizontal translations and rotations. </a:t>
            </a:r>
          </a:p>
          <a:p>
            <a:pPr lvl="1"/>
            <a:r>
              <a:rPr lang="en-GB" sz="1801" dirty="0"/>
              <a:t>The data points live on </a:t>
            </a:r>
            <a:r>
              <a:rPr lang="en-GB" sz="1801" i="1" dirty="0"/>
              <a:t>a feature space whose intrinsic dimensionality</a:t>
            </a:r>
            <a:r>
              <a:rPr lang="en-GB" sz="1801" dirty="0"/>
              <a:t> is three.</a:t>
            </a:r>
          </a:p>
          <a:p>
            <a:pPr lvl="1"/>
            <a:r>
              <a:rPr lang="en-GB" sz="1801" dirty="0"/>
              <a:t>The translation and rotation parameters are continuous </a:t>
            </a:r>
            <a:r>
              <a:rPr lang="en-GB" sz="1801" i="1" dirty="0"/>
              <a:t>feature variables</a:t>
            </a:r>
            <a:r>
              <a:rPr lang="en-GB" sz="1801" dirty="0"/>
              <a:t>. We only observe the image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02629"/>
            <a:ext cx="8001000" cy="146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371600"/>
            <a:ext cx="83820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876800"/>
            <a:ext cx="8382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3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GB" dirty="0"/>
              <a:t>Syllabuses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339" y="990600"/>
            <a:ext cx="8298061" cy="5273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Topics</a:t>
            </a:r>
          </a:p>
          <a:p>
            <a:pPr marL="0" indent="0">
              <a:buNone/>
            </a:pPr>
            <a:endParaRPr lang="en-GB" sz="1601" dirty="0"/>
          </a:p>
          <a:p>
            <a:pPr lvl="1">
              <a:lnSpc>
                <a:spcPct val="115000"/>
              </a:lnSpc>
            </a:pPr>
            <a:r>
              <a:rPr lang="en-GB" sz="1600" dirty="0"/>
              <a:t>Machine perception, Feature extraction, Subspace learning, PCA (Eigenface), NN classification</a:t>
            </a:r>
            <a:endParaRPr lang="en-GB" sz="1601" dirty="0"/>
          </a:p>
          <a:p>
            <a:pPr lvl="1">
              <a:lnSpc>
                <a:spcPct val="115000"/>
              </a:lnSpc>
            </a:pPr>
            <a:r>
              <a:rPr lang="en-GB" sz="1600" dirty="0"/>
              <a:t>Linear discriminant functions, Discriminant analysis (</a:t>
            </a:r>
            <a:r>
              <a:rPr lang="en-GB" sz="1600" dirty="0" err="1"/>
              <a:t>Fisherface</a:t>
            </a:r>
            <a:r>
              <a:rPr lang="en-GB" sz="1600" dirty="0"/>
              <a:t>), Bayes decision theory</a:t>
            </a:r>
          </a:p>
          <a:p>
            <a:pPr lvl="1">
              <a:lnSpc>
                <a:spcPct val="115000"/>
              </a:lnSpc>
            </a:pPr>
            <a:r>
              <a:rPr lang="en-GB" sz="1600" dirty="0"/>
              <a:t>Decision hyperplane, Maximum margin, Linear classifier, Kernel trick, Nonlinear classifier</a:t>
            </a:r>
            <a:endParaRPr lang="en-GB" sz="1601" dirty="0"/>
          </a:p>
          <a:p>
            <a:pPr lvl="1">
              <a:lnSpc>
                <a:spcPct val="115000"/>
              </a:lnSpc>
            </a:pPr>
            <a:r>
              <a:rPr lang="en-GB" sz="1600" dirty="0"/>
              <a:t>Bagging and boosting, Ensemble Learning, Committee Machine, Random Sampling LDA for Face Recognition, Online Learning </a:t>
            </a:r>
            <a:endParaRPr lang="en-GB" sz="1601" dirty="0"/>
          </a:p>
          <a:p>
            <a:pPr lvl="1" fontAlgn="base"/>
            <a:r>
              <a:rPr lang="en-GB" sz="1600" dirty="0">
                <a:solidFill>
                  <a:srgbClr val="000000"/>
                </a:solidFill>
              </a:rPr>
              <a:t>Data representation, Clustering algorithms,  Distances Metrics, Performance Evaluation Metrics</a:t>
            </a:r>
          </a:p>
          <a:p>
            <a:pPr lvl="1" fontAlgn="base"/>
            <a:r>
              <a:rPr lang="en-GB" sz="1600" dirty="0">
                <a:solidFill>
                  <a:srgbClr val="000000"/>
                </a:solidFill>
              </a:rPr>
              <a:t>Expectation-Maximization, </a:t>
            </a:r>
            <a:r>
              <a:rPr lang="en-GB" sz="1600" dirty="0" err="1">
                <a:solidFill>
                  <a:srgbClr val="000000"/>
                </a:solidFill>
              </a:rPr>
              <a:t>Meanshift</a:t>
            </a:r>
            <a:r>
              <a:rPr lang="en-GB" sz="1600" dirty="0">
                <a:solidFill>
                  <a:srgbClr val="000000"/>
                </a:solidFill>
              </a:rPr>
              <a:t>, Correlation filters</a:t>
            </a:r>
          </a:p>
          <a:p>
            <a:pPr lvl="1" fontAlgn="base"/>
            <a:r>
              <a:rPr lang="en-GB" sz="1600" dirty="0">
                <a:solidFill>
                  <a:srgbClr val="000000"/>
                </a:solidFill>
              </a:rPr>
              <a:t>Optimization, Newton-Raphson, Gradient descent</a:t>
            </a:r>
          </a:p>
          <a:p>
            <a:pPr lvl="1" fontAlgn="base"/>
            <a:r>
              <a:rPr lang="en-GB" sz="1600" dirty="0">
                <a:solidFill>
                  <a:srgbClr val="000000"/>
                </a:solidFill>
              </a:rPr>
              <a:t>Neural networks, Perceptron, backpropagation, network layers</a:t>
            </a:r>
            <a:br>
              <a:rPr lang="en-GB" sz="1401" dirty="0">
                <a:solidFill>
                  <a:srgbClr val="000000"/>
                </a:solidFill>
              </a:rPr>
            </a:br>
            <a:endParaRPr lang="en-GB" sz="1600" dirty="0"/>
          </a:p>
          <a:p>
            <a:pPr lvl="1">
              <a:lnSpc>
                <a:spcPct val="115000"/>
              </a:lnSpc>
            </a:pPr>
            <a:r>
              <a:rPr lang="en-GB" sz="1601" dirty="0"/>
              <a:t>Practical session: Pattern recognition using Face dataset or ML repository (by </a:t>
            </a:r>
            <a:r>
              <a:rPr lang="en-GB" sz="1600" dirty="0"/>
              <a:t>Python, </a:t>
            </a:r>
            <a:r>
              <a:rPr lang="en-GB" sz="1601" dirty="0" err="1"/>
              <a:t>Matlab</a:t>
            </a:r>
            <a:r>
              <a:rPr lang="en-GB" sz="1601" dirty="0"/>
              <a:t> and/or other tools)</a:t>
            </a:r>
            <a:endParaRPr lang="en-GB" sz="1600" dirty="0"/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icl_logo_large_cr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41768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6D86B-EA81-4BBC-8A3B-6EC69F0D4E87}"/>
              </a:ext>
            </a:extLst>
          </p:cNvPr>
          <p:cNvSpPr txBox="1"/>
          <p:nvPr/>
        </p:nvSpPr>
        <p:spPr>
          <a:xfrm>
            <a:off x="266315" y="2513945"/>
            <a:ext cx="67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06583-6C64-4B04-BB56-F049C200221F}"/>
              </a:ext>
            </a:extLst>
          </p:cNvPr>
          <p:cNvSpPr txBox="1"/>
          <p:nvPr/>
        </p:nvSpPr>
        <p:spPr>
          <a:xfrm>
            <a:off x="208607" y="4615600"/>
            <a:ext cx="73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II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0767F21-EE50-431B-84F3-2AF9C73EF074}"/>
              </a:ext>
            </a:extLst>
          </p:cNvPr>
          <p:cNvSpPr/>
          <p:nvPr/>
        </p:nvSpPr>
        <p:spPr>
          <a:xfrm>
            <a:off x="914400" y="1788930"/>
            <a:ext cx="114300" cy="2173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60B39B9-31D6-4583-91FF-515D642B2D50}"/>
              </a:ext>
            </a:extLst>
          </p:cNvPr>
          <p:cNvSpPr/>
          <p:nvPr/>
        </p:nvSpPr>
        <p:spPr>
          <a:xfrm>
            <a:off x="911214" y="4114794"/>
            <a:ext cx="114300" cy="1370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3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A5A50-FF23-43C0-B6EF-554EF657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F27E7-D65D-4413-A79E-122306968746}"/>
              </a:ext>
            </a:extLst>
          </p:cNvPr>
          <p:cNvSpPr txBox="1"/>
          <p:nvPr/>
        </p:nvSpPr>
        <p:spPr>
          <a:xfrm>
            <a:off x="535559" y="1128069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Unsupervised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57E03-9837-48EB-8E03-5C4899D5EF6E}"/>
              </a:ext>
            </a:extLst>
          </p:cNvPr>
          <p:cNvSpPr txBox="1"/>
          <p:nvPr/>
        </p:nvSpPr>
        <p:spPr>
          <a:xfrm>
            <a:off x="2989151" y="1132043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Supervised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1C010-186A-48DC-96BA-7876E24D1A91}"/>
              </a:ext>
            </a:extLst>
          </p:cNvPr>
          <p:cNvSpPr txBox="1"/>
          <p:nvPr/>
        </p:nvSpPr>
        <p:spPr>
          <a:xfrm>
            <a:off x="764159" y="1890069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Generative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98D03-FE55-437F-83CB-B468CCB58B1C}"/>
              </a:ext>
            </a:extLst>
          </p:cNvPr>
          <p:cNvSpPr txBox="1"/>
          <p:nvPr/>
        </p:nvSpPr>
        <p:spPr>
          <a:xfrm>
            <a:off x="3217751" y="1894043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Discriminative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884FC6-CFAE-4FD8-A4CD-B2E193CC806A}"/>
              </a:ext>
            </a:extLst>
          </p:cNvPr>
          <p:cNvSpPr/>
          <p:nvPr/>
        </p:nvSpPr>
        <p:spPr>
          <a:xfrm>
            <a:off x="7238199" y="1996253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Randomisation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B0ED6-A773-49A0-9304-512B3A8E6066}"/>
              </a:ext>
            </a:extLst>
          </p:cNvPr>
          <p:cNvSpPr/>
          <p:nvPr/>
        </p:nvSpPr>
        <p:spPr>
          <a:xfrm>
            <a:off x="6914953" y="2481254"/>
            <a:ext cx="213552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Committee machine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75BC4-7A1D-46C6-A2A7-CF6C7C79A519}"/>
              </a:ext>
            </a:extLst>
          </p:cNvPr>
          <p:cNvSpPr/>
          <p:nvPr/>
        </p:nvSpPr>
        <p:spPr>
          <a:xfrm>
            <a:off x="6913639" y="1547816"/>
            <a:ext cx="19568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Ensemble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4E766-5439-439A-80B7-A70FA1A962C0}"/>
              </a:ext>
            </a:extLst>
          </p:cNvPr>
          <p:cNvSpPr txBox="1"/>
          <p:nvPr/>
        </p:nvSpPr>
        <p:spPr>
          <a:xfrm>
            <a:off x="5999239" y="785815"/>
            <a:ext cx="2438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Algorithm-independent learning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D54F93-38BD-43C6-AA89-06644CA831D0}"/>
              </a:ext>
            </a:extLst>
          </p:cNvPr>
          <p:cNvSpPr txBox="1"/>
          <p:nvPr/>
        </p:nvSpPr>
        <p:spPr>
          <a:xfrm>
            <a:off x="1040051" y="2368583"/>
            <a:ext cx="647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PCA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830A2E-EDD7-4FA2-AF25-DE3CACEEB71F}"/>
              </a:ext>
            </a:extLst>
          </p:cNvPr>
          <p:cNvSpPr txBox="1"/>
          <p:nvPr/>
        </p:nvSpPr>
        <p:spPr>
          <a:xfrm>
            <a:off x="3550415" y="238483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FLD/LDA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6E4D94-75CC-4BEE-9C0B-A622532AB963}"/>
              </a:ext>
            </a:extLst>
          </p:cNvPr>
          <p:cNvSpPr txBox="1"/>
          <p:nvPr/>
        </p:nvSpPr>
        <p:spPr>
          <a:xfrm>
            <a:off x="3560650" y="2864351"/>
            <a:ext cx="29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 margin classifier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921CD9-0260-434E-B735-333C426F589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88159" y="1451235"/>
            <a:ext cx="700992" cy="3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84CC26-8427-4FBA-AFBF-20D037EE06FA}"/>
              </a:ext>
            </a:extLst>
          </p:cNvPr>
          <p:cNvGrpSpPr/>
          <p:nvPr/>
        </p:nvGrpSpPr>
        <p:grpSpPr>
          <a:xfrm>
            <a:off x="546751" y="3778538"/>
            <a:ext cx="5764499" cy="2752456"/>
            <a:chOff x="200994" y="3693304"/>
            <a:chExt cx="5764499" cy="275245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CFA416-A823-437B-84E8-01AC4591098F}"/>
                </a:ext>
              </a:extLst>
            </p:cNvPr>
            <p:cNvSpPr/>
            <p:nvPr/>
          </p:nvSpPr>
          <p:spPr>
            <a:xfrm>
              <a:off x="528775" y="4161287"/>
              <a:ext cx="19488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Feature extraction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19BA06-E885-4765-B65D-7C18D7EA6875}"/>
                </a:ext>
              </a:extLst>
            </p:cNvPr>
            <p:cNvSpPr/>
            <p:nvPr/>
          </p:nvSpPr>
          <p:spPr>
            <a:xfrm>
              <a:off x="2886557" y="4161287"/>
              <a:ext cx="140532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Classification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79DABD-9790-4B85-A973-20D559BF4D33}"/>
                </a:ext>
              </a:extLst>
            </p:cNvPr>
            <p:cNvSpPr txBox="1"/>
            <p:nvPr/>
          </p:nvSpPr>
          <p:spPr>
            <a:xfrm>
              <a:off x="985975" y="4622662"/>
              <a:ext cx="6474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PCA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F20122-0C21-4315-9E51-1372B47A1971}"/>
                </a:ext>
              </a:extLst>
            </p:cNvPr>
            <p:cNvSpPr txBox="1"/>
            <p:nvPr/>
          </p:nvSpPr>
          <p:spPr>
            <a:xfrm>
              <a:off x="985975" y="5120136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FLD/LDA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86C9B0-86FF-4492-8152-E05110D8DFB4}"/>
                </a:ext>
              </a:extLst>
            </p:cNvPr>
            <p:cNvSpPr txBox="1"/>
            <p:nvPr/>
          </p:nvSpPr>
          <p:spPr>
            <a:xfrm>
              <a:off x="2993693" y="6076428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Maximum margin classifier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1A9380-7FB2-493D-928D-FB8446488BAA}"/>
                </a:ext>
              </a:extLst>
            </p:cNvPr>
            <p:cNvSpPr/>
            <p:nvPr/>
          </p:nvSpPr>
          <p:spPr>
            <a:xfrm>
              <a:off x="3194687" y="4639299"/>
              <a:ext cx="176522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NN classification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784496-0B91-4AF3-9421-4D6F24CDB190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>
              <a:off x="2477642" y="4345953"/>
              <a:ext cx="408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715225-8E59-468E-99F8-5E96BE27C11E}"/>
                </a:ext>
              </a:extLst>
            </p:cNvPr>
            <p:cNvSpPr/>
            <p:nvPr/>
          </p:nvSpPr>
          <p:spPr>
            <a:xfrm>
              <a:off x="2993693" y="5569353"/>
              <a:ext cx="23906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Discriminant functions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E1E28-638C-4261-B2B7-FF329DB30784}"/>
                </a:ext>
              </a:extLst>
            </p:cNvPr>
            <p:cNvSpPr txBox="1"/>
            <p:nvPr/>
          </p:nvSpPr>
          <p:spPr>
            <a:xfrm>
              <a:off x="2890975" y="3693304"/>
              <a:ext cx="12576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Regression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EC2B905-7B97-4C3B-87E3-9C442466D7ED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00994" y="4345953"/>
              <a:ext cx="327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2450654-7F53-427B-83EA-BB82407F6405}"/>
                </a:ext>
              </a:extLst>
            </p:cNvPr>
            <p:cNvCxnSpPr/>
            <p:nvPr/>
          </p:nvCxnSpPr>
          <p:spPr>
            <a:xfrm>
              <a:off x="4291878" y="4345953"/>
              <a:ext cx="408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24ECD7D-A07F-474A-9861-8189596DD29C}"/>
              </a:ext>
            </a:extLst>
          </p:cNvPr>
          <p:cNvSpPr txBox="1"/>
          <p:nvPr/>
        </p:nvSpPr>
        <p:spPr>
          <a:xfrm>
            <a:off x="6913639" y="3116350"/>
            <a:ext cx="176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Online learning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2C6576-0E23-499F-A951-6962D260B845}"/>
              </a:ext>
            </a:extLst>
          </p:cNvPr>
          <p:cNvSpPr/>
          <p:nvPr/>
        </p:nvSpPr>
        <p:spPr>
          <a:xfrm>
            <a:off x="6916314" y="3721345"/>
            <a:ext cx="20154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Probabilistic 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A2CC696-CDAA-4762-8E07-057973D1CB8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745359" y="2074735"/>
            <a:ext cx="472392" cy="3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FC9DE-EE10-4547-A52F-B72A8FC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5BFE0-566E-4714-91AF-822D0746182B}"/>
              </a:ext>
            </a:extLst>
          </p:cNvPr>
          <p:cNvSpPr/>
          <p:nvPr/>
        </p:nvSpPr>
        <p:spPr>
          <a:xfrm>
            <a:off x="221208" y="1219200"/>
            <a:ext cx="32004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Subspace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D3423-4859-44A6-860C-70FF359BFD1D}"/>
              </a:ext>
            </a:extLst>
          </p:cNvPr>
          <p:cNvSpPr txBox="1"/>
          <p:nvPr/>
        </p:nvSpPr>
        <p:spPr>
          <a:xfrm>
            <a:off x="511467" y="1726910"/>
            <a:ext cx="647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126D-203D-4A0F-B08F-CE6403DC2E0E}"/>
              </a:ext>
            </a:extLst>
          </p:cNvPr>
          <p:cNvSpPr txBox="1"/>
          <p:nvPr/>
        </p:nvSpPr>
        <p:spPr>
          <a:xfrm>
            <a:off x="511467" y="2224384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FLD/LDA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D876BF-7DEB-4D91-BE31-9C5E79739E85}"/>
              </a:ext>
            </a:extLst>
          </p:cNvPr>
          <p:cNvSpPr/>
          <p:nvPr/>
        </p:nvSpPr>
        <p:spPr>
          <a:xfrm>
            <a:off x="2270582" y="7220631"/>
            <a:ext cx="228267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Bayes decision theory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9841C-4362-45E8-81F5-77818B4DFA8E}"/>
              </a:ext>
            </a:extLst>
          </p:cNvPr>
          <p:cNvSpPr/>
          <p:nvPr/>
        </p:nvSpPr>
        <p:spPr>
          <a:xfrm>
            <a:off x="5289163" y="4922290"/>
            <a:ext cx="14462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8DA0ED-9658-48D1-BB4C-3E6B40D103F5}"/>
              </a:ext>
            </a:extLst>
          </p:cNvPr>
          <p:cNvSpPr/>
          <p:nvPr/>
        </p:nvSpPr>
        <p:spPr>
          <a:xfrm>
            <a:off x="7288752" y="4922290"/>
            <a:ext cx="18053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model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2722DC-1EBD-4992-BFCA-367B9ABAF2A1}"/>
              </a:ext>
            </a:extLst>
          </p:cNvPr>
          <p:cNvCxnSpPr>
            <a:cxnSpLocks/>
          </p:cNvCxnSpPr>
          <p:nvPr/>
        </p:nvCxnSpPr>
        <p:spPr>
          <a:xfrm>
            <a:off x="1153590" y="8255828"/>
            <a:ext cx="553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A9A39B-7EF8-4202-A32B-747716F26DA6}"/>
              </a:ext>
            </a:extLst>
          </p:cNvPr>
          <p:cNvSpPr txBox="1"/>
          <p:nvPr/>
        </p:nvSpPr>
        <p:spPr>
          <a:xfrm>
            <a:off x="5567226" y="5414749"/>
            <a:ext cx="1245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Eigenface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AE061B-2F11-4599-B95F-8F1D76A2FF36}"/>
              </a:ext>
            </a:extLst>
          </p:cNvPr>
          <p:cNvSpPr txBox="1"/>
          <p:nvPr/>
        </p:nvSpPr>
        <p:spPr>
          <a:xfrm>
            <a:off x="5567226" y="5879068"/>
            <a:ext cx="1245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Fisherface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33D25B-86C7-47F1-9481-3A34D5AE46C5}"/>
              </a:ext>
            </a:extLst>
          </p:cNvPr>
          <p:cNvSpPr txBox="1"/>
          <p:nvPr/>
        </p:nvSpPr>
        <p:spPr>
          <a:xfrm>
            <a:off x="7517352" y="5412770"/>
            <a:ext cx="12770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Kernel trick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9C113B-B271-485B-B7D2-482DAE0C1EDA}"/>
              </a:ext>
            </a:extLst>
          </p:cNvPr>
          <p:cNvSpPr/>
          <p:nvPr/>
        </p:nvSpPr>
        <p:spPr>
          <a:xfrm>
            <a:off x="1973808" y="2145268"/>
            <a:ext cx="273869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Orthonormal basis vectors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7F2CF4-02F5-4792-8355-0D81A392D9E8}"/>
              </a:ext>
            </a:extLst>
          </p:cNvPr>
          <p:cNvSpPr/>
          <p:nvPr/>
        </p:nvSpPr>
        <p:spPr>
          <a:xfrm>
            <a:off x="1973808" y="1690984"/>
            <a:ext cx="197381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Projection/pooling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2E486-3A94-4F76-AC7A-69D80DD2FB38}"/>
              </a:ext>
            </a:extLst>
          </p:cNvPr>
          <p:cNvSpPr txBox="1"/>
          <p:nvPr/>
        </p:nvSpPr>
        <p:spPr>
          <a:xfrm>
            <a:off x="1990278" y="3472511"/>
            <a:ext cx="2204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Reconstruction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FFED1-EB74-4E04-914B-6E7AEE812F54}"/>
              </a:ext>
            </a:extLst>
          </p:cNvPr>
          <p:cNvSpPr/>
          <p:nvPr/>
        </p:nvSpPr>
        <p:spPr>
          <a:xfrm>
            <a:off x="1986703" y="3026388"/>
            <a:ext cx="18485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visualisation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7D02EF-E34E-44C6-AF0E-40638043585F}"/>
              </a:ext>
            </a:extLst>
          </p:cNvPr>
          <p:cNvSpPr/>
          <p:nvPr/>
        </p:nvSpPr>
        <p:spPr>
          <a:xfrm>
            <a:off x="1982621" y="2590800"/>
            <a:ext cx="21870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 reduction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CD51AA-BFCE-4BB5-9871-132DD39BF9BE}"/>
              </a:ext>
            </a:extLst>
          </p:cNvPr>
          <p:cNvSpPr/>
          <p:nvPr/>
        </p:nvSpPr>
        <p:spPr>
          <a:xfrm>
            <a:off x="7521192" y="5868956"/>
            <a:ext cx="1520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space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686BC8-EA5F-4887-9627-3B61B20C8CFF}"/>
              </a:ext>
            </a:extLst>
          </p:cNvPr>
          <p:cNvGrpSpPr/>
          <p:nvPr/>
        </p:nvGrpSpPr>
        <p:grpSpPr>
          <a:xfrm>
            <a:off x="5181600" y="1219200"/>
            <a:ext cx="3674718" cy="2648333"/>
            <a:chOff x="186989" y="4114800"/>
            <a:chExt cx="3674718" cy="26483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0824B0-272E-4BA9-BE76-1298876A7E83}"/>
                </a:ext>
              </a:extLst>
            </p:cNvPr>
            <p:cNvSpPr/>
            <p:nvPr/>
          </p:nvSpPr>
          <p:spPr>
            <a:xfrm>
              <a:off x="186989" y="4114800"/>
              <a:ext cx="141897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Optimisation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6B5FD4-2686-4D0E-A879-BA9509EFEEA2}"/>
                </a:ext>
              </a:extLst>
            </p:cNvPr>
            <p:cNvSpPr/>
            <p:nvPr/>
          </p:nvSpPr>
          <p:spPr>
            <a:xfrm>
              <a:off x="541374" y="5955268"/>
              <a:ext cx="332033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Generalized eigenvalue problem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58D088-990A-4366-B2BB-BD82BA302944}"/>
                </a:ext>
              </a:extLst>
            </p:cNvPr>
            <p:cNvSpPr/>
            <p:nvPr/>
          </p:nvSpPr>
          <p:spPr>
            <a:xfrm>
              <a:off x="505439" y="4612274"/>
              <a:ext cx="168828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Gradient-based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8430F5-A09B-4C6F-A808-6612A9F77D1C}"/>
                </a:ext>
              </a:extLst>
            </p:cNvPr>
            <p:cNvSpPr/>
            <p:nvPr/>
          </p:nvSpPr>
          <p:spPr>
            <a:xfrm>
              <a:off x="532275" y="5056494"/>
              <a:ext cx="214738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Lagrange multipliers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6EEC6D-C56D-4629-AC8F-513A6334E804}"/>
                </a:ext>
              </a:extLst>
            </p:cNvPr>
            <p:cNvSpPr/>
            <p:nvPr/>
          </p:nvSpPr>
          <p:spPr>
            <a:xfrm>
              <a:off x="532275" y="5498068"/>
              <a:ext cx="210365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Eigenvalue problem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6BCE345-6B72-4527-9651-EEF4A27D3D70}"/>
                </a:ext>
              </a:extLst>
            </p:cNvPr>
            <p:cNvSpPr/>
            <p:nvPr/>
          </p:nvSpPr>
          <p:spPr>
            <a:xfrm>
              <a:off x="533400" y="6393801"/>
              <a:ext cx="23407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Gaussian distributions 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17C069-5F90-4821-BC09-313B523EE88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735393" y="5106956"/>
            <a:ext cx="553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C8F7040-2A37-4186-A1F1-EB5DBCE3FE00}"/>
              </a:ext>
            </a:extLst>
          </p:cNvPr>
          <p:cNvSpPr/>
          <p:nvPr/>
        </p:nvSpPr>
        <p:spPr>
          <a:xfrm>
            <a:off x="1892327" y="4925661"/>
            <a:ext cx="157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1C6A19-5ABB-4C39-9C38-7B09CFC79565}"/>
              </a:ext>
            </a:extLst>
          </p:cNvPr>
          <p:cNvSpPr/>
          <p:nvPr/>
        </p:nvSpPr>
        <p:spPr>
          <a:xfrm>
            <a:off x="292127" y="4925661"/>
            <a:ext cx="136447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Underfitting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2EBCC4-C6E0-4906-A2B0-8D6338E71D64}"/>
              </a:ext>
            </a:extLst>
          </p:cNvPr>
          <p:cNvSpPr/>
          <p:nvPr/>
        </p:nvSpPr>
        <p:spPr>
          <a:xfrm>
            <a:off x="3704091" y="4930377"/>
            <a:ext cx="12362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Overfitting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91E20D-484E-4D62-905A-76AE8EB15DF6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1656603" y="5110327"/>
            <a:ext cx="23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6F9263-28F8-475F-88BA-5D795CCD7FEA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3466797" y="5110327"/>
            <a:ext cx="237294" cy="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91DE8CB-E892-420A-B7CA-FB278D16FAC7}"/>
              </a:ext>
            </a:extLst>
          </p:cNvPr>
          <p:cNvSpPr/>
          <p:nvPr/>
        </p:nvSpPr>
        <p:spPr>
          <a:xfrm>
            <a:off x="2140449" y="5387577"/>
            <a:ext cx="135646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 loss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4C2BA7-0E5A-4C46-B7B1-2ACDD5B6E699}"/>
              </a:ext>
            </a:extLst>
          </p:cNvPr>
          <p:cNvSpPr/>
          <p:nvPr/>
        </p:nvSpPr>
        <p:spPr>
          <a:xfrm>
            <a:off x="2140449" y="5833109"/>
            <a:ext cx="180927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Testing (real) loss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7CAC628-D717-4509-86A5-BB08C2CD1488}"/>
              </a:ext>
            </a:extLst>
          </p:cNvPr>
          <p:cNvSpPr/>
          <p:nvPr/>
        </p:nvSpPr>
        <p:spPr>
          <a:xfrm>
            <a:off x="7380924" y="1214228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Randomisation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D9079F-B038-41A6-A2F3-148DAC207EB3}"/>
              </a:ext>
            </a:extLst>
          </p:cNvPr>
          <p:cNvCxnSpPr>
            <a:cxnSpLocks/>
            <a:stCxn id="10" idx="3"/>
            <a:endCxn id="90" idx="1"/>
          </p:cNvCxnSpPr>
          <p:nvPr/>
        </p:nvCxnSpPr>
        <p:spPr>
          <a:xfrm flipV="1">
            <a:off x="6600578" y="1398894"/>
            <a:ext cx="780346" cy="4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1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dirty="0"/>
              <a:t>The module is coursework-based and the coursework requires computer programming. </a:t>
            </a:r>
          </a:p>
          <a:p>
            <a:r>
              <a:rPr lang="en-US" sz="2200" dirty="0"/>
              <a:t>The lecture requires </a:t>
            </a:r>
            <a:r>
              <a:rPr lang="en-GB" sz="2200" dirty="0"/>
              <a:t>background on:</a:t>
            </a:r>
          </a:p>
          <a:p>
            <a:pPr lvl="1"/>
            <a:r>
              <a:rPr lang="en-GB" sz="1900" dirty="0"/>
              <a:t>Linear algebra (EE310)</a:t>
            </a:r>
          </a:p>
          <a:p>
            <a:pPr lvl="2"/>
            <a:r>
              <a:rPr lang="en-GB" sz="1700" dirty="0"/>
              <a:t>Orthogonal/orthonormal vectors</a:t>
            </a:r>
          </a:p>
          <a:p>
            <a:pPr lvl="2"/>
            <a:r>
              <a:rPr lang="en-GB" sz="1700" dirty="0"/>
              <a:t>Basis vectors/Subspaces</a:t>
            </a:r>
          </a:p>
          <a:p>
            <a:pPr lvl="1"/>
            <a:r>
              <a:rPr lang="en-GB" sz="1900" dirty="0"/>
              <a:t>Optimisation (EE429)</a:t>
            </a:r>
          </a:p>
          <a:p>
            <a:pPr lvl="2"/>
            <a:r>
              <a:rPr lang="en-US" altLang="zh-CN" sz="1700" dirty="0"/>
              <a:t>Gradient method</a:t>
            </a:r>
          </a:p>
          <a:p>
            <a:pPr lvl="2"/>
            <a:r>
              <a:rPr lang="en-US" altLang="zh-CN" sz="1700" dirty="0"/>
              <a:t>Lagrange multipliers</a:t>
            </a:r>
          </a:p>
          <a:p>
            <a:pPr lvl="1"/>
            <a:r>
              <a:rPr lang="en-US" altLang="zh-CN" sz="1900" dirty="0"/>
              <a:t>Matrix and vector derivatives</a:t>
            </a:r>
          </a:p>
          <a:p>
            <a:pPr indent="-228600"/>
            <a:r>
              <a:rPr lang="en-GB" sz="1500" dirty="0"/>
              <a:t>*Appendix A: Mathematical Foundations, </a:t>
            </a:r>
            <a:r>
              <a:rPr lang="en-GB" sz="1500" dirty="0" err="1"/>
              <a:t>R.Duda</a:t>
            </a:r>
            <a:r>
              <a:rPr lang="en-GB" sz="1500" dirty="0"/>
              <a:t>, </a:t>
            </a:r>
            <a:r>
              <a:rPr lang="en-GB" sz="1500" dirty="0" err="1"/>
              <a:t>P.Hart</a:t>
            </a:r>
            <a:r>
              <a:rPr lang="en-GB" sz="1500" dirty="0"/>
              <a:t>, </a:t>
            </a:r>
            <a:r>
              <a:rPr lang="en-GB" sz="1500" dirty="0" err="1"/>
              <a:t>D.Stork</a:t>
            </a:r>
            <a:r>
              <a:rPr lang="en-GB" sz="1500" dirty="0"/>
              <a:t>, Pattern </a:t>
            </a:r>
            <a:r>
              <a:rPr lang="en-GB" sz="1500" dirty="0" err="1"/>
              <a:t>Classifcation</a:t>
            </a:r>
            <a:r>
              <a:rPr lang="en-GB" sz="1500" dirty="0"/>
              <a:t> (Second Edition), JOHN WILEY &amp; SONS, Inc. 2001.</a:t>
            </a:r>
          </a:p>
          <a:p>
            <a:pPr indent="-228600"/>
            <a:r>
              <a:rPr lang="en-GB" sz="1100" dirty="0">
                <a:hlinkClick r:id="rId3"/>
              </a:rPr>
              <a:t>http://citeseerx.ist.psu.edu/viewdoc/download?doi=10.1.1.320.4607&amp;rep=rep1&amp;type=pdf</a:t>
            </a:r>
            <a:endParaRPr lang="en-GB" sz="1100" dirty="0"/>
          </a:p>
          <a:p>
            <a:pPr indent="-228600"/>
            <a:r>
              <a:rPr lang="en-GB" sz="1100" dirty="0">
                <a:hlinkClick r:id="rId4"/>
              </a:rPr>
              <a:t>http://cns-classes.bu.edu/cn550/Readings/duda-etal-00.pdf</a:t>
            </a:r>
            <a:endParaRPr lang="en-US" dirty="0"/>
          </a:p>
          <a:p>
            <a:r>
              <a:rPr lang="en-US" sz="2200" dirty="0"/>
              <a:t>This module </a:t>
            </a:r>
            <a:r>
              <a:rPr lang="en-GB" sz="2200" dirty="0"/>
              <a:t>is related to</a:t>
            </a:r>
          </a:p>
          <a:p>
            <a:pPr lvl="1"/>
            <a:r>
              <a:rPr lang="en-GB" sz="1900" dirty="0"/>
              <a:t>EEE courses: </a:t>
            </a:r>
            <a:r>
              <a:rPr lang="en-GB" sz="2000" dirty="0"/>
              <a:t>EE462 </a:t>
            </a:r>
            <a:r>
              <a:rPr lang="en-GB" sz="1900" dirty="0"/>
              <a:t>Selected Topics for Computer Vision, EE3 Machine Learning and EE3 Deep Learning (note: some topical overlaps in kernel machine, neural network, ensemble learning)</a:t>
            </a:r>
          </a:p>
          <a:p>
            <a:pPr lvl="1"/>
            <a:r>
              <a:rPr lang="en-GB" sz="1900" dirty="0"/>
              <a:t>Computing courses: 316 Computer Vision, 395 Machine Learning, 333 Robotics, 495 Advanced Statistical Machine Learning and Pattern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1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5105400" cy="4953000"/>
          </a:xfrm>
        </p:spPr>
        <p:txBody>
          <a:bodyPr>
            <a:noAutofit/>
          </a:bodyPr>
          <a:lstStyle/>
          <a:p>
            <a:r>
              <a:rPr lang="en-GB" dirty="0"/>
              <a:t>10 week lectures (in autumn term)</a:t>
            </a:r>
          </a:p>
          <a:p>
            <a:pPr lvl="1"/>
            <a:r>
              <a:rPr lang="en-GB" dirty="0"/>
              <a:t>Every Tuesday</a:t>
            </a:r>
            <a:r>
              <a:rPr lang="en-GB" b="1" dirty="0"/>
              <a:t>, </a:t>
            </a:r>
            <a:r>
              <a:rPr lang="en-GB" dirty="0"/>
              <a:t>2-4pm (2 hours)</a:t>
            </a:r>
          </a:p>
          <a:p>
            <a:pPr lvl="1"/>
            <a:r>
              <a:rPr lang="en-GB" dirty="0"/>
              <a:t>Room 509A/B EEE</a:t>
            </a:r>
          </a:p>
          <a:p>
            <a:pPr lvl="1"/>
            <a:r>
              <a:rPr lang="en-GB" dirty="0"/>
              <a:t>Python tutorial (22 Oct) : 509A/B, 305</a:t>
            </a:r>
          </a:p>
          <a:p>
            <a:pPr marL="457198" lvl="1" indent="0">
              <a:buNone/>
            </a:pPr>
            <a:endParaRPr lang="en-GB" sz="2199" dirty="0"/>
          </a:p>
          <a:p>
            <a:r>
              <a:rPr lang="en-GB" sz="2000" dirty="0"/>
              <a:t>100% coursework</a:t>
            </a:r>
          </a:p>
          <a:p>
            <a:pPr lvl="1"/>
            <a:r>
              <a:rPr lang="en-GB" sz="1801" dirty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GB" sz="1801" dirty="0"/>
              <a:t>programming based </a:t>
            </a:r>
          </a:p>
          <a:p>
            <a:pPr lvl="2"/>
            <a:r>
              <a:rPr lang="en-GB" sz="1600" dirty="0"/>
              <a:t>(</a:t>
            </a:r>
            <a:r>
              <a:rPr lang="en-GB" dirty="0"/>
              <a:t>Python, </a:t>
            </a:r>
            <a:r>
              <a:rPr lang="en-GB" sz="1600" dirty="0" err="1"/>
              <a:t>Matlab</a:t>
            </a:r>
            <a:r>
              <a:rPr lang="en-GB" sz="1600" dirty="0"/>
              <a:t>, or other tools)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1" dirty="0"/>
              <a:t>2 </a:t>
            </a:r>
            <a:r>
              <a:rPr lang="en-GB" sz="1801" dirty="0" err="1"/>
              <a:t>courseworks</a:t>
            </a:r>
            <a:r>
              <a:rPr lang="en-GB" sz="1801" dirty="0"/>
              <a:t>, each with 50% mark </a:t>
            </a:r>
            <a:endParaRPr lang="en-GB" dirty="0"/>
          </a:p>
          <a:p>
            <a:pPr lvl="1"/>
            <a:endParaRPr lang="en-GB" dirty="0"/>
          </a:p>
          <a:p>
            <a:pPr indent="-285750"/>
            <a:r>
              <a:rPr lang="en-GB" dirty="0"/>
              <a:t>Course homepage: </a:t>
            </a:r>
          </a:p>
          <a:p>
            <a:pPr lvl="1"/>
            <a:r>
              <a:rPr lang="en-GB" dirty="0">
                <a:hlinkClick r:id="rId3"/>
              </a:rPr>
              <a:t>https://bb.imperial.ac.uk</a:t>
            </a:r>
            <a:endParaRPr lang="en-GB" dirty="0"/>
          </a:p>
          <a:p>
            <a:pPr lvl="1"/>
            <a:r>
              <a:rPr lang="en-GB" sz="1400" dirty="0"/>
              <a:t>https://intranet.ee.ic.ac.uk/electricalengineering/eecourses_t4/course_content.asp?c=EE4-68&amp;s=T4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icl_logo_large_cro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417680" cy="6858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BA8A4-AE06-40C6-AB1A-0982A270E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25377"/>
              </p:ext>
            </p:extLst>
          </p:nvPr>
        </p:nvGraphicFramePr>
        <p:xfrm>
          <a:off x="6263255" y="1295401"/>
          <a:ext cx="9525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847233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0" dirty="0"/>
                        <a:t>Academic Week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0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6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9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25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7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9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57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6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51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54974F-18CD-49B4-AC17-6F407893AE26}"/>
              </a:ext>
            </a:extLst>
          </p:cNvPr>
          <p:cNvSpPr txBox="1"/>
          <p:nvPr/>
        </p:nvSpPr>
        <p:spPr>
          <a:xfrm>
            <a:off x="5424670" y="2553815"/>
            <a:ext cx="67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15971-9865-4142-BD75-3737AC74B635}"/>
              </a:ext>
            </a:extLst>
          </p:cNvPr>
          <p:cNvSpPr txBox="1"/>
          <p:nvPr/>
        </p:nvSpPr>
        <p:spPr>
          <a:xfrm>
            <a:off x="5422032" y="4406091"/>
            <a:ext cx="73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6ACE1-C6D1-4AE3-AF11-4A3ACB678B07}"/>
              </a:ext>
            </a:extLst>
          </p:cNvPr>
          <p:cNvSpPr txBox="1"/>
          <p:nvPr/>
        </p:nvSpPr>
        <p:spPr>
          <a:xfrm>
            <a:off x="7086600" y="2590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(22 Oct) Computer lab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C1371-5AEC-4A90-B7FB-66CBF305A07A}"/>
              </a:ext>
            </a:extLst>
          </p:cNvPr>
          <p:cNvSpPr txBox="1"/>
          <p:nvPr/>
        </p:nvSpPr>
        <p:spPr>
          <a:xfrm>
            <a:off x="7086600" y="2209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(15 Oct) Coursework1 &amp; 2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06EE6-48D1-4662-A474-E570F74E47D1}"/>
              </a:ext>
            </a:extLst>
          </p:cNvPr>
          <p:cNvSpPr txBox="1"/>
          <p:nvPr/>
        </p:nvSpPr>
        <p:spPr>
          <a:xfrm>
            <a:off x="7109314" y="4053228"/>
            <a:ext cx="185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(19 Nov) Coursework1 deadline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59FC086-0E52-408E-AAA2-A579EF3787BC}"/>
              </a:ext>
            </a:extLst>
          </p:cNvPr>
          <p:cNvSpPr/>
          <p:nvPr/>
        </p:nvSpPr>
        <p:spPr>
          <a:xfrm>
            <a:off x="6072755" y="1828800"/>
            <a:ext cx="1143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36FE4F5-5B8E-4EFB-AA2C-2CD822E6BCA1}"/>
              </a:ext>
            </a:extLst>
          </p:cNvPr>
          <p:cNvSpPr/>
          <p:nvPr/>
        </p:nvSpPr>
        <p:spPr>
          <a:xfrm>
            <a:off x="6072460" y="3686908"/>
            <a:ext cx="1143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8EFDF-ED8F-4F90-95B1-A1AF401B88A5}"/>
              </a:ext>
            </a:extLst>
          </p:cNvPr>
          <p:cNvSpPr txBox="1"/>
          <p:nvPr/>
        </p:nvSpPr>
        <p:spPr>
          <a:xfrm>
            <a:off x="7132029" y="5209887"/>
            <a:ext cx="185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(13 Dec) Coursework2 deadline</a:t>
            </a:r>
          </a:p>
        </p:txBody>
      </p:sp>
    </p:spTree>
    <p:extLst>
      <p:ext uri="{BB962C8B-B14F-4D97-AF65-F5344CB8AC3E}">
        <p14:creationId xmlns:p14="http://schemas.microsoft.com/office/powerpoint/2010/main" val="66790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2" y="1041191"/>
            <a:ext cx="8077200" cy="5273675"/>
          </a:xfrm>
        </p:spPr>
        <p:txBody>
          <a:bodyPr>
            <a:noAutofit/>
          </a:bodyPr>
          <a:lstStyle/>
          <a:p>
            <a:r>
              <a:rPr lang="en-GB" sz="1800" dirty="0"/>
              <a:t>Lecturer: Dr Tae-Kyun Kim</a:t>
            </a:r>
          </a:p>
          <a:p>
            <a:pPr lvl="1"/>
            <a:r>
              <a:rPr lang="en-GB" sz="1600" dirty="0"/>
              <a:t>Office: EEE 1017</a:t>
            </a:r>
          </a:p>
          <a:p>
            <a:pPr lvl="1"/>
            <a:r>
              <a:rPr lang="en-GB" sz="1600" dirty="0">
                <a:hlinkClick r:id="rId3"/>
              </a:rPr>
              <a:t>https://sites.google.com/view/tkkim/ </a:t>
            </a:r>
            <a:endParaRPr lang="en-GB" sz="1600" dirty="0"/>
          </a:p>
          <a:p>
            <a:pPr lvl="1"/>
            <a:r>
              <a:rPr lang="en-GB" sz="1600" dirty="0"/>
              <a:t>Week 2-3, 5-6</a:t>
            </a:r>
          </a:p>
          <a:p>
            <a:pPr marL="457198" lvl="1" indent="0">
              <a:buNone/>
            </a:pPr>
            <a:endParaRPr lang="en-GB" sz="1800" dirty="0"/>
          </a:p>
          <a:p>
            <a:r>
              <a:rPr lang="en-GB" sz="1800" dirty="0"/>
              <a:t>GTA : Dr Guillermo Garcia-Hernando  </a:t>
            </a:r>
          </a:p>
          <a:p>
            <a:pPr lvl="1"/>
            <a:r>
              <a:rPr lang="en-US" sz="1600" dirty="0"/>
              <a:t>Email: </a:t>
            </a:r>
            <a:r>
              <a:rPr lang="en-GB" sz="1600" dirty="0">
                <a:hlinkClick r:id="rId4"/>
              </a:rPr>
              <a:t>g.garcia-hernando@imperial.ac.uk</a:t>
            </a:r>
            <a:endParaRPr lang="en-GB" sz="1600" dirty="0"/>
          </a:p>
          <a:p>
            <a:pPr lvl="1"/>
            <a:r>
              <a:rPr lang="en-GB" sz="1600" dirty="0"/>
              <a:t>Office: EEE 1008d</a:t>
            </a:r>
          </a:p>
          <a:p>
            <a:pPr lvl="1"/>
            <a:r>
              <a:rPr lang="en-GB" sz="1600" dirty="0">
                <a:hlinkClick r:id="rId5"/>
              </a:rPr>
              <a:t>https://labicvl.github.io/</a:t>
            </a:r>
            <a:endParaRPr lang="en-GB" sz="1600" dirty="0"/>
          </a:p>
          <a:p>
            <a:pPr lvl="1"/>
            <a:r>
              <a:rPr lang="en-GB" sz="1600" dirty="0"/>
              <a:t>Computer lab in Week 4</a:t>
            </a:r>
          </a:p>
          <a:p>
            <a:pPr marL="457198" lvl="1" indent="0">
              <a:buNone/>
            </a:pPr>
            <a:endParaRPr lang="en-GB" sz="1600" dirty="0"/>
          </a:p>
          <a:p>
            <a:r>
              <a:rPr lang="en-GB" sz="1800" dirty="0"/>
              <a:t>Lecturer: Dr Krystian Mikolajczyk</a:t>
            </a:r>
          </a:p>
          <a:p>
            <a:pPr lvl="1"/>
            <a:r>
              <a:rPr lang="en-GB" sz="1600" dirty="0"/>
              <a:t>Office: EEE 1015</a:t>
            </a:r>
          </a:p>
          <a:p>
            <a:pPr lvl="1"/>
            <a:r>
              <a:rPr lang="en-GB" sz="1600" dirty="0">
                <a:hlinkClick r:id="rId6"/>
              </a:rPr>
              <a:t>http://www.imperial.ac.uk/people/k.mikolajczyk</a:t>
            </a:r>
            <a:endParaRPr lang="en-GB" sz="1600" dirty="0"/>
          </a:p>
          <a:p>
            <a:pPr lvl="1"/>
            <a:r>
              <a:rPr lang="en-GB" sz="1600" dirty="0"/>
              <a:t>Week 7-11</a:t>
            </a:r>
          </a:p>
          <a:p>
            <a:pPr marL="457198" lvl="1" indent="0">
              <a:buNone/>
            </a:pPr>
            <a:endParaRPr lang="en-GB" sz="1600" dirty="0"/>
          </a:p>
          <a:p>
            <a:endParaRPr lang="en-US" sz="1800" dirty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 descr="icl_logo_large_cro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7680" cy="685800"/>
          </a:xfrm>
          <a:prstGeom prst="rect">
            <a:avLst/>
          </a:prstGeom>
        </p:spPr>
      </p:pic>
      <p:pic>
        <p:nvPicPr>
          <p:cNvPr id="15" name="Picture 14" descr="http://www.iis.ee.ic.ac.uk/icvl/images/etc/kim.bmp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64584"/>
            <a:ext cx="1016004" cy="118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iis.ee.ic.ac.uk/icvl/images/people/guillermo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345" y="2514415"/>
            <a:ext cx="1039711" cy="129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58" name="Picture 2" descr="k.mikolajczy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4" y="4191000"/>
            <a:ext cx="101917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Lecturers</a:t>
            </a:r>
          </a:p>
        </p:txBody>
      </p:sp>
    </p:spTree>
    <p:extLst>
      <p:ext uri="{BB962C8B-B14F-4D97-AF65-F5344CB8AC3E}">
        <p14:creationId xmlns:p14="http://schemas.microsoft.com/office/powerpoint/2010/main" val="332038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45EC-EE06-4F02-AC4F-2D871EC8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Schedules –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25B8-D8B6-48E8-AD58-93AE7BFB3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19206"/>
            <a:ext cx="8001001" cy="5273675"/>
          </a:xfrm>
        </p:spPr>
        <p:txBody>
          <a:bodyPr>
            <a:normAutofit/>
          </a:bodyPr>
          <a:lstStyle/>
          <a:p>
            <a:pPr lvl="1"/>
            <a:r>
              <a:rPr lang="en-GB" sz="2000" dirty="0"/>
              <a:t>Week2: </a:t>
            </a:r>
          </a:p>
          <a:p>
            <a:pPr lvl="2"/>
            <a:r>
              <a:rPr lang="en-GB" sz="1600" dirty="0"/>
              <a:t>Intro, Face recognition by subspace learning</a:t>
            </a:r>
          </a:p>
          <a:p>
            <a:pPr lvl="1"/>
            <a:r>
              <a:rPr lang="en-GB" sz="2000" dirty="0"/>
              <a:t>Week3: </a:t>
            </a:r>
          </a:p>
          <a:p>
            <a:pPr lvl="2"/>
            <a:r>
              <a:rPr lang="en-GB" sz="1600" dirty="0"/>
              <a:t>Optimisation and PCA in theory, Merging and splitting </a:t>
            </a:r>
            <a:r>
              <a:rPr lang="en-GB" sz="1600" dirty="0" err="1"/>
              <a:t>eigenmodels</a:t>
            </a:r>
            <a:r>
              <a:rPr lang="en-GB" sz="1600" dirty="0"/>
              <a:t> </a:t>
            </a:r>
          </a:p>
          <a:p>
            <a:pPr lvl="1"/>
            <a:r>
              <a:rPr lang="en-GB" sz="2000" dirty="0"/>
              <a:t>Coursework 1 out</a:t>
            </a:r>
          </a:p>
          <a:p>
            <a:pPr lvl="1"/>
            <a:r>
              <a:rPr lang="en-GB" sz="2000" dirty="0"/>
              <a:t>Week4: </a:t>
            </a:r>
          </a:p>
          <a:p>
            <a:pPr lvl="2"/>
            <a:r>
              <a:rPr lang="en-GB" sz="1600" dirty="0"/>
              <a:t>Python tutorial</a:t>
            </a:r>
          </a:p>
          <a:p>
            <a:pPr lvl="1"/>
            <a:r>
              <a:rPr lang="en-GB" sz="2000" dirty="0"/>
              <a:t>Week5: </a:t>
            </a:r>
          </a:p>
          <a:p>
            <a:pPr lvl="2"/>
            <a:r>
              <a:rPr lang="en-GB" sz="1600" dirty="0"/>
              <a:t>Discriminant analysis, </a:t>
            </a:r>
            <a:r>
              <a:rPr lang="en-GB" sz="1600" dirty="0" err="1"/>
              <a:t>Fisherface</a:t>
            </a:r>
            <a:r>
              <a:rPr lang="en-GB" sz="1600" dirty="0"/>
              <a:t>, LDA ensembles </a:t>
            </a:r>
          </a:p>
          <a:p>
            <a:pPr lvl="1"/>
            <a:r>
              <a:rPr lang="en-GB" sz="2000" dirty="0"/>
              <a:t>Week6: </a:t>
            </a:r>
          </a:p>
          <a:p>
            <a:pPr lvl="2"/>
            <a:r>
              <a:rPr lang="en-GB" sz="1600" dirty="0"/>
              <a:t>Kernel machine, Maximum margin classifier, for 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10EBD-3FFA-4AB0-AD30-D49A9DB9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21529</TotalTime>
  <Words>1039</Words>
  <Application>Microsoft Office PowerPoint</Application>
  <PresentationFormat>On-screen Show (4:3)</PresentationFormat>
  <Paragraphs>253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CMSSBX10</vt:lpstr>
      <vt:lpstr>Arial</vt:lpstr>
      <vt:lpstr>Calibri</vt:lpstr>
      <vt:lpstr>Segoe UI Light</vt:lpstr>
      <vt:lpstr>Office Theme</vt:lpstr>
      <vt:lpstr>Statistical Pattern Recognition EE468 (EEE&amp;EIE), EE9SO29, EE9CS729</vt:lpstr>
      <vt:lpstr>Course Aims</vt:lpstr>
      <vt:lpstr>Lecture Syllabuses</vt:lpstr>
      <vt:lpstr>PowerPoint Presentation</vt:lpstr>
      <vt:lpstr>PowerPoint Presentation</vt:lpstr>
      <vt:lpstr>Backgrounds</vt:lpstr>
      <vt:lpstr>Schedules</vt:lpstr>
      <vt:lpstr>Lecturers</vt:lpstr>
      <vt:lpstr>Schedules – Part I</vt:lpstr>
      <vt:lpstr>Introduction to Statistical Pattern Recognition</vt:lpstr>
      <vt:lpstr>What is Statistical Pattern Processing</vt:lpstr>
      <vt:lpstr>What is Statistical Pattern Processing</vt:lpstr>
      <vt:lpstr>Basic Model</vt:lpstr>
      <vt:lpstr>Example Problem: Oranges and Lemons</vt:lpstr>
      <vt:lpstr>Example Problem: Oranges and Lemons</vt:lpstr>
      <vt:lpstr>Example Problem: Oranges and Lemons</vt:lpstr>
      <vt:lpstr>Generalization</vt:lpstr>
      <vt:lpstr>Overfitting</vt:lpstr>
      <vt:lpstr> Example Problem: Handwritten Digit Recognition</vt:lpstr>
      <vt:lpstr> Example Problem: Handwritten Digit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1782</cp:revision>
  <cp:lastPrinted>2016-01-15T11:56:49Z</cp:lastPrinted>
  <dcterms:created xsi:type="dcterms:W3CDTF">2006-08-16T00:00:00Z</dcterms:created>
  <dcterms:modified xsi:type="dcterms:W3CDTF">2019-10-14T13:44:00Z</dcterms:modified>
</cp:coreProperties>
</file>