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56" r:id="rId2"/>
    <p:sldId id="583" r:id="rId3"/>
    <p:sldId id="582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90" r:id="rId12"/>
    <p:sldId id="570" r:id="rId13"/>
    <p:sldId id="571" r:id="rId14"/>
    <p:sldId id="572" r:id="rId15"/>
    <p:sldId id="573" r:id="rId16"/>
    <p:sldId id="574" r:id="rId17"/>
    <p:sldId id="575" r:id="rId18"/>
    <p:sldId id="576" r:id="rId19"/>
    <p:sldId id="577" r:id="rId20"/>
    <p:sldId id="578" r:id="rId21"/>
    <p:sldId id="579" r:id="rId22"/>
    <p:sldId id="580" r:id="rId23"/>
    <p:sldId id="581" r:id="rId24"/>
  </p:sldIdLst>
  <p:sldSz cx="9144000" cy="6858000" type="screen4x3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>
      <p:cViewPr varScale="1">
        <p:scale>
          <a:sx n="86" d="100"/>
          <a:sy n="86" d="100"/>
        </p:scale>
        <p:origin x="133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0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2AE8-139E-4AEA-88C7-AF96004D35C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F8D6B-E591-46EC-9E13-40795B847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6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28C2F-F7D9-4581-8D7A-570EDC2AE0F3}" type="datetimeFigureOut">
              <a:rPr lang="en-GB" smtClean="0"/>
              <a:pPr/>
              <a:t>07/10/2019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6CF66-E571-42F4-8FE2-4F782FBD66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1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11B2-939E-47E6-B53E-122356BE88F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28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3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88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11B2-939E-47E6-B53E-122356BE88F8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97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6Mnov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905002"/>
            <a:ext cx="7772401" cy="1817132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4038600"/>
            <a:ext cx="6400801" cy="1371600"/>
          </a:xfrm>
        </p:spPr>
        <p:txBody>
          <a:bodyPr>
            <a:normAutofit/>
          </a:bodyPr>
          <a:lstStyle>
            <a:lvl1pPr marL="0" indent="0" algn="ctr">
              <a:buNone/>
              <a:defRPr sz="240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1" y="6477006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971339" y="0"/>
            <a:ext cx="3172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6128-84DC-4975-B26E-9EDA0A76C890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C92-A50E-48DE-8BF3-EE818C6533F8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>
            <a:normAutofit/>
          </a:bodyPr>
          <a:lstStyle>
            <a:lvl1pPr>
              <a:defRPr sz="28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19206"/>
            <a:ext cx="8686800" cy="5273675"/>
          </a:xfrm>
        </p:spPr>
        <p:txBody>
          <a:bodyPr>
            <a:normAutofit/>
          </a:bodyPr>
          <a:lstStyle>
            <a:lvl1pPr marL="0" indent="0">
              <a:buNone/>
              <a:defRPr sz="1999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894396" y="0"/>
            <a:ext cx="3249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F3E71-0749-4A96-8E57-3C732D480D5E}"/>
              </a:ext>
            </a:extLst>
          </p:cNvPr>
          <p:cNvSpPr txBox="1"/>
          <p:nvPr userDrawn="1"/>
        </p:nvSpPr>
        <p:spPr>
          <a:xfrm>
            <a:off x="6096000" y="6477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https://goo.gl/m6Mnov </a:t>
            </a:r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questions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6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9"/>
            <a:ext cx="7772401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3564-D817-4936-8439-3AC34A2731F2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484-52E1-49FB-BFC6-DE98103422E7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5"/>
            <a:ext cx="4040188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7"/>
            <a:ext cx="4040188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7"/>
            <a:ext cx="4041775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8C21-4769-447C-A589-594451640D05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D280-EE50-4D6A-AF37-51CED0C529FF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D23-9074-4A6C-BA1C-63F80BEE6B81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2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9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58E3-1C5D-4C97-9EBF-B795A4614E14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1" y="4800602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1" y="612777"/>
            <a:ext cx="5486400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198" indent="0">
              <a:buNone/>
              <a:defRPr sz="2801"/>
            </a:lvl2pPr>
            <a:lvl3pPr marL="914397" indent="0">
              <a:buNone/>
              <a:defRPr sz="2401"/>
            </a:lvl3pPr>
            <a:lvl4pPr marL="1371595" indent="0">
              <a:buNone/>
              <a:defRPr sz="1999"/>
            </a:lvl4pPr>
            <a:lvl5pPr marL="1828792" indent="0">
              <a:buNone/>
              <a:defRPr sz="1999"/>
            </a:lvl5pPr>
            <a:lvl6pPr marL="2285990" indent="0">
              <a:buNone/>
              <a:defRPr sz="1999"/>
            </a:lvl6pPr>
            <a:lvl7pPr marL="2743189" indent="0">
              <a:buNone/>
              <a:defRPr sz="1999"/>
            </a:lvl7pPr>
            <a:lvl8pPr marL="3200387" indent="0">
              <a:buNone/>
              <a:defRPr sz="1999"/>
            </a:lvl8pPr>
            <a:lvl9pPr marL="3657586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44A9-52F7-4941-9ED0-8746DFFAFAAA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7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3387-DB8F-42CC-8E70-D1A887F73C41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9" indent="-342899" algn="l" defTabSz="914397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48" indent="-285750" algn="l" defTabSz="914397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5" indent="-228600" algn="l" defTabSz="914397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1" indent="-228600" algn="l" defTabSz="914397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9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2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gif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7" y="1600207"/>
            <a:ext cx="8077199" cy="1470024"/>
          </a:xfrm>
        </p:spPr>
        <p:txBody>
          <a:bodyPr>
            <a:noAutofit/>
          </a:bodyPr>
          <a:lstStyle/>
          <a:p>
            <a:pPr algn="l"/>
            <a:r>
              <a:rPr lang="en-GB" sz="3200" dirty="0"/>
              <a:t>Optimisation in Pattern Recognition: </a:t>
            </a:r>
            <a:br>
              <a:rPr lang="en-GB" sz="3200" dirty="0">
                <a:solidFill>
                  <a:srgbClr val="C00000"/>
                </a:solidFill>
              </a:rPr>
            </a:br>
            <a:r>
              <a:rPr lang="en-GB" sz="2800" dirty="0">
                <a:solidFill>
                  <a:srgbClr val="C00000"/>
                </a:solidFill>
              </a:rPr>
              <a:t>Principal Component Analysis (PCA)</a:t>
            </a:r>
            <a:endParaRPr lang="en-GB" sz="28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5029200"/>
            <a:ext cx="35051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Backgrounds: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Linear algebra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Optimisation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Lagrange multipliers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Gradient method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Matrix and vector derivatives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5029200"/>
            <a:ext cx="4191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Further reading: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Chapter 12,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C.M.Bishop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Pattern Recognition and Machine Learning, Springer, 2006.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B9FC6DF-4E78-46DC-AEF4-C8B8DDA23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3722121"/>
            <a:ext cx="6400800" cy="990600"/>
          </a:xfrm>
        </p:spPr>
        <p:txBody>
          <a:bodyPr>
            <a:normAutofit fontScale="85000" lnSpcReduction="20000"/>
          </a:bodyPr>
          <a:lstStyle/>
          <a:p>
            <a:r>
              <a:rPr lang="en-GB"/>
              <a:t>Tae-Kyun Kim</a:t>
            </a:r>
            <a:endParaRPr lang="en-GB" dirty="0"/>
          </a:p>
          <a:p>
            <a:r>
              <a:rPr lang="en-GB" dirty="0"/>
              <a:t>Senior Lecturer</a:t>
            </a:r>
          </a:p>
          <a:p>
            <a:r>
              <a:rPr lang="en-GB" dirty="0"/>
              <a:t>https://labicvl.github.io/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0402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Maximum variance formulation of PCA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1" dirty="0"/>
              <a:t>We obtain the maximum variance, when </a:t>
            </a:r>
            <a:r>
              <a:rPr lang="en-US" sz="1801" b="1" dirty="0"/>
              <a:t>u</a:t>
            </a:r>
            <a:r>
              <a:rPr lang="en-US" altLang="zh-CN" sz="1801" baseline="-25000" dirty="0"/>
              <a:t>1</a:t>
            </a:r>
            <a:r>
              <a:rPr lang="zh-CN" altLang="en-US" sz="1801" baseline="-25000" dirty="0"/>
              <a:t> </a:t>
            </a:r>
            <a:r>
              <a:rPr lang="en-US" sz="1801" dirty="0"/>
              <a:t>is the eigenvector with the largest eigenvalue λ</a:t>
            </a:r>
            <a:r>
              <a:rPr lang="en-US" altLang="zh-CN" sz="1801" baseline="-25000" dirty="0"/>
              <a:t>1</a:t>
            </a:r>
            <a:r>
              <a:rPr lang="en-US" sz="1801" dirty="0"/>
              <a:t>. </a:t>
            </a:r>
            <a:endParaRPr lang="en-US" sz="2000" dirty="0"/>
          </a:p>
          <a:p>
            <a:pPr lvl="1"/>
            <a:r>
              <a:rPr lang="en-US" sz="1801" dirty="0"/>
              <a:t>The eigenvector is also called the </a:t>
            </a:r>
            <a:r>
              <a:rPr lang="en-US" sz="1801" i="1" dirty="0"/>
              <a:t>principal component</a:t>
            </a:r>
            <a:r>
              <a:rPr lang="en-US" sz="1801" dirty="0"/>
              <a:t>.</a:t>
            </a:r>
            <a:endParaRPr lang="en-US" sz="2000" b="1" dirty="0"/>
          </a:p>
          <a:p>
            <a:pPr lvl="1"/>
            <a:r>
              <a:rPr lang="en-US" sz="1801" dirty="0"/>
              <a:t>For the general case of an </a:t>
            </a:r>
            <a:r>
              <a:rPr lang="en-US" sz="1801" i="1" dirty="0"/>
              <a:t>M</a:t>
            </a:r>
            <a:r>
              <a:rPr lang="en-US" sz="1801" dirty="0"/>
              <a:t> dimensional subspace, we obtain the </a:t>
            </a:r>
            <a:r>
              <a:rPr lang="en-US" sz="1801" i="1" dirty="0"/>
              <a:t>M</a:t>
            </a:r>
            <a:r>
              <a:rPr lang="en-US" sz="1801" dirty="0"/>
              <a:t> eigenvectors </a:t>
            </a:r>
            <a:r>
              <a:rPr lang="en-US" sz="1801" b="1" dirty="0"/>
              <a:t>u</a:t>
            </a:r>
            <a:r>
              <a:rPr lang="en-US" altLang="zh-CN" sz="1801" baseline="-25000" dirty="0"/>
              <a:t>1</a:t>
            </a:r>
            <a:r>
              <a:rPr lang="en-US" altLang="zh-CN" sz="1801" dirty="0"/>
              <a:t>,</a:t>
            </a:r>
            <a:r>
              <a:rPr lang="zh-CN" altLang="en-US" sz="1801" dirty="0"/>
              <a:t> </a:t>
            </a:r>
            <a:r>
              <a:rPr lang="en-US" sz="1801" b="1" dirty="0"/>
              <a:t>u</a:t>
            </a:r>
            <a:r>
              <a:rPr lang="zh-CN" altLang="zh-CN" sz="1801" baseline="-25000" dirty="0"/>
              <a:t>2</a:t>
            </a:r>
            <a:r>
              <a:rPr lang="en-US" altLang="zh-CN" sz="1801" dirty="0"/>
              <a:t>,</a:t>
            </a:r>
            <a:r>
              <a:rPr lang="zh-CN" altLang="en-US" sz="1801" dirty="0"/>
              <a:t> </a:t>
            </a:r>
            <a:r>
              <a:rPr lang="en-US" altLang="zh-CN" sz="1801" dirty="0"/>
              <a:t>…</a:t>
            </a:r>
            <a:r>
              <a:rPr lang="zh-CN" altLang="en-US" sz="1801" dirty="0"/>
              <a:t> </a:t>
            </a:r>
            <a:r>
              <a:rPr lang="en-US" altLang="zh-CN" sz="1801" dirty="0"/>
              <a:t>,</a:t>
            </a:r>
            <a:r>
              <a:rPr lang="zh-CN" altLang="en-US" sz="1801" dirty="0"/>
              <a:t> </a:t>
            </a:r>
            <a:r>
              <a:rPr lang="en-US" sz="1801" b="1" dirty="0" err="1"/>
              <a:t>u</a:t>
            </a:r>
            <a:r>
              <a:rPr lang="en-US" sz="1801" i="1" baseline="-25000" dirty="0" err="1"/>
              <a:t>M</a:t>
            </a:r>
            <a:r>
              <a:rPr lang="en-US" sz="1801" dirty="0"/>
              <a:t> of the data covariance matrix </a:t>
            </a:r>
            <a:r>
              <a:rPr lang="en-US" sz="1801" b="1" dirty="0"/>
              <a:t>S</a:t>
            </a:r>
            <a:r>
              <a:rPr lang="en-US" sz="1801" dirty="0"/>
              <a:t> corresponding to the </a:t>
            </a:r>
            <a:r>
              <a:rPr lang="en-US" sz="1801" i="1" dirty="0"/>
              <a:t>M</a:t>
            </a:r>
            <a:r>
              <a:rPr lang="en-US" sz="1801" dirty="0"/>
              <a:t> largest eigenvalues</a:t>
            </a:r>
            <a:r>
              <a:rPr lang="zh-CN" altLang="en-US" sz="1801" dirty="0"/>
              <a:t> </a:t>
            </a:r>
            <a:r>
              <a:rPr lang="en-US" sz="1801" dirty="0"/>
              <a:t>λ</a:t>
            </a:r>
            <a:r>
              <a:rPr lang="en-US" altLang="zh-CN" sz="1801" baseline="-25000" dirty="0"/>
              <a:t>1</a:t>
            </a:r>
            <a:r>
              <a:rPr lang="en-US" altLang="zh-CN" sz="1801" dirty="0"/>
              <a:t>,</a:t>
            </a:r>
            <a:r>
              <a:rPr lang="zh-CN" altLang="en-US" sz="1801" dirty="0"/>
              <a:t> </a:t>
            </a:r>
            <a:r>
              <a:rPr lang="en-US" sz="1801" dirty="0"/>
              <a:t>λ</a:t>
            </a:r>
            <a:r>
              <a:rPr lang="en-US" altLang="zh-CN" sz="1801" baseline="-25000" dirty="0"/>
              <a:t>2</a:t>
            </a:r>
            <a:r>
              <a:rPr lang="zh-CN" altLang="zh-CN" sz="1801" dirty="0"/>
              <a:t> </a:t>
            </a:r>
            <a:r>
              <a:rPr lang="en-US" altLang="zh-CN" sz="1801" dirty="0"/>
              <a:t>…,</a:t>
            </a:r>
            <a:r>
              <a:rPr lang="zh-CN" altLang="en-US" sz="1801" dirty="0"/>
              <a:t> </a:t>
            </a:r>
            <a:r>
              <a:rPr lang="en-US" sz="1801" dirty="0" err="1"/>
              <a:t>λ</a:t>
            </a:r>
            <a:r>
              <a:rPr lang="en-US" altLang="zh-CN" sz="1801" i="1" baseline="-25000" dirty="0" err="1"/>
              <a:t>M</a:t>
            </a:r>
            <a:r>
              <a:rPr lang="en-US" altLang="zh-CN" sz="1801" i="1" dirty="0"/>
              <a:t>.</a:t>
            </a:r>
            <a:r>
              <a:rPr lang="zh-CN" altLang="en-US" sz="1801" dirty="0"/>
              <a:t>  </a:t>
            </a:r>
            <a:endParaRPr lang="en-GB" sz="1801" b="1" baseline="-25000" dirty="0"/>
          </a:p>
          <a:p>
            <a:endParaRPr lang="en-GB" sz="2000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10" y="4800610"/>
            <a:ext cx="175285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708014" y="3413125"/>
            <a:ext cx="3159386" cy="2911475"/>
            <a:chOff x="-1524000" y="4131734"/>
            <a:chExt cx="2675422" cy="2598034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0" y="4131734"/>
              <a:ext cx="2675422" cy="2598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Oval 18"/>
            <p:cNvSpPr/>
            <p:nvPr/>
          </p:nvSpPr>
          <p:spPr>
            <a:xfrm rot="2696356">
              <a:off x="-652918" y="4141145"/>
              <a:ext cx="1107711" cy="2277282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-804312" y="4724400"/>
              <a:ext cx="499512" cy="507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-1178245" y="4653318"/>
                  <a:ext cx="6095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1">
                                <a:latin typeface="Cambria Math"/>
                              </a:rPr>
                              <m:t>𝐮</m:t>
                            </m:r>
                          </m:e>
                          <m:sub>
                            <m:r>
                              <a:rPr lang="en-GB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78245" y="4653318"/>
                  <a:ext cx="609599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8" y="5501387"/>
            <a:ext cx="2130669" cy="6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6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Minimum error formulation of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dirty="0"/>
              <a:t>Alternative (equivalent) formulation of PCA is to </a:t>
            </a:r>
            <a:r>
              <a:rPr lang="en-US" sz="1600" dirty="0" err="1"/>
              <a:t>minimise</a:t>
            </a:r>
            <a:r>
              <a:rPr lang="en-US" sz="1600" dirty="0"/>
              <a:t> the reconstruction error.</a:t>
            </a:r>
          </a:p>
          <a:p>
            <a:pPr lvl="1"/>
            <a:r>
              <a:rPr lang="en-US" sz="1600" dirty="0"/>
              <a:t>We </a:t>
            </a:r>
            <a:r>
              <a:rPr lang="en-US" sz="1600" dirty="0" err="1"/>
              <a:t>minimise</a:t>
            </a:r>
            <a:r>
              <a:rPr lang="en-US" sz="1600" dirty="0"/>
              <a:t> the distortion measure (or reconstruction error)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US" sz="1600" dirty="0"/>
          </a:p>
          <a:p>
            <a:pPr marL="457198" lvl="1" indent="0">
              <a:buNone/>
            </a:pPr>
            <a:endParaRPr lang="en-US" sz="1600" dirty="0"/>
          </a:p>
          <a:p>
            <a:pPr marL="457198" lvl="1" indent="0">
              <a:buNone/>
            </a:pPr>
            <a:r>
              <a:rPr lang="en-US" sz="1600" dirty="0"/>
              <a:t>where        is the reconstruction of n-</a:t>
            </a:r>
            <a:r>
              <a:rPr lang="en-US" sz="1600" dirty="0" err="1"/>
              <a:t>th</a:t>
            </a:r>
            <a:r>
              <a:rPr lang="en-US" sz="1600" dirty="0"/>
              <a:t> data point </a:t>
            </a:r>
            <a:r>
              <a:rPr lang="en-GB" b="1" dirty="0" err="1"/>
              <a:t>x</a:t>
            </a:r>
            <a:r>
              <a:rPr lang="en-GB" baseline="-25000" dirty="0" err="1"/>
              <a:t>n</a:t>
            </a:r>
            <a:r>
              <a:rPr lang="en-GB" baseline="-25000" dirty="0"/>
              <a:t> </a:t>
            </a:r>
            <a:r>
              <a:rPr lang="en-GB" dirty="0"/>
              <a:t>∈ R</a:t>
            </a:r>
            <a:r>
              <a:rPr lang="en-GB" i="1" baseline="30000" dirty="0"/>
              <a:t>D</a:t>
            </a:r>
            <a:r>
              <a:rPr lang="en-GB" dirty="0"/>
              <a:t>.</a:t>
            </a:r>
            <a:endParaRPr lang="en-US" sz="1600" dirty="0"/>
          </a:p>
          <a:p>
            <a:pPr marL="457198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The solution is to choose the eigenvectors of the covariance matrix with </a:t>
            </a:r>
            <a:r>
              <a:rPr lang="en-US" sz="1600" i="1" dirty="0"/>
              <a:t>M</a:t>
            </a:r>
            <a:r>
              <a:rPr lang="en-US" sz="1600" dirty="0"/>
              <a:t> largest eigenvalues:</a:t>
            </a:r>
            <a:endParaRPr lang="en-US" sz="1600" baseline="-25000" dirty="0"/>
          </a:p>
          <a:p>
            <a:endParaRPr lang="en-GB" sz="1600" dirty="0"/>
          </a:p>
          <a:p>
            <a:pPr marL="457198" lvl="1" indent="0" algn="just">
              <a:buNone/>
            </a:pPr>
            <a:r>
              <a:rPr lang="en-US" sz="1600" dirty="0"/>
              <a:t>where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  <a:r>
              <a:rPr lang="en-US" sz="1600" dirty="0"/>
              <a:t>= 1, ... ,</a:t>
            </a:r>
            <a:r>
              <a:rPr lang="en-US" sz="1600" i="1" dirty="0"/>
              <a:t>M</a:t>
            </a:r>
            <a:r>
              <a:rPr lang="en-US" sz="1600" dirty="0"/>
              <a:t>. </a:t>
            </a:r>
          </a:p>
          <a:p>
            <a:pPr algn="just"/>
            <a:endParaRPr lang="en-US" sz="1600" dirty="0"/>
          </a:p>
          <a:p>
            <a:pPr lvl="1" algn="just"/>
            <a:r>
              <a:rPr lang="en-US" sz="1600" dirty="0"/>
              <a:t>The distortion measure (or reconstruction error) becomes</a:t>
            </a:r>
          </a:p>
          <a:p>
            <a:pPr marL="457198" lvl="1" indent="0">
              <a:buNone/>
            </a:pPr>
            <a:endParaRPr lang="en-US" sz="1600" dirty="0"/>
          </a:p>
          <a:p>
            <a:endParaRPr lang="en-GB" dirty="0"/>
          </a:p>
          <a:p>
            <a:endParaRPr lang="en-US" sz="2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28800"/>
            <a:ext cx="2971801" cy="95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89C74D60-D941-40B8-9FFF-A49C52C65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4" r="88636" b="38333"/>
          <a:stretch/>
        </p:blipFill>
        <p:spPr bwMode="auto">
          <a:xfrm>
            <a:off x="1333501" y="2955924"/>
            <a:ext cx="381000" cy="32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3EA936B2-A7ED-4941-B162-6594734AF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9" y="4056083"/>
            <a:ext cx="1614488" cy="46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FCF48FCD-0AC0-4E83-B52F-F6A57694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9" y="5315910"/>
            <a:ext cx="1614488" cy="95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5D6CB5-C4D5-4BB8-AAE1-4CDBC7DBBBD6}"/>
              </a:ext>
            </a:extLst>
          </p:cNvPr>
          <p:cNvSpPr/>
          <p:nvPr/>
        </p:nvSpPr>
        <p:spPr>
          <a:xfrm>
            <a:off x="152400" y="6258580"/>
            <a:ext cx="441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*More examples of gradient method are in LDA, Kernel Machines, </a:t>
            </a:r>
            <a:r>
              <a:rPr lang="en-GB" sz="140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1903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(Recap)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GB" dirty="0"/>
              <a:t>Principal components are the vectors in the direction of the maximum variance of the projection data.</a:t>
            </a:r>
          </a:p>
          <a:p>
            <a:pPr lvl="1"/>
            <a:r>
              <a:rPr lang="en-GB" dirty="0"/>
              <a:t>For given 2D data points, u1 and u2 are found as PCs.</a:t>
            </a:r>
          </a:p>
          <a:p>
            <a:pPr lvl="1"/>
            <a:endParaRPr lang="en-GB" dirty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marL="457198" lvl="1" indent="0">
              <a:buNone/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r>
              <a:rPr lang="en-GB" dirty="0"/>
              <a:t>For dimension reduction, </a:t>
            </a:r>
          </a:p>
          <a:p>
            <a:pPr lvl="2">
              <a:defRPr/>
            </a:pPr>
            <a:r>
              <a:rPr lang="en-GB" sz="1798" dirty="0"/>
              <a:t>Each 2D data point is transformed to a single variable z1 representing the projection of the data point onto the eigenvector u1.</a:t>
            </a:r>
          </a:p>
          <a:p>
            <a:pPr lvl="2">
              <a:defRPr/>
            </a:pPr>
            <a:r>
              <a:rPr lang="en-GB" sz="1798" dirty="0"/>
              <a:t>The data points projected onto u1 has the max variance.</a:t>
            </a:r>
            <a:endParaRPr lang="en-GB" sz="1999" dirty="0"/>
          </a:p>
          <a:p>
            <a:pPr lvl="1">
              <a:defRPr/>
            </a:pPr>
            <a:r>
              <a:rPr lang="en-GB" dirty="0"/>
              <a:t>PCA infers the inherent structure of high dimensional data.</a:t>
            </a:r>
          </a:p>
          <a:p>
            <a:pPr lvl="1">
              <a:defRPr/>
            </a:pPr>
            <a:r>
              <a:rPr lang="en-GB" dirty="0"/>
              <a:t>The intrinsic dimensionality of data is much smaller.</a:t>
            </a:r>
          </a:p>
          <a:p>
            <a:pPr lvl="1">
              <a:defRPr/>
            </a:pPr>
            <a:endParaRPr lang="en-GB" sz="1999" dirty="0"/>
          </a:p>
          <a:p>
            <a:pPr lvl="1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7" y="3932241"/>
            <a:ext cx="8229599" cy="223996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/>
          <a:p>
            <a:pPr marL="342899" indent="-342899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199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9" indent="-342899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19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7" y="2057400"/>
            <a:ext cx="3428999" cy="1447800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/>
          <a:p>
            <a:pPr marL="342899" indent="-342899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19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048003" y="2133600"/>
            <a:ext cx="3352797" cy="2386402"/>
            <a:chOff x="7010401" y="1595735"/>
            <a:chExt cx="3352797" cy="2386400"/>
          </a:xfrm>
        </p:grpSpPr>
        <p:sp>
          <p:nvSpPr>
            <p:cNvPr id="4" name="Oval 3"/>
            <p:cNvSpPr/>
            <p:nvPr/>
          </p:nvSpPr>
          <p:spPr>
            <a:xfrm>
              <a:off x="7974632" y="2939009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8127032" y="3091409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8279432" y="3243809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8501396" y="2291064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8290699" y="2363933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8804885" y="2350966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8549754" y="3165400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8585543" y="2543263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8056799" y="3353579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8973179" y="2552112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8804885" y="2781299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8238956" y="2781300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8391356" y="2933700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991599" y="1905000"/>
                  <a:ext cx="609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/>
                              </a:rPr>
                              <m:t>𝐮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1599" y="1905000"/>
                  <a:ext cx="60959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7334127" y="2065031"/>
              <a:ext cx="2386323" cy="1747957"/>
              <a:chOff x="3072123" y="5050117"/>
              <a:chExt cx="1905000" cy="142224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072123" y="5050117"/>
                <a:ext cx="0" cy="1422240"/>
              </a:xfrm>
              <a:prstGeom prst="line">
                <a:avLst/>
              </a:prstGeom>
              <a:ln w="349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072123" y="6472357"/>
                <a:ext cx="1905000" cy="0"/>
              </a:xfrm>
              <a:prstGeom prst="line">
                <a:avLst/>
              </a:prstGeom>
              <a:ln w="349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 rot="2576057">
                <a:off x="3605525" y="5064978"/>
                <a:ext cx="838200" cy="1295400"/>
              </a:xfrm>
              <a:prstGeom prst="ellipse">
                <a:avLst/>
              </a:prstGeom>
              <a:solidFill>
                <a:schemeClr val="accent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Straight Arrow Connector 14"/>
              <p:cNvCxnSpPr>
                <a:stCxn id="14" idx="4"/>
                <a:endCxn id="14" idx="0"/>
              </p:cNvCxnSpPr>
              <p:nvPr/>
            </p:nvCxnSpPr>
            <p:spPr>
              <a:xfrm flipV="1">
                <a:off x="3583438" y="5238474"/>
                <a:ext cx="882374" cy="94840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4" idx="6"/>
                <a:endCxn id="14" idx="2"/>
              </p:cNvCxnSpPr>
              <p:nvPr/>
            </p:nvCxnSpPr>
            <p:spPr>
              <a:xfrm flipH="1" flipV="1">
                <a:off x="3717787" y="5427204"/>
                <a:ext cx="613676" cy="5709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898294" y="3127188"/>
                  <a:ext cx="609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/>
                              </a:rPr>
                              <m:t>𝐮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8294" y="3127188"/>
                  <a:ext cx="60959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9753599" y="3582154"/>
                  <a:ext cx="609599" cy="399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9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99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GB" sz="1999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999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599" y="3582155"/>
                  <a:ext cx="609599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010401" y="1595735"/>
                  <a:ext cx="609599" cy="399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9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99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GB" sz="1999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999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1" y="1595735"/>
                  <a:ext cx="609599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902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2"/>
          <a:stretch/>
        </p:blipFill>
        <p:spPr>
          <a:xfrm>
            <a:off x="4038600" y="4343400"/>
            <a:ext cx="335280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(Recap)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PCA (also known as </a:t>
            </a:r>
            <a:r>
              <a:rPr lang="en-GB" dirty="0" err="1"/>
              <a:t>Karhunen-Loeve</a:t>
            </a:r>
            <a:r>
              <a:rPr lang="en-GB" dirty="0"/>
              <a:t> transform) is a useful technique for: </a:t>
            </a:r>
          </a:p>
          <a:p>
            <a:pPr algn="just"/>
            <a:endParaRPr lang="en-GB" dirty="0">
              <a:solidFill>
                <a:srgbClr val="C00000"/>
              </a:solidFill>
            </a:endParaRPr>
          </a:p>
          <a:p>
            <a:pPr lvl="1" algn="just"/>
            <a:r>
              <a:rPr lang="en-GB" dirty="0"/>
              <a:t>feature extraction, </a:t>
            </a:r>
          </a:p>
          <a:p>
            <a:pPr lvl="1" algn="just"/>
            <a:r>
              <a:rPr lang="en-GB" dirty="0" err="1"/>
              <a:t>lossy</a:t>
            </a:r>
            <a:r>
              <a:rPr lang="en-GB" dirty="0"/>
              <a:t> data compression, </a:t>
            </a:r>
          </a:p>
          <a:p>
            <a:pPr marL="457198" lvl="1" indent="0" algn="just">
              <a:buNone/>
            </a:pPr>
            <a:endParaRPr lang="en-GB" dirty="0">
              <a:solidFill>
                <a:srgbClr val="C00000"/>
              </a:solidFill>
            </a:endParaRPr>
          </a:p>
          <a:p>
            <a:pPr lvl="1" algn="just"/>
            <a:r>
              <a:rPr lang="en-GB" dirty="0">
                <a:solidFill>
                  <a:srgbClr val="C00000"/>
                </a:solidFill>
              </a:rPr>
              <a:t>dimensionality reduction</a:t>
            </a:r>
            <a:r>
              <a:rPr lang="en-GB" dirty="0"/>
              <a:t>, </a:t>
            </a:r>
          </a:p>
          <a:p>
            <a:pPr lvl="1" algn="just"/>
            <a:r>
              <a:rPr lang="en-GB" dirty="0">
                <a:solidFill>
                  <a:srgbClr val="C00000"/>
                </a:solidFill>
              </a:rPr>
              <a:t>and data visualisation.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752600"/>
            <a:ext cx="2587739" cy="97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2" t="7988" r="22857" b="12012"/>
          <a:stretch/>
        </p:blipFill>
        <p:spPr>
          <a:xfrm>
            <a:off x="4269620" y="2897977"/>
            <a:ext cx="933589" cy="1120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8" t="8671" r="23131" b="9423"/>
          <a:stretch/>
        </p:blipFill>
        <p:spPr>
          <a:xfrm>
            <a:off x="6210083" y="2895600"/>
            <a:ext cx="932877" cy="1146106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4191000" y="4022085"/>
            <a:ext cx="1182128" cy="353531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Original face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445456" y="4041706"/>
            <a:ext cx="6858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M=50</a:t>
            </a:r>
          </a:p>
        </p:txBody>
      </p:sp>
    </p:spTree>
    <p:extLst>
      <p:ext uri="{BB962C8B-B14F-4D97-AF65-F5344CB8AC3E}">
        <p14:creationId xmlns:p14="http://schemas.microsoft.com/office/powerpoint/2010/main" val="33456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Low-dimensional computation of Eigenspace, when D&gt;&gt;N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en-GB" dirty="0"/>
              <a:t>Given a data set {</a:t>
            </a:r>
            <a:r>
              <a:rPr lang="en-GB" b="1" dirty="0" err="1"/>
              <a:t>x</a:t>
            </a:r>
            <a:r>
              <a:rPr lang="en-GB" baseline="-25000" dirty="0" err="1"/>
              <a:t>n</a:t>
            </a:r>
            <a:r>
              <a:rPr lang="en-GB" dirty="0"/>
              <a:t>}, n = 1,...,</a:t>
            </a:r>
            <a:r>
              <a:rPr lang="en-GB" i="1" dirty="0"/>
              <a:t>N</a:t>
            </a:r>
            <a:r>
              <a:rPr lang="en-GB" dirty="0"/>
              <a:t> and </a:t>
            </a:r>
            <a:r>
              <a:rPr lang="en-GB" b="1" dirty="0" err="1"/>
              <a:t>x</a:t>
            </a:r>
            <a:r>
              <a:rPr lang="en-GB" baseline="-25000" dirty="0" err="1"/>
              <a:t>n</a:t>
            </a:r>
            <a:r>
              <a:rPr lang="en-GB" baseline="-25000" dirty="0"/>
              <a:t> </a:t>
            </a:r>
            <a:r>
              <a:rPr lang="en-GB" dirty="0"/>
              <a:t>∈ R</a:t>
            </a:r>
            <a:r>
              <a:rPr lang="en-GB" i="1" baseline="30000" dirty="0"/>
              <a:t>D</a:t>
            </a:r>
            <a:r>
              <a:rPr lang="en-GB" dirty="0"/>
              <a:t>, our goal is to project the data onto a space of dimension </a:t>
            </a:r>
            <a:r>
              <a:rPr lang="en-GB" i="1" dirty="0"/>
              <a:t>M &lt;&lt; D</a:t>
            </a:r>
            <a:r>
              <a:rPr lang="en-GB" dirty="0"/>
              <a:t>.</a:t>
            </a:r>
          </a:p>
          <a:p>
            <a:pPr marL="285750" lvl="1"/>
            <a:r>
              <a:rPr lang="en-GB" dirty="0"/>
              <a:t>We compute the eigenvectors </a:t>
            </a:r>
            <a:r>
              <a:rPr lang="en-US" b="1" dirty="0"/>
              <a:t>u</a:t>
            </a:r>
            <a:r>
              <a:rPr lang="en-GB" altLang="zh-CN" baseline="-25000" dirty="0" err="1"/>
              <a:t>i</a:t>
            </a:r>
            <a:r>
              <a:rPr lang="zh-CN" altLang="zh-CN" baseline="-25000" dirty="0"/>
              <a:t> </a:t>
            </a:r>
            <a:r>
              <a:rPr lang="en-GB" dirty="0"/>
              <a:t>of the matrix AA</a:t>
            </a:r>
            <a:r>
              <a:rPr lang="en-GB" baseline="30000" dirty="0"/>
              <a:t>T</a:t>
            </a:r>
            <a:r>
              <a:rPr lang="en-GB" i="1" dirty="0"/>
              <a:t> </a:t>
            </a:r>
            <a:r>
              <a:rPr lang="en-GB" dirty="0"/>
              <a:t>(for simplicity, instead of S=(1/N)AA</a:t>
            </a:r>
            <a:r>
              <a:rPr lang="en-GB" i="1" baseline="30000" dirty="0"/>
              <a:t>T</a:t>
            </a:r>
            <a:r>
              <a:rPr lang="en-GB" dirty="0"/>
              <a:t>). </a:t>
            </a:r>
            <a:endParaRPr lang="en-GB" i="1" dirty="0"/>
          </a:p>
          <a:p>
            <a:pPr marL="285750" lvl="1"/>
            <a:r>
              <a:rPr lang="en-GB" sz="1800" dirty="0"/>
              <a:t>The matrix AA</a:t>
            </a:r>
            <a:r>
              <a:rPr lang="en-GB" sz="1800" baseline="30000" dirty="0"/>
              <a:t>T </a:t>
            </a:r>
            <a:r>
              <a:rPr lang="en-GB" sz="1800" dirty="0"/>
              <a:t>(</a:t>
            </a:r>
            <a:r>
              <a:rPr lang="en-GB" sz="1800" i="1" dirty="0" err="1"/>
              <a:t>D</a:t>
            </a:r>
            <a:r>
              <a:rPr lang="en-GB" sz="1800" dirty="0" err="1"/>
              <a:t>x</a:t>
            </a:r>
            <a:r>
              <a:rPr lang="en-GB" sz="1800" i="1" dirty="0" err="1"/>
              <a:t>D</a:t>
            </a:r>
            <a:r>
              <a:rPr lang="en-GB" sz="1800" i="1" dirty="0"/>
              <a:t> </a:t>
            </a:r>
            <a:r>
              <a:rPr lang="en-GB" sz="1800" dirty="0"/>
              <a:t>matrix) is </a:t>
            </a:r>
            <a:r>
              <a:rPr lang="en-GB" sz="1800" dirty="0">
                <a:solidFill>
                  <a:srgbClr val="C00000"/>
                </a:solidFill>
              </a:rPr>
              <a:t>typically very large</a:t>
            </a:r>
            <a:r>
              <a:rPr lang="en-GB" sz="1800" dirty="0"/>
              <a:t> (not practical). </a:t>
            </a:r>
            <a:endParaRPr lang="en-GB" dirty="0"/>
          </a:p>
          <a:p>
            <a:pPr marL="0" lvl="1" indent="0">
              <a:buNone/>
            </a:pPr>
            <a:endParaRPr lang="en-GB" sz="1800" dirty="0"/>
          </a:p>
          <a:p>
            <a:pPr marL="0" lvl="1" indent="0">
              <a:buNone/>
            </a:pPr>
            <a:r>
              <a:rPr lang="en-GB" sz="1800" dirty="0"/>
              <a:t>We consider the matrix A</a:t>
            </a:r>
            <a:r>
              <a:rPr lang="en-GB" sz="1800" baseline="30000" dirty="0"/>
              <a:t>T</a:t>
            </a:r>
            <a:r>
              <a:rPr lang="en-GB" sz="1800" i="1" dirty="0"/>
              <a:t>A </a:t>
            </a:r>
            <a:r>
              <a:rPr lang="en-GB" sz="1800" dirty="0"/>
              <a:t>(</a:t>
            </a:r>
            <a:r>
              <a:rPr lang="en-GB" sz="1800" i="1" dirty="0" err="1"/>
              <a:t>N</a:t>
            </a:r>
            <a:r>
              <a:rPr lang="en-GB" sz="1800" dirty="0" err="1"/>
              <a:t>x</a:t>
            </a:r>
            <a:r>
              <a:rPr lang="en-GB" sz="1800" i="1" dirty="0" err="1"/>
              <a:t>N</a:t>
            </a:r>
            <a:r>
              <a:rPr lang="en-GB" sz="1800" i="1" dirty="0"/>
              <a:t> </a:t>
            </a:r>
            <a:r>
              <a:rPr lang="en-GB" sz="1800" dirty="0"/>
              <a:t>matrix) instead.</a:t>
            </a:r>
          </a:p>
          <a:p>
            <a:pPr marL="285750" lvl="1"/>
            <a:r>
              <a:rPr lang="en-GB" sz="1800" dirty="0"/>
              <a:t>Compute the eigenvectors 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sz="1800" i="1" dirty="0"/>
              <a:t> </a:t>
            </a:r>
            <a:r>
              <a:rPr lang="en-GB" sz="1800" dirty="0"/>
              <a:t>of A</a:t>
            </a:r>
            <a:r>
              <a:rPr lang="en-GB" sz="1800" baseline="30000" dirty="0"/>
              <a:t>T</a:t>
            </a:r>
            <a:r>
              <a:rPr lang="en-GB" sz="1800" i="1" dirty="0"/>
              <a:t>A:</a:t>
            </a:r>
          </a:p>
          <a:p>
            <a:pPr marL="0" lvl="1" indent="0">
              <a:buNone/>
            </a:pPr>
            <a:r>
              <a:rPr lang="en-GB" sz="1800" dirty="0"/>
              <a:t>	A</a:t>
            </a:r>
            <a:r>
              <a:rPr lang="en-GB" sz="1800" baseline="30000" dirty="0"/>
              <a:t>T</a:t>
            </a:r>
            <a:r>
              <a:rPr lang="en-GB" sz="1800" i="1" dirty="0"/>
              <a:t>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</a:t>
            </a:r>
            <a:r>
              <a:rPr lang="en-GB" sz="1800" dirty="0"/>
              <a:t>= </a:t>
            </a:r>
            <a:r>
              <a:rPr lang="el-GR" sz="1800" dirty="0"/>
              <a:t>λ</a:t>
            </a:r>
            <a:r>
              <a:rPr lang="en-GB" altLang="zh-CN" sz="1800" baseline="-25000" dirty="0" err="1"/>
              <a:t>i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endParaRPr lang="en-GB" altLang="zh-CN" i="1" dirty="0"/>
          </a:p>
          <a:p>
            <a:pPr marL="285750" lvl="1"/>
            <a:r>
              <a:rPr lang="en-GB" sz="1800" dirty="0"/>
              <a:t>What is the relationship between </a:t>
            </a:r>
            <a:r>
              <a:rPr lang="en-US" sz="1800" b="1" dirty="0"/>
              <a:t>u</a:t>
            </a:r>
            <a:r>
              <a:rPr lang="en-GB" altLang="zh-CN" sz="1800" baseline="-25000" dirty="0" err="1"/>
              <a:t>i</a:t>
            </a:r>
            <a:r>
              <a:rPr lang="en-GB" sz="1800" i="1" dirty="0"/>
              <a:t> </a:t>
            </a:r>
            <a:r>
              <a:rPr lang="en-GB" sz="1800" dirty="0"/>
              <a:t>and 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sz="1800" dirty="0"/>
              <a:t>?</a:t>
            </a:r>
            <a:endParaRPr lang="en-GB" dirty="0"/>
          </a:p>
          <a:p>
            <a:pPr marL="0" lvl="1" indent="0">
              <a:buNone/>
            </a:pPr>
            <a:endParaRPr lang="en-GB" sz="1800" dirty="0"/>
          </a:p>
          <a:p>
            <a:pPr marL="0" lvl="1" indent="0">
              <a:buNone/>
            </a:pPr>
            <a:r>
              <a:rPr lang="en-GB" sz="1800" dirty="0"/>
              <a:t>	A</a:t>
            </a:r>
            <a:r>
              <a:rPr lang="en-GB" sz="1800" baseline="30000" dirty="0"/>
              <a:t>T</a:t>
            </a:r>
            <a:r>
              <a:rPr lang="en-GB" sz="1800" i="1" dirty="0"/>
              <a:t>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</a:t>
            </a:r>
            <a:r>
              <a:rPr lang="en-GB" sz="1800" dirty="0"/>
              <a:t>= </a:t>
            </a:r>
            <a:r>
              <a:rPr lang="el-GR" dirty="0"/>
              <a:t>λ</a:t>
            </a:r>
            <a:r>
              <a:rPr lang="en-GB" altLang="zh-CN" baseline="-25000" dirty="0" err="1"/>
              <a:t>i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 </a:t>
            </a:r>
            <a:r>
              <a:rPr lang="en-GB" sz="1800" i="1" dirty="0"/>
              <a:t>→ </a:t>
            </a:r>
            <a:r>
              <a:rPr lang="en-GB" sz="1800" dirty="0"/>
              <a:t>AA</a:t>
            </a:r>
            <a:r>
              <a:rPr lang="en-GB" sz="1800" baseline="30000" dirty="0"/>
              <a:t>T</a:t>
            </a:r>
            <a:r>
              <a:rPr lang="en-GB" sz="1800" i="1" dirty="0"/>
              <a:t>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</a:t>
            </a:r>
            <a:r>
              <a:rPr lang="en-GB" sz="1800" dirty="0"/>
              <a:t>= </a:t>
            </a:r>
            <a:r>
              <a:rPr lang="el-GR" dirty="0"/>
              <a:t>λ</a:t>
            </a:r>
            <a:r>
              <a:rPr lang="en-GB" altLang="zh-CN" baseline="-25000" dirty="0" err="1"/>
              <a:t>i</a:t>
            </a:r>
            <a:r>
              <a:rPr lang="en-GB" sz="1800" dirty="0" err="1"/>
              <a:t>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 </a:t>
            </a:r>
            <a:r>
              <a:rPr lang="en-GB" sz="1800" i="1" dirty="0"/>
              <a:t>→ </a:t>
            </a:r>
            <a:r>
              <a:rPr lang="en-GB" sz="1800" dirty="0"/>
              <a:t>S</a:t>
            </a:r>
            <a:r>
              <a:rPr lang="en-GB" sz="1800" i="1" dirty="0"/>
              <a:t>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</a:t>
            </a:r>
            <a:r>
              <a:rPr lang="en-GB" sz="1800" dirty="0"/>
              <a:t>= </a:t>
            </a:r>
            <a:r>
              <a:rPr lang="el-GR" dirty="0"/>
              <a:t>λ</a:t>
            </a:r>
            <a:r>
              <a:rPr lang="en-GB" altLang="zh-CN" baseline="-25000" dirty="0" err="1"/>
              <a:t>i</a:t>
            </a:r>
            <a:r>
              <a:rPr lang="en-GB" sz="1800" dirty="0" err="1"/>
              <a:t>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 </a:t>
            </a:r>
            <a:endParaRPr lang="en-GB" sz="1800" i="1" dirty="0"/>
          </a:p>
          <a:p>
            <a:r>
              <a:rPr lang="en-GB" sz="1800" i="1" dirty="0"/>
              <a:t>	→ </a:t>
            </a:r>
            <a:r>
              <a:rPr lang="en-GB" sz="1800" dirty="0"/>
              <a:t>S</a:t>
            </a:r>
            <a:r>
              <a:rPr lang="en-US" sz="1800" b="1" dirty="0"/>
              <a:t>u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</a:t>
            </a:r>
            <a:r>
              <a:rPr lang="en-GB" sz="1800" dirty="0"/>
              <a:t>= </a:t>
            </a:r>
            <a:r>
              <a:rPr lang="el-GR" sz="1800" dirty="0"/>
              <a:t>λ</a:t>
            </a:r>
            <a:r>
              <a:rPr lang="en-GB" altLang="zh-CN" sz="1800" baseline="-25000" dirty="0" err="1"/>
              <a:t>i</a:t>
            </a:r>
            <a:r>
              <a:rPr lang="en-US" sz="1800" b="1" dirty="0"/>
              <a:t>u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,</a:t>
            </a:r>
            <a:r>
              <a:rPr lang="en-GB" altLang="zh-CN" sz="1800" dirty="0"/>
              <a:t> </a:t>
            </a:r>
            <a:r>
              <a:rPr lang="en-GB" sz="1800" i="1" dirty="0"/>
              <a:t>where </a:t>
            </a:r>
            <a:r>
              <a:rPr lang="en-US" sz="1800" b="1" dirty="0"/>
              <a:t>u</a:t>
            </a:r>
            <a:r>
              <a:rPr lang="en-GB" altLang="zh-CN" sz="1800" baseline="-25000" dirty="0" err="1"/>
              <a:t>i</a:t>
            </a:r>
            <a:r>
              <a:rPr lang="en-GB" sz="1800" i="1" dirty="0"/>
              <a:t>=A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</a:t>
            </a:r>
            <a:endParaRPr lang="en-GB" altLang="zh-CN" sz="1800" i="1" dirty="0"/>
          </a:p>
          <a:p>
            <a:endParaRPr lang="en-GB" sz="1800" dirty="0"/>
          </a:p>
          <a:p>
            <a:r>
              <a:rPr lang="en-GB" sz="1800" dirty="0"/>
              <a:t>Thus, AA</a:t>
            </a:r>
            <a:r>
              <a:rPr lang="en-GB" sz="1800" baseline="30000" dirty="0"/>
              <a:t>T </a:t>
            </a:r>
            <a:r>
              <a:rPr lang="en-GB" sz="1800" i="1" dirty="0"/>
              <a:t> </a:t>
            </a:r>
            <a:r>
              <a:rPr lang="en-GB" sz="1800" dirty="0"/>
              <a:t>and A</a:t>
            </a:r>
            <a:r>
              <a:rPr lang="en-GB" sz="1800" baseline="30000" dirty="0"/>
              <a:t>T</a:t>
            </a:r>
            <a:r>
              <a:rPr lang="en-GB" sz="1800" i="1" dirty="0"/>
              <a:t>A </a:t>
            </a:r>
            <a:r>
              <a:rPr lang="en-GB" sz="1800" dirty="0"/>
              <a:t>have the same eigenvalues and their eigenvectors are related </a:t>
            </a:r>
            <a:r>
              <a:rPr lang="en-GB" sz="1800" dirty="0" err="1"/>
              <a:t>s.t.</a:t>
            </a:r>
            <a:r>
              <a:rPr lang="en-GB" sz="1800" dirty="0"/>
              <a:t> </a:t>
            </a:r>
            <a:r>
              <a:rPr lang="en-US" sz="1800" b="1" dirty="0"/>
              <a:t>u</a:t>
            </a:r>
            <a:r>
              <a:rPr lang="en-GB" altLang="zh-CN" sz="1800" baseline="-25000" dirty="0" err="1"/>
              <a:t>i</a:t>
            </a:r>
            <a:r>
              <a:rPr lang="en-GB" sz="1800" i="1" dirty="0"/>
              <a:t>=A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endParaRPr lang="en-GB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Low-dimensional computation of Eigenspace, when D&gt;&gt;N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─"/>
            </a:pPr>
            <a:r>
              <a:rPr lang="en-GB" sz="1800" dirty="0"/>
              <a:t>Note:</a:t>
            </a:r>
          </a:p>
          <a:p>
            <a:pPr lvl="1" indent="0">
              <a:buNone/>
            </a:pPr>
            <a:r>
              <a:rPr lang="en-GB" dirty="0"/>
              <a:t>1: AA</a:t>
            </a:r>
            <a:r>
              <a:rPr lang="en-GB" baseline="30000" dirty="0"/>
              <a:t>T </a:t>
            </a:r>
            <a:r>
              <a:rPr lang="en-GB" dirty="0"/>
              <a:t>can have up to </a:t>
            </a:r>
            <a:r>
              <a:rPr lang="en-GB" i="1" dirty="0"/>
              <a:t>D</a:t>
            </a:r>
            <a:r>
              <a:rPr lang="en-GB" dirty="0"/>
              <a:t> eigenvalues and eigenvectors.</a:t>
            </a:r>
          </a:p>
          <a:p>
            <a:pPr lvl="1" indent="0">
              <a:buNone/>
            </a:pPr>
            <a:r>
              <a:rPr lang="en-GB" sz="1800" dirty="0"/>
              <a:t>2: A</a:t>
            </a:r>
            <a:r>
              <a:rPr lang="en-GB" sz="1800" baseline="30000" dirty="0"/>
              <a:t>T</a:t>
            </a:r>
            <a:r>
              <a:rPr lang="en-GB" sz="1800" i="1" dirty="0"/>
              <a:t>A </a:t>
            </a:r>
            <a:r>
              <a:rPr lang="en-GB" sz="1800" dirty="0"/>
              <a:t>can have up to </a:t>
            </a:r>
            <a:r>
              <a:rPr lang="en-GB" sz="1800" i="1" dirty="0"/>
              <a:t>N (or N-1) </a:t>
            </a:r>
            <a:r>
              <a:rPr lang="en-GB" sz="1800" dirty="0"/>
              <a:t>eigenvalues and eigenvectors.</a:t>
            </a:r>
          </a:p>
          <a:p>
            <a:pPr lvl="1" indent="0">
              <a:buNone/>
            </a:pPr>
            <a:r>
              <a:rPr lang="en-GB" sz="1800" dirty="0"/>
              <a:t>3: The </a:t>
            </a:r>
            <a:r>
              <a:rPr lang="en-GB" sz="1800" i="1" dirty="0"/>
              <a:t>M </a:t>
            </a:r>
            <a:r>
              <a:rPr lang="en-GB" sz="1800" dirty="0"/>
              <a:t>eigenvalues of A</a:t>
            </a:r>
            <a:r>
              <a:rPr lang="en-GB" sz="1800" baseline="30000" dirty="0"/>
              <a:t>T</a:t>
            </a:r>
            <a:r>
              <a:rPr lang="en-GB" sz="1800" i="1" dirty="0"/>
              <a:t>A </a:t>
            </a:r>
            <a:r>
              <a:rPr lang="en-GB" sz="1800" dirty="0"/>
              <a:t>(along with their corresponding eigenvectors) correspond to the </a:t>
            </a:r>
            <a:r>
              <a:rPr lang="en-GB" sz="1800" i="1" dirty="0"/>
              <a:t>M largest </a:t>
            </a:r>
            <a:r>
              <a:rPr lang="en-GB" sz="1800" dirty="0"/>
              <a:t>eigenvalues of AA</a:t>
            </a:r>
            <a:r>
              <a:rPr lang="en-GB" sz="1800" baseline="30000" dirty="0"/>
              <a:t>T</a:t>
            </a:r>
            <a:r>
              <a:rPr lang="en-GB" sz="1800" i="1" dirty="0"/>
              <a:t> </a:t>
            </a:r>
            <a:r>
              <a:rPr lang="en-GB" sz="1800" dirty="0"/>
              <a:t>(along with their corresponding eigenvectors).</a:t>
            </a:r>
          </a:p>
          <a:p>
            <a:endParaRPr lang="en-GB" sz="1800" dirty="0"/>
          </a:p>
          <a:p>
            <a:r>
              <a:rPr lang="en-GB" sz="1800" dirty="0"/>
              <a:t>Compute the </a:t>
            </a:r>
            <a:r>
              <a:rPr lang="en-GB" sz="1800" i="1" dirty="0"/>
              <a:t>M </a:t>
            </a:r>
            <a:r>
              <a:rPr lang="en-GB" sz="1800" dirty="0"/>
              <a:t>best eigenvectors of AA</a:t>
            </a:r>
            <a:r>
              <a:rPr lang="en-GB" sz="1800" baseline="30000" dirty="0"/>
              <a:t>T</a:t>
            </a:r>
            <a:r>
              <a:rPr lang="en-GB" sz="1800" i="1" dirty="0"/>
              <a:t> </a:t>
            </a:r>
            <a:r>
              <a:rPr lang="en-GB" sz="1800" dirty="0"/>
              <a:t>: </a:t>
            </a:r>
            <a:r>
              <a:rPr lang="en-US" sz="1800" b="1" dirty="0"/>
              <a:t>u</a:t>
            </a:r>
            <a:r>
              <a:rPr lang="en-GB" altLang="zh-CN" sz="1800" baseline="-25000" dirty="0" err="1"/>
              <a:t>i</a:t>
            </a:r>
            <a:r>
              <a:rPr lang="en-GB" sz="1800" i="1" dirty="0"/>
              <a:t>=A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</a:t>
            </a:r>
            <a:endParaRPr lang="en-GB" sz="1800" i="1" dirty="0"/>
          </a:p>
          <a:p>
            <a:r>
              <a:rPr lang="en-GB" sz="1800" dirty="0"/>
              <a:t>(</a:t>
            </a:r>
            <a:r>
              <a:rPr lang="en-GB" sz="1800" b="1" dirty="0"/>
              <a:t>important: </a:t>
            </a:r>
            <a:r>
              <a:rPr lang="en-GB" sz="1800" dirty="0"/>
              <a:t>normalize </a:t>
            </a:r>
            <a:r>
              <a:rPr lang="en-US" sz="1800" b="1" dirty="0"/>
              <a:t>u</a:t>
            </a:r>
            <a:r>
              <a:rPr lang="en-GB" altLang="zh-CN" sz="1800" baseline="-25000" dirty="0" err="1"/>
              <a:t>i</a:t>
            </a:r>
            <a:r>
              <a:rPr lang="en-GB" altLang="zh-CN" sz="1800" i="1" dirty="0"/>
              <a:t> </a:t>
            </a:r>
            <a:r>
              <a:rPr lang="en-GB" sz="1800" dirty="0"/>
              <a:t>such that ||</a:t>
            </a:r>
            <a:r>
              <a:rPr lang="en-US" sz="1800" b="1" dirty="0"/>
              <a:t>u</a:t>
            </a:r>
            <a:r>
              <a:rPr lang="en-GB" altLang="zh-CN" sz="1800" baseline="-25000" dirty="0" err="1"/>
              <a:t>i</a:t>
            </a:r>
            <a:r>
              <a:rPr lang="en-GB" sz="1800" dirty="0"/>
              <a:t>|| =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7" y="2339983"/>
            <a:ext cx="7772399" cy="1470024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Limitations of PCA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2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PCA finds the direction for maximum variance of data (unsupervised), while LDA (Linear Discriminant Analysis) finds the direction that optimally separates data of different classes (discriminative or supervised).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210171" cy="369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0" y="5943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PCA vs LDA</a:t>
            </a:r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43721" y="4134368"/>
            <a:ext cx="752479" cy="353531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PCA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233860" y="2096268"/>
            <a:ext cx="752479" cy="353531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19205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PCA is a linear projection method. </a:t>
            </a:r>
          </a:p>
          <a:p>
            <a:pPr lvl="1"/>
            <a:r>
              <a:rPr lang="en-GB" dirty="0"/>
              <a:t>When data lies in a nonlinear manifold, PCA is extended to Kernel PCA by the kernel trick.</a:t>
            </a:r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 descr="Figure12.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21" y="2613933"/>
            <a:ext cx="8898984" cy="2806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1" y="4970385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Linear Manifold = Subspace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5579988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Nonlinear Manifold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9905" y="6029852"/>
            <a:ext cx="3467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PCA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Kernel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79085" y="4353580"/>
                <a:ext cx="750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/>
                        </a:rPr>
                        <m:t>𝝓</m:t>
                      </m:r>
                      <m:r>
                        <a:rPr lang="en-GB" b="1" i="1">
                          <a:latin typeface="Cambria Math"/>
                        </a:rPr>
                        <m:t>(</m:t>
                      </m:r>
                      <m:r>
                        <a:rPr lang="en-GB" b="1" i="1">
                          <a:latin typeface="Cambria Math"/>
                        </a:rPr>
                        <m:t>𝒙</m:t>
                      </m:r>
                      <m:r>
                        <a:rPr lang="en-GB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074" y="4353580"/>
                <a:ext cx="75052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8133587" y="3928013"/>
            <a:ext cx="0" cy="1190507"/>
          </a:xfrm>
          <a:prstGeom prst="straightConnector1">
            <a:avLst/>
          </a:prstGeom>
          <a:ln w="603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7502209" y="4970391"/>
            <a:ext cx="1336995" cy="600164"/>
          </a:xfrm>
          <a:prstGeom prst="parallelogram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0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Gaussian assumption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PC</a:t>
            </a:r>
            <a:r>
              <a:rPr lang="en-GB" dirty="0"/>
              <a:t>A (Principal Component Analysis) models data as Gaussian distributions (2</a:t>
            </a:r>
            <a:r>
              <a:rPr lang="en-GB" baseline="30000" dirty="0"/>
              <a:t>nd</a:t>
            </a:r>
            <a:r>
              <a:rPr lang="en-GB" dirty="0"/>
              <a:t> order statistics), whereas </a:t>
            </a:r>
            <a:r>
              <a:rPr lang="en-GB" dirty="0">
                <a:solidFill>
                  <a:srgbClr val="C00000"/>
                </a:solidFill>
              </a:rPr>
              <a:t>IC</a:t>
            </a:r>
            <a:r>
              <a:rPr lang="en-GB" dirty="0"/>
              <a:t>A (Independent Component Analysis) captures higher-order statistics.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 rot="19358782">
            <a:off x="2758084" y="3914097"/>
            <a:ext cx="3255303" cy="5100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 rot="20976253">
            <a:off x="2752328" y="3963019"/>
            <a:ext cx="3255303" cy="5100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endCxn id="6" idx="6"/>
          </p:cNvCxnSpPr>
          <p:nvPr/>
        </p:nvCxnSpPr>
        <p:spPr>
          <a:xfrm flipV="1">
            <a:off x="4295311" y="3181551"/>
            <a:ext cx="1384255" cy="9875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6"/>
          </p:cNvCxnSpPr>
          <p:nvPr/>
        </p:nvCxnSpPr>
        <p:spPr>
          <a:xfrm flipV="1">
            <a:off x="4295303" y="3924312"/>
            <a:ext cx="1685604" cy="2347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rot="19962776">
            <a:off x="2680292" y="3140212"/>
            <a:ext cx="3361883" cy="19955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37181" y="4141753"/>
            <a:ext cx="1358125" cy="860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849499" y="3337068"/>
            <a:ext cx="445809" cy="832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79558" y="2754868"/>
            <a:ext cx="1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IC1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2179" y="3669268"/>
            <a:ext cx="1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IC2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72710" y="4906747"/>
            <a:ext cx="1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PC1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8470" y="2802047"/>
            <a:ext cx="1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PC2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200" y="573983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PCA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ICA</a:t>
            </a:r>
          </a:p>
        </p:txBody>
      </p:sp>
      <p:sp>
        <p:nvSpPr>
          <p:cNvPr id="21" name="Content Placeholder 6"/>
          <p:cNvSpPr txBox="1">
            <a:spLocks/>
          </p:cNvSpPr>
          <p:nvPr/>
        </p:nvSpPr>
        <p:spPr>
          <a:xfrm>
            <a:off x="1922288" y="3336274"/>
            <a:ext cx="752479" cy="353531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C00000"/>
                </a:solidFill>
              </a:rPr>
              <a:t>PCA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6801992" y="3016619"/>
            <a:ext cx="752479" cy="353531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002060"/>
                </a:solidFill>
              </a:rPr>
              <a:t>ICA</a:t>
            </a:r>
            <a:endParaRPr lang="en-GB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1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475F-FF15-4DFC-A78F-DD87FAC1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Gradient-based </a:t>
            </a:r>
            <a:r>
              <a:rPr lang="en-US" altLang="zh-CN" sz="2800" dirty="0" err="1"/>
              <a:t>optimisation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FCFF-89A7-41C1-A60E-A2477E3C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104558"/>
            <a:ext cx="8686800" cy="2679510"/>
          </a:xfrm>
        </p:spPr>
        <p:txBody>
          <a:bodyPr>
            <a:normAutofit/>
          </a:bodyPr>
          <a:lstStyle/>
          <a:p>
            <a:pPr lvl="1"/>
            <a:r>
              <a:rPr lang="en-GB" sz="1601" dirty="0"/>
              <a:t>In optimization, </a:t>
            </a:r>
            <a:r>
              <a:rPr lang="en-GB" sz="1601" b="1" dirty="0"/>
              <a:t>gradient method</a:t>
            </a:r>
            <a:r>
              <a:rPr lang="en-GB" sz="1601" dirty="0"/>
              <a:t> is an algorithm to solve problems of the form</a:t>
            </a:r>
          </a:p>
          <a:p>
            <a:pPr marL="457198" lvl="1" indent="0">
              <a:buNone/>
            </a:pPr>
            <a:endParaRPr lang="en-GB" sz="1601" dirty="0"/>
          </a:p>
          <a:p>
            <a:pPr marL="457198" lvl="1" indent="0">
              <a:buNone/>
            </a:pPr>
            <a:endParaRPr lang="en-GB" sz="1601" dirty="0"/>
          </a:p>
          <a:p>
            <a:pPr marL="457198" lvl="1" indent="0">
              <a:buNone/>
            </a:pPr>
            <a:r>
              <a:rPr lang="en-GB" sz="1601" dirty="0"/>
              <a:t>with the search directions defined by the gradient of the function at the current point. </a:t>
            </a:r>
          </a:p>
          <a:p>
            <a:pPr lvl="1"/>
            <a:r>
              <a:rPr lang="en-GB" sz="1601" dirty="0"/>
              <a:t>Examples of gradient method are PCA, LDA, Kernel Machines, </a:t>
            </a:r>
            <a:r>
              <a:rPr lang="en-GB" sz="1601" u="sng" dirty="0"/>
              <a:t>Neural Networks</a:t>
            </a:r>
            <a:r>
              <a:rPr lang="en-GB" sz="1601" dirty="0"/>
              <a:t>.  </a:t>
            </a:r>
          </a:p>
          <a:p>
            <a:pPr lvl="1"/>
            <a:endParaRPr lang="en-GB" sz="1601" dirty="0"/>
          </a:p>
          <a:p>
            <a:pPr lvl="1"/>
            <a:r>
              <a:rPr lang="en-GB" sz="1601" b="1" dirty="0"/>
              <a:t>Gradient descent</a:t>
            </a:r>
            <a:r>
              <a:rPr lang="en-GB" sz="1601" dirty="0"/>
              <a:t> (or ascent) is an iterative optimization algorithm for finding a local minimum (or maximum) of a function, taking steps proportional to the gradient at the current point.</a:t>
            </a:r>
          </a:p>
          <a:p>
            <a:pPr lvl="1"/>
            <a:endParaRPr lang="en-GB" sz="1601" dirty="0"/>
          </a:p>
          <a:p>
            <a:pPr lvl="1"/>
            <a:endParaRPr lang="en-GB" sz="1601" dirty="0"/>
          </a:p>
          <a:p>
            <a:pPr lvl="1"/>
            <a:endParaRPr lang="en-GB" sz="16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3A2F2-3212-4BF5-8853-62B2FF84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FE614-293D-47DB-93C1-0C04E80EEF44}"/>
              </a:ext>
            </a:extLst>
          </p:cNvPr>
          <p:cNvSpPr/>
          <p:nvPr/>
        </p:nvSpPr>
        <p:spPr>
          <a:xfrm>
            <a:off x="133516" y="6213778"/>
            <a:ext cx="5334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Appendix A: Mathematical Foundations,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R.Duda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P.Hart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D.Stork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Pattern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Classifcation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(Second Edition), JOHN WILEY &amp; SONS, Inc. 2001.</a:t>
            </a:r>
          </a:p>
        </p:txBody>
      </p:sp>
      <p:pic>
        <p:nvPicPr>
          <p:cNvPr id="1026" name="Picture 2" descr="https://upload.wikimedia.org/wikipedia/commons/thumb/f/ff/Gradient_descent.svg/512px-Gradient_descent.svg.png">
            <a:extLst>
              <a:ext uri="{FF2B5EF4-FFF2-40B4-BE49-F238E27FC236}">
                <a16:creationId xmlns:a16="http://schemas.microsoft.com/office/drawing/2014/main" id="{BDEF0F22-9E4A-4D8C-934B-AE86F954C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646" y="3657600"/>
            <a:ext cx="220299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534C521-E15C-4A9B-8B47-9FCFAA8A5EAE}"/>
                  </a:ext>
                </a:extLst>
              </p:cNvPr>
              <p:cNvSpPr/>
              <p:nvPr/>
            </p:nvSpPr>
            <p:spPr>
              <a:xfrm>
                <a:off x="1524000" y="3697069"/>
                <a:ext cx="2894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534C521-E15C-4A9B-8B47-9FCFAA8A5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697069"/>
                <a:ext cx="289438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0627691-88B9-4B2F-8645-4562300E1D3D}"/>
                  </a:ext>
                </a:extLst>
              </p:cNvPr>
              <p:cNvSpPr/>
              <p:nvPr/>
            </p:nvSpPr>
            <p:spPr>
              <a:xfrm>
                <a:off x="4105968" y="1479744"/>
                <a:ext cx="106965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GB" sz="16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600" dirty="0"/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GB" sz="1600" dirty="0"/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GB" sz="1600" i="1" baseline="30000" dirty="0"/>
                                <m:t>n</m:t>
                              </m:r>
                            </m:lim>
                          </m:limLow>
                        </m:fName>
                        <m:e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0627691-88B9-4B2F-8645-4562300E1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968" y="1479744"/>
                <a:ext cx="1069652" cy="430887"/>
              </a:xfrm>
              <a:prstGeom prst="rect">
                <a:avLst/>
              </a:prstGeom>
              <a:blipFill>
                <a:blip r:embed="rId4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8B4328-52E4-4C2A-AD82-7C6541A9BFB4}"/>
              </a:ext>
            </a:extLst>
          </p:cNvPr>
          <p:cNvSpPr txBox="1">
            <a:spLocks/>
          </p:cNvSpPr>
          <p:nvPr/>
        </p:nvSpPr>
        <p:spPr>
          <a:xfrm>
            <a:off x="171047" y="4301467"/>
            <a:ext cx="4381500" cy="171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48" indent="-285750" algn="l" defTabSz="91439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97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95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91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89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6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600" dirty="0"/>
              <a:t>When the function </a:t>
            </a:r>
            <a:r>
              <a:rPr lang="en-GB" sz="1600" i="1" dirty="0"/>
              <a:t>f</a:t>
            </a:r>
            <a:r>
              <a:rPr lang="en-GB" sz="1600" dirty="0"/>
              <a:t> is convex, all local minima are also global minima. </a:t>
            </a:r>
          </a:p>
          <a:p>
            <a:pPr lvl="1"/>
            <a:r>
              <a:rPr lang="en-GB" sz="1600" dirty="0"/>
              <a:t>A function is </a:t>
            </a:r>
            <a:r>
              <a:rPr lang="en-GB" sz="1600" b="1" dirty="0"/>
              <a:t>convex, </a:t>
            </a:r>
            <a:r>
              <a:rPr lang="en-GB" sz="1600" dirty="0"/>
              <a:t>if the line segment between any two points on the graph of the function lies above or on the graph. </a:t>
            </a:r>
          </a:p>
          <a:p>
            <a:pPr lvl="1"/>
            <a:endParaRPr lang="en-GB" sz="1601" dirty="0"/>
          </a:p>
        </p:txBody>
      </p:sp>
      <p:pic>
        <p:nvPicPr>
          <p:cNvPr id="1034" name="Picture 10" descr="https://upload.wikimedia.org/wikipedia/commons/thumb/c/c7/ConvexFunction.svg/512px-ConvexFunction.svg.png">
            <a:extLst>
              <a:ext uri="{FF2B5EF4-FFF2-40B4-BE49-F238E27FC236}">
                <a16:creationId xmlns:a16="http://schemas.microsoft.com/office/drawing/2014/main" id="{CD9BFD29-68A2-4A08-AAA8-9DB1D8588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3" t="5775" b="10671"/>
          <a:stretch/>
        </p:blipFill>
        <p:spPr bwMode="auto">
          <a:xfrm>
            <a:off x="7253954" y="4216837"/>
            <a:ext cx="1509337" cy="119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0913C0-F28A-4301-9BDE-F778288CDCA0}"/>
              </a:ext>
            </a:extLst>
          </p:cNvPr>
          <p:cNvCxnSpPr/>
          <p:nvPr/>
        </p:nvCxnSpPr>
        <p:spPr>
          <a:xfrm>
            <a:off x="7253954" y="5413292"/>
            <a:ext cx="1661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CBC589-E251-4203-B12B-2A998DE96DE0}"/>
              </a:ext>
            </a:extLst>
          </p:cNvPr>
          <p:cNvCxnSpPr>
            <a:cxnSpLocks/>
          </p:cNvCxnSpPr>
          <p:nvPr/>
        </p:nvCxnSpPr>
        <p:spPr>
          <a:xfrm flipH="1" flipV="1">
            <a:off x="7240306" y="3965492"/>
            <a:ext cx="14954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65096EA-726D-4627-845E-B0146D68C3BF}"/>
                  </a:ext>
                </a:extLst>
              </p:cNvPr>
              <p:cNvSpPr/>
              <p:nvPr/>
            </p:nvSpPr>
            <p:spPr>
              <a:xfrm>
                <a:off x="8305800" y="3988237"/>
                <a:ext cx="4574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2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GB" sz="12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65096EA-726D-4627-845E-B0146D68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988237"/>
                <a:ext cx="457491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033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1281" y="1754467"/>
            <a:ext cx="4590513" cy="244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1284" y="4114800"/>
            <a:ext cx="4590516" cy="205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Holistic bases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1" y="1066800"/>
            <a:ext cx="8686800" cy="5273675"/>
          </a:xfrm>
        </p:spPr>
        <p:txBody>
          <a:bodyPr/>
          <a:lstStyle/>
          <a:p>
            <a:pPr lvl="1"/>
            <a:r>
              <a:rPr lang="en-GB" dirty="0"/>
              <a:t>PCA bases are holistic (cf. part-based) and less intuitive. </a:t>
            </a:r>
          </a:p>
          <a:p>
            <a:pPr lvl="1"/>
            <a:r>
              <a:rPr lang="en-GB" dirty="0"/>
              <a:t>NMF (Non-negative Matrix Factorisation) yields bases, which capture local facial components.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7999" y="4470737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D.Lee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and 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S.Seung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(1999). "Learning the parts of objects by non-negative matrix factorization". 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401 (6755): 788–791.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200" y="624393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PCA vs NMF</a:t>
            </a:r>
          </a:p>
        </p:txBody>
      </p:sp>
    </p:spTree>
    <p:extLst>
      <p:ext uri="{BB962C8B-B14F-4D97-AF65-F5344CB8AC3E}">
        <p14:creationId xmlns:p14="http://schemas.microsoft.com/office/powerpoint/2010/main" val="1833525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Uniform prior on the subspace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19206"/>
            <a:ext cx="4648199" cy="5273675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A subspace is spanned by the orthonormal bases i.e. eigenvectors computed from the covariance matrix.</a:t>
            </a:r>
          </a:p>
          <a:p>
            <a:pPr lvl="1"/>
            <a:r>
              <a:rPr lang="en-GB" dirty="0"/>
              <a:t>It interprets each observation with the uniform prior on the subspace. </a:t>
            </a:r>
          </a:p>
          <a:p>
            <a:pPr lvl="1"/>
            <a:r>
              <a:rPr lang="en-GB" dirty="0"/>
              <a:t>PPCA (Probabilistic PCA): It estimates the probability of generating each observation with Gaussian distribution,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2" y="1066800"/>
            <a:ext cx="3930051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964" y="4180616"/>
            <a:ext cx="1561736" cy="467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57807" y="4089728"/>
            <a:ext cx="2133599" cy="1015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9" b="1" dirty="0">
                <a:latin typeface="Arial" panose="020B0604020202020204" pitchFamily="34" charset="0"/>
                <a:cs typeface="Arial" panose="020B0604020202020204" pitchFamily="34" charset="0"/>
              </a:rPr>
              <a:t>PCA: </a:t>
            </a:r>
            <a:r>
              <a:rPr lang="en-GB" sz="1999" dirty="0">
                <a:latin typeface="Arial" panose="020B0604020202020204" pitchFamily="34" charset="0"/>
                <a:cs typeface="Arial" panose="020B0604020202020204" pitchFamily="34" charset="0"/>
              </a:rPr>
              <a:t>uniform prior on the subspace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15000" y="3557647"/>
            <a:ext cx="0" cy="533399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62800" y="3192497"/>
            <a:ext cx="0" cy="1752600"/>
          </a:xfrm>
          <a:prstGeom prst="straightConnector1">
            <a:avLst/>
          </a:prstGeom>
          <a:ln w="349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15136" y="5018807"/>
            <a:ext cx="2015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PPCA: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Gaussian distribution on the subspace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573983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PCA vs PPCA</a:t>
            </a:r>
          </a:p>
        </p:txBody>
      </p:sp>
    </p:spTree>
    <p:extLst>
      <p:ext uri="{BB962C8B-B14F-4D97-AF65-F5344CB8AC3E}">
        <p14:creationId xmlns:p14="http://schemas.microsoft.com/office/powerpoint/2010/main" val="1563466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Face Recognition vs </a:t>
            </a:r>
            <a:r>
              <a:rPr lang="en-GB" sz="2800" dirty="0">
                <a:solidFill>
                  <a:srgbClr val="C00000"/>
                </a:solidFill>
              </a:rPr>
              <a:t>Object Categorisation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6389" y="1219200"/>
            <a:ext cx="8607252" cy="4724399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Both are as multi-class classification problems. </a:t>
            </a:r>
          </a:p>
          <a:p>
            <a:pPr lvl="1"/>
            <a:r>
              <a:rPr lang="en-GB" dirty="0"/>
              <a:t>Classes are different object categories in object categorisation, while classes are different person identities in face recognition.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2364" y="2667000"/>
            <a:ext cx="186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Face dataset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86309" y="26670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Object category dataset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724400" y="3081206"/>
            <a:ext cx="4155216" cy="2952564"/>
            <a:chOff x="559636" y="3962400"/>
            <a:chExt cx="6635821" cy="2770991"/>
          </a:xfrm>
        </p:grpSpPr>
        <p:pic>
          <p:nvPicPr>
            <p:cNvPr id="23" name="Picture 3" descr="C:\Users\TK\Desktop\calte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258" y="4267200"/>
              <a:ext cx="6553199" cy="24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582040" y="4267200"/>
              <a:ext cx="1371600" cy="67035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81201" y="4278086"/>
              <a:ext cx="1295399" cy="67035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9636" y="3962400"/>
              <a:ext cx="1306858" cy="288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Class 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98230" y="3962400"/>
              <a:ext cx="1276412" cy="288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Class 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2364" y="3081022"/>
            <a:ext cx="4147236" cy="2952748"/>
            <a:chOff x="762000" y="870292"/>
            <a:chExt cx="5562600" cy="2807906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139208"/>
              <a:ext cx="5562600" cy="253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33"/>
            <p:cNvSpPr/>
            <p:nvPr/>
          </p:nvSpPr>
          <p:spPr>
            <a:xfrm>
              <a:off x="762000" y="1170227"/>
              <a:ext cx="2486809" cy="515885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76600" y="1181113"/>
              <a:ext cx="2486809" cy="51588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2770" y="870467"/>
              <a:ext cx="1219201" cy="29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Class 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98877" y="870292"/>
              <a:ext cx="1183819" cy="29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Class 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554046" y="3078924"/>
            <a:ext cx="14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Class 3 …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9540" y="4025932"/>
            <a:ext cx="3721659" cy="6222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70890" y="3407876"/>
            <a:ext cx="793236" cy="7239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78297" y="4425484"/>
            <a:ext cx="882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Class 3</a:t>
            </a:r>
          </a:p>
        </p:txBody>
      </p:sp>
    </p:spTree>
    <p:extLst>
      <p:ext uri="{BB962C8B-B14F-4D97-AF65-F5344CB8AC3E}">
        <p14:creationId xmlns:p14="http://schemas.microsoft.com/office/powerpoint/2010/main" val="2910080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Face Recognition vs </a:t>
            </a:r>
            <a:r>
              <a:rPr lang="en-GB" sz="2800" dirty="0">
                <a:solidFill>
                  <a:srgbClr val="C00000"/>
                </a:solidFill>
              </a:rPr>
              <a:t>Object Categorisation</a:t>
            </a:r>
            <a:endParaRPr lang="en-GB" sz="240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799" lvl="2" indent="-285750">
              <a:buFont typeface="Arial" panose="020B0604020202020204" pitchFamily="34" charset="0"/>
              <a:buChar char="─"/>
            </a:pPr>
            <a:r>
              <a:rPr lang="en-GB" sz="1799" dirty="0" err="1"/>
              <a:t>Intraclass</a:t>
            </a:r>
            <a:r>
              <a:rPr lang="en-GB" sz="1799" dirty="0"/>
              <a:t> and Interclass variations in object categorisation are wider, compared to face recognition.</a:t>
            </a:r>
          </a:p>
          <a:p>
            <a:pPr marL="685799" lvl="2" indent="-285750">
              <a:buFont typeface="Arial" panose="020B0604020202020204" pitchFamily="34" charset="0"/>
              <a:buChar char="─"/>
            </a:pPr>
            <a:endParaRPr lang="en-GB" sz="2000" dirty="0"/>
          </a:p>
          <a:p>
            <a:pPr lvl="1"/>
            <a:r>
              <a:rPr lang="en-GB" sz="1801" dirty="0"/>
              <a:t>We extract representations/features that minimise </a:t>
            </a:r>
            <a:r>
              <a:rPr lang="en-GB" sz="1801" dirty="0" err="1"/>
              <a:t>intraclass</a:t>
            </a:r>
            <a:r>
              <a:rPr lang="en-GB" sz="1801" dirty="0"/>
              <a:t> variations and maximise interclass variations for a classification problem.</a:t>
            </a:r>
          </a:p>
          <a:p>
            <a:endParaRPr lang="en-GB" sz="2000" dirty="0"/>
          </a:p>
          <a:p>
            <a:pPr lvl="1"/>
            <a:r>
              <a:rPr lang="en-GB" sz="1801" dirty="0"/>
              <a:t>Bag of Words (</a:t>
            </a:r>
            <a:r>
              <a:rPr lang="en-GB" sz="1801" dirty="0" err="1"/>
              <a:t>BoW</a:t>
            </a:r>
            <a:r>
              <a:rPr lang="en-GB" sz="1801" dirty="0"/>
              <a:t>) is one of dominating-arts for feature extraction for generic object categorisation, while subspace/manifolds are standard techniques for face image analysis.</a:t>
            </a:r>
          </a:p>
          <a:p>
            <a:pPr lvl="1"/>
            <a:endParaRPr lang="en-GB" sz="1801" dirty="0"/>
          </a:p>
          <a:p>
            <a:pPr lvl="1"/>
            <a:r>
              <a:rPr lang="en-GB" sz="1801" dirty="0"/>
              <a:t>Using more advanced classifiers (Support Vector Machine/Randomised Forests/Convolutional Neural Network, cf. NN (Nearest Neighbour) classifier) often improves recognition performance.</a:t>
            </a:r>
          </a:p>
          <a:p>
            <a:pPr lvl="1"/>
            <a:endParaRPr lang="en-GB" sz="1801" dirty="0"/>
          </a:p>
          <a:p>
            <a:br>
              <a:rPr lang="en-GB" sz="2000" dirty="0"/>
            </a:br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8" y="609606"/>
            <a:ext cx="8229599" cy="793577"/>
          </a:xfrm>
          <a:prstGeom prst="rect">
            <a:avLst/>
          </a:prstGeom>
        </p:spPr>
        <p:txBody>
          <a:bodyPr vert="horz" lIns="91440" tIns="45719" rIns="91440" bIns="45719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2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57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F833-2A4C-45A1-8838-07F836EC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Lagrange multipliers for </a:t>
            </a:r>
            <a:r>
              <a:rPr lang="en-GB" dirty="0"/>
              <a:t>constrained optimisation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3673-A2E1-41FE-BCB0-105F760C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1600" dirty="0"/>
              <a:t>The </a:t>
            </a:r>
            <a:r>
              <a:rPr lang="en-GB" sz="1600" b="1" dirty="0"/>
              <a:t>method of Lagrange multipliers</a:t>
            </a:r>
            <a:r>
              <a:rPr lang="en-GB" sz="1600" dirty="0"/>
              <a:t> is a strategy for finding the local maxima/minima of a function subject to equality constraints. 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The </a:t>
            </a:r>
            <a:r>
              <a:rPr lang="en-GB" sz="1600" b="1" dirty="0"/>
              <a:t>Lagrange function </a:t>
            </a:r>
            <a:r>
              <a:rPr lang="en-GB" sz="1600" dirty="0"/>
              <a:t>is</a:t>
            </a:r>
          </a:p>
          <a:p>
            <a:pPr marL="457198" lvl="1" indent="0">
              <a:buNone/>
            </a:pPr>
            <a:endParaRPr lang="en-GB" sz="1600" dirty="0"/>
          </a:p>
          <a:p>
            <a:pPr marL="457198" lvl="1" indent="0">
              <a:buNone/>
            </a:pPr>
            <a:endParaRPr lang="en-GB" sz="1400" dirty="0">
              <a:solidFill>
                <a:srgbClr val="222222"/>
              </a:solidFill>
            </a:endParaRPr>
          </a:p>
          <a:p>
            <a:pPr marL="457198" lvl="1" indent="0">
              <a:buNone/>
            </a:pPr>
            <a:r>
              <a:rPr lang="en-GB" sz="1600" dirty="0">
                <a:solidFill>
                  <a:srgbClr val="222222"/>
                </a:solidFill>
              </a:rPr>
              <a:t>where</a:t>
            </a:r>
            <a:r>
              <a:rPr lang="en-GB" sz="1600" i="1" dirty="0">
                <a:solidFill>
                  <a:srgbClr val="222222"/>
                </a:solidFill>
              </a:rPr>
              <a:t> λ</a:t>
            </a:r>
            <a:r>
              <a:rPr lang="en-GB" sz="1600" dirty="0">
                <a:solidFill>
                  <a:srgbClr val="222222"/>
                </a:solidFill>
              </a:rPr>
              <a:t> is a constant.</a:t>
            </a:r>
          </a:p>
          <a:p>
            <a:pPr lvl="1"/>
            <a:endParaRPr lang="en-GB" sz="1600" dirty="0">
              <a:solidFill>
                <a:srgbClr val="222222"/>
              </a:solidFill>
            </a:endParaRPr>
          </a:p>
          <a:p>
            <a:pPr lvl="1"/>
            <a:r>
              <a:rPr lang="en-GB" sz="1600" dirty="0">
                <a:solidFill>
                  <a:srgbClr val="222222"/>
                </a:solidFill>
              </a:rPr>
              <a:t>We solve </a:t>
            </a:r>
            <a:endParaRPr lang="en-GB" sz="1600" dirty="0"/>
          </a:p>
          <a:p>
            <a:pPr lvl="1"/>
            <a:endParaRPr lang="en-GB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B0D1E-C62B-4F23-A900-E523CD79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https://upload.wikimedia.org/wikipedia/commons/thumb/b/bf/LagrangeMultipliers2D.svg/1000px-LagrangeMultipliers2D.svg.png">
            <a:extLst>
              <a:ext uri="{FF2B5EF4-FFF2-40B4-BE49-F238E27FC236}">
                <a16:creationId xmlns:a16="http://schemas.microsoft.com/office/drawing/2014/main" id="{D6B83A6C-E80A-4A52-B419-63597D495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55" y="3541442"/>
            <a:ext cx="3638139" cy="261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028479-21B3-496A-A6C3-6C82C7D41208}"/>
              </a:ext>
            </a:extLst>
          </p:cNvPr>
          <p:cNvSpPr/>
          <p:nvPr/>
        </p:nvSpPr>
        <p:spPr>
          <a:xfrm>
            <a:off x="133516" y="6213778"/>
            <a:ext cx="5334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Appendix A: Mathematical Foundations,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R.Duda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P.Hart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D.Stork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Pattern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Classifcation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(Second Edition), JOHN WILEY &amp; SONS, Inc. 2001.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0CAB9B2-A941-48B7-B9E1-EDF884090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314" y="1828800"/>
            <a:ext cx="4191000" cy="6777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maximize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subject to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) = 0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, or </a:t>
            </a:r>
            <a:r>
              <a:rPr lang="en-US" altLang="en-US" sz="2000" i="1" dirty="0">
                <a:solidFill>
                  <a:srgbClr val="222222"/>
                </a:solidFill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g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(</a:t>
            </a:r>
            <a:r>
              <a:rPr lang="en-US" altLang="en-US" sz="2000" i="1" dirty="0">
                <a:solidFill>
                  <a:srgbClr val="222222"/>
                </a:solidFill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x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, </a:t>
            </a:r>
            <a:r>
              <a:rPr lang="en-US" altLang="en-US" sz="2000" i="1" dirty="0">
                <a:solidFill>
                  <a:srgbClr val="222222"/>
                </a:solidFill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y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) = c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84DDC0-F898-46C1-BFE1-E143EBBFD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981278"/>
            <a:ext cx="4045759" cy="5084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F58849-0A34-41C9-9048-C6B09DABBA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" t="4156" b="51834"/>
          <a:stretch/>
        </p:blipFill>
        <p:spPr>
          <a:xfrm>
            <a:off x="1219200" y="4987083"/>
            <a:ext cx="3127518" cy="3608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D27D9A-F629-4D17-A060-9140E04123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07566"/>
            <a:ext cx="2328053" cy="46166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4EAEC8-739D-4D83-ADA5-BD361052A262}"/>
              </a:ext>
            </a:extLst>
          </p:cNvPr>
          <p:cNvCxnSpPr/>
          <p:nvPr/>
        </p:nvCxnSpPr>
        <p:spPr>
          <a:xfrm>
            <a:off x="1219200" y="4694621"/>
            <a:ext cx="45720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F7972C7-B6F0-45FC-B16E-725AA642C8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29" y="5426500"/>
            <a:ext cx="1752600" cy="3066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FE7B2-4C22-453C-AD2B-7C7494D3C73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54583" r="51206" b="8244"/>
          <a:stretch/>
        </p:blipFill>
        <p:spPr>
          <a:xfrm>
            <a:off x="3470368" y="5429981"/>
            <a:ext cx="1371601" cy="3048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1839D5-6EF1-485C-9E64-B998010090DE}"/>
              </a:ext>
            </a:extLst>
          </p:cNvPr>
          <p:cNvCxnSpPr>
            <a:cxnSpLocks/>
          </p:cNvCxnSpPr>
          <p:nvPr/>
        </p:nvCxnSpPr>
        <p:spPr>
          <a:xfrm>
            <a:off x="3069026" y="5579809"/>
            <a:ext cx="30480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886ECF50-400A-4ED0-B4FE-FC1CDAE10061}"/>
              </a:ext>
            </a:extLst>
          </p:cNvPr>
          <p:cNvSpPr/>
          <p:nvPr/>
        </p:nvSpPr>
        <p:spPr>
          <a:xfrm>
            <a:off x="955774" y="4987083"/>
            <a:ext cx="304800" cy="804117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9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Matrix and vector derivatives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47" y="2114251"/>
            <a:ext cx="1594792" cy="113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90" y="2024909"/>
            <a:ext cx="2995858" cy="1272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799" y="3813959"/>
            <a:ext cx="2773226" cy="77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85" y="4882580"/>
            <a:ext cx="2871763" cy="1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08" y="4952533"/>
            <a:ext cx="3052192" cy="137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35" y="1121170"/>
            <a:ext cx="8640959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latin typeface="Arial" panose="020B0604020202020204" pitchFamily="34" charset="0"/>
                <a:cs typeface="Arial" panose="020B0604020202020204" pitchFamily="34" charset="0"/>
              </a:rPr>
              <a:t>Matrix and vector derivatives are obtained first by element-wise derivatives and then reforming them into matrices and vectors.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579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539" y="1752600"/>
            <a:ext cx="3196489" cy="106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661" y="3192761"/>
            <a:ext cx="3164683" cy="106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91"/>
          <a:stretch/>
        </p:blipFill>
        <p:spPr bwMode="auto">
          <a:xfrm>
            <a:off x="1565629" y="4632930"/>
            <a:ext cx="1710972" cy="100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dirty="0"/>
              <a:t>Matrix and vector derivatives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35" y="1013840"/>
            <a:ext cx="8640959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latin typeface="Arial" panose="020B0604020202020204" pitchFamily="34" charset="0"/>
                <a:cs typeface="Arial" panose="020B0604020202020204" pitchFamily="34" charset="0"/>
              </a:rPr>
              <a:t>Useful formula for linear and quadratic functions: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54142ED-7D66-4E02-9783-153BA72A9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2" r="35367"/>
          <a:stretch/>
        </p:blipFill>
        <p:spPr bwMode="auto">
          <a:xfrm>
            <a:off x="3278314" y="4636355"/>
            <a:ext cx="2362200" cy="100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7E3F75E-FE14-42AE-B38E-8B13A772D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33"/>
          <a:stretch/>
        </p:blipFill>
        <p:spPr bwMode="auto">
          <a:xfrm>
            <a:off x="5699589" y="4632930"/>
            <a:ext cx="2168181" cy="100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4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Maximum variance formulation of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GB" dirty="0"/>
              <a:t>PCA (also known as </a:t>
            </a:r>
            <a:r>
              <a:rPr lang="en-GB" dirty="0" err="1"/>
              <a:t>Karhunen-Loeve</a:t>
            </a:r>
            <a:r>
              <a:rPr lang="en-GB" dirty="0"/>
              <a:t> (KL) transform) is a technique for:  dimensionality reduction, </a:t>
            </a:r>
            <a:r>
              <a:rPr lang="en-GB" dirty="0" err="1"/>
              <a:t>lossy</a:t>
            </a:r>
            <a:r>
              <a:rPr lang="en-GB" dirty="0"/>
              <a:t> data compression, </a:t>
            </a:r>
            <a:r>
              <a:rPr lang="en-GB" dirty="0">
                <a:solidFill>
                  <a:srgbClr val="C00000"/>
                </a:solidFill>
              </a:rPr>
              <a:t>feature extraction</a:t>
            </a:r>
            <a:r>
              <a:rPr lang="en-GB" dirty="0"/>
              <a:t>, and data visualisation.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PCA is defined as the orthogonal projection of the data onto a lower dimensional linear space such that the variance of the projected data is maximised.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89" y="3440953"/>
            <a:ext cx="3048011" cy="295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71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89" y="3440953"/>
            <a:ext cx="3048011" cy="295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Maximum variance formulation of PCA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1801" dirty="0"/>
              <a:t>Given a data set {</a:t>
            </a:r>
            <a:r>
              <a:rPr lang="en-GB" sz="1801" b="1" dirty="0" err="1"/>
              <a:t>x</a:t>
            </a:r>
            <a:r>
              <a:rPr lang="en-GB" sz="1801" baseline="-25000" dirty="0" err="1"/>
              <a:t>n</a:t>
            </a:r>
            <a:r>
              <a:rPr lang="en-GB" sz="1801" dirty="0"/>
              <a:t>}, n = 1,...,</a:t>
            </a:r>
            <a:r>
              <a:rPr lang="en-GB" sz="1801" i="1" dirty="0"/>
              <a:t>N</a:t>
            </a:r>
            <a:r>
              <a:rPr lang="en-GB" sz="1801" dirty="0"/>
              <a:t> and </a:t>
            </a:r>
            <a:r>
              <a:rPr lang="en-GB" sz="1801" b="1" dirty="0" err="1"/>
              <a:t>x</a:t>
            </a:r>
            <a:r>
              <a:rPr lang="en-GB" sz="1801" baseline="-25000" dirty="0" err="1"/>
              <a:t>n</a:t>
            </a:r>
            <a:r>
              <a:rPr lang="en-GB" sz="1801" baseline="-25000" dirty="0"/>
              <a:t> </a:t>
            </a:r>
            <a:r>
              <a:rPr lang="en-GB" sz="1801" dirty="0"/>
              <a:t>∈ R</a:t>
            </a:r>
            <a:r>
              <a:rPr lang="en-GB" sz="1801" i="1" baseline="30000" dirty="0"/>
              <a:t>D</a:t>
            </a:r>
            <a:r>
              <a:rPr lang="en-GB" sz="1801" dirty="0"/>
              <a:t>, our goal is to project the data onto a space of dimension </a:t>
            </a:r>
            <a:r>
              <a:rPr lang="en-GB" sz="1801" i="1" dirty="0"/>
              <a:t>M &lt;&lt; D</a:t>
            </a:r>
            <a:r>
              <a:rPr lang="en-GB" sz="1801" dirty="0"/>
              <a:t> while maximising the projected data variance.</a:t>
            </a:r>
            <a:endParaRPr lang="en-GB" sz="2000" dirty="0"/>
          </a:p>
          <a:p>
            <a:pPr lvl="1"/>
            <a:r>
              <a:rPr lang="en-GB" sz="1801" dirty="0"/>
              <a:t>For simplicity, M = 1. The direction of this space is defined by a vector </a:t>
            </a:r>
            <a:r>
              <a:rPr lang="en-GB" sz="1801" b="1" dirty="0"/>
              <a:t>u</a:t>
            </a:r>
            <a:r>
              <a:rPr lang="en-GB" sz="1801" baseline="-25000" dirty="0"/>
              <a:t>1 </a:t>
            </a:r>
            <a:r>
              <a:rPr lang="en-GB" sz="1801" dirty="0"/>
              <a:t>∈ R</a:t>
            </a:r>
            <a:r>
              <a:rPr lang="en-GB" sz="1801" i="1" baseline="30000" dirty="0"/>
              <a:t>D  </a:t>
            </a:r>
            <a:r>
              <a:rPr lang="en-GB" sz="1801" dirty="0" err="1"/>
              <a:t>s.t.</a:t>
            </a:r>
            <a:r>
              <a:rPr lang="en-GB" sz="1801" dirty="0"/>
              <a:t> </a:t>
            </a:r>
            <a:r>
              <a:rPr lang="en-GB" sz="1801" b="1" dirty="0"/>
              <a:t>u</a:t>
            </a:r>
            <a:r>
              <a:rPr lang="en-GB" sz="1801" baseline="-25000" dirty="0"/>
              <a:t>1</a:t>
            </a:r>
            <a:r>
              <a:rPr lang="en-GB" sz="1801" baseline="30000" dirty="0"/>
              <a:t>T</a:t>
            </a:r>
            <a:r>
              <a:rPr lang="en-GB" sz="1801" b="1" dirty="0"/>
              <a:t>u</a:t>
            </a:r>
            <a:r>
              <a:rPr lang="en-GB" sz="1801" baseline="-25000" dirty="0"/>
              <a:t>1</a:t>
            </a:r>
            <a:r>
              <a:rPr lang="en-GB" sz="1801" dirty="0"/>
              <a:t> = 1.</a:t>
            </a:r>
            <a:endParaRPr lang="en-GB" sz="2000" dirty="0"/>
          </a:p>
          <a:p>
            <a:pPr lvl="1"/>
            <a:r>
              <a:rPr lang="en-GB" sz="1801" dirty="0"/>
              <a:t>Each data point </a:t>
            </a:r>
            <a:r>
              <a:rPr lang="en-GB" sz="1801" b="1" dirty="0" err="1"/>
              <a:t>x</a:t>
            </a:r>
            <a:r>
              <a:rPr lang="en-GB" sz="1801" baseline="-25000" dirty="0" err="1"/>
              <a:t>n</a:t>
            </a:r>
            <a:r>
              <a:rPr lang="en-GB" sz="1801" dirty="0"/>
              <a:t> is then projected onto a scalar value </a:t>
            </a:r>
            <a:r>
              <a:rPr lang="en-GB" sz="1801" b="1" dirty="0"/>
              <a:t>u</a:t>
            </a:r>
            <a:r>
              <a:rPr lang="en-GB" sz="1801" baseline="-25000" dirty="0"/>
              <a:t>1</a:t>
            </a:r>
            <a:r>
              <a:rPr lang="en-GB" sz="1801" baseline="30000" dirty="0"/>
              <a:t>T</a:t>
            </a:r>
            <a:r>
              <a:rPr lang="en-GB" sz="1801" b="1" dirty="0"/>
              <a:t>x</a:t>
            </a:r>
            <a:r>
              <a:rPr lang="en-GB" sz="1801" i="1" baseline="-25000" dirty="0"/>
              <a:t>n</a:t>
            </a:r>
            <a:r>
              <a:rPr lang="en-GB" sz="1801" i="1" dirty="0"/>
              <a:t>.</a:t>
            </a:r>
            <a:endParaRPr lang="en-GB" sz="1801" dirty="0"/>
          </a:p>
          <a:p>
            <a:endParaRPr lang="en-GB" sz="2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0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Maximum variance formulation of PCA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1801" dirty="0"/>
              <a:t>The mean is </a:t>
            </a:r>
            <a:r>
              <a:rPr lang="zh-CN" altLang="en-US" sz="1801" dirty="0"/>
              <a:t>       </a:t>
            </a:r>
            <a:r>
              <a:rPr lang="en-GB" sz="1801" dirty="0"/>
              <a:t>,        </a:t>
            </a:r>
          </a:p>
          <a:p>
            <a:r>
              <a:rPr lang="en-GB" sz="1800" dirty="0"/>
              <a:t>	where</a:t>
            </a:r>
            <a:endParaRPr lang="en-GB" sz="1800" i="1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US" altLang="zh-CN" sz="1801" dirty="0"/>
              <a:t>The</a:t>
            </a:r>
            <a:r>
              <a:rPr lang="zh-CN" altLang="en-US" sz="1801" dirty="0"/>
              <a:t> </a:t>
            </a:r>
            <a:r>
              <a:rPr lang="en-US" altLang="zh-CN" sz="1801" dirty="0"/>
              <a:t>variance</a:t>
            </a:r>
            <a:r>
              <a:rPr lang="zh-CN" altLang="en-US" sz="1801" dirty="0"/>
              <a:t> </a:t>
            </a:r>
            <a:r>
              <a:rPr lang="en-US" altLang="zh-CN" sz="1801" dirty="0"/>
              <a:t>is</a:t>
            </a:r>
            <a:r>
              <a:rPr lang="zh-CN" altLang="en-US" sz="1801" dirty="0"/>
              <a:t> </a:t>
            </a:r>
            <a:r>
              <a:rPr lang="en-US" altLang="zh-CN" sz="1801" dirty="0"/>
              <a:t>given</a:t>
            </a:r>
            <a:r>
              <a:rPr lang="zh-CN" altLang="en-US" sz="1801" dirty="0"/>
              <a:t> </a:t>
            </a:r>
            <a:r>
              <a:rPr lang="en-US" altLang="zh-CN" sz="1801" dirty="0"/>
              <a:t>by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altLang="zh-CN" sz="1800" dirty="0"/>
              <a:t>	where</a:t>
            </a:r>
            <a:r>
              <a:rPr lang="zh-CN" altLang="en-US" sz="1800" dirty="0"/>
              <a:t> </a:t>
            </a:r>
            <a:r>
              <a:rPr lang="en-US" altLang="zh-CN" sz="1800" b="1" dirty="0"/>
              <a:t>S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covariance</a:t>
            </a:r>
            <a:r>
              <a:rPr lang="zh-CN" altLang="en-US" sz="1800" dirty="0"/>
              <a:t> </a:t>
            </a:r>
            <a:r>
              <a:rPr lang="en-US" altLang="zh-CN" sz="1800" dirty="0"/>
              <a:t>matrix</a:t>
            </a:r>
            <a:r>
              <a:rPr lang="zh-CN" altLang="en-US" sz="1800" dirty="0"/>
              <a:t> </a:t>
            </a:r>
            <a:r>
              <a:rPr lang="en-US" altLang="zh-CN" sz="1800" dirty="0"/>
              <a:t>defined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endParaRPr lang="en-GB" sz="1800" dirty="0"/>
          </a:p>
          <a:p>
            <a:endParaRPr lang="en-GB" sz="2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28"/>
          <a:stretch/>
        </p:blipFill>
        <p:spPr bwMode="auto">
          <a:xfrm>
            <a:off x="533402" y="3148940"/>
            <a:ext cx="6366075" cy="111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9" t="32035"/>
          <a:stretch/>
        </p:blipFill>
        <p:spPr bwMode="auto">
          <a:xfrm>
            <a:off x="2588382" y="4956629"/>
            <a:ext cx="4726819" cy="113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0"/>
          <a:stretch/>
        </p:blipFill>
        <p:spPr bwMode="auto">
          <a:xfrm>
            <a:off x="2057400" y="1754180"/>
            <a:ext cx="2387096" cy="705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6" t="7031" r="56850" b="24547"/>
          <a:stretch/>
        </p:blipFill>
        <p:spPr bwMode="auto">
          <a:xfrm>
            <a:off x="2401138" y="1142875"/>
            <a:ext cx="758371" cy="48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2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Maximum variance formulation of PCA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zh-CN" sz="1801" dirty="0"/>
              <a:t>We </a:t>
            </a:r>
            <a:r>
              <a:rPr lang="en-US" altLang="zh-CN" sz="1801" dirty="0" err="1"/>
              <a:t>maximise</a:t>
            </a:r>
            <a:r>
              <a:rPr lang="en-US" altLang="zh-CN" sz="1801" dirty="0"/>
              <a:t> the projected variance </a:t>
            </a:r>
          </a:p>
          <a:p>
            <a:pPr marL="457198" lvl="1" indent="0" algn="ctr">
              <a:buNone/>
            </a:pPr>
            <a:r>
              <a:rPr lang="en-US" altLang="zh-CN" sz="2400" i="1" dirty="0"/>
              <a:t>J</a:t>
            </a:r>
            <a:r>
              <a:rPr lang="en-US" altLang="zh-CN" sz="2400" dirty="0"/>
              <a:t> = </a:t>
            </a:r>
            <a:r>
              <a:rPr lang="en-GB" sz="2400" b="1" dirty="0"/>
              <a:t>u</a:t>
            </a:r>
            <a:r>
              <a:rPr lang="en-GB" sz="2400" baseline="-25000" dirty="0"/>
              <a:t>1</a:t>
            </a:r>
            <a:r>
              <a:rPr lang="en-GB" sz="2400" baseline="30000" dirty="0"/>
              <a:t>T</a:t>
            </a:r>
            <a:r>
              <a:rPr lang="en-US" altLang="zh-CN" sz="2400" b="1" dirty="0"/>
              <a:t>Su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</a:t>
            </a:r>
          </a:p>
          <a:p>
            <a:pPr marL="457198" lvl="1" indent="0">
              <a:buNone/>
            </a:pPr>
            <a:r>
              <a:rPr lang="en-US" altLang="zh-CN" sz="1801" dirty="0"/>
              <a:t>with respect to </a:t>
            </a:r>
            <a:r>
              <a:rPr lang="en-US" altLang="zh-CN" sz="1801" b="1" dirty="0"/>
              <a:t>u</a:t>
            </a:r>
            <a:r>
              <a:rPr lang="en-US" altLang="zh-CN" sz="1801" baseline="-25000" dirty="0"/>
              <a:t>1</a:t>
            </a:r>
            <a:r>
              <a:rPr lang="en-US" altLang="zh-CN" sz="1801" dirty="0"/>
              <a:t> with the </a:t>
            </a:r>
            <a:r>
              <a:rPr lang="en-US" altLang="zh-CN" sz="1801" dirty="0" err="1"/>
              <a:t>normalisation</a:t>
            </a:r>
            <a:r>
              <a:rPr lang="en-US" altLang="zh-CN" sz="1801" dirty="0"/>
              <a:t> condition </a:t>
            </a:r>
            <a:r>
              <a:rPr lang="en-GB" sz="1801" b="1" dirty="0"/>
              <a:t>u</a:t>
            </a:r>
            <a:r>
              <a:rPr lang="en-GB" sz="1801" baseline="-25000" dirty="0"/>
              <a:t>1</a:t>
            </a:r>
            <a:r>
              <a:rPr lang="en-GB" sz="1801" baseline="30000" dirty="0"/>
              <a:t>T</a:t>
            </a:r>
            <a:r>
              <a:rPr lang="en-US" altLang="zh-CN" sz="1801" b="1" dirty="0"/>
              <a:t>u</a:t>
            </a:r>
            <a:r>
              <a:rPr lang="en-US" altLang="zh-CN" sz="1801" baseline="-25000" dirty="0"/>
              <a:t>1</a:t>
            </a:r>
            <a:r>
              <a:rPr lang="zh-CN" altLang="en-US" sz="1801" baseline="-25000" dirty="0"/>
              <a:t> </a:t>
            </a:r>
            <a:r>
              <a:rPr lang="zh-CN" altLang="zh-CN" sz="1801" dirty="0"/>
              <a:t>=</a:t>
            </a:r>
            <a:r>
              <a:rPr lang="zh-CN" altLang="en-US" sz="1801" dirty="0"/>
              <a:t> </a:t>
            </a:r>
            <a:r>
              <a:rPr lang="en-US" altLang="zh-CN" sz="1801" dirty="0"/>
              <a:t>1. </a:t>
            </a:r>
          </a:p>
          <a:p>
            <a:endParaRPr lang="en-US" altLang="zh-CN" sz="2000" dirty="0"/>
          </a:p>
          <a:p>
            <a:pPr lvl="1"/>
            <a:r>
              <a:rPr lang="en-US" altLang="zh-CN" sz="1801" dirty="0"/>
              <a:t>The Lagrange multiplier formulation is</a:t>
            </a:r>
            <a:endParaRPr lang="en-GB" sz="1801" dirty="0"/>
          </a:p>
          <a:p>
            <a:endParaRPr lang="en-GB" dirty="0"/>
          </a:p>
          <a:p>
            <a:endParaRPr lang="en-GB" dirty="0"/>
          </a:p>
          <a:p>
            <a:pPr lvl="1"/>
            <a:endParaRPr lang="en-US" altLang="zh-CN" sz="1801" dirty="0"/>
          </a:p>
          <a:p>
            <a:pPr lvl="1"/>
            <a:r>
              <a:rPr lang="en-US" altLang="zh-CN" sz="1801" dirty="0"/>
              <a:t>By</a:t>
            </a:r>
            <a:r>
              <a:rPr lang="zh-CN" altLang="en-US" sz="1801" dirty="0"/>
              <a:t> </a:t>
            </a:r>
            <a:r>
              <a:rPr lang="en-US" altLang="zh-CN" sz="1801" dirty="0"/>
              <a:t>setting</a:t>
            </a:r>
            <a:r>
              <a:rPr lang="zh-CN" altLang="en-US" sz="1801" dirty="0"/>
              <a:t> </a:t>
            </a:r>
            <a:r>
              <a:rPr lang="en-US" altLang="zh-CN" sz="1801" dirty="0"/>
              <a:t>the</a:t>
            </a:r>
            <a:r>
              <a:rPr lang="zh-CN" altLang="en-US" sz="1801" dirty="0"/>
              <a:t> </a:t>
            </a:r>
            <a:r>
              <a:rPr lang="en-US" altLang="zh-CN" sz="1801" dirty="0"/>
              <a:t>derivative</a:t>
            </a:r>
            <a:r>
              <a:rPr lang="zh-CN" altLang="en-US" sz="1801" dirty="0"/>
              <a:t> </a:t>
            </a:r>
            <a:r>
              <a:rPr lang="en-US" altLang="zh-CN" sz="1801" dirty="0"/>
              <a:t>with</a:t>
            </a:r>
            <a:r>
              <a:rPr lang="zh-CN" altLang="en-US" sz="1801" dirty="0"/>
              <a:t> </a:t>
            </a:r>
            <a:r>
              <a:rPr lang="en-US" altLang="zh-CN" sz="1801" dirty="0"/>
              <a:t>respect</a:t>
            </a:r>
            <a:r>
              <a:rPr lang="zh-CN" altLang="en-US" sz="1801" dirty="0"/>
              <a:t> </a:t>
            </a:r>
            <a:r>
              <a:rPr lang="en-US" altLang="zh-CN" sz="1801" dirty="0"/>
              <a:t>to</a:t>
            </a:r>
            <a:r>
              <a:rPr lang="zh-CN" altLang="en-US" sz="1801" dirty="0"/>
              <a:t> </a:t>
            </a:r>
            <a:r>
              <a:rPr lang="en-US" altLang="zh-CN" sz="1801" b="1" dirty="0"/>
              <a:t>u</a:t>
            </a:r>
            <a:r>
              <a:rPr lang="en-US" altLang="zh-CN" sz="1801" baseline="-25000" dirty="0"/>
              <a:t>1</a:t>
            </a:r>
            <a:r>
              <a:rPr lang="zh-CN" altLang="en-US" sz="1801" baseline="-25000" dirty="0"/>
              <a:t> </a:t>
            </a:r>
            <a:r>
              <a:rPr lang="en-US" altLang="zh-CN" sz="1801" dirty="0"/>
              <a:t>to</a:t>
            </a:r>
            <a:r>
              <a:rPr lang="zh-CN" altLang="en-US" sz="1801" dirty="0"/>
              <a:t> </a:t>
            </a:r>
            <a:r>
              <a:rPr lang="en-US" altLang="zh-CN" sz="1801" dirty="0"/>
              <a:t>zero,</a:t>
            </a:r>
            <a:r>
              <a:rPr lang="zh-CN" altLang="en-US" sz="1801" dirty="0"/>
              <a:t> </a:t>
            </a:r>
            <a:r>
              <a:rPr lang="en-US" altLang="zh-CN" sz="1801" dirty="0"/>
              <a:t>we</a:t>
            </a:r>
            <a:r>
              <a:rPr lang="zh-CN" altLang="en-US" sz="1801" dirty="0"/>
              <a:t> </a:t>
            </a:r>
            <a:r>
              <a:rPr lang="en-US" altLang="zh-CN" sz="1801" dirty="0"/>
              <a:t>obtain</a:t>
            </a:r>
            <a:endParaRPr lang="en-GB" sz="1801" b="1" baseline="-25000" dirty="0"/>
          </a:p>
          <a:p>
            <a:endParaRPr lang="en-GB" dirty="0"/>
          </a:p>
          <a:p>
            <a:endParaRPr lang="en-GB" dirty="0"/>
          </a:p>
          <a:p>
            <a:r>
              <a:rPr lang="en-US" altLang="zh-CN" sz="2000" b="1" dirty="0"/>
              <a:t>		</a:t>
            </a:r>
            <a:r>
              <a:rPr lang="en-US" altLang="zh-CN" sz="1800" b="1" dirty="0"/>
              <a:t>u</a:t>
            </a:r>
            <a:r>
              <a:rPr lang="zh-CN" altLang="zh-CN" sz="1800" baseline="-250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an</a:t>
            </a:r>
            <a:r>
              <a:rPr lang="zh-CN" altLang="en-US" sz="1800" dirty="0"/>
              <a:t> </a:t>
            </a:r>
            <a:r>
              <a:rPr lang="en-US" altLang="zh-CN" sz="1800" dirty="0"/>
              <a:t>eigenvector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b="1" dirty="0"/>
              <a:t>S</a:t>
            </a:r>
            <a:r>
              <a:rPr lang="en-US" altLang="zh-CN" sz="1800" dirty="0"/>
              <a:t>.</a:t>
            </a:r>
            <a:r>
              <a:rPr lang="zh-CN" altLang="en-US" sz="1800" dirty="0"/>
              <a:t> </a:t>
            </a:r>
            <a:endParaRPr lang="en-GB" altLang="zh-CN" sz="2000" dirty="0"/>
          </a:p>
          <a:p>
            <a:endParaRPr lang="en-GB" dirty="0"/>
          </a:p>
          <a:p>
            <a:pPr lvl="1"/>
            <a:r>
              <a:rPr lang="en-US" altLang="zh-CN" sz="1801" dirty="0"/>
              <a:t>By</a:t>
            </a:r>
            <a:r>
              <a:rPr lang="zh-CN" altLang="en-US" sz="1801" dirty="0"/>
              <a:t> </a:t>
            </a:r>
            <a:r>
              <a:rPr lang="en-US" altLang="zh-CN" sz="1801" dirty="0"/>
              <a:t>multiplying</a:t>
            </a:r>
            <a:r>
              <a:rPr lang="zh-CN" altLang="en-US" sz="1801" dirty="0"/>
              <a:t> </a:t>
            </a:r>
            <a:r>
              <a:rPr lang="en-US" altLang="zh-CN" sz="1801" b="1" dirty="0"/>
              <a:t>u</a:t>
            </a:r>
            <a:r>
              <a:rPr lang="en-US" altLang="zh-CN" sz="1801" baseline="-25000" dirty="0"/>
              <a:t>1</a:t>
            </a:r>
            <a:r>
              <a:rPr lang="en-US" altLang="zh-CN" sz="1801" i="1" baseline="30000" dirty="0"/>
              <a:t>T</a:t>
            </a:r>
            <a:r>
              <a:rPr lang="zh-CN" altLang="zh-CN" sz="1801" dirty="0"/>
              <a:t> </a:t>
            </a:r>
            <a:r>
              <a:rPr lang="en-GB" altLang="zh-CN" sz="1801" dirty="0"/>
              <a:t>to both sides and </a:t>
            </a:r>
            <a:r>
              <a:rPr lang="en-GB" dirty="0"/>
              <a:t>using the condition </a:t>
            </a:r>
            <a:r>
              <a:rPr lang="en-GB" sz="1801" b="1" dirty="0"/>
              <a:t>u</a:t>
            </a:r>
            <a:r>
              <a:rPr lang="en-GB" sz="1801" baseline="-25000" dirty="0"/>
              <a:t>1</a:t>
            </a:r>
            <a:r>
              <a:rPr lang="en-GB" sz="1801" baseline="30000" dirty="0"/>
              <a:t>T</a:t>
            </a:r>
            <a:r>
              <a:rPr lang="en-US" altLang="zh-CN" sz="1801" b="1" dirty="0"/>
              <a:t>u</a:t>
            </a:r>
            <a:r>
              <a:rPr lang="en-US" altLang="zh-CN" sz="1801" baseline="-25000" dirty="0"/>
              <a:t>1</a:t>
            </a:r>
            <a:r>
              <a:rPr lang="zh-CN" altLang="en-US" sz="1801" baseline="-25000" dirty="0"/>
              <a:t> </a:t>
            </a:r>
            <a:r>
              <a:rPr lang="zh-CN" altLang="zh-CN" sz="1801" dirty="0"/>
              <a:t>=</a:t>
            </a:r>
            <a:r>
              <a:rPr lang="zh-CN" altLang="en-US" sz="1801" dirty="0"/>
              <a:t> </a:t>
            </a:r>
            <a:r>
              <a:rPr lang="en-US" altLang="zh-CN" sz="1801" dirty="0"/>
              <a:t>1,</a:t>
            </a:r>
            <a:r>
              <a:rPr lang="zh-CN" altLang="en-US" sz="1801" dirty="0"/>
              <a:t> </a:t>
            </a:r>
            <a:r>
              <a:rPr lang="en-US" altLang="zh-CN" sz="1801" dirty="0"/>
              <a:t>the</a:t>
            </a:r>
            <a:r>
              <a:rPr lang="zh-CN" altLang="en-US" sz="1801" dirty="0"/>
              <a:t> </a:t>
            </a:r>
            <a:r>
              <a:rPr lang="en-US" altLang="zh-CN" sz="1801" dirty="0"/>
              <a:t>variance</a:t>
            </a:r>
            <a:r>
              <a:rPr lang="zh-CN" altLang="en-US" sz="1801" dirty="0"/>
              <a:t> </a:t>
            </a:r>
            <a:r>
              <a:rPr lang="en-US" altLang="zh-CN" sz="1801" dirty="0"/>
              <a:t>is</a:t>
            </a:r>
            <a:r>
              <a:rPr lang="zh-CN" altLang="en-US" sz="1801" dirty="0"/>
              <a:t> </a:t>
            </a:r>
            <a:r>
              <a:rPr lang="en-US" altLang="zh-CN" sz="1801" dirty="0"/>
              <a:t>obtained</a:t>
            </a:r>
            <a:r>
              <a:rPr lang="zh-CN" altLang="en-US" sz="1801" dirty="0"/>
              <a:t> </a:t>
            </a:r>
            <a:r>
              <a:rPr lang="en-US" altLang="zh-CN" sz="1801" dirty="0"/>
              <a:t>by</a:t>
            </a:r>
            <a:endParaRPr lang="en-GB" sz="1801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00577"/>
            <a:ext cx="3524251" cy="71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656" y="4306209"/>
            <a:ext cx="1614488" cy="49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985" y="5791200"/>
            <a:ext cx="1819616" cy="50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524000" y="4953000"/>
            <a:ext cx="45720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126026-0E40-4AAB-9B78-BCB88DEBC114}"/>
                  </a:ext>
                </a:extLst>
              </p:cNvPr>
              <p:cNvSpPr/>
              <p:nvPr/>
            </p:nvSpPr>
            <p:spPr>
              <a:xfrm>
                <a:off x="2438400" y="3100109"/>
                <a:ext cx="7380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126026-0E40-4AAB-9B78-BCB88DEBC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100109"/>
                <a:ext cx="7380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01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33061</TotalTime>
  <Words>1302</Words>
  <Application>Microsoft Office PowerPoint</Application>
  <PresentationFormat>On-screen Show (4:3)</PresentationFormat>
  <Paragraphs>235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 Theme</vt:lpstr>
      <vt:lpstr>Optimisation in Pattern Recognition:  Principal Component Analysis (PCA)</vt:lpstr>
      <vt:lpstr>Gradient-based optimisation</vt:lpstr>
      <vt:lpstr>Lagrange multipliers for constrained optimisation problems</vt:lpstr>
      <vt:lpstr>Matrix and vector derivatives</vt:lpstr>
      <vt:lpstr>Matrix and vector derivatives</vt:lpstr>
      <vt:lpstr>Maximum variance formulation of PCA</vt:lpstr>
      <vt:lpstr>Maximum variance formulation of PCA</vt:lpstr>
      <vt:lpstr>Maximum variance formulation of PCA</vt:lpstr>
      <vt:lpstr>Maximum variance formulation of PCA</vt:lpstr>
      <vt:lpstr>Maximum variance formulation of PCA</vt:lpstr>
      <vt:lpstr>Minimum error formulation of PCA</vt:lpstr>
      <vt:lpstr>(Recap) PCA</vt:lpstr>
      <vt:lpstr>(Recap) PCA</vt:lpstr>
      <vt:lpstr>Low-dimensional computation of Eigenspace, when D&gt;&gt;N</vt:lpstr>
      <vt:lpstr>Low-dimensional computation of Eigenspace, when D&gt;&gt;N</vt:lpstr>
      <vt:lpstr>Limitations of PCA</vt:lpstr>
      <vt:lpstr>Unsupervised learning</vt:lpstr>
      <vt:lpstr>Linear model</vt:lpstr>
      <vt:lpstr>Gaussian assumption</vt:lpstr>
      <vt:lpstr>Holistic bases</vt:lpstr>
      <vt:lpstr>Uniform prior on the subspace</vt:lpstr>
      <vt:lpstr>Face Recognition vs Object Categorisation</vt:lpstr>
      <vt:lpstr>Face Recognition vs Object Categorisation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 Face Recognition   CCA   LDA   Kernel PCA, ICA   MDS/LLE/ISOMAP/SOM</dc:title>
  <dc:creator>T-K</dc:creator>
  <cp:lastModifiedBy>Tae-Kyun Kim</cp:lastModifiedBy>
  <cp:revision>1504</cp:revision>
  <cp:lastPrinted>2016-01-15T11:56:49Z</cp:lastPrinted>
  <dcterms:created xsi:type="dcterms:W3CDTF">2006-08-16T00:00:00Z</dcterms:created>
  <dcterms:modified xsi:type="dcterms:W3CDTF">2019-10-07T11:38:49Z</dcterms:modified>
</cp:coreProperties>
</file>